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303" r:id="rId16"/>
    <p:sldId id="286" r:id="rId17"/>
    <p:sldId id="293" r:id="rId18"/>
    <p:sldId id="289" r:id="rId19"/>
    <p:sldId id="294" r:id="rId20"/>
    <p:sldId id="296" r:id="rId21"/>
    <p:sldId id="273" r:id="rId22"/>
    <p:sldId id="295" r:id="rId23"/>
    <p:sldId id="298" r:id="rId24"/>
    <p:sldId id="302" r:id="rId25"/>
    <p:sldId id="299" r:id="rId26"/>
    <p:sldId id="278" r:id="rId27"/>
    <p:sldId id="300" r:id="rId28"/>
    <p:sldId id="279" r:id="rId29"/>
    <p:sldId id="304" r:id="rId30"/>
    <p:sldId id="305" r:id="rId31"/>
    <p:sldId id="306" r:id="rId32"/>
    <p:sldId id="307" r:id="rId33"/>
    <p:sldId id="309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7"/>
    <a:srgbClr val="C898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D1815E-0A5F-4BBC-B8B1-B14879751AE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C7A2CA-8737-4802-9E4C-6CCEBF9142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73089"/>
              </p:ext>
            </p:extLst>
          </p:nvPr>
        </p:nvGraphicFramePr>
        <p:xfrm>
          <a:off x="533400" y="1219200"/>
          <a:ext cx="7620000" cy="2697481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69748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 </a:t>
                      </a:r>
                      <a:r>
                        <a:rPr lang="en-US" sz="3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simulate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registration of 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high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energy 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gamma particles in an atmospheric Cherenkov 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telescope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6927273" cy="58849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K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. </a:t>
            </a:r>
            <a:r>
              <a:rPr lang="en-IN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Naveena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 </a:t>
            </a:r>
            <a:r>
              <a:rPr lang="en-I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|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itchFamily="34" charset="0"/>
              </a:rPr>
              <a:t>Batch-29 </a:t>
            </a:r>
            <a:endParaRPr lang="en-I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 smtClean="0"/>
              <a:t>PCA</a:t>
            </a:r>
          </a:p>
          <a:p>
            <a:pPr marL="137160" indent="0">
              <a:buNone/>
            </a:pPr>
            <a:endParaRPr lang="en-US" b="1" dirty="0" smtClean="0"/>
          </a:p>
          <a:p>
            <a:r>
              <a:rPr lang="en-US" b="1" dirty="0" smtClean="0"/>
              <a:t>Data </a:t>
            </a:r>
            <a:r>
              <a:rPr lang="en-US" b="1" dirty="0"/>
              <a:t>Preprocessing</a:t>
            </a:r>
            <a:r>
              <a:rPr lang="en-US" dirty="0"/>
              <a:t> is a technique that is used to convert the raw data into a clean data </a:t>
            </a:r>
            <a:r>
              <a:rPr lang="en-US" dirty="0" smtClean="0"/>
              <a:t>set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(PCA</a:t>
            </a:r>
            <a:r>
              <a:rPr lang="en-US" dirty="0"/>
              <a:t>) is to reduce the dimensionality of a data set consisting of many variables correlated with each </a:t>
            </a:r>
            <a:r>
              <a:rPr lang="en-US" dirty="0" smtClean="0"/>
              <a:t>other.</a:t>
            </a:r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Data after </a:t>
            </a:r>
            <a:r>
              <a:rPr lang="en-US" dirty="0" err="1" smtClean="0">
                <a:solidFill>
                  <a:srgbClr val="FFC000"/>
                </a:solidFill>
              </a:rPr>
              <a:t>pca</a:t>
            </a:r>
            <a:r>
              <a:rPr lang="en-US" dirty="0" smtClean="0">
                <a:solidFill>
                  <a:srgbClr val="FFC000"/>
                </a:solidFill>
              </a:rPr>
              <a:t>, preprocessing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991600" cy="3200399"/>
          </a:xfrm>
        </p:spPr>
      </p:pic>
    </p:spTree>
    <p:extLst>
      <p:ext uri="{BB962C8B-B14F-4D97-AF65-F5344CB8AC3E}">
        <p14:creationId xmlns:p14="http://schemas.microsoft.com/office/powerpoint/2010/main" val="215857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Splitting data </a:t>
            </a:r>
            <a:r>
              <a:rPr lang="en-US" dirty="0" smtClean="0">
                <a:solidFill>
                  <a:srgbClr val="FFC000"/>
                </a:solidFill>
              </a:rPr>
              <a:t>into </a:t>
            </a:r>
            <a:r>
              <a:rPr lang="en-US" dirty="0" smtClean="0">
                <a:solidFill>
                  <a:srgbClr val="FFC000"/>
                </a:solidFill>
              </a:rPr>
              <a:t>train </a:t>
            </a:r>
            <a:r>
              <a:rPr lang="en-US" dirty="0">
                <a:solidFill>
                  <a:srgbClr val="FFC000"/>
                </a:solidFill>
              </a:rPr>
              <a:t>and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001000" cy="2349595"/>
          </a:xfrm>
        </p:spPr>
      </p:pic>
    </p:spTree>
    <p:extLst>
      <p:ext uri="{BB962C8B-B14F-4D97-AF65-F5344CB8AC3E}">
        <p14:creationId xmlns:p14="http://schemas.microsoft.com/office/powerpoint/2010/main" val="11829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Test data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534400" cy="2902058"/>
          </a:xfrm>
        </p:spPr>
      </p:pic>
    </p:spTree>
    <p:extLst>
      <p:ext uri="{BB962C8B-B14F-4D97-AF65-F5344CB8AC3E}">
        <p14:creationId xmlns:p14="http://schemas.microsoft.com/office/powerpoint/2010/main" val="385902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905000"/>
          </a:xfrm>
        </p:spPr>
        <p:txBody>
          <a:bodyPr/>
          <a:lstStyle/>
          <a:p>
            <a:r>
              <a:rPr lang="en-IN" sz="4400" dirty="0">
                <a:solidFill>
                  <a:srgbClr val="FFC000"/>
                </a:solidFill>
              </a:rPr>
              <a:t>Model Building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2971800" cy="533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  <a:endParaRPr lang="en-US" sz="3200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048000"/>
            <a:ext cx="3810000" cy="1524000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/>
              <a:t>Accuracy </a:t>
            </a:r>
            <a:r>
              <a:rPr lang="en-US" dirty="0" smtClean="0"/>
              <a:t> : </a:t>
            </a:r>
            <a:r>
              <a:rPr lang="en-US" dirty="0"/>
              <a:t>0.8046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Sensitivity </a:t>
            </a:r>
            <a:r>
              <a:rPr lang="en-US" dirty="0" smtClean="0"/>
              <a:t>: 0.9193</a:t>
            </a:r>
          </a:p>
          <a:p>
            <a:pPr marL="137160" indent="0">
              <a:buNone/>
            </a:pPr>
            <a:r>
              <a:rPr lang="en-US" dirty="0" smtClean="0"/>
              <a:t>Specificity </a:t>
            </a:r>
            <a:r>
              <a:rPr lang="en-US" dirty="0"/>
              <a:t>: 0.5964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82296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K-NN 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3048000"/>
            <a:ext cx="36576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en-US" dirty="0" smtClean="0"/>
              <a:t>Accuracy </a:t>
            </a:r>
            <a:r>
              <a:rPr lang="en-US" dirty="0"/>
              <a:t>: 0.8581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Sensitivity </a:t>
            </a:r>
            <a:r>
              <a:rPr lang="en-US" dirty="0"/>
              <a:t>: 0.9464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Specificity </a:t>
            </a:r>
            <a:r>
              <a:rPr lang="en-US" dirty="0"/>
              <a:t>: 0.6943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0764" y="192871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 DATA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409" y="3048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K-NN WITH OUT PCA</a:t>
            </a:r>
            <a:endParaRPr lang="en-US" sz="44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0.81 Sensitivity : 0.9410 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0.5723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0.8364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0.9541   </a:t>
            </a:r>
          </a:p>
          <a:p>
            <a:r>
              <a:rPr lang="en-US" sz="3200" dirty="0"/>
              <a:t>Specificity : 0.6179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3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409" y="304800"/>
            <a:ext cx="6334991" cy="1066800"/>
          </a:xfrm>
        </p:spPr>
        <p:txBody>
          <a:bodyPr/>
          <a:lstStyle/>
          <a:p>
            <a:r>
              <a:rPr lang="en-US" sz="4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K-NN WITH C.V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0.8367 Sensitivity : 0.9532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0.6251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: </a:t>
            </a:r>
            <a:r>
              <a:rPr lang="en-US" sz="3200" dirty="0"/>
              <a:t>0.8681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0.9641  </a:t>
            </a:r>
          </a:p>
          <a:p>
            <a:r>
              <a:rPr lang="en-US" sz="3200" dirty="0"/>
              <a:t>Specificity : 0.6900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28" y="1809524"/>
            <a:ext cx="4610743" cy="32389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We can see variation in Accuracy w.r.t K value by plotting these in a graph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98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04800"/>
            <a:ext cx="6858000" cy="10668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DECISION  TREE(RPART)</a:t>
            </a:r>
            <a:endParaRPr lang="en-US" sz="36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0.7836 </a:t>
            </a:r>
            <a:r>
              <a:rPr lang="en-US" sz="3200" dirty="0" smtClean="0"/>
              <a:t>Sensitivity </a:t>
            </a:r>
            <a:r>
              <a:rPr lang="en-US" sz="3200" dirty="0"/>
              <a:t>: 0.9127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0.5491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0.789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0.9129  </a:t>
            </a:r>
          </a:p>
          <a:p>
            <a:r>
              <a:rPr lang="en-US" sz="3200" dirty="0"/>
              <a:t>Specificity : 0.5591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MAGIC Gamma Telescope</a:t>
            </a:r>
            <a:r>
              <a:rPr lang="en-US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64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04800"/>
            <a:ext cx="6858000" cy="10668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DECISION  TREE(C5.0)</a:t>
            </a:r>
            <a:endParaRPr lang="en-US" sz="36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0.8016 Sensitivity : 0.9195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0.5876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0.8342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0.9396  </a:t>
            </a:r>
          </a:p>
          <a:p>
            <a:r>
              <a:rPr lang="en-US" sz="3200" dirty="0"/>
              <a:t>Specificity : 0.6385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2971800" cy="533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CF37"/>
                </a:solidFill>
                <a:effectLst/>
                <a:latin typeface="Times New Roman" pitchFamily="18" charset="0"/>
                <a:cs typeface="Times New Roman" pitchFamily="18" charset="0"/>
              </a:rPr>
              <a:t>TEST DATA</a:t>
            </a:r>
            <a:endParaRPr lang="en-US" sz="3200" dirty="0">
              <a:solidFill>
                <a:srgbClr val="FFCF37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048000"/>
            <a:ext cx="3810000" cy="1524000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Accuracy  : 0.868 </a:t>
            </a:r>
          </a:p>
          <a:p>
            <a:pPr marL="137160" indent="0">
              <a:buNone/>
            </a:pPr>
            <a:r>
              <a:rPr lang="en-US" dirty="0" smtClean="0"/>
              <a:t>Sensitivity </a:t>
            </a:r>
            <a:r>
              <a:rPr lang="en-US" dirty="0"/>
              <a:t>: </a:t>
            </a:r>
            <a:r>
              <a:rPr lang="en-US" dirty="0" smtClean="0"/>
              <a:t>0.8549</a:t>
            </a:r>
          </a:p>
          <a:p>
            <a:pPr marL="137160" indent="0">
              <a:buNone/>
            </a:pPr>
            <a:r>
              <a:rPr lang="en-US" dirty="0" smtClean="0"/>
              <a:t>Specificity </a:t>
            </a:r>
            <a:r>
              <a:rPr lang="en-US" dirty="0"/>
              <a:t>: 0.9021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82296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 err="1">
                <a:solidFill>
                  <a:srgbClr val="FFC000"/>
                </a:solidFill>
              </a:rPr>
              <a:t>XGBoost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3048000"/>
            <a:ext cx="36576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en-US" dirty="0" smtClean="0"/>
              <a:t>Accuracy  : 0.9814</a:t>
            </a:r>
          </a:p>
          <a:p>
            <a:pPr marL="137160" indent="0">
              <a:buNone/>
            </a:pPr>
            <a:r>
              <a:rPr lang="en-US" dirty="0" smtClean="0"/>
              <a:t>Sensitivity </a:t>
            </a:r>
            <a:r>
              <a:rPr lang="en-US" dirty="0"/>
              <a:t>: 0.9722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Specificity </a:t>
            </a:r>
            <a:r>
              <a:rPr lang="en-US" dirty="0"/>
              <a:t>: 0.9998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0764" y="192871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TRAIN 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2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9144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SVM</a:t>
            </a:r>
            <a:br>
              <a:rPr lang="en-US" sz="4400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0.7876 Sensitivity : 0.7982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0.7597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0.7845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0.7999  </a:t>
            </a:r>
          </a:p>
          <a:p>
            <a:r>
              <a:rPr lang="en-US" sz="3200" dirty="0"/>
              <a:t>Specificity : 0.7441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3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409" y="3048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SVM WITH OUT PCA</a:t>
            </a:r>
            <a:endParaRPr lang="en-US" sz="44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0.796 Sensitivity : 0.9038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0.6004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0.788 </a:t>
            </a:r>
            <a:endParaRPr lang="en-US" sz="3200" dirty="0" smtClean="0"/>
          </a:p>
          <a:p>
            <a:r>
              <a:rPr lang="en-US" sz="3200" dirty="0" smtClean="0"/>
              <a:t>Sensitivity </a:t>
            </a:r>
            <a:r>
              <a:rPr lang="en-US" sz="3200" dirty="0"/>
              <a:t>: 0.8960  </a:t>
            </a:r>
          </a:p>
          <a:p>
            <a:r>
              <a:rPr lang="en-US" sz="3200" dirty="0"/>
              <a:t>Specificity : 0.5874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3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400" dirty="0">
                <a:solidFill>
                  <a:srgbClr val="FFCF37"/>
                </a:solidFill>
              </a:rPr>
              <a:t>SVM TANHDOT</a:t>
            </a: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0.5648 Sensitivity : 0.6703 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0.3735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</a:t>
            </a:r>
            <a:r>
              <a:rPr lang="en-US" sz="3200" dirty="0" smtClean="0"/>
              <a:t>  </a:t>
            </a:r>
            <a:r>
              <a:rPr lang="en-US" sz="3200" dirty="0"/>
              <a:t>: </a:t>
            </a:r>
            <a:r>
              <a:rPr lang="en-US" sz="3200" dirty="0" smtClean="0"/>
              <a:t>0.5582</a:t>
            </a:r>
          </a:p>
          <a:p>
            <a:r>
              <a:rPr lang="en-US" sz="3200" dirty="0" smtClean="0"/>
              <a:t>Sensitivity </a:t>
            </a:r>
            <a:r>
              <a:rPr lang="en-US" sz="3200" dirty="0"/>
              <a:t>: 0.6602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0.3688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5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C000"/>
                </a:solidFill>
              </a:rPr>
              <a:t>Logistic Regression</a:t>
            </a: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0.7639 Sensitivity : 0.7503 </a:t>
            </a:r>
            <a:endParaRPr lang="en-US" sz="3200" dirty="0" smtClean="0"/>
          </a:p>
          <a:p>
            <a:r>
              <a:rPr lang="en-US" sz="3200" dirty="0" smtClean="0"/>
              <a:t>Specificity </a:t>
            </a:r>
            <a:r>
              <a:rPr lang="en-US" sz="3200" dirty="0"/>
              <a:t>: 0.8244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  </a:t>
            </a:r>
            <a:r>
              <a:rPr lang="en-US" sz="3200" dirty="0" smtClean="0"/>
              <a:t>: 0.7654</a:t>
            </a:r>
          </a:p>
          <a:p>
            <a:r>
              <a:rPr lang="en-US" sz="3200" dirty="0" smtClean="0"/>
              <a:t>Sensitivity </a:t>
            </a:r>
            <a:r>
              <a:rPr lang="en-US" sz="3200" dirty="0"/>
              <a:t>: 0.7559   </a:t>
            </a:r>
          </a:p>
          <a:p>
            <a:r>
              <a:rPr lang="en-US" sz="3200" dirty="0"/>
              <a:t>Specificity : 0.8064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4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With </a:t>
            </a:r>
            <a:r>
              <a:rPr lang="en-US" dirty="0" err="1" smtClean="0">
                <a:solidFill>
                  <a:srgbClr val="FFC000"/>
                </a:solidFill>
              </a:rPr>
              <a:t>pca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89916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4" y="5486400"/>
            <a:ext cx="432954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0"/>
            <a:ext cx="8496300" cy="13716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rgbClr val="FFC000"/>
                </a:solidFill>
              </a:rPr>
              <a:t/>
            </a:r>
            <a:br>
              <a:rPr lang="en-US" sz="4400" dirty="0" smtClean="0">
                <a:solidFill>
                  <a:srgbClr val="FFC000"/>
                </a:solidFill>
              </a:rPr>
            </a:b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FFC000"/>
                </a:solidFill>
              </a:rPr>
              <a:t>Logistic Regression </a:t>
            </a:r>
            <a:r>
              <a:rPr lang="en-US" sz="3600" dirty="0" smtClean="0">
                <a:solidFill>
                  <a:srgbClr val="FFC000"/>
                </a:solidFill>
              </a:rPr>
              <a:t>without </a:t>
            </a:r>
            <a:r>
              <a:rPr lang="en-US" sz="3600" dirty="0" err="1">
                <a:solidFill>
                  <a:srgbClr val="FFC000"/>
                </a:solidFill>
              </a:rPr>
              <a:t>pca</a:t>
            </a:r>
            <a:endParaRPr lang="en-US" sz="36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/>
              <a:t>Accuracy   : 0.7587 Sensitivity : 0.7415 Specificity : 0.8457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352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  : 0.766 Sensitivity : 0.7497   </a:t>
            </a:r>
          </a:p>
          <a:p>
            <a:r>
              <a:rPr lang="en-US" sz="3200" dirty="0"/>
              <a:t>Specificity : 0.8472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17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With out </a:t>
            </a:r>
            <a:r>
              <a:rPr lang="en-US" dirty="0" err="1" smtClean="0">
                <a:solidFill>
                  <a:srgbClr val="FFC000"/>
                </a:solidFill>
              </a:rPr>
              <a:t>pca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57" y="5029200"/>
            <a:ext cx="4795944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7391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914400"/>
            <a:ext cx="6334991" cy="1066800"/>
          </a:xfrm>
        </p:spPr>
        <p:txBody>
          <a:bodyPr/>
          <a:lstStyle/>
          <a:p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C000"/>
                </a:solidFill>
              </a:rPr>
              <a:t>ANN</a:t>
            </a:r>
            <a: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73684"/>
            <a:ext cx="4114800" cy="25793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sz="3200" b="1" dirty="0" smtClean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/>
              <a:t>Accuracy   </a:t>
            </a:r>
            <a:r>
              <a:rPr lang="en-US" sz="3200" dirty="0"/>
              <a:t>: </a:t>
            </a:r>
            <a:r>
              <a:rPr lang="en-US" sz="3200" dirty="0" smtClean="0"/>
              <a:t>0.8041</a:t>
            </a:r>
          </a:p>
          <a:p>
            <a:r>
              <a:rPr lang="en-US" sz="3200" dirty="0" smtClean="0"/>
              <a:t>Sensitivity </a:t>
            </a:r>
            <a:r>
              <a:rPr lang="en-US" sz="3200" dirty="0"/>
              <a:t>: </a:t>
            </a:r>
            <a:r>
              <a:rPr lang="en-US" sz="3200" dirty="0" smtClean="0"/>
              <a:t>0.9598 </a:t>
            </a:r>
          </a:p>
          <a:p>
            <a:r>
              <a:rPr lang="en-US" sz="3200" dirty="0" smtClean="0"/>
              <a:t>Specificity </a:t>
            </a:r>
            <a:r>
              <a:rPr lang="en-US" sz="3200" dirty="0"/>
              <a:t>: </a:t>
            </a:r>
            <a:r>
              <a:rPr lang="en-US" sz="3200" dirty="0" smtClean="0"/>
              <a:t>0.5215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373684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3200" b="1" dirty="0" smtClean="0">
                <a:solidFill>
                  <a:srgbClr val="FFCF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  <a:p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7645" y="34509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Accuracy   </a:t>
            </a:r>
            <a:r>
              <a:rPr lang="en-US" sz="3200" dirty="0" smtClean="0"/>
              <a:t>: 0.8654</a:t>
            </a:r>
          </a:p>
          <a:p>
            <a:r>
              <a:rPr lang="en-US" sz="3200" dirty="0" smtClean="0"/>
              <a:t>Sensitivity </a:t>
            </a:r>
            <a:r>
              <a:rPr lang="en-US" sz="3200" dirty="0"/>
              <a:t>: </a:t>
            </a:r>
            <a:r>
              <a:rPr lang="en-US" sz="3200" dirty="0" smtClean="0"/>
              <a:t>0.9659   </a:t>
            </a:r>
            <a:endParaRPr lang="en-US" sz="3200" dirty="0"/>
          </a:p>
          <a:p>
            <a:r>
              <a:rPr lang="en-US" sz="3200" dirty="0"/>
              <a:t>Specificity : </a:t>
            </a:r>
            <a:r>
              <a:rPr lang="en-US" sz="3200" dirty="0" smtClean="0"/>
              <a:t>0.5864 </a:t>
            </a:r>
            <a:endParaRPr lang="en-US" sz="3200" b="1" dirty="0">
              <a:solidFill>
                <a:srgbClr val="FFCF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Problem Statement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simple classification accuracy is not meaningful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Since </a:t>
            </a:r>
            <a:r>
              <a:rPr lang="en-US" dirty="0"/>
              <a:t>classifying a background event as signal is worse than classifying a signal event as </a:t>
            </a:r>
            <a:r>
              <a:rPr lang="en-US" dirty="0" smtClean="0"/>
              <a:t>background</a:t>
            </a:r>
          </a:p>
          <a:p>
            <a:endParaRPr lang="en-US" dirty="0" smtClean="0"/>
          </a:p>
          <a:p>
            <a:r>
              <a:rPr lang="sv-SE" dirty="0"/>
              <a:t>g = gamma (signal</a:t>
            </a:r>
            <a:r>
              <a:rPr lang="sv-SE" dirty="0" smtClean="0"/>
              <a:t>)</a:t>
            </a:r>
          </a:p>
          <a:p>
            <a:r>
              <a:rPr lang="sv-SE" dirty="0"/>
              <a:t>h = hadron (background)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447800"/>
          </a:xfrm>
        </p:spPr>
        <p:txBody>
          <a:bodyPr/>
          <a:lstStyle/>
          <a:p>
            <a:r>
              <a:rPr lang="en-IN" sz="4400" dirty="0">
                <a:solidFill>
                  <a:srgbClr val="FFCF37"/>
                </a:solidFill>
              </a:rPr>
              <a:t>List of models applied &amp; model results</a:t>
            </a:r>
            <a:endParaRPr lang="en-US" sz="4400" dirty="0">
              <a:solidFill>
                <a:srgbClr val="FFCF3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07786"/>
            <a:ext cx="8382000" cy="1509712"/>
          </a:xfrm>
        </p:spPr>
        <p:txBody>
          <a:bodyPr>
            <a:normAutofit fontScale="25000" lnSpcReduction="20000"/>
          </a:bodyPr>
          <a:lstStyle/>
          <a:p>
            <a:pPr marL="468630" lvl="1" indent="-285750">
              <a:buFont typeface="Wingdings" panose="05000000000000000000" pitchFamily="2" charset="2"/>
              <a:buChar char="ü"/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Trained 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12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13,314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records </a:t>
            </a:r>
          </a:p>
          <a:p>
            <a:pPr marL="468630" lvl="1" indent="-285750">
              <a:buFont typeface="Wingdings" panose="05000000000000000000" pitchFamily="2" charset="2"/>
              <a:buChar char="ü"/>
            </a:pPr>
            <a:endParaRPr 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468630" lvl="1" indent="-285750">
              <a:buFont typeface="Wingdings" panose="05000000000000000000" pitchFamily="2" charset="2"/>
              <a:buChar char="ü"/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Tested these models on </a:t>
            </a:r>
            <a:r>
              <a:rPr lang="en-US" sz="112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5706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records</a:t>
            </a:r>
          </a:p>
          <a:p>
            <a:pPr marL="468630" lvl="1" indent="-285750">
              <a:buFont typeface="Wingdings" panose="05000000000000000000" pitchFamily="2" charset="2"/>
              <a:buChar char="ü"/>
            </a:pPr>
            <a:endParaRPr lang="en-US" sz="11200" dirty="0">
              <a:latin typeface="Times New Roman" pitchFamily="18" charset="0"/>
              <a:cs typeface="Times New Roman" pitchFamily="18" charset="0"/>
            </a:endParaRPr>
          </a:p>
          <a:p>
            <a:pPr marL="468630" lvl="1" indent="-285750">
              <a:buFont typeface="Wingdings" panose="05000000000000000000" pitchFamily="2" charset="2"/>
              <a:buChar char="ü"/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Error metric used to evaluate the model 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is : </a:t>
            </a:r>
            <a:r>
              <a:rPr lang="en-US" sz="11200" dirty="0" smtClean="0">
                <a:solidFill>
                  <a:srgbClr val="FFCF37"/>
                </a:solidFill>
                <a:latin typeface="Times New Roman" pitchFamily="18" charset="0"/>
                <a:cs typeface="Times New Roman" pitchFamily="18" charset="0"/>
              </a:rPr>
              <a:t>specificity</a:t>
            </a:r>
            <a:endParaRPr lang="en-US" sz="11200" b="1" dirty="0">
              <a:solidFill>
                <a:srgbClr val="FFCF3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1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6324600" cy="4800600"/>
          </a:xfrm>
        </p:spPr>
        <p:txBody>
          <a:bodyPr>
            <a:normAutofit fontScale="25000" lnSpcReduction="20000"/>
          </a:bodyPr>
          <a:lstStyle/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1.   Logistic Regression</a:t>
            </a:r>
          </a:p>
          <a:p>
            <a:pPr marL="1444752" indent="-1371600">
              <a:buAutoNum type="arabicPeriod"/>
            </a:pP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2.   Decision Tree</a:t>
            </a: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Rpart</a:t>
            </a: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C5.0</a:t>
            </a:r>
          </a:p>
          <a:p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3.   Support </a:t>
            </a: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ector Machine</a:t>
            </a:r>
          </a:p>
          <a:p>
            <a:pPr marL="1444752" indent="-1371600">
              <a:buAutoNum type="arabicPeriod" startAt="3"/>
            </a:pP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4.   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444752" indent="-1371600">
              <a:buAutoNum type="arabicPeriod" startAt="4"/>
            </a:pP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5.  K-Nearest Neighbors</a:t>
            </a:r>
          </a:p>
          <a:p>
            <a:pPr marL="1444752" indent="-1371600">
              <a:buAutoNum type="arabicPeriod" startAt="5"/>
            </a:pP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6.  Ann</a:t>
            </a:r>
            <a:endParaRPr lang="en-US" sz="8600" b="1" dirty="0">
              <a:latin typeface="Times New Roman" pitchFamily="18" charset="0"/>
              <a:cs typeface="Times New Roman" pitchFamily="18" charset="0"/>
            </a:endParaRPr>
          </a:p>
          <a:p>
            <a:pPr marL="530352" indent="-457200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8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924800" cy="2362200"/>
          </a:xfrm>
        </p:spPr>
        <p:txBody>
          <a:bodyPr>
            <a:normAutofit fontScale="92500" lnSpcReduction="20000"/>
          </a:bodyPr>
          <a:lstStyle/>
          <a:p>
            <a:pPr lvl="2"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US" sz="2400" b="1" dirty="0" smtClean="0"/>
              <a:t>is </a:t>
            </a:r>
            <a:r>
              <a:rPr lang="en-US" sz="2400" b="1" dirty="0"/>
              <a:t>the winner </a:t>
            </a:r>
            <a:endParaRPr lang="en-US" sz="2400" b="1" dirty="0" smtClean="0"/>
          </a:p>
          <a:p>
            <a:pPr lvl="2" algn="just">
              <a:lnSpc>
                <a:spcPct val="170000"/>
              </a:lnSpc>
            </a:pPr>
            <a:endParaRPr lang="en-US" sz="2400" b="1" dirty="0"/>
          </a:p>
          <a:p>
            <a:pPr marL="1200150" lvl="2" indent="-28575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Train </a:t>
            </a:r>
            <a:r>
              <a:rPr lang="en-US" sz="2400" b="1" dirty="0" smtClean="0"/>
              <a:t>Data: specificity </a:t>
            </a:r>
            <a:r>
              <a:rPr lang="en-US" sz="2400" b="1" dirty="0"/>
              <a:t>: </a:t>
            </a:r>
            <a:r>
              <a:rPr lang="en-US" sz="2400" dirty="0"/>
              <a:t>0.8457 </a:t>
            </a:r>
            <a:endParaRPr lang="en-US" sz="2400" dirty="0" smtClean="0"/>
          </a:p>
          <a:p>
            <a:pPr marL="1200150" lvl="2" indent="-28575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Test Data: </a:t>
            </a:r>
            <a:r>
              <a:rPr lang="en-US" sz="2400" b="1" dirty="0"/>
              <a:t>specificity </a:t>
            </a:r>
            <a:r>
              <a:rPr lang="en-US" sz="2400" b="1" dirty="0" smtClean="0"/>
              <a:t>: </a:t>
            </a:r>
            <a:r>
              <a:rPr lang="en-US" sz="2400" dirty="0"/>
              <a:t>0.8472 </a:t>
            </a:r>
            <a:endParaRPr lang="en-US" sz="2400" b="1" dirty="0"/>
          </a:p>
          <a:p>
            <a:pPr marL="1200150" lvl="2" indent="-28575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1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1371600"/>
          </a:xfrm>
        </p:spPr>
        <p:txBody>
          <a:bodyPr/>
          <a:lstStyle/>
          <a:p>
            <a:r>
              <a:rPr lang="en-US" dirty="0" smtClean="0">
                <a:solidFill>
                  <a:srgbClr val="FFCF37"/>
                </a:solidFill>
              </a:rPr>
              <a:t>WEAK ALGORITHMS </a:t>
            </a:r>
            <a:endParaRPr lang="en-US" dirty="0">
              <a:solidFill>
                <a:srgbClr val="FFCF3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0352" indent="-457200">
              <a:buFont typeface="+mj-lt"/>
              <a:buAutoNum type="arabicPeriod"/>
            </a:pPr>
            <a:r>
              <a:rPr lang="en-US" sz="2400" dirty="0" smtClean="0"/>
              <a:t>Random Forest </a:t>
            </a:r>
          </a:p>
          <a:p>
            <a:pPr marL="530352" indent="-457200">
              <a:buFont typeface="+mj-lt"/>
              <a:buAutoNum type="arabicPeriod"/>
            </a:pPr>
            <a:endParaRPr lang="en-US" dirty="0" smtClean="0"/>
          </a:p>
          <a:p>
            <a:pPr marL="530352" indent="-457200">
              <a:buFont typeface="+mj-lt"/>
              <a:buAutoNum type="arabicPeriod"/>
            </a:pPr>
            <a:r>
              <a:rPr lang="en-US" sz="2400" dirty="0"/>
              <a:t>Bagged Decision Trees</a:t>
            </a:r>
          </a:p>
          <a:p>
            <a:pPr marL="53035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1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209800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752600"/>
          </a:xfrm>
        </p:spPr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Thank-You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Contents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Data </a:t>
            </a:r>
            <a:r>
              <a:rPr lang="en-IN" dirty="0" smtClean="0">
                <a:latin typeface="Bookman Old Style" panose="02050604050505020204" pitchFamily="18" charset="0"/>
              </a:rPr>
              <a:t>understanding </a:t>
            </a:r>
            <a:endParaRPr lang="en-IN" dirty="0" smtClean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Data </a:t>
            </a:r>
            <a:r>
              <a:rPr lang="en-IN" dirty="0" smtClean="0">
                <a:latin typeface="Bookman Old Style" panose="02050604050505020204" pitchFamily="18" charset="0"/>
              </a:rPr>
              <a:t>preparation</a:t>
            </a:r>
            <a:endParaRPr lang="en-IN" dirty="0" smtClean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Insights and </a:t>
            </a:r>
            <a:r>
              <a:rPr lang="en-IN" dirty="0" smtClean="0">
                <a:latin typeface="Bookman Old Style" panose="02050604050505020204" pitchFamily="18" charset="0"/>
              </a:rPr>
              <a:t>Exploration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Model </a:t>
            </a:r>
            <a:r>
              <a:rPr lang="en-IN" dirty="0" smtClean="0">
                <a:latin typeface="Bookman Old Style" panose="02050604050505020204" pitchFamily="18" charset="0"/>
              </a:rPr>
              <a:t>Building</a:t>
            </a: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Missing values </a:t>
            </a:r>
            <a:endParaRPr lang="en-IN" dirty="0">
              <a:latin typeface="Bookman Old Style" panose="02050604050505020204" pitchFamily="18" charset="0"/>
            </a:endParaRPr>
          </a:p>
          <a:p>
            <a:pPr marL="137160" indent="0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057400"/>
          </a:xfrm>
        </p:spPr>
        <p:txBody>
          <a:bodyPr/>
          <a:lstStyle/>
          <a:p>
            <a:r>
              <a:rPr lang="en-IN" sz="4400" dirty="0">
                <a:solidFill>
                  <a:srgbClr val="FFC000"/>
                </a:solidFill>
              </a:rPr>
              <a:t>Data Understanding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8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609600"/>
            <a:ext cx="6934200" cy="99060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C000"/>
                </a:solidFill>
              </a:rPr>
              <a:t/>
            </a:r>
            <a:br>
              <a:rPr lang="en-IN" sz="4400" dirty="0" smtClean="0">
                <a:solidFill>
                  <a:srgbClr val="FFC000"/>
                </a:solidFill>
              </a:rPr>
            </a:br>
            <a:r>
              <a:rPr lang="en-IN" sz="4400" dirty="0" smtClean="0">
                <a:solidFill>
                  <a:srgbClr val="FFC000"/>
                </a:solidFill>
              </a:rPr>
              <a:t> Data structure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4953000" cy="1066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19020</a:t>
            </a:r>
            <a:r>
              <a:rPr lang="en-IN" dirty="0" smtClean="0">
                <a:latin typeface="Bookman Old Style" panose="02050604050505020204" pitchFamily="18" charset="0"/>
              </a:rPr>
              <a:t> </a:t>
            </a:r>
            <a:r>
              <a:rPr lang="en-IN" dirty="0">
                <a:latin typeface="Bookman Old Style" panose="02050604050505020204" pitchFamily="18" charset="0"/>
              </a:rPr>
              <a:t>observations of  </a:t>
            </a:r>
            <a:r>
              <a:rPr lang="en-IN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11</a:t>
            </a:r>
            <a:r>
              <a:rPr lang="en-IN" dirty="0" smtClean="0">
                <a:latin typeface="Bookman Old Style" panose="02050604050505020204" pitchFamily="18" charset="0"/>
              </a:rPr>
              <a:t> </a:t>
            </a:r>
            <a:r>
              <a:rPr lang="en-IN" dirty="0">
                <a:latin typeface="Bookman Old Style" panose="02050604050505020204" pitchFamily="18" charset="0"/>
              </a:rPr>
              <a:t>variables</a:t>
            </a:r>
          </a:p>
          <a:p>
            <a:r>
              <a:rPr lang="en-IN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Class</a:t>
            </a:r>
            <a:r>
              <a:rPr lang="en-IN" dirty="0" smtClean="0">
                <a:latin typeface="Bookman Old Style" panose="02050604050505020204" pitchFamily="18" charset="0"/>
              </a:rPr>
              <a:t> is </a:t>
            </a:r>
            <a:r>
              <a:rPr lang="en-IN" dirty="0">
                <a:latin typeface="Bookman Old Style" panose="02050604050505020204" pitchFamily="18" charset="0"/>
              </a:rPr>
              <a:t>the target variable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1"/>
            <a:ext cx="7467600" cy="2438400"/>
          </a:xfrm>
        </p:spPr>
      </p:pic>
    </p:spTree>
    <p:extLst>
      <p:ext uri="{BB962C8B-B14F-4D97-AF65-F5344CB8AC3E}">
        <p14:creationId xmlns:p14="http://schemas.microsoft.com/office/powerpoint/2010/main" val="410686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Data Exploration and Insights</a:t>
            </a:r>
            <a:r>
              <a:rPr lang="en-IN" sz="4400" dirty="0"/>
              <a:t/>
            </a:r>
            <a:br>
              <a:rPr lang="en-IN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8229600" cy="4709160"/>
          </a:xfrm>
        </p:spPr>
        <p:txBody>
          <a:bodyPr/>
          <a:lstStyle/>
          <a:p>
            <a:r>
              <a:rPr lang="en-IN" b="1" u="sng" dirty="0">
                <a:latin typeface="Bookman Old Style" panose="02050604050505020204" pitchFamily="18" charset="0"/>
              </a:rPr>
              <a:t>Variable </a:t>
            </a:r>
            <a:r>
              <a:rPr lang="en-IN" b="1" u="sng" dirty="0" smtClean="0">
                <a:latin typeface="Bookman Old Style" panose="02050604050505020204" pitchFamily="18" charset="0"/>
              </a:rPr>
              <a:t>Identification</a:t>
            </a:r>
          </a:p>
          <a:p>
            <a:endParaRPr lang="en-IN" b="1" u="sng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Class</a:t>
            </a:r>
            <a:r>
              <a:rPr lang="en-IN" dirty="0" smtClean="0">
                <a:latin typeface="Bookman Old Style" panose="02050604050505020204" pitchFamily="18" charset="0"/>
              </a:rPr>
              <a:t> was </a:t>
            </a:r>
            <a:r>
              <a:rPr lang="en-IN" dirty="0">
                <a:latin typeface="Bookman Old Style" panose="02050604050505020204" pitchFamily="18" charset="0"/>
              </a:rPr>
              <a:t>identified to be the target variable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Bookman Old Style" panose="02050604050505020204" pitchFamily="18" charset="0"/>
              </a:rPr>
              <a:t>11 </a:t>
            </a:r>
            <a:r>
              <a:rPr lang="en-IN" dirty="0">
                <a:latin typeface="Bookman Old Style" panose="02050604050505020204" pitchFamily="18" charset="0"/>
              </a:rPr>
              <a:t>attributes are numeric in the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Target variable is numeric but this is a classification </a:t>
            </a:r>
            <a:r>
              <a:rPr lang="en-IN" dirty="0" smtClean="0">
                <a:latin typeface="Bookman Old Style" panose="02050604050505020204" pitchFamily="18" charset="0"/>
              </a:rPr>
              <a:t>problem converted </a:t>
            </a:r>
            <a:r>
              <a:rPr lang="en-IN" dirty="0" smtClean="0">
                <a:latin typeface="Bookman Old Style" panose="02050604050505020204" pitchFamily="18" charset="0"/>
              </a:rPr>
              <a:t>into factor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plot 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know how </a:t>
            </a:r>
            <a:r>
              <a:rPr lang="en-US" dirty="0" smtClean="0"/>
              <a:t>strong the pairs </a:t>
            </a:r>
            <a:r>
              <a:rPr lang="en-US" dirty="0"/>
              <a:t>of variables are </a:t>
            </a:r>
            <a:r>
              <a:rPr lang="en-US" dirty="0" smtClean="0"/>
              <a:t>related.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743199"/>
            <a:ext cx="6400800" cy="37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1295400"/>
            <a:ext cx="13487400" cy="24384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C000"/>
                </a:solidFill>
              </a:rPr>
              <a:t>Data </a:t>
            </a:r>
            <a:r>
              <a:rPr lang="en-IN" sz="4800" dirty="0" smtClean="0">
                <a:solidFill>
                  <a:srgbClr val="FFC000"/>
                </a:solidFill>
              </a:rPr>
              <a:t>preparation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66160"/>
          </a:xfrm>
        </p:spPr>
        <p:txBody>
          <a:bodyPr/>
          <a:lstStyle/>
          <a:p>
            <a:pPr marL="137160" indent="0">
              <a:buNone/>
            </a:pPr>
            <a:r>
              <a:rPr lang="en-IN" sz="2400" dirty="0" smtClean="0">
                <a:solidFill>
                  <a:srgbClr val="FFC000"/>
                </a:solidFill>
              </a:rPr>
              <a:t>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1553</TotalTime>
  <Words>521</Words>
  <Application>Microsoft Office PowerPoint</Application>
  <PresentationFormat>On-screen Show (4:3)</PresentationFormat>
  <Paragraphs>185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Apex</vt:lpstr>
      <vt:lpstr> </vt:lpstr>
      <vt:lpstr>MAGIC Gamma Telescope </vt:lpstr>
      <vt:lpstr>Problem Statement</vt:lpstr>
      <vt:lpstr>Contents</vt:lpstr>
      <vt:lpstr>Data Understanding</vt:lpstr>
      <vt:lpstr>  Data structure </vt:lpstr>
      <vt:lpstr>Data Exploration and Insights </vt:lpstr>
      <vt:lpstr>Correlation plot </vt:lpstr>
      <vt:lpstr>Data preparation</vt:lpstr>
      <vt:lpstr>Data Preprocessing  </vt:lpstr>
      <vt:lpstr>Data after pca, preprocessing </vt:lpstr>
      <vt:lpstr>Splitting data into train and test</vt:lpstr>
      <vt:lpstr>Test data </vt:lpstr>
      <vt:lpstr>Model Building</vt:lpstr>
      <vt:lpstr>TEST DATA</vt:lpstr>
      <vt:lpstr>K-NN WITH OUT PCA</vt:lpstr>
      <vt:lpstr>K-NN WITH C.V</vt:lpstr>
      <vt:lpstr>We can see variation in Accuracy w.r.t K value by plotting these in a graph.</vt:lpstr>
      <vt:lpstr>DECISION  TREE(RPART)</vt:lpstr>
      <vt:lpstr>DECISION  TREE(C5.0)</vt:lpstr>
      <vt:lpstr>TEST DATA</vt:lpstr>
      <vt:lpstr>        SVM </vt:lpstr>
      <vt:lpstr>SVM WITH OUT PCA</vt:lpstr>
      <vt:lpstr>        SVM TANHDOT </vt:lpstr>
      <vt:lpstr> Logistic Regression </vt:lpstr>
      <vt:lpstr>With pca </vt:lpstr>
      <vt:lpstr>              Logistic Regression without pca</vt:lpstr>
      <vt:lpstr>With out pca </vt:lpstr>
      <vt:lpstr> ANN </vt:lpstr>
      <vt:lpstr>List of models applied &amp; model results</vt:lpstr>
      <vt:lpstr>PowerPoint Presentation</vt:lpstr>
      <vt:lpstr>PowerPoint Presentation</vt:lpstr>
      <vt:lpstr>WEAK ALGORITHMS </vt:lpstr>
      <vt:lpstr>Questions? </vt:lpstr>
      <vt:lpstr>Thank-You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70</cp:revision>
  <dcterms:created xsi:type="dcterms:W3CDTF">2017-09-30T15:43:46Z</dcterms:created>
  <dcterms:modified xsi:type="dcterms:W3CDTF">2017-11-01T07:41:51Z</dcterms:modified>
</cp:coreProperties>
</file>