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9"/>
  </p:notesMasterIdLst>
  <p:sldIdLst>
    <p:sldId id="256" r:id="rId3"/>
    <p:sldId id="288" r:id="rId4"/>
    <p:sldId id="293" r:id="rId5"/>
    <p:sldId id="296" r:id="rId6"/>
    <p:sldId id="294" r:id="rId7"/>
    <p:sldId id="291" r:id="rId8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18" y="108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12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0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15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70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12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740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209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74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30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489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6506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62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17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99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511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6669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72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148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1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080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meetings/2025-06-2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INSPIRE-MIF/GeoDCAT-AP-pilot/tree/main/meetings/2025-06-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blob/main/final-report/ISO%26GeoDCAT-AP_Pilot_report_v3.2-20250625.doc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good-practices/hvd-tagg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hyperlink" Target="https://github.com/INSPIRE-MIF/GeoDCAT-AP-pilot/blob/main/good-practices/hvd-tagging/CANDIDATE-ISO_HVD_Tagging_Anchor_Multilingual-clarification.xml" TargetMode="External"/><Relationship Id="rId4" Type="http://schemas.openxmlformats.org/officeDocument/2006/relationships/hyperlink" Target="https://github.com/INSPIRE-MIF/GeoDCAT-AP-pilot/blob/main/good-practices/hvd-tagging/CANDIDATE-ISO_HVD_Tagging_Anchor_Non-Multilingual-clarification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ikis.ec.europa.eu/spaces/InspireMIG/pages/177046460/82nd+MIG-T+meeting+2025-06-27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/>
              <a:t>Overview</a:t>
            </a:r>
            <a:br>
              <a:rPr lang="en-US" sz="4000" dirty="0"/>
            </a:br>
            <a:br>
              <a:rPr lang="en-US" sz="1600" dirty="0"/>
            </a:br>
            <a:r>
              <a:rPr lang="en-US" sz="3600" dirty="0"/>
              <a:t>Pilot status and ongoing activities</a:t>
            </a:r>
            <a:br>
              <a:rPr lang="en-US" sz="3600" dirty="0"/>
            </a:b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Meeting – June 25,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54643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							Agenda</a:t>
            </a: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6</a:t>
            </a:r>
            <a:r>
              <a:rPr lang="en-GB" sz="3600" b="1" baseline="30000" dirty="0">
                <a:solidFill>
                  <a:srgbClr val="00B0F0"/>
                </a:solidFill>
              </a:rPr>
              <a:t>th</a:t>
            </a:r>
            <a:r>
              <a:rPr lang="en-GB" sz="3600" b="1" dirty="0">
                <a:solidFill>
                  <a:srgbClr val="00B0F0"/>
                </a:solidFill>
              </a:rPr>
              <a:t> Meeting - Meeting 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54" y="6369271"/>
            <a:ext cx="93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hlinkClick r:id="rId3"/>
              </a:rPr>
              <a:t>https://github.com/INSPIRE-MIF/GeoDCAT-AP-pilot/tree/main/meetings/2025-06-25</a:t>
            </a:r>
            <a:r>
              <a:rPr lang="es-ES" sz="1800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8F8B7-B36F-0620-8456-0C82D964F4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733"/>
          <a:stretch/>
        </p:blipFill>
        <p:spPr>
          <a:xfrm>
            <a:off x="1264650" y="2214991"/>
            <a:ext cx="7403100" cy="3690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07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5552518" cy="4170363"/>
          </a:xfrm>
        </p:spPr>
        <p:txBody>
          <a:bodyPr/>
          <a:lstStyle/>
          <a:p>
            <a:r>
              <a:rPr lang="en-GB" b="1" dirty="0">
                <a:solidFill>
                  <a:srgbClr val="034EA2"/>
                </a:solidFill>
              </a:rPr>
              <a:t>Fifth Meeting minutes</a:t>
            </a:r>
          </a:p>
          <a:p>
            <a:endParaRPr lang="en-GB" dirty="0"/>
          </a:p>
          <a:p>
            <a:r>
              <a:rPr lang="en-GB" dirty="0"/>
              <a:t>Available at:</a:t>
            </a:r>
          </a:p>
          <a:p>
            <a:pPr marL="447675" indent="0">
              <a:buNone/>
            </a:pPr>
            <a:r>
              <a:rPr lang="en-GB" sz="2000" dirty="0">
                <a:hlinkClick r:id="rId2"/>
              </a:rPr>
              <a:t>https://github.com/INSPIRE-MIF/GeoDCAT-AP-pilot/tree/main/meetings/2025-06-03</a:t>
            </a:r>
            <a:r>
              <a:rPr lang="en-GB" sz="2000" dirty="0"/>
              <a:t>   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Past Meeting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68548-BFFA-B7BF-DE7B-76EAA971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29" y="650525"/>
            <a:ext cx="6048876" cy="6048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68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3rd working draft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Available – Draft based on final contributions from DK, IT, FI, FR and NL.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New contents: Abstract, Conclusions, country-specific updates.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Missing contributions from past meetings included.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Plan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Final version of the report by </a:t>
            </a:r>
            <a:r>
              <a:rPr lang="en-GB" b="1" dirty="0">
                <a:solidFill>
                  <a:srgbClr val="0070C0"/>
                </a:solidFill>
              </a:rPr>
              <a:t>30 June 2025</a:t>
            </a:r>
            <a:r>
              <a:rPr lang="en-GB" dirty="0"/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Finish the work in formalising References.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General quality-checking. Participant-specific revisions.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Issue-resolution: To be organised in mid-July 2025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Overview</a:t>
            </a:r>
            <a:br>
              <a:rPr lang="en-GB" sz="3600" b="1" dirty="0"/>
            </a:br>
            <a:r>
              <a:rPr lang="en-US" sz="3600" b="1" dirty="0">
                <a:solidFill>
                  <a:srgbClr val="00B0F0"/>
                </a:solidFill>
              </a:rPr>
              <a:t>Pilot final report 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054" y="6041620"/>
            <a:ext cx="937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800" dirty="0">
                <a:hlinkClick r:id="rId3"/>
              </a:rPr>
              <a:t>https://github.com/INSPIRE-MIF/GeoDCAT-AP-pilot/blob/main/final-report/ISO%26GeoDCAT-AP_Pilot_report_v3.2-20250625.docx</a:t>
            </a:r>
            <a:r>
              <a:rPr lang="es-ES" sz="1800" dirty="0"/>
              <a:t> 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0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Candidate good practice</a:t>
            </a: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rgbClr val="0070C0"/>
                </a:solidFill>
              </a:rPr>
              <a:t>Available </a:t>
            </a:r>
            <a:r>
              <a:rPr lang="en-GB" dirty="0">
                <a:solidFill>
                  <a:schemeClr val="tx1"/>
                </a:solidFill>
              </a:rPr>
              <a:t>at: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224294" y="2043505"/>
            <a:ext cx="7743413" cy="2995274"/>
            <a:chOff x="2309022" y="2043505"/>
            <a:chExt cx="7743413" cy="29952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24297" b="23280"/>
            <a:stretch/>
          </p:blipFill>
          <p:spPr>
            <a:xfrm>
              <a:off x="4656942" y="2043505"/>
              <a:ext cx="5395493" cy="2995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2309022" y="3125644"/>
              <a:ext cx="2045425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ISO Multilingual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&amp; Non-multilingual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options</a:t>
              </a:r>
            </a:p>
          </p:txBody>
        </p:sp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HVD (geospatial) tagging good practice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106" y="5343474"/>
            <a:ext cx="9317338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https://github.com/INSPIRE-MIF/GeoDCAT-AP-pilot/tree/main/good-practices/hvd-tagging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4"/>
              </a:rPr>
              <a:t>https://github.com/INSPIRE-MIF/GeoDCAT-AP-pilot/blob/main/good-practices/hvd-tagging/CANDIDATE-ISO_HVD_Tagging_Anchor_Non-Multilingual-clarification.xml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5"/>
              </a:rPr>
              <a:t>https://github.com/INSPIRE-MIF/GeoDCAT-AP-pilot/blob/main/good-practices/hvd-tagging/CANDIDATE-ISO_HVD_Tagging_Anchor_Multilingual-clarification.xml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82th INSPIRE MIG-T</a:t>
            </a: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Meeting </a:t>
            </a:r>
          </a:p>
          <a:p>
            <a:pPr>
              <a:spcBef>
                <a:spcPts val="600"/>
              </a:spcBef>
            </a:pPr>
            <a:r>
              <a:rPr lang="en-GB" b="1" dirty="0">
                <a:solidFill>
                  <a:srgbClr val="0070C0"/>
                </a:solidFill>
              </a:rPr>
              <a:t>Pilot status, results and conclusions (presentation).</a:t>
            </a:r>
          </a:p>
          <a:p>
            <a:pPr>
              <a:spcBef>
                <a:spcPts val="1800"/>
              </a:spcBef>
            </a:pPr>
            <a:r>
              <a:rPr lang="en-GB" b="1" dirty="0">
                <a:solidFill>
                  <a:srgbClr val="0070C0"/>
                </a:solidFill>
              </a:rPr>
              <a:t>Candidate good practice status</a:t>
            </a:r>
          </a:p>
          <a:p>
            <a:pPr indent="0">
              <a:spcBef>
                <a:spcPts val="600"/>
              </a:spcBef>
              <a:buNone/>
            </a:pPr>
            <a:r>
              <a:rPr lang="en-GB" dirty="0">
                <a:solidFill>
                  <a:srgbClr val="0070C0"/>
                </a:solidFill>
              </a:rPr>
              <a:t>Voting results</a:t>
            </a:r>
            <a:r>
              <a:rPr lang="en-GB" dirty="0"/>
              <a:t> for </a:t>
            </a:r>
            <a:r>
              <a:rPr lang="en-GB" dirty="0">
                <a:solidFill>
                  <a:srgbClr val="0070C0"/>
                </a:solidFill>
              </a:rPr>
              <a:t>potential endorsement</a:t>
            </a:r>
            <a:r>
              <a:rPr lang="en-GB" dirty="0">
                <a:solidFill>
                  <a:schemeClr val="tx1"/>
                </a:solidFill>
              </a:rPr>
              <a:t> by INSPIRE MIG-T</a:t>
            </a:r>
            <a:r>
              <a:rPr lang="en-GB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b="1" dirty="0">
                <a:solidFill>
                  <a:srgbClr val="0070C0"/>
                </a:solidFill>
              </a:rPr>
              <a:t>19 Member States / countries voted in favour</a:t>
            </a:r>
            <a:r>
              <a:rPr lang="en-GB" dirty="0">
                <a:solidFill>
                  <a:schemeClr val="tx1"/>
                </a:solidFill>
              </a:rPr>
              <a:t> (after conciliation meetings):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BE, HR, CY, CZ, DE, DK, EE, FI, HU, IE, IS, IT, LU, NL, NO, RO, SE, SK, ES.</a:t>
            </a:r>
          </a:p>
          <a:p>
            <a:pPr marL="457200" lvl="1" indent="-381000">
              <a:spcBef>
                <a:spcPts val="600"/>
              </a:spcBef>
              <a:buSzPts val="2400"/>
            </a:pPr>
            <a:endParaRPr lang="it-IT" sz="2400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4297" b="23280"/>
          <a:stretch/>
        </p:blipFill>
        <p:spPr>
          <a:xfrm>
            <a:off x="6531462" y="2695137"/>
            <a:ext cx="5395493" cy="2995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06496" y="1784235"/>
            <a:ext cx="20454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ISO Multilingual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Non-multilingual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options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HVD (geospatial) tagging good practice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7361" y="5901084"/>
            <a:ext cx="318008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914400" eaLnBrk="1" fontAlgn="auto" latinLnBrk="0" hangingPunct="1">
              <a:buClrTx/>
              <a:buSzTx/>
              <a:buFontTx/>
              <a:buNone/>
              <a:tabLst/>
              <a:defRPr kumimoji="0" sz="1600" b="1" kern="1200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defRPr>
            </a:lvl1pPr>
          </a:lstStyle>
          <a:p>
            <a:r>
              <a:rPr lang="en-GB" dirty="0"/>
              <a:t>Potential endorsement at the 82nd INSPIRE MIG-T Meeting</a:t>
            </a:r>
          </a:p>
        </p:txBody>
      </p:sp>
    </p:spTree>
    <p:extLst>
      <p:ext uri="{BB962C8B-B14F-4D97-AF65-F5344CB8AC3E}">
        <p14:creationId xmlns:p14="http://schemas.microsoft.com/office/powerpoint/2010/main" val="105810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399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1_Office Theme</vt:lpstr>
      <vt:lpstr>Overview  Pilot status and ongoing activities </vt:lpstr>
      <vt:lpstr>Overview 6th Meeting - Meeting objectives</vt:lpstr>
      <vt:lpstr>Overview Past Meeting</vt:lpstr>
      <vt:lpstr>Overview Pilot final report </vt:lpstr>
      <vt:lpstr>Overview HVD (geospatial) tagging good practice</vt:lpstr>
      <vt:lpstr>Overview HVD (geospatial) tagging good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287</cp:revision>
  <dcterms:created xsi:type="dcterms:W3CDTF">2019-08-09T12:06:42Z</dcterms:created>
  <dcterms:modified xsi:type="dcterms:W3CDTF">2025-06-24T23:54:36Z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  <property fmtid="{D5CDD505-2E9C-101B-9397-08002B2CF9AE}" pid="9" name="MSIP_Label_6bd9ddd1-4d20-43f6-abfa-fc3c07406f94_Enabled">
    <vt:lpwstr>true</vt:lpwstr>
  </property>
  <property fmtid="{D5CDD505-2E9C-101B-9397-08002B2CF9AE}" pid="10" name="MSIP_Label_6bd9ddd1-4d20-43f6-abfa-fc3c07406f94_SetDate">
    <vt:lpwstr>2025-06-03T00:41:40Z</vt:lpwstr>
  </property>
  <property fmtid="{D5CDD505-2E9C-101B-9397-08002B2CF9AE}" pid="11" name="MSIP_Label_6bd9ddd1-4d20-43f6-abfa-fc3c07406f94_Method">
    <vt:lpwstr>Standard</vt:lpwstr>
  </property>
  <property fmtid="{D5CDD505-2E9C-101B-9397-08002B2CF9AE}" pid="12" name="MSIP_Label_6bd9ddd1-4d20-43f6-abfa-fc3c07406f94_Name">
    <vt:lpwstr>Commission Use</vt:lpwstr>
  </property>
  <property fmtid="{D5CDD505-2E9C-101B-9397-08002B2CF9AE}" pid="13" name="MSIP_Label_6bd9ddd1-4d20-43f6-abfa-fc3c07406f94_SiteId">
    <vt:lpwstr>b24c8b06-522c-46fe-9080-70926f8dddb1</vt:lpwstr>
  </property>
  <property fmtid="{D5CDD505-2E9C-101B-9397-08002B2CF9AE}" pid="14" name="MSIP_Label_6bd9ddd1-4d20-43f6-abfa-fc3c07406f94_ActionId">
    <vt:lpwstr>d9a775bc-1a6b-4af0-b1ca-84fcbfc11bb6</vt:lpwstr>
  </property>
  <property fmtid="{D5CDD505-2E9C-101B-9397-08002B2CF9AE}" pid="15" name="MSIP_Label_6bd9ddd1-4d20-43f6-abfa-fc3c07406f94_ContentBits">
    <vt:lpwstr>0</vt:lpwstr>
  </property>
</Properties>
</file>