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4"/>
  </p:sldMasterIdLst>
  <p:notesMasterIdLst>
    <p:notesMasterId r:id="rId11"/>
  </p:notesMasterIdLst>
  <p:handoutMasterIdLst>
    <p:handoutMasterId r:id="rId12"/>
  </p:handoutMasterIdLst>
  <p:sldIdLst>
    <p:sldId id="326" r:id="rId5"/>
    <p:sldId id="376" r:id="rId6"/>
    <p:sldId id="378" r:id="rId7"/>
    <p:sldId id="379" r:id="rId8"/>
    <p:sldId id="377" r:id="rId9"/>
    <p:sldId id="32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0070C0"/>
    <a:srgbClr val="2174B0"/>
    <a:srgbClr val="0000FF"/>
    <a:srgbClr val="F8CC29"/>
    <a:srgbClr val="0000CC"/>
    <a:srgbClr val="000000"/>
    <a:srgbClr val="19AFEC"/>
    <a:srgbClr val="090F16"/>
    <a:srgbClr val="10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 snapToGrid="0">
      <p:cViewPr varScale="1">
        <p:scale>
          <a:sx n="44" d="100"/>
          <a:sy n="44" d="100"/>
        </p:scale>
        <p:origin x="96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4CBD34-6D1E-4413-84E4-6A40AF026C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ABD91D-22C6-451C-B3C9-A4AB97CD8A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6F47-7618-4C0A-96D1-C3A76407F921}" type="datetimeFigureOut">
              <a:rPr lang="es-ES" smtClean="0"/>
              <a:t>20/06/2025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116845-2A31-4B34-9737-ADE928EC73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62F2EF-0F17-49FA-A192-50836D328D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A45D2-FCC8-4AB7-A8BC-043BA38FD2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63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4FB-D810-4C9E-9E50-17CEE17835DB}" type="datetimeFigureOut">
              <a:rPr lang="es-ES" smtClean="0"/>
              <a:pPr/>
              <a:t>20/06/2025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304E-8E33-4C56-AEFD-D02A6B406D0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through this exercise to capture possible existing issues of using AI for metadata edition in the geospatial sector and generate findings and caveats in the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F2995-AB43-4B7C-B8CD-9DC7C3692A9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11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843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87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810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4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01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313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791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624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507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3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8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/>
          <a:stretch/>
        </p:blipFill>
        <p:spPr>
          <a:xfrm>
            <a:off x="0" y="0"/>
            <a:ext cx="12200290" cy="689329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0400" y="1457269"/>
            <a:ext cx="7324004" cy="2249334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06092" y="3874486"/>
            <a:ext cx="7324003" cy="13517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06092" y="5399738"/>
            <a:ext cx="5724000" cy="684000"/>
          </a:xfrm>
          <a:prstGeom prst="rect">
            <a:avLst/>
          </a:prstGeom>
        </p:spPr>
        <p:txBody>
          <a:bodyPr lIns="0" tIns="0"/>
          <a:lstStyle>
            <a:lvl1pPr marL="0" indent="0" algn="l">
              <a:spcAft>
                <a:spcPts val="400"/>
              </a:spcAft>
              <a:buFont typeface="Arial" panose="020B0604020202020204" pitchFamily="34" charset="0"/>
              <a:buNone/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</a:t>
            </a:r>
            <a:br>
              <a:rPr lang="en-GB" noProof="0" dirty="0"/>
            </a:br>
            <a:r>
              <a:rPr lang="en-GB" noProof="0" dirty="0"/>
              <a:t>Venue and date</a:t>
            </a:r>
          </a:p>
        </p:txBody>
      </p:sp>
    </p:spTree>
    <p:extLst>
      <p:ext uri="{BB962C8B-B14F-4D97-AF65-F5344CB8AC3E}">
        <p14:creationId xmlns:p14="http://schemas.microsoft.com/office/powerpoint/2010/main" val="2888875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Arial" pitchFamily="34" charset="0"/>
              <a:buNone/>
              <a:defRPr baseline="0"/>
            </a:lvl1pPr>
            <a:lvl2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2pPr>
            <a:lvl3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3pPr>
            <a:lvl4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4pPr>
            <a:lvl5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Arial"/>
              <a:buNone/>
              <a:defRPr strike="noStrike"/>
            </a:lvl1pPr>
            <a:lvl2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2pPr>
            <a:lvl3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3pPr>
            <a:lvl4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4pPr>
            <a:lvl5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622130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buClr>
                <a:schemeClr val="accent5"/>
              </a:buClr>
              <a:buFont typeface="Arial"/>
              <a:buNone/>
              <a:defRPr baseline="0"/>
            </a:lvl1pPr>
            <a:lvl2pPr>
              <a:buClr>
                <a:schemeClr val="accent5"/>
              </a:buClr>
              <a:buNone/>
              <a:defRPr/>
            </a:lvl2pPr>
            <a:lvl3pPr>
              <a:buClr>
                <a:schemeClr val="accent5"/>
              </a:buClr>
              <a:buNone/>
              <a:defRPr/>
            </a:lvl3pPr>
            <a:lvl4pPr>
              <a:buClr>
                <a:schemeClr val="accent5"/>
              </a:buClr>
              <a:buNone/>
              <a:defRPr/>
            </a:lvl4pPr>
            <a:lvl5pPr>
              <a:buClr>
                <a:schemeClr val="accent5"/>
              </a:buClr>
              <a:buNone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pPr>
            <a:r>
              <a:rPr lang="en-GB" noProof="0" dirty="0"/>
              <a:t>Insert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pPr>
            <a:r>
              <a:rPr lang="en-GB" noProof="0" dirty="0"/>
              <a:t>Insert text</a:t>
            </a:r>
          </a:p>
        </p:txBody>
      </p:sp>
      <p:cxnSp>
        <p:nvCxnSpPr>
          <p:cNvPr id="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64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/>
          </a:p>
        </p:txBody>
      </p:sp>
      <p:cxnSp>
        <p:nvCxnSpPr>
          <p:cNvPr id="5" name="Straight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84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430CE-3EAA-0F5F-3032-04C3EBD4B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290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72800" y="1122363"/>
            <a:ext cx="10800760" cy="124034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328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677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24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627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28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30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9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  <p:sldLayoutId id="2147483913" r:id="rId19"/>
    <p:sldLayoutId id="2147483914" r:id="rId20"/>
    <p:sldLayoutId id="2147483915" r:id="rId21"/>
    <p:sldLayoutId id="2147483916" r:id="rId22"/>
    <p:sldLayoutId id="2147483917" r:id="rId23"/>
    <p:sldLayoutId id="2147483918" r:id="rId2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t-research-centre.ec.europa.eu/index_en" TargetMode="Externa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389" y="2021593"/>
            <a:ext cx="10114571" cy="2249334"/>
          </a:xfrm>
        </p:spPr>
        <p:txBody>
          <a:bodyPr lIns="0" tIns="45720" rIns="91440" bIns="45720" anchor="b">
            <a:noAutofit/>
          </a:bodyPr>
          <a:lstStyle/>
          <a:p>
            <a:r>
              <a:rPr lang="en-GB" sz="6600" dirty="0">
                <a:latin typeface="EC Square Sans Pro"/>
                <a:cs typeface="Arial"/>
              </a:rPr>
              <a:t>Support to geospatial</a:t>
            </a:r>
            <a:br>
              <a:rPr lang="en-GB" sz="6600" dirty="0">
                <a:latin typeface="EC Square Sans Pro"/>
                <a:cs typeface="Arial"/>
              </a:rPr>
            </a:br>
            <a:r>
              <a:rPr lang="en-GB" sz="6600" dirty="0">
                <a:latin typeface="EC Square Sans Pro"/>
                <a:cs typeface="Arial"/>
              </a:rPr>
              <a:t>HVD reporting</a:t>
            </a:r>
            <a:br>
              <a:rPr lang="en-GB" sz="6600" dirty="0">
                <a:latin typeface="EC Square Sans Pro"/>
                <a:cs typeface="Arial"/>
              </a:rPr>
            </a:br>
            <a:r>
              <a:rPr lang="en-GB" sz="4200" dirty="0">
                <a:latin typeface="EC Square Sans Pro"/>
                <a:cs typeface="Arial"/>
              </a:rPr>
              <a:t>Continuation of the joint effort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389" y="4836407"/>
            <a:ext cx="10011597" cy="1006726"/>
          </a:xfrm>
        </p:spPr>
        <p:txBody>
          <a:bodyPr lIns="0" tIns="45720" rIns="91440" bIns="4572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8CC29"/>
                </a:solidFill>
                <a:ea typeface="+mn-lt"/>
                <a:cs typeface="+mn-lt"/>
              </a:rPr>
              <a:t>6</a:t>
            </a:r>
            <a:r>
              <a:rPr lang="en-US" sz="2200" baseline="30000" dirty="0">
                <a:solidFill>
                  <a:srgbClr val="F8CC29"/>
                </a:solidFill>
                <a:ea typeface="+mn-lt"/>
                <a:cs typeface="+mn-lt"/>
              </a:rPr>
              <a:t>th</a:t>
            </a:r>
            <a:r>
              <a:rPr lang="en-US" sz="2200" dirty="0">
                <a:solidFill>
                  <a:srgbClr val="F8CC29"/>
                </a:solidFill>
                <a:ea typeface="+mn-lt"/>
                <a:cs typeface="+mn-lt"/>
              </a:rPr>
              <a:t> Meeting ISO &amp; </a:t>
            </a:r>
            <a:r>
              <a:rPr lang="en-US" sz="2200" dirty="0" err="1">
                <a:solidFill>
                  <a:srgbClr val="F8CC29"/>
                </a:solidFill>
                <a:ea typeface="+mn-lt"/>
                <a:cs typeface="+mn-lt"/>
              </a:rPr>
              <a:t>GeoDCAT</a:t>
            </a:r>
            <a:r>
              <a:rPr lang="en-US" sz="2200" dirty="0">
                <a:solidFill>
                  <a:srgbClr val="F8CC29"/>
                </a:solidFill>
                <a:ea typeface="+mn-lt"/>
                <a:cs typeface="+mn-lt"/>
              </a:rPr>
              <a:t>-AP Metadata Implementation Pilot, 25 June 2025</a:t>
            </a:r>
            <a:endParaRPr lang="en-GB" sz="2200" dirty="0">
              <a:solidFill>
                <a:srgbClr val="F8CC29"/>
              </a:solidFill>
            </a:endParaRP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06091" y="5399738"/>
            <a:ext cx="9217803" cy="684000"/>
          </a:xfrm>
        </p:spPr>
        <p:txBody>
          <a:bodyPr/>
          <a:lstStyle/>
          <a:p>
            <a:r>
              <a:rPr lang="en-GB" sz="2000" dirty="0"/>
              <a:t>European Commission</a:t>
            </a:r>
          </a:p>
          <a:p>
            <a:r>
              <a:rPr lang="en-GB" sz="2000" dirty="0"/>
              <a:t>DG JRC / Publications Office of the EU / DG DIGIT SEMIC Group</a:t>
            </a:r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2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B9316-6694-7FEA-AFF7-682932A2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5920"/>
            <a:ext cx="10905699" cy="3881904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support to geospatial HVD harvesting and reporting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2200" dirty="0"/>
              <a:t>Follow-up issues already identified in the pilot and push for their resolution.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2200" dirty="0"/>
              <a:t>Update of GeoDCAT-AP 3 and its accompanying XSLT transformation.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2200" dirty="0"/>
              <a:t>Continuous identification of further issues.</a:t>
            </a:r>
          </a:p>
          <a:p>
            <a:pPr>
              <a:spcBef>
                <a:spcPts val="900"/>
              </a:spcBef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Draft guidelines for HVD reporting for the geospatial community</a:t>
            </a:r>
            <a:r>
              <a:rPr lang="en-US" dirty="0"/>
              <a:t> 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2200" dirty="0"/>
              <a:t>Based on GeoDCAT-AP.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2200" dirty="0"/>
              <a:t>Common reporting methodology for compliance with DCAT-AP for HVD (as basis on how to build the report). </a:t>
            </a:r>
          </a:p>
          <a:p>
            <a:pPr lvl="1">
              <a:spcBef>
                <a:spcPts val="900"/>
              </a:spcBef>
              <a:spcAft>
                <a:spcPts val="600"/>
              </a:spcAft>
            </a:pPr>
            <a:r>
              <a:rPr lang="en-US" sz="2200" dirty="0"/>
              <a:t>Update OP documentation accordingly (including examples).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E7BD32-AB96-D82E-43E5-E1B7D5D7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 identified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7D6DD-8474-ECB3-FFCB-082E09796E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70000"/>
            <a:ext cx="9828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B9316-6694-7FEA-AFF7-682932A2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5920"/>
            <a:ext cx="10905699" cy="388190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Alignment of INSPIRE to Open Data flows /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GreenData4All actions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Evaluate information loss and INSPIRE-compliance of transformed metadata.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Potential updates of the INSPIRE Metadata Technical Guidelines, facilitating the transformation of metadata to GeoDCAT-AP.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Particularly, discuss and agree the best approach for Data Services.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2200" dirty="0"/>
              <a:t>Future evolution of HVD reporting KPIs.</a:t>
            </a:r>
            <a:endParaRPr lang="en-US" sz="2200" dirty="0"/>
          </a:p>
          <a:p>
            <a:pPr marL="228600"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on the potential use of AI-powered metadata tools</a:t>
            </a:r>
            <a:r>
              <a:rPr lang="en-US" sz="2400" dirty="0"/>
              <a:t>.</a:t>
            </a:r>
            <a:r>
              <a:rPr lang="en-GB" sz="2400" dirty="0"/>
              <a:t>	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AI-powered metadata editor (information sources to dataset / service metadata).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Ad hoc support to specific technical tasks </a:t>
            </a:r>
            <a:r>
              <a:rPr lang="en-US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(data-service linking simplification, geo-HVD tagging good practice, metadata encoding changes,                finetuning of codelists, language-related transformation).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E7BD32-AB96-D82E-43E5-E1B7D5D7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 identified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8DFC9-0B79-0192-5626-F51734A937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70000"/>
            <a:ext cx="9828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E7BD32-AB96-D82E-43E5-E1B7D5D7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 identified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9D499-F175-0DF1-1234-ACDF1FCA7C6C}"/>
              </a:ext>
            </a:extLst>
          </p:cNvPr>
          <p:cNvSpPr txBox="1"/>
          <p:nvPr/>
        </p:nvSpPr>
        <p:spPr>
          <a:xfrm>
            <a:off x="952500" y="2582615"/>
            <a:ext cx="10287000" cy="16927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lIns="100584" tIns="137160" rIns="100584" bIns="13716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Additional inputs and ideas from MSs participants are welcome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8DFC9-0B79-0192-5626-F51734A937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70000"/>
            <a:ext cx="9828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B9316-6694-7FEA-AFF7-682932A2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4480"/>
            <a:ext cx="10905699" cy="388190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Consolidate the outcome of the pilot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~ 4 July 2025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 of pilot issues with an agreed resolution approach / ready for action.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Report them to SEMIC for a soon update of the XSLT transformation, and (if needed) the GeoDCAT-AP / DCAT-AP specifications.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Meeting of EC services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~ July 2025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Agree on the activities to support HVD reporting until the next HVD reporting (due in February 2027).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Assign responsibilities and resources.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Coordination of activities of relevant EC services.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Communicate activities and planning to MS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~ September 2025 </a:t>
            </a:r>
            <a:endParaRPr lang="en-US" sz="22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Update of XSLT (and GeoDCAT-AP / DCAT-AP, if needed)         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~ </a:t>
            </a:r>
            <a:r>
              <a:rPr lang="en-US" dirty="0">
                <a:solidFill>
                  <a:srgbClr val="C00000"/>
                </a:solidFill>
              </a:rPr>
              <a:t>Targeting December 2025 (TBC)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E7BD32-AB96-D82E-43E5-E1B7D5D7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Next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FA25B-44D5-466F-E232-5C27C77B76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70000"/>
            <a:ext cx="9828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6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800" y="1146427"/>
            <a:ext cx="10800760" cy="1240348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84385" y="4594523"/>
            <a:ext cx="10003692" cy="1261523"/>
          </a:xfrm>
        </p:spPr>
        <p:txBody>
          <a:bodyPr wrap="square" anchor="b" anchorCtr="0"/>
          <a:lstStyle/>
          <a:p>
            <a:r>
              <a:rPr lang="en-US" sz="1050" dirty="0"/>
              <a:t>This presentation has been prepared for internal purposes. The information and views expressed in it do not necessarily reflect an official position </a:t>
            </a:r>
            <a:br>
              <a:rPr lang="en-US" sz="1050" dirty="0"/>
            </a:br>
            <a:r>
              <a:rPr lang="en-US" sz="1050" dirty="0"/>
              <a:t>of the European Commission or of the European Union.</a:t>
            </a:r>
          </a:p>
          <a:p>
            <a:r>
              <a:rPr lang="en-US" sz="1050" dirty="0"/>
              <a:t>Except otherwise noted, © European Union (year). All Rights Reserved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-1225" r="87932" b="64001"/>
          <a:stretch>
            <a:fillRect/>
          </a:stretch>
        </p:blipFill>
        <p:spPr bwMode="auto">
          <a:xfrm>
            <a:off x="1162161" y="6053822"/>
            <a:ext cx="478965" cy="4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ollow the EU Science Hub in Twitter, Facebook, LinkedIn, YouTube and Instagram.">
            <a:hlinkClick r:id="rId3"/>
            <a:extLst>
              <a:ext uri="{FF2B5EF4-FFF2-40B4-BE49-F238E27FC236}">
                <a16:creationId xmlns:a16="http://schemas.microsoft.com/office/drawing/2014/main" id="{487DCD04-8042-2943-24BE-BFEF305A34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1"/>
          <a:stretch/>
        </p:blipFill>
        <p:spPr>
          <a:xfrm>
            <a:off x="1672517" y="6127512"/>
            <a:ext cx="2415311" cy="421733"/>
          </a:xfrm>
          <a:prstGeom prst="rect">
            <a:avLst/>
          </a:prstGeom>
        </p:spPr>
      </p:pic>
      <p:pic>
        <p:nvPicPr>
          <p:cNvPr id="8" name="Google Shape;326;p20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9141" y="3697902"/>
            <a:ext cx="490372" cy="537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25;p20"/>
          <p:cNvSpPr txBox="1"/>
          <p:nvPr/>
        </p:nvSpPr>
        <p:spPr>
          <a:xfrm>
            <a:off x="1847997" y="4079620"/>
            <a:ext cx="7474688" cy="94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34EA2"/>
              </a:buClr>
              <a:buSzPts val="4000"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Jordi.ESCRIU@ec.europa.eu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</a:rPr>
              <a:t>@JordiEscriu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34EA2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550" y="4316721"/>
            <a:ext cx="484963" cy="5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16185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F0AE5E838868A4F9CB50E4B4AF23413" ma:contentTypeVersion="8" ma:contentTypeDescription="Crear nuevo documento." ma:contentTypeScope="" ma:versionID="b24284dd4abcc89d9217181297068152">
  <xsd:schema xmlns:xsd="http://www.w3.org/2001/XMLSchema" xmlns:xs="http://www.w3.org/2001/XMLSchema" xmlns:p="http://schemas.microsoft.com/office/2006/metadata/properties" xmlns:ns3="1f6ebdee-899d-4fbd-8aeb-5a868fd22bdd" targetNamespace="http://schemas.microsoft.com/office/2006/metadata/properties" ma:root="true" ma:fieldsID="2102f8778d1be1b8402cbd5fe9ff8ed2" ns3:_="">
    <xsd:import namespace="1f6ebdee-899d-4fbd-8aeb-5a868fd22b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ebdee-899d-4fbd-8aeb-5a868fd22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7F48-2441-489A-AAC1-B0F448FE55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C515D3-7E4B-4E1F-8E41-BBB0172549BD}">
  <ds:schemaRefs>
    <ds:schemaRef ds:uri="http://schemas.microsoft.com/office/2006/documentManagement/types"/>
    <ds:schemaRef ds:uri="1f6ebdee-899d-4fbd-8aeb-5a868fd22bd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D261EA-B4EC-407F-B33E-C4345B7AC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ebdee-899d-4fbd-8aeb-5a868fd22b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4285</TotalTime>
  <Words>444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EC Square Sans Pro</vt:lpstr>
      <vt:lpstr>5_Office Theme</vt:lpstr>
      <vt:lpstr>Support to geospatial HVD reporting Continuation of the joint effort</vt:lpstr>
      <vt:lpstr>Objectives identified</vt:lpstr>
      <vt:lpstr>Objectives identified</vt:lpstr>
      <vt:lpstr>Objectives identified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Pellicer</dc:creator>
  <cp:lastModifiedBy>ESCRIU Jordi (JRC-ISPRA)</cp:lastModifiedBy>
  <cp:revision>275</cp:revision>
  <dcterms:created xsi:type="dcterms:W3CDTF">2019-08-05T08:54:17Z</dcterms:created>
  <dcterms:modified xsi:type="dcterms:W3CDTF">2025-06-20T15:34:23Z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0x010100FF0AE5E838868A4F9CB50E4B4AF23413</vt:lpwstr>
  </property>
  <property fmtid="{D5CDD505-2E9C-101B-9397-08002B2CF9AE}" pid="3" name="MSIP_Label_6bd9ddd1-4d20-43f6-abfa-fc3c07406f94_Enabled">
    <vt:lpwstr>true</vt:lpwstr>
  </property>
  <property fmtid="{D5CDD505-2E9C-101B-9397-08002B2CF9AE}" pid="4" name="MSIP_Label_6bd9ddd1-4d20-43f6-abfa-fc3c07406f94_SetDate">
    <vt:lpwstr>2025-05-28T13:36:36Z</vt:lpwstr>
  </property>
  <property fmtid="{D5CDD505-2E9C-101B-9397-08002B2CF9AE}" pid="5" name="MSIP_Label_6bd9ddd1-4d20-43f6-abfa-fc3c07406f94_Method">
    <vt:lpwstr>Standard</vt:lpwstr>
  </property>
  <property fmtid="{D5CDD505-2E9C-101B-9397-08002B2CF9AE}" pid="6" name="MSIP_Label_6bd9ddd1-4d20-43f6-abfa-fc3c07406f94_Name">
    <vt:lpwstr>Commission Use</vt:lpwstr>
  </property>
  <property fmtid="{D5CDD505-2E9C-101B-9397-08002B2CF9AE}" pid="7" name="MSIP_Label_6bd9ddd1-4d20-43f6-abfa-fc3c07406f94_SiteId">
    <vt:lpwstr>b24c8b06-522c-46fe-9080-70926f8dddb1</vt:lpwstr>
  </property>
  <property fmtid="{D5CDD505-2E9C-101B-9397-08002B2CF9AE}" pid="8" name="MSIP_Label_6bd9ddd1-4d20-43f6-abfa-fc3c07406f94_ActionId">
    <vt:lpwstr>389e039c-4d8a-4c9b-aba2-421cc1596078</vt:lpwstr>
  </property>
  <property fmtid="{D5CDD505-2E9C-101B-9397-08002B2CF9AE}" pid="9" name="MSIP_Label_6bd9ddd1-4d20-43f6-abfa-fc3c07406f94_ContentBits">
    <vt:lpwstr>0</vt:lpwstr>
  </property>
</Properties>
</file>