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8" r:id="rId2"/>
  </p:sldMasterIdLst>
  <p:notesMasterIdLst>
    <p:notesMasterId r:id="rId11"/>
  </p:notesMasterIdLst>
  <p:sldIdLst>
    <p:sldId id="256" r:id="rId3"/>
    <p:sldId id="288" r:id="rId4"/>
    <p:sldId id="287" r:id="rId5"/>
    <p:sldId id="293" r:id="rId6"/>
    <p:sldId id="295" r:id="rId7"/>
    <p:sldId id="296" r:id="rId8"/>
    <p:sldId id="294" r:id="rId9"/>
    <p:sldId id="291" r:id="rId10"/>
  </p:sldIdLst>
  <p:sldSz cx="12192000" cy="6858000"/>
  <p:notesSz cx="6794500" cy="9906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26" userDrawn="1">
          <p15:clr>
            <a:srgbClr val="A4A3A4"/>
          </p15:clr>
        </p15:guide>
        <p15:guide id="2" pos="529" userDrawn="1">
          <p15:clr>
            <a:srgbClr val="A4A3A4"/>
          </p15:clr>
        </p15:guide>
        <p15:guide id="3" orient="horz" pos="3777">
          <p15:clr>
            <a:srgbClr val="A4A3A4"/>
          </p15:clr>
        </p15:guide>
        <p15:guide id="4" pos="3839">
          <p15:clr>
            <a:srgbClr val="A4A3A4"/>
          </p15:clr>
        </p15:guide>
        <p15:guide id="5" orient="horz" pos="2162">
          <p15:clr>
            <a:srgbClr val="A4A3A4"/>
          </p15:clr>
        </p15:guide>
        <p15:guide id="6" pos="383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jZfmPaAZDOGffchqPWS8+vvHla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4EA2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39" autoAdjust="0"/>
    <p:restoredTop sz="94660"/>
  </p:normalViewPr>
  <p:slideViewPr>
    <p:cSldViewPr snapToGrid="0">
      <p:cViewPr varScale="1">
        <p:scale>
          <a:sx n="61" d="100"/>
          <a:sy n="61" d="100"/>
        </p:scale>
        <p:origin x="416" y="60"/>
      </p:cViewPr>
      <p:guideLst>
        <p:guide orient="horz" pos="1026"/>
        <p:guide pos="529"/>
        <p:guide orient="horz" pos="3777"/>
        <p:guide pos="3839"/>
        <p:guide orient="horz" pos="2162"/>
        <p:guide pos="383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20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26" Type="http://customschemas.google.com/relationships/presentationmetadata" Target="metadata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4283" cy="497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8645" y="0"/>
            <a:ext cx="2944283" cy="497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25450" y="1238250"/>
            <a:ext cx="5943600" cy="3343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50" y="4767262"/>
            <a:ext cx="5435600" cy="3900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08981"/>
            <a:ext cx="2944283" cy="497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8645" y="9408981"/>
            <a:ext cx="2944283" cy="497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79450" y="4767262"/>
            <a:ext cx="5435600" cy="390048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5450" y="1238250"/>
            <a:ext cx="5943600" cy="3343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>
  <p:cSld name="Cov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/>
          <p:nvPr/>
        </p:nvSpPr>
        <p:spPr>
          <a:xfrm>
            <a:off x="0" y="1073101"/>
            <a:ext cx="12192000" cy="5784900"/>
          </a:xfrm>
          <a:prstGeom prst="rect">
            <a:avLst/>
          </a:prstGeom>
          <a:gradFill>
            <a:gsLst>
              <a:gs pos="0">
                <a:srgbClr val="0D6CB4"/>
              </a:gs>
              <a:gs pos="47000">
                <a:srgbClr val="0D6CB4"/>
              </a:gs>
              <a:gs pos="77000">
                <a:srgbClr val="227DC1"/>
              </a:gs>
              <a:gs pos="100000">
                <a:schemeClr val="accen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8"/>
          <p:cNvSpPr txBox="1">
            <a:spLocks noGrp="1"/>
          </p:cNvSpPr>
          <p:nvPr>
            <p:ph type="ctrTitle"/>
          </p:nvPr>
        </p:nvSpPr>
        <p:spPr>
          <a:xfrm>
            <a:off x="1071349" y="1992572"/>
            <a:ext cx="10290265" cy="2149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15" name="Google Shape;15;p8"/>
          <p:cNvCxnSpPr/>
          <p:nvPr/>
        </p:nvCxnSpPr>
        <p:spPr>
          <a:xfrm>
            <a:off x="838200" y="1978925"/>
            <a:ext cx="0" cy="4879075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" name="Google Shape;16;p8"/>
          <p:cNvSpPr txBox="1">
            <a:spLocks noGrp="1"/>
          </p:cNvSpPr>
          <p:nvPr>
            <p:ph type="subTitle" idx="1"/>
          </p:nvPr>
        </p:nvSpPr>
        <p:spPr>
          <a:xfrm>
            <a:off x="1071350" y="4418049"/>
            <a:ext cx="10290265" cy="897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body" idx="2"/>
          </p:nvPr>
        </p:nvSpPr>
        <p:spPr>
          <a:xfrm>
            <a:off x="6094413" y="5391726"/>
            <a:ext cx="5267202" cy="877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200"/>
              <a:buFont typeface="Arial"/>
              <a:buNone/>
              <a:defRPr sz="22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8" name="Google Shape;18;p8" descr="Footer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47221" y="6390001"/>
            <a:ext cx="697559" cy="46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8" descr="EC-JRC-logo_vertical_EN_pos_transparent-background.png"/>
          <p:cNvPicPr preferRelativeResize="0"/>
          <p:nvPr/>
        </p:nvPicPr>
        <p:blipFill rotWithShape="1">
          <a:blip r:embed="rId3">
            <a:alphaModFix/>
          </a:blip>
          <a:srcRect l="3733" t="5039" r="4158" b="4382"/>
          <a:stretch/>
        </p:blipFill>
        <p:spPr>
          <a:xfrm>
            <a:off x="5373779" y="264907"/>
            <a:ext cx="1674947" cy="11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Quote Slide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>
            <a:spLocks noGrp="1"/>
          </p:cNvSpPr>
          <p:nvPr>
            <p:ph type="pic" idx="2"/>
          </p:nvPr>
        </p:nvSpPr>
        <p:spPr>
          <a:xfrm>
            <a:off x="-59635" y="-59635"/>
            <a:ext cx="6155635" cy="6983896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20"/>
          <p:cNvSpPr/>
          <p:nvPr/>
        </p:nvSpPr>
        <p:spPr>
          <a:xfrm>
            <a:off x="3214048" y="1992573"/>
            <a:ext cx="8550322" cy="36166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27615" y="743802"/>
            <a:ext cx="544923" cy="544923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0"/>
          <p:cNvSpPr txBox="1">
            <a:spLocks noGrp="1"/>
          </p:cNvSpPr>
          <p:nvPr>
            <p:ph type="body" idx="1"/>
          </p:nvPr>
        </p:nvSpPr>
        <p:spPr>
          <a:xfrm>
            <a:off x="3214048" y="1992572"/>
            <a:ext cx="8010798" cy="36166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0" tIns="360000" rIns="360000" bIns="3600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and Content (half page)">
  <p:cSld name="Picture and Content (half page)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>
            <a:spLocks noGrp="1"/>
          </p:cNvSpPr>
          <p:nvPr>
            <p:ph type="body" idx="1"/>
          </p:nvPr>
        </p:nvSpPr>
        <p:spPr>
          <a:xfrm>
            <a:off x="6662614" y="1825625"/>
            <a:ext cx="4583519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838200" y="613128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title"/>
          </p:nvPr>
        </p:nvSpPr>
        <p:spPr>
          <a:xfrm>
            <a:off x="6662614" y="586765"/>
            <a:ext cx="4581771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5" name="Google Shape;85;p21"/>
          <p:cNvSpPr>
            <a:spLocks noGrp="1"/>
          </p:cNvSpPr>
          <p:nvPr>
            <p:ph type="pic" idx="2"/>
          </p:nvPr>
        </p:nvSpPr>
        <p:spPr>
          <a:xfrm>
            <a:off x="-46383" y="-46383"/>
            <a:ext cx="6142383" cy="6964017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orizontal Picture and Content">
  <p:cSld name="Horizontal Picture and Conten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>
            <a:spLocks noGrp="1"/>
          </p:cNvSpPr>
          <p:nvPr>
            <p:ph type="pic" idx="2"/>
          </p:nvPr>
        </p:nvSpPr>
        <p:spPr>
          <a:xfrm>
            <a:off x="-63280" y="-62165"/>
            <a:ext cx="12318560" cy="3468939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22"/>
          <p:cNvSpPr txBox="1">
            <a:spLocks noGrp="1"/>
          </p:cNvSpPr>
          <p:nvPr>
            <p:ph type="title"/>
          </p:nvPr>
        </p:nvSpPr>
        <p:spPr>
          <a:xfrm>
            <a:off x="957385" y="2818576"/>
            <a:ext cx="10287000" cy="6283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9" name="Google Shape;89;p22"/>
          <p:cNvSpPr txBox="1">
            <a:spLocks noGrp="1"/>
          </p:cNvSpPr>
          <p:nvPr>
            <p:ph type="body" idx="1"/>
          </p:nvPr>
        </p:nvSpPr>
        <p:spPr>
          <a:xfrm>
            <a:off x="957385" y="3630613"/>
            <a:ext cx="10287000" cy="236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images">
  <p:cSld name="3 images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>
            <a:spLocks noGrp="1"/>
          </p:cNvSpPr>
          <p:nvPr>
            <p:ph type="pic" idx="2"/>
          </p:nvPr>
        </p:nvSpPr>
        <p:spPr>
          <a:xfrm>
            <a:off x="840157" y="2284667"/>
            <a:ext cx="3347997" cy="2090737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92" name="Google Shape;92;p23"/>
          <p:cNvSpPr>
            <a:spLocks noGrp="1"/>
          </p:cNvSpPr>
          <p:nvPr>
            <p:ph type="pic" idx="3"/>
          </p:nvPr>
        </p:nvSpPr>
        <p:spPr>
          <a:xfrm>
            <a:off x="7940525" y="2284668"/>
            <a:ext cx="3419998" cy="2090737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93" name="Google Shape;93;p23"/>
          <p:cNvSpPr>
            <a:spLocks noGrp="1"/>
          </p:cNvSpPr>
          <p:nvPr>
            <p:ph type="pic" idx="4"/>
          </p:nvPr>
        </p:nvSpPr>
        <p:spPr>
          <a:xfrm>
            <a:off x="4390340" y="2284667"/>
            <a:ext cx="3347998" cy="2090737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94" name="Google Shape;94;p23"/>
          <p:cNvSpPr txBox="1">
            <a:spLocks noGrp="1"/>
          </p:cNvSpPr>
          <p:nvPr>
            <p:ph type="body" idx="1"/>
          </p:nvPr>
        </p:nvSpPr>
        <p:spPr>
          <a:xfrm>
            <a:off x="1179376" y="4038684"/>
            <a:ext cx="2669558" cy="1524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body" idx="5"/>
          </p:nvPr>
        </p:nvSpPr>
        <p:spPr>
          <a:xfrm>
            <a:off x="4729560" y="4041944"/>
            <a:ext cx="2669558" cy="1524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23"/>
          <p:cNvSpPr txBox="1">
            <a:spLocks noGrp="1"/>
          </p:cNvSpPr>
          <p:nvPr>
            <p:ph type="body" idx="6"/>
          </p:nvPr>
        </p:nvSpPr>
        <p:spPr>
          <a:xfrm>
            <a:off x="8315745" y="4037437"/>
            <a:ext cx="2669558" cy="1524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98" name="Google Shape;98;p23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images">
  <p:cSld name="4 image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>
            <a:spLocks noGrp="1"/>
          </p:cNvSpPr>
          <p:nvPr>
            <p:ph type="pic" idx="2"/>
          </p:nvPr>
        </p:nvSpPr>
        <p:spPr>
          <a:xfrm>
            <a:off x="3489177" y="2159957"/>
            <a:ext cx="25189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1" name="Google Shape;101;p24"/>
          <p:cNvSpPr>
            <a:spLocks noGrp="1"/>
          </p:cNvSpPr>
          <p:nvPr>
            <p:ph type="pic" idx="3"/>
          </p:nvPr>
        </p:nvSpPr>
        <p:spPr>
          <a:xfrm>
            <a:off x="3489175" y="4076343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2" name="Google Shape;102;p24"/>
          <p:cNvSpPr>
            <a:spLocks noGrp="1"/>
          </p:cNvSpPr>
          <p:nvPr>
            <p:ph type="pic" idx="4"/>
          </p:nvPr>
        </p:nvSpPr>
        <p:spPr>
          <a:xfrm>
            <a:off x="6197546" y="2159956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3" name="Google Shape;103;p24"/>
          <p:cNvSpPr txBox="1">
            <a:spLocks noGrp="1"/>
          </p:cNvSpPr>
          <p:nvPr>
            <p:ph type="body" idx="1"/>
          </p:nvPr>
        </p:nvSpPr>
        <p:spPr>
          <a:xfrm>
            <a:off x="8887605" y="4076342"/>
            <a:ext cx="2483779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24"/>
          <p:cNvSpPr txBox="1">
            <a:spLocks noGrp="1"/>
          </p:cNvSpPr>
          <p:nvPr>
            <p:ph type="body" idx="5"/>
          </p:nvPr>
        </p:nvSpPr>
        <p:spPr>
          <a:xfrm>
            <a:off x="957385" y="2159957"/>
            <a:ext cx="2334846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Google Shape;105;p24"/>
          <p:cNvSpPr>
            <a:spLocks noGrp="1"/>
          </p:cNvSpPr>
          <p:nvPr>
            <p:ph type="pic" idx="6"/>
          </p:nvPr>
        </p:nvSpPr>
        <p:spPr>
          <a:xfrm>
            <a:off x="6197548" y="4076342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6" name="Google Shape;106;p24"/>
          <p:cNvSpPr txBox="1">
            <a:spLocks noGrp="1"/>
          </p:cNvSpPr>
          <p:nvPr>
            <p:ph type="body" idx="7"/>
          </p:nvPr>
        </p:nvSpPr>
        <p:spPr>
          <a:xfrm>
            <a:off x="957385" y="4076343"/>
            <a:ext cx="2334846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body" idx="8"/>
          </p:nvPr>
        </p:nvSpPr>
        <p:spPr>
          <a:xfrm>
            <a:off x="8919308" y="2159956"/>
            <a:ext cx="2452077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109" name="Google Shape;109;p24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st slide (option 2)">
  <p:cSld name="Last slide (option 2)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6"/>
          <p:cNvSpPr/>
          <p:nvPr/>
        </p:nvSpPr>
        <p:spPr>
          <a:xfrm>
            <a:off x="0" y="0"/>
            <a:ext cx="12192000" cy="34321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" name="Google Shape;113;p26"/>
          <p:cNvCxnSpPr/>
          <p:nvPr/>
        </p:nvCxnSpPr>
        <p:spPr>
          <a:xfrm>
            <a:off x="838200" y="0"/>
            <a:ext cx="0" cy="2362711"/>
          </a:xfrm>
          <a:prstGeom prst="straightConnector1">
            <a:avLst/>
          </a:prstGeom>
          <a:noFill/>
          <a:ln w="28575" cap="flat" cmpd="sng">
            <a:solidFill>
              <a:srgbClr val="2174B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" name="Google Shape;114;p26"/>
          <p:cNvSpPr txBox="1">
            <a:spLocks noGrp="1"/>
          </p:cNvSpPr>
          <p:nvPr>
            <p:ph type="ctrTitle"/>
          </p:nvPr>
        </p:nvSpPr>
        <p:spPr>
          <a:xfrm>
            <a:off x="1077013" y="1122363"/>
            <a:ext cx="10020968" cy="1240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74B0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2174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5" name="Google Shape;115;p26"/>
          <p:cNvSpPr txBox="1">
            <a:spLocks noGrp="1"/>
          </p:cNvSpPr>
          <p:nvPr>
            <p:ph type="subTitle" idx="1"/>
          </p:nvPr>
        </p:nvSpPr>
        <p:spPr>
          <a:xfrm>
            <a:off x="1084385" y="3855676"/>
            <a:ext cx="10003692" cy="1925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>
  <p:cSld name="Cov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/>
          <p:nvPr/>
        </p:nvSpPr>
        <p:spPr>
          <a:xfrm>
            <a:off x="0" y="1073101"/>
            <a:ext cx="12192000" cy="5784900"/>
          </a:xfrm>
          <a:prstGeom prst="rect">
            <a:avLst/>
          </a:prstGeom>
          <a:gradFill>
            <a:gsLst>
              <a:gs pos="0">
                <a:srgbClr val="0D6CB4"/>
              </a:gs>
              <a:gs pos="47000">
                <a:srgbClr val="0D6CB4"/>
              </a:gs>
              <a:gs pos="77000">
                <a:srgbClr val="227DC1"/>
              </a:gs>
              <a:gs pos="100000">
                <a:schemeClr val="accen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8"/>
          <p:cNvSpPr txBox="1">
            <a:spLocks noGrp="1"/>
          </p:cNvSpPr>
          <p:nvPr>
            <p:ph type="ctrTitle"/>
          </p:nvPr>
        </p:nvSpPr>
        <p:spPr>
          <a:xfrm>
            <a:off x="1071349" y="1992572"/>
            <a:ext cx="10290265" cy="2149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15" name="Google Shape;15;p8"/>
          <p:cNvCxnSpPr/>
          <p:nvPr/>
        </p:nvCxnSpPr>
        <p:spPr>
          <a:xfrm>
            <a:off x="838200" y="1978925"/>
            <a:ext cx="0" cy="4879075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" name="Google Shape;16;p8"/>
          <p:cNvSpPr txBox="1">
            <a:spLocks noGrp="1"/>
          </p:cNvSpPr>
          <p:nvPr>
            <p:ph type="subTitle" idx="1"/>
          </p:nvPr>
        </p:nvSpPr>
        <p:spPr>
          <a:xfrm>
            <a:off x="1071350" y="4418049"/>
            <a:ext cx="10290265" cy="897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body" idx="2"/>
          </p:nvPr>
        </p:nvSpPr>
        <p:spPr>
          <a:xfrm>
            <a:off x="6094413" y="5391726"/>
            <a:ext cx="5267202" cy="877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200"/>
              <a:buFont typeface="Arial"/>
              <a:buNone/>
              <a:defRPr sz="22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8" name="Google Shape;18;p8" descr="Footer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47221" y="6390001"/>
            <a:ext cx="697559" cy="46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8" descr="EC-JRC-logo_vertical_EN_pos_transparent-background.png"/>
          <p:cNvPicPr preferRelativeResize="0"/>
          <p:nvPr/>
        </p:nvPicPr>
        <p:blipFill rotWithShape="1">
          <a:blip r:embed="rId3">
            <a:alphaModFix/>
          </a:blip>
          <a:srcRect l="3733" t="5039" r="4158" b="4382"/>
          <a:stretch/>
        </p:blipFill>
        <p:spPr>
          <a:xfrm>
            <a:off x="5373779" y="264907"/>
            <a:ext cx="1674947" cy="115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51201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>
            <a:spLocks noGrp="1"/>
          </p:cNvSpPr>
          <p:nvPr>
            <p:ph type="body" idx="1"/>
          </p:nvPr>
        </p:nvSpPr>
        <p:spPr>
          <a:xfrm>
            <a:off x="967154" y="1825624"/>
            <a:ext cx="10267462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22" name="Google Shape;22;p9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" name="Google Shape;23;p9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70058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st slide (option 1)">
  <p:cSld name="Last slide (option 1)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0"/>
          <p:cNvSpPr/>
          <p:nvPr/>
        </p:nvSpPr>
        <p:spPr>
          <a:xfrm>
            <a:off x="0" y="1"/>
            <a:ext cx="12192000" cy="3430587"/>
          </a:xfrm>
          <a:prstGeom prst="rect">
            <a:avLst/>
          </a:prstGeom>
          <a:gradFill>
            <a:gsLst>
              <a:gs pos="0">
                <a:srgbClr val="0D6CB4"/>
              </a:gs>
              <a:gs pos="47000">
                <a:srgbClr val="0D6CB4"/>
              </a:gs>
              <a:gs pos="77000">
                <a:srgbClr val="227DC1"/>
              </a:gs>
              <a:gs pos="100000">
                <a:schemeClr val="accen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0"/>
          <p:cNvSpPr txBox="1">
            <a:spLocks noGrp="1"/>
          </p:cNvSpPr>
          <p:nvPr>
            <p:ph type="ctrTitle"/>
          </p:nvPr>
        </p:nvSpPr>
        <p:spPr>
          <a:xfrm>
            <a:off x="1077013" y="1122363"/>
            <a:ext cx="10020968" cy="1240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27" name="Google Shape;27;p10"/>
          <p:cNvCxnSpPr/>
          <p:nvPr/>
        </p:nvCxnSpPr>
        <p:spPr>
          <a:xfrm>
            <a:off x="838200" y="0"/>
            <a:ext cx="0" cy="2362711"/>
          </a:xfrm>
          <a:prstGeom prst="straightConnector1">
            <a:avLst/>
          </a:prstGeom>
          <a:noFill/>
          <a:ln w="28575" cap="flat" cmpd="sng">
            <a:solidFill>
              <a:srgbClr val="F8CC2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" name="Google Shape;28;p10"/>
          <p:cNvSpPr txBox="1">
            <a:spLocks noGrp="1"/>
          </p:cNvSpPr>
          <p:nvPr>
            <p:ph type="subTitle" idx="1"/>
          </p:nvPr>
        </p:nvSpPr>
        <p:spPr>
          <a:xfrm>
            <a:off x="1084385" y="3855676"/>
            <a:ext cx="10003692" cy="1925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2202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>
            <a:spLocks noGrp="1"/>
          </p:cNvSpPr>
          <p:nvPr>
            <p:ph type="body" idx="1"/>
          </p:nvPr>
        </p:nvSpPr>
        <p:spPr>
          <a:xfrm>
            <a:off x="967154" y="1825624"/>
            <a:ext cx="10267462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22" name="Google Shape;22;p9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" name="Google Shape;23;p9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cover (option 1)" type="title">
  <p:cSld name="Chapter cover (option 1)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rgbClr val="0D6CB4"/>
              </a:gs>
              <a:gs pos="47000">
                <a:srgbClr val="0D6CB4"/>
              </a:gs>
              <a:gs pos="77000">
                <a:srgbClr val="227DC1"/>
              </a:gs>
              <a:gs pos="100000">
                <a:schemeClr val="accen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1"/>
          <p:cNvSpPr txBox="1">
            <a:spLocks noGrp="1"/>
          </p:cNvSpPr>
          <p:nvPr>
            <p:ph type="ctrTitle"/>
          </p:nvPr>
        </p:nvSpPr>
        <p:spPr>
          <a:xfrm>
            <a:off x="1070189" y="1122363"/>
            <a:ext cx="10281657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129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FFD12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subTitle" idx="1"/>
          </p:nvPr>
        </p:nvSpPr>
        <p:spPr>
          <a:xfrm>
            <a:off x="1070189" y="3602038"/>
            <a:ext cx="10281657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3" name="Google Shape;33;p11"/>
          <p:cNvCxnSpPr/>
          <p:nvPr/>
        </p:nvCxnSpPr>
        <p:spPr>
          <a:xfrm>
            <a:off x="838200" y="0"/>
            <a:ext cx="0" cy="3478213"/>
          </a:xfrm>
          <a:prstGeom prst="straightConnector1">
            <a:avLst/>
          </a:prstGeom>
          <a:noFill/>
          <a:ln w="28575" cap="flat" cmpd="sng">
            <a:solidFill>
              <a:srgbClr val="FFD129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4" name="Google Shape;34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45929" y="6193922"/>
            <a:ext cx="1718512" cy="4511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54152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cover (option 2)">
  <p:cSld name="Chapter cover (option 2)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2"/>
          <p:cNvSpPr txBox="1">
            <a:spLocks noGrp="1"/>
          </p:cNvSpPr>
          <p:nvPr>
            <p:ph type="ctrTitle"/>
          </p:nvPr>
        </p:nvSpPr>
        <p:spPr>
          <a:xfrm>
            <a:off x="1077013" y="1122363"/>
            <a:ext cx="10284602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74B0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2174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subTitle" idx="1"/>
          </p:nvPr>
        </p:nvSpPr>
        <p:spPr>
          <a:xfrm>
            <a:off x="1070189" y="3602038"/>
            <a:ext cx="10284602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9" name="Google Shape;39;p12"/>
          <p:cNvCxnSpPr/>
          <p:nvPr/>
        </p:nvCxnSpPr>
        <p:spPr>
          <a:xfrm>
            <a:off x="838200" y="0"/>
            <a:ext cx="0" cy="3478213"/>
          </a:xfrm>
          <a:prstGeom prst="straightConnector1">
            <a:avLst/>
          </a:prstGeom>
          <a:noFill/>
          <a:ln w="28575" cap="flat" cmpd="sng">
            <a:solidFill>
              <a:srgbClr val="2174B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0" name="Google Shape;40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45929" y="6193922"/>
            <a:ext cx="1718512" cy="4511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37096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967154" y="1825624"/>
            <a:ext cx="10267462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43" name="Google Shape;43;p13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4" name="Google Shape;44;p13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441293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2_Title and Conte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>
            <a:spLocks noGrp="1"/>
          </p:cNvSpPr>
          <p:nvPr>
            <p:ph type="body" idx="1"/>
          </p:nvPr>
        </p:nvSpPr>
        <p:spPr>
          <a:xfrm>
            <a:off x="967154" y="1825624"/>
            <a:ext cx="10267462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47" name="Google Shape;47;p14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8" name="Google Shape;48;p14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577404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Object">
  <p:cSld name="Content and 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>
            <a:spLocks noGrp="1"/>
          </p:cNvSpPr>
          <p:nvPr>
            <p:ph type="body" idx="1"/>
          </p:nvPr>
        </p:nvSpPr>
        <p:spPr>
          <a:xfrm>
            <a:off x="6232525" y="1825625"/>
            <a:ext cx="500209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1" name="Google Shape;51;p15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2" name="Google Shape;52;p15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body" idx="2"/>
          </p:nvPr>
        </p:nvSpPr>
        <p:spPr>
          <a:xfrm>
            <a:off x="967154" y="1825624"/>
            <a:ext cx="500400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32098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2 columns">
  <p:cSld name="Content - 2 column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body" idx="1"/>
          </p:nvPr>
        </p:nvSpPr>
        <p:spPr>
          <a:xfrm>
            <a:off x="6232524" y="1825624"/>
            <a:ext cx="500400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6" name="Google Shape;56;p16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7" name="Google Shape;57;p16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2"/>
          </p:nvPr>
        </p:nvSpPr>
        <p:spPr>
          <a:xfrm>
            <a:off x="967154" y="1825624"/>
            <a:ext cx="500400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77422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3 columns">
  <p:cSld name="Content - 3 column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>
            <a:spLocks noGrp="1"/>
          </p:cNvSpPr>
          <p:nvPr>
            <p:ph type="body" idx="1"/>
          </p:nvPr>
        </p:nvSpPr>
        <p:spPr>
          <a:xfrm>
            <a:off x="970722" y="1825625"/>
            <a:ext cx="3229533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body" idx="2"/>
          </p:nvPr>
        </p:nvSpPr>
        <p:spPr>
          <a:xfrm>
            <a:off x="4476002" y="1825624"/>
            <a:ext cx="3239996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body" idx="3"/>
          </p:nvPr>
        </p:nvSpPr>
        <p:spPr>
          <a:xfrm>
            <a:off x="7990763" y="1825624"/>
            <a:ext cx="3239998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63" name="Google Shape;63;p17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13041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>
            <a:spLocks noGrp="1"/>
          </p:cNvSpPr>
          <p:nvPr>
            <p:ph type="body" idx="1"/>
          </p:nvPr>
        </p:nvSpPr>
        <p:spPr>
          <a:xfrm>
            <a:off x="970722" y="1681163"/>
            <a:ext cx="5003999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body" idx="2"/>
          </p:nvPr>
        </p:nvSpPr>
        <p:spPr>
          <a:xfrm>
            <a:off x="970722" y="2597727"/>
            <a:ext cx="5003999" cy="339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body" idx="3"/>
          </p:nvPr>
        </p:nvSpPr>
        <p:spPr>
          <a:xfrm>
            <a:off x="6232768" y="1681163"/>
            <a:ext cx="5003999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body" idx="4"/>
          </p:nvPr>
        </p:nvSpPr>
        <p:spPr>
          <a:xfrm>
            <a:off x="6232768" y="2597727"/>
            <a:ext cx="5003999" cy="339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0" name="Google Shape;70;p18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534898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photo">
  <p:cSld name="Title_photo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>
            <a:spLocks noGrp="1"/>
          </p:cNvSpPr>
          <p:nvPr>
            <p:ph type="pic" idx="2"/>
          </p:nvPr>
        </p:nvSpPr>
        <p:spPr>
          <a:xfrm>
            <a:off x="0" y="1750540"/>
            <a:ext cx="12192000" cy="4245448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75" name="Google Shape;75;p19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5465064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Quote Slide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>
            <a:spLocks noGrp="1"/>
          </p:cNvSpPr>
          <p:nvPr>
            <p:ph type="pic" idx="2"/>
          </p:nvPr>
        </p:nvSpPr>
        <p:spPr>
          <a:xfrm>
            <a:off x="-59635" y="-59635"/>
            <a:ext cx="6155635" cy="6983896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20"/>
          <p:cNvSpPr/>
          <p:nvPr/>
        </p:nvSpPr>
        <p:spPr>
          <a:xfrm>
            <a:off x="3214048" y="1992573"/>
            <a:ext cx="8550322" cy="36166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27615" y="743802"/>
            <a:ext cx="544923" cy="544923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0"/>
          <p:cNvSpPr txBox="1">
            <a:spLocks noGrp="1"/>
          </p:cNvSpPr>
          <p:nvPr>
            <p:ph type="body" idx="1"/>
          </p:nvPr>
        </p:nvSpPr>
        <p:spPr>
          <a:xfrm>
            <a:off x="3214048" y="1992572"/>
            <a:ext cx="8010798" cy="36166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0" tIns="360000" rIns="360000" bIns="3600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776232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cover (option 1)" type="title">
  <p:cSld name="TITL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rgbClr val="0D6CB4"/>
              </a:gs>
              <a:gs pos="47000">
                <a:srgbClr val="0D6CB4"/>
              </a:gs>
              <a:gs pos="77000">
                <a:srgbClr val="227DC1"/>
              </a:gs>
              <a:gs pos="100000">
                <a:schemeClr val="accen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1"/>
          <p:cNvSpPr txBox="1">
            <a:spLocks noGrp="1"/>
          </p:cNvSpPr>
          <p:nvPr>
            <p:ph type="ctrTitle"/>
          </p:nvPr>
        </p:nvSpPr>
        <p:spPr>
          <a:xfrm>
            <a:off x="1070189" y="1122363"/>
            <a:ext cx="10281657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129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FFD12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subTitle" idx="1"/>
          </p:nvPr>
        </p:nvSpPr>
        <p:spPr>
          <a:xfrm>
            <a:off x="1070189" y="3602038"/>
            <a:ext cx="10281657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3" name="Google Shape;33;p11"/>
          <p:cNvCxnSpPr/>
          <p:nvPr/>
        </p:nvCxnSpPr>
        <p:spPr>
          <a:xfrm>
            <a:off x="838200" y="0"/>
            <a:ext cx="0" cy="3478213"/>
          </a:xfrm>
          <a:prstGeom prst="straightConnector1">
            <a:avLst/>
          </a:prstGeom>
          <a:noFill/>
          <a:ln w="28575" cap="flat" cmpd="sng">
            <a:solidFill>
              <a:srgbClr val="FFD129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4" name="Google Shape;34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45929" y="6193922"/>
            <a:ext cx="1718512" cy="451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and Content (half page)">
  <p:cSld name="Picture and Content (half page)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>
            <a:spLocks noGrp="1"/>
          </p:cNvSpPr>
          <p:nvPr>
            <p:ph type="body" idx="1"/>
          </p:nvPr>
        </p:nvSpPr>
        <p:spPr>
          <a:xfrm>
            <a:off x="6662614" y="1825625"/>
            <a:ext cx="4583519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838200" y="613128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title"/>
          </p:nvPr>
        </p:nvSpPr>
        <p:spPr>
          <a:xfrm>
            <a:off x="6662614" y="586765"/>
            <a:ext cx="4581771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5" name="Google Shape;85;p21"/>
          <p:cNvSpPr>
            <a:spLocks noGrp="1"/>
          </p:cNvSpPr>
          <p:nvPr>
            <p:ph type="pic" idx="2"/>
          </p:nvPr>
        </p:nvSpPr>
        <p:spPr>
          <a:xfrm>
            <a:off x="-46383" y="-46383"/>
            <a:ext cx="6142383" cy="6964017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371764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orizontal Picture and Content">
  <p:cSld name="Horizontal Picture and Conten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>
            <a:spLocks noGrp="1"/>
          </p:cNvSpPr>
          <p:nvPr>
            <p:ph type="pic" idx="2"/>
          </p:nvPr>
        </p:nvSpPr>
        <p:spPr>
          <a:xfrm>
            <a:off x="-63280" y="-62165"/>
            <a:ext cx="12318560" cy="3468939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22"/>
          <p:cNvSpPr txBox="1">
            <a:spLocks noGrp="1"/>
          </p:cNvSpPr>
          <p:nvPr>
            <p:ph type="title"/>
          </p:nvPr>
        </p:nvSpPr>
        <p:spPr>
          <a:xfrm>
            <a:off x="957385" y="2818576"/>
            <a:ext cx="10287000" cy="6283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9" name="Google Shape;89;p22"/>
          <p:cNvSpPr txBox="1">
            <a:spLocks noGrp="1"/>
          </p:cNvSpPr>
          <p:nvPr>
            <p:ph type="body" idx="1"/>
          </p:nvPr>
        </p:nvSpPr>
        <p:spPr>
          <a:xfrm>
            <a:off x="957385" y="3630613"/>
            <a:ext cx="10287000" cy="236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8997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images">
  <p:cSld name="3 images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>
            <a:spLocks noGrp="1"/>
          </p:cNvSpPr>
          <p:nvPr>
            <p:ph type="pic" idx="2"/>
          </p:nvPr>
        </p:nvSpPr>
        <p:spPr>
          <a:xfrm>
            <a:off x="840157" y="2284667"/>
            <a:ext cx="3347997" cy="2090737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92" name="Google Shape;92;p23"/>
          <p:cNvSpPr>
            <a:spLocks noGrp="1"/>
          </p:cNvSpPr>
          <p:nvPr>
            <p:ph type="pic" idx="3"/>
          </p:nvPr>
        </p:nvSpPr>
        <p:spPr>
          <a:xfrm>
            <a:off x="7940525" y="2284668"/>
            <a:ext cx="3419998" cy="2090737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93" name="Google Shape;93;p23"/>
          <p:cNvSpPr>
            <a:spLocks noGrp="1"/>
          </p:cNvSpPr>
          <p:nvPr>
            <p:ph type="pic" idx="4"/>
          </p:nvPr>
        </p:nvSpPr>
        <p:spPr>
          <a:xfrm>
            <a:off x="4390340" y="2284667"/>
            <a:ext cx="3347998" cy="2090737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94" name="Google Shape;94;p23"/>
          <p:cNvSpPr txBox="1">
            <a:spLocks noGrp="1"/>
          </p:cNvSpPr>
          <p:nvPr>
            <p:ph type="body" idx="1"/>
          </p:nvPr>
        </p:nvSpPr>
        <p:spPr>
          <a:xfrm>
            <a:off x="1179376" y="4038684"/>
            <a:ext cx="2669558" cy="1524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body" idx="5"/>
          </p:nvPr>
        </p:nvSpPr>
        <p:spPr>
          <a:xfrm>
            <a:off x="4729560" y="4041944"/>
            <a:ext cx="2669558" cy="1524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23"/>
          <p:cNvSpPr txBox="1">
            <a:spLocks noGrp="1"/>
          </p:cNvSpPr>
          <p:nvPr>
            <p:ph type="body" idx="6"/>
          </p:nvPr>
        </p:nvSpPr>
        <p:spPr>
          <a:xfrm>
            <a:off x="8315745" y="4037437"/>
            <a:ext cx="2669558" cy="1524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98" name="Google Shape;98;p23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405111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images">
  <p:cSld name="4 image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>
            <a:spLocks noGrp="1"/>
          </p:cNvSpPr>
          <p:nvPr>
            <p:ph type="pic" idx="2"/>
          </p:nvPr>
        </p:nvSpPr>
        <p:spPr>
          <a:xfrm>
            <a:off x="3489177" y="2159957"/>
            <a:ext cx="25189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1" name="Google Shape;101;p24"/>
          <p:cNvSpPr>
            <a:spLocks noGrp="1"/>
          </p:cNvSpPr>
          <p:nvPr>
            <p:ph type="pic" idx="3"/>
          </p:nvPr>
        </p:nvSpPr>
        <p:spPr>
          <a:xfrm>
            <a:off x="3489175" y="4076343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2" name="Google Shape;102;p24"/>
          <p:cNvSpPr>
            <a:spLocks noGrp="1"/>
          </p:cNvSpPr>
          <p:nvPr>
            <p:ph type="pic" idx="4"/>
          </p:nvPr>
        </p:nvSpPr>
        <p:spPr>
          <a:xfrm>
            <a:off x="6197546" y="2159956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3" name="Google Shape;103;p24"/>
          <p:cNvSpPr txBox="1">
            <a:spLocks noGrp="1"/>
          </p:cNvSpPr>
          <p:nvPr>
            <p:ph type="body" idx="1"/>
          </p:nvPr>
        </p:nvSpPr>
        <p:spPr>
          <a:xfrm>
            <a:off x="8887605" y="4076342"/>
            <a:ext cx="2483779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24"/>
          <p:cNvSpPr txBox="1">
            <a:spLocks noGrp="1"/>
          </p:cNvSpPr>
          <p:nvPr>
            <p:ph type="body" idx="5"/>
          </p:nvPr>
        </p:nvSpPr>
        <p:spPr>
          <a:xfrm>
            <a:off x="957385" y="2159957"/>
            <a:ext cx="2334846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Google Shape;105;p24"/>
          <p:cNvSpPr>
            <a:spLocks noGrp="1"/>
          </p:cNvSpPr>
          <p:nvPr>
            <p:ph type="pic" idx="6"/>
          </p:nvPr>
        </p:nvSpPr>
        <p:spPr>
          <a:xfrm>
            <a:off x="6197548" y="4076342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6" name="Google Shape;106;p24"/>
          <p:cNvSpPr txBox="1">
            <a:spLocks noGrp="1"/>
          </p:cNvSpPr>
          <p:nvPr>
            <p:ph type="body" idx="7"/>
          </p:nvPr>
        </p:nvSpPr>
        <p:spPr>
          <a:xfrm>
            <a:off x="957385" y="4076343"/>
            <a:ext cx="2334846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body" idx="8"/>
          </p:nvPr>
        </p:nvSpPr>
        <p:spPr>
          <a:xfrm>
            <a:off x="8919308" y="2159956"/>
            <a:ext cx="2452077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109" name="Google Shape;109;p24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0666697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327256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st slide (option 2)">
  <p:cSld name="Last slide (option 2)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6"/>
          <p:cNvSpPr/>
          <p:nvPr/>
        </p:nvSpPr>
        <p:spPr>
          <a:xfrm>
            <a:off x="0" y="0"/>
            <a:ext cx="12192000" cy="34321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" name="Google Shape;113;p26"/>
          <p:cNvCxnSpPr/>
          <p:nvPr/>
        </p:nvCxnSpPr>
        <p:spPr>
          <a:xfrm>
            <a:off x="838200" y="0"/>
            <a:ext cx="0" cy="2362711"/>
          </a:xfrm>
          <a:prstGeom prst="straightConnector1">
            <a:avLst/>
          </a:prstGeom>
          <a:noFill/>
          <a:ln w="28575" cap="flat" cmpd="sng">
            <a:solidFill>
              <a:srgbClr val="2174B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" name="Google Shape;114;p26"/>
          <p:cNvSpPr txBox="1">
            <a:spLocks noGrp="1"/>
          </p:cNvSpPr>
          <p:nvPr>
            <p:ph type="ctrTitle"/>
          </p:nvPr>
        </p:nvSpPr>
        <p:spPr>
          <a:xfrm>
            <a:off x="1077013" y="1122363"/>
            <a:ext cx="10020968" cy="1240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74B0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2174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5" name="Google Shape;115;p26"/>
          <p:cNvSpPr txBox="1">
            <a:spLocks noGrp="1"/>
          </p:cNvSpPr>
          <p:nvPr>
            <p:ph type="subTitle" idx="1"/>
          </p:nvPr>
        </p:nvSpPr>
        <p:spPr>
          <a:xfrm>
            <a:off x="1084385" y="3855676"/>
            <a:ext cx="10003692" cy="1925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631481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967154" y="1825624"/>
            <a:ext cx="10267462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43" name="Google Shape;43;p13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4" name="Google Shape;44;p13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Object">
  <p:cSld name="Content and 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>
            <a:spLocks noGrp="1"/>
          </p:cNvSpPr>
          <p:nvPr>
            <p:ph type="body" idx="1"/>
          </p:nvPr>
        </p:nvSpPr>
        <p:spPr>
          <a:xfrm>
            <a:off x="6232525" y="1825625"/>
            <a:ext cx="500209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1" name="Google Shape;51;p15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2" name="Google Shape;52;p15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body" idx="2"/>
          </p:nvPr>
        </p:nvSpPr>
        <p:spPr>
          <a:xfrm>
            <a:off x="967154" y="1825624"/>
            <a:ext cx="500400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2 columns">
  <p:cSld name="Content - 2 column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body" idx="1"/>
          </p:nvPr>
        </p:nvSpPr>
        <p:spPr>
          <a:xfrm>
            <a:off x="6232524" y="1825624"/>
            <a:ext cx="500400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6" name="Google Shape;56;p16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7" name="Google Shape;57;p16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2"/>
          </p:nvPr>
        </p:nvSpPr>
        <p:spPr>
          <a:xfrm>
            <a:off x="967154" y="1825624"/>
            <a:ext cx="500400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3 columns">
  <p:cSld name="Content - 3 column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>
            <a:spLocks noGrp="1"/>
          </p:cNvSpPr>
          <p:nvPr>
            <p:ph type="body" idx="1"/>
          </p:nvPr>
        </p:nvSpPr>
        <p:spPr>
          <a:xfrm>
            <a:off x="970722" y="1825625"/>
            <a:ext cx="3229533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body" idx="2"/>
          </p:nvPr>
        </p:nvSpPr>
        <p:spPr>
          <a:xfrm>
            <a:off x="4476002" y="1825624"/>
            <a:ext cx="3239996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body" idx="3"/>
          </p:nvPr>
        </p:nvSpPr>
        <p:spPr>
          <a:xfrm>
            <a:off x="7990763" y="1825624"/>
            <a:ext cx="3239998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63" name="Google Shape;63;p17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>
            <a:spLocks noGrp="1"/>
          </p:cNvSpPr>
          <p:nvPr>
            <p:ph type="body" idx="1"/>
          </p:nvPr>
        </p:nvSpPr>
        <p:spPr>
          <a:xfrm>
            <a:off x="970722" y="1681163"/>
            <a:ext cx="5003999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body" idx="2"/>
          </p:nvPr>
        </p:nvSpPr>
        <p:spPr>
          <a:xfrm>
            <a:off x="970722" y="2597727"/>
            <a:ext cx="5003999" cy="339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body" idx="3"/>
          </p:nvPr>
        </p:nvSpPr>
        <p:spPr>
          <a:xfrm>
            <a:off x="6232768" y="1681163"/>
            <a:ext cx="5003999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body" idx="4"/>
          </p:nvPr>
        </p:nvSpPr>
        <p:spPr>
          <a:xfrm>
            <a:off x="6232768" y="2597727"/>
            <a:ext cx="5003999" cy="339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0" name="Google Shape;70;p18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photo">
  <p:cSld name="Title_photo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>
            <a:spLocks noGrp="1"/>
          </p:cNvSpPr>
          <p:nvPr>
            <p:ph type="pic" idx="2"/>
          </p:nvPr>
        </p:nvSpPr>
        <p:spPr>
          <a:xfrm>
            <a:off x="0" y="1750540"/>
            <a:ext cx="12192000" cy="4245448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75" name="Google Shape;75;p19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19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7" descr="EC-JRC-logo_horizontal_EN_pos_transparent-background.png"/>
          <p:cNvPicPr preferRelativeResize="0"/>
          <p:nvPr/>
        </p:nvPicPr>
        <p:blipFill rotWithShape="1">
          <a:blip r:embed="rId18">
            <a:alphaModFix/>
          </a:blip>
          <a:srcRect l="6902" t="10944" r="6668" b="9112"/>
          <a:stretch/>
        </p:blipFill>
        <p:spPr>
          <a:xfrm>
            <a:off x="9945929" y="6177847"/>
            <a:ext cx="1727997" cy="46722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7"/>
          <p:cNvSpPr txBox="1">
            <a:spLocks noGrp="1"/>
          </p:cNvSpPr>
          <p:nvPr>
            <p:ph type="sldNum" idx="12"/>
          </p:nvPr>
        </p:nvSpPr>
        <p:spPr>
          <a:xfrm>
            <a:off x="838200" y="625429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7" descr="EC-JRC-logo_horizontal_EN_pos_transparent-background.png"/>
          <p:cNvPicPr preferRelativeResize="0"/>
          <p:nvPr/>
        </p:nvPicPr>
        <p:blipFill rotWithShape="1">
          <a:blip r:embed="rId21">
            <a:alphaModFix/>
          </a:blip>
          <a:srcRect l="6902" t="10944" r="6668" b="9112"/>
          <a:stretch/>
        </p:blipFill>
        <p:spPr>
          <a:xfrm>
            <a:off x="9945929" y="6177847"/>
            <a:ext cx="1727997" cy="46722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7"/>
          <p:cNvSpPr txBox="1">
            <a:spLocks noGrp="1"/>
          </p:cNvSpPr>
          <p:nvPr>
            <p:ph type="sldNum" idx="12"/>
          </p:nvPr>
        </p:nvSpPr>
        <p:spPr>
          <a:xfrm>
            <a:off x="838200" y="625429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508095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  <p:sldLayoutId id="2147483687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SPIRE-MIF/GeoDCAT-AP-pilot/tree/main/meetings/2025-04-28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hyperlink" Target="https://github.com/INSPIRE-MIF/GeoDCAT-AP-pilot/tree/main/meetings/2025-01-23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SPIRE-MIF/GeoDCAT-AP-pilot/tree/main/final-report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SPIRE-MIF/GeoDCAT-AP-pilot/tree/main/good-practices/hvd-tagging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hyperlink" Target="https://github.com/INSPIRE-MIF/GeoDCAT-AP-pilot/blob/main/good-practices/hvd-tagging/CANDIDATE-ISO_HVD_Tagging_Anchor_Multilingual-clarification.xml" TargetMode="External"/><Relationship Id="rId4" Type="http://schemas.openxmlformats.org/officeDocument/2006/relationships/hyperlink" Target="https://github.com/INSPIRE-MIF/GeoDCAT-AP-pilot/blob/main/good-practices/hvd-tagging/CANDIDATE-ISO_HVD_Tagging_Anchor_Non-Multilingual-clarification.x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"/>
          <p:cNvSpPr txBox="1">
            <a:spLocks noGrp="1"/>
          </p:cNvSpPr>
          <p:nvPr>
            <p:ph type="ctrTitle"/>
          </p:nvPr>
        </p:nvSpPr>
        <p:spPr>
          <a:xfrm>
            <a:off x="1071349" y="1992572"/>
            <a:ext cx="10290265" cy="2149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spcAft>
                <a:spcPts val="1200"/>
              </a:spcAft>
            </a:pPr>
            <a:r>
              <a:rPr lang="en-US" sz="5600" dirty="0" smtClean="0"/>
              <a:t>Overview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3600" dirty="0" smtClean="0"/>
              <a:t>Pilot status and ongoing activities</a:t>
            </a:r>
            <a:br>
              <a:rPr lang="en-US" sz="3600" dirty="0" smtClean="0"/>
            </a:br>
            <a:endParaRPr sz="3600" dirty="0"/>
          </a:p>
        </p:txBody>
      </p:sp>
      <p:sp>
        <p:nvSpPr>
          <p:cNvPr id="121" name="Google Shape;121;p1"/>
          <p:cNvSpPr txBox="1">
            <a:spLocks noGrp="1"/>
          </p:cNvSpPr>
          <p:nvPr>
            <p:ph type="subTitle" idx="1"/>
          </p:nvPr>
        </p:nvSpPr>
        <p:spPr>
          <a:xfrm>
            <a:off x="1071350" y="4320000"/>
            <a:ext cx="9453393" cy="897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2300"/>
            </a:pPr>
            <a:r>
              <a:rPr lang="en-US" sz="2400" b="1" dirty="0"/>
              <a:t>European Commission </a:t>
            </a:r>
            <a:r>
              <a:rPr lang="en-US" sz="2400" b="1" dirty="0" smtClean="0"/>
              <a:t>SEMIC Group (DG DIGIT) </a:t>
            </a:r>
            <a:r>
              <a:rPr lang="en-US" sz="2400" b="1" dirty="0"/>
              <a:t>and DG JRC,   Publications Office of the European Union </a:t>
            </a:r>
          </a:p>
          <a:p>
            <a:pPr>
              <a:buSzPts val="2300"/>
            </a:pPr>
            <a:r>
              <a:rPr lang="en-US" sz="2400" b="1" dirty="0"/>
              <a:t>&amp; Member States</a:t>
            </a:r>
          </a:p>
          <a:p>
            <a:pPr marL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endParaRPr sz="2400" dirty="0"/>
          </a:p>
        </p:txBody>
      </p:sp>
      <p:sp>
        <p:nvSpPr>
          <p:cNvPr id="122" name="Google Shape;122;p1"/>
          <p:cNvSpPr txBox="1">
            <a:spLocks noGrp="1"/>
          </p:cNvSpPr>
          <p:nvPr>
            <p:ph type="body" idx="2"/>
          </p:nvPr>
        </p:nvSpPr>
        <p:spPr>
          <a:xfrm>
            <a:off x="5684519" y="5872536"/>
            <a:ext cx="5677095" cy="877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/>
            <a:r>
              <a:rPr lang="en-GB" dirty="0" smtClean="0">
                <a:solidFill>
                  <a:schemeClr val="bg1"/>
                </a:solidFill>
              </a:rPr>
              <a:t>Joint Research Centre (JRC)</a:t>
            </a:r>
          </a:p>
          <a:p>
            <a:pPr marL="0" lvl="0" indent="0"/>
            <a:r>
              <a:rPr lang="en-GB" dirty="0" smtClean="0"/>
              <a:t>4</a:t>
            </a:r>
            <a:r>
              <a:rPr lang="en-GB" baseline="30000" dirty="0" smtClean="0"/>
              <a:t>th</a:t>
            </a:r>
            <a:r>
              <a:rPr lang="en-GB" dirty="0" smtClean="0"/>
              <a:t> Meeting </a:t>
            </a:r>
            <a:r>
              <a:rPr lang="en-GB" dirty="0"/>
              <a:t>– </a:t>
            </a:r>
            <a:r>
              <a:rPr lang="en-GB" dirty="0" smtClean="0"/>
              <a:t>April 28, 2025</a:t>
            </a:r>
            <a:endParaRPr lang="en-GB" dirty="0"/>
          </a:p>
          <a:p>
            <a:pPr marL="0" lvl="0" indent="0" algn="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200"/>
              <a:buFont typeface="Arial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67154" y="1546430"/>
            <a:ext cx="10983108" cy="4170363"/>
          </a:xfrm>
          <a:noFill/>
        </p:spPr>
        <p:txBody>
          <a:bodyPr/>
          <a:lstStyle/>
          <a:p>
            <a:pPr marL="76200" indent="0">
              <a:spcAft>
                <a:spcPts val="600"/>
              </a:spcAft>
              <a:buNone/>
            </a:pPr>
            <a:r>
              <a:rPr lang="en-GB" sz="2600" b="1" dirty="0" smtClean="0">
                <a:solidFill>
                  <a:srgbClr val="0070C0"/>
                </a:solidFill>
              </a:rPr>
              <a:t>Agenda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Overview </a:t>
            </a:r>
            <a:r>
              <a:rPr lang="en-US" dirty="0"/>
              <a:t>– Pilot status and ongoing activities</a:t>
            </a:r>
            <a:r>
              <a:rPr lang="en-GB" dirty="0" smtClean="0"/>
              <a:t> </a:t>
            </a:r>
            <a:r>
              <a:rPr lang="en-GB" dirty="0"/>
              <a:t>(JRC</a:t>
            </a:r>
            <a:r>
              <a:rPr lang="en-GB" dirty="0" smtClean="0"/>
              <a:t>)</a:t>
            </a:r>
            <a:r>
              <a:rPr lang="en-GB" dirty="0"/>
              <a:t> </a:t>
            </a:r>
            <a:r>
              <a:rPr lang="en-GB" dirty="0">
                <a:solidFill>
                  <a:srgbClr val="00B0F0"/>
                </a:solidFill>
              </a:rPr>
              <a:t>- 15 </a:t>
            </a:r>
            <a:r>
              <a:rPr lang="en-GB" dirty="0" smtClean="0">
                <a:solidFill>
                  <a:srgbClr val="00B0F0"/>
                </a:solidFill>
              </a:rPr>
              <a:t>min.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Pilot final report (1</a:t>
            </a:r>
            <a:r>
              <a:rPr lang="en-US" baseline="30000" dirty="0" smtClean="0"/>
              <a:t>st</a:t>
            </a:r>
            <a:r>
              <a:rPr lang="en-US" dirty="0" smtClean="0"/>
              <a:t> working draft)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HVD (geospatial) tagging good </a:t>
            </a:r>
            <a:r>
              <a:rPr lang="en-US" dirty="0"/>
              <a:t>practice candidate </a:t>
            </a:r>
            <a:r>
              <a:rPr lang="en-US" dirty="0" smtClean="0"/>
              <a:t>– Voting results </a:t>
            </a:r>
            <a:r>
              <a:rPr lang="en-US" dirty="0"/>
              <a:t>(JRC)</a:t>
            </a:r>
            <a:endParaRPr lang="en-GB" dirty="0" smtClean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Harvesting in data.europa.eu – How does it work? (OP / </a:t>
            </a:r>
            <a:r>
              <a:rPr lang="en-US" dirty="0" smtClean="0"/>
              <a:t>con terra)</a:t>
            </a:r>
            <a:r>
              <a:rPr lang="en-GB" dirty="0"/>
              <a:t> </a:t>
            </a:r>
            <a:r>
              <a:rPr lang="en-GB" dirty="0">
                <a:solidFill>
                  <a:srgbClr val="00B0F0"/>
                </a:solidFill>
              </a:rPr>
              <a:t>- 15 </a:t>
            </a:r>
            <a:r>
              <a:rPr lang="en-GB" dirty="0" smtClean="0">
                <a:solidFill>
                  <a:srgbClr val="00B0F0"/>
                </a:solidFill>
              </a:rPr>
              <a:t>min.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dirty="0"/>
              <a:t>Pilot </a:t>
            </a:r>
            <a:r>
              <a:rPr lang="en-GB" dirty="0" smtClean="0"/>
              <a:t>issues </a:t>
            </a:r>
            <a:r>
              <a:rPr lang="en-GB" dirty="0">
                <a:solidFill>
                  <a:srgbClr val="00B0F0"/>
                </a:solidFill>
              </a:rPr>
              <a:t>- </a:t>
            </a:r>
            <a:r>
              <a:rPr lang="en-GB" dirty="0" smtClean="0">
                <a:solidFill>
                  <a:srgbClr val="00B0F0"/>
                </a:solidFill>
              </a:rPr>
              <a:t>65 min.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GB" dirty="0" smtClean="0"/>
              <a:t>Summary (JRC)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Discussion (selected issues) (All</a:t>
            </a:r>
            <a:r>
              <a:rPr lang="en-US" dirty="0" smtClean="0"/>
              <a:t>)</a:t>
            </a:r>
            <a:endParaRPr lang="en-GB" dirty="0" smtClean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Pilot way forward (All) </a:t>
            </a:r>
            <a:r>
              <a:rPr lang="en-US" dirty="0" smtClean="0">
                <a:solidFill>
                  <a:srgbClr val="00B0F0"/>
                </a:solidFill>
              </a:rPr>
              <a:t>- 15 min.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Brainstorming</a:t>
            </a:r>
            <a:endParaRPr lang="en-US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DCAT-AP </a:t>
            </a:r>
            <a:r>
              <a:rPr lang="en-US" dirty="0"/>
              <a:t>schema plugin for GeoNetwork – Updates (BE Flanders) </a:t>
            </a:r>
            <a:r>
              <a:rPr lang="en-US" dirty="0">
                <a:solidFill>
                  <a:srgbClr val="00B0F0"/>
                </a:solidFill>
              </a:rPr>
              <a:t>- 5 </a:t>
            </a:r>
            <a:r>
              <a:rPr lang="en-US" dirty="0" smtClean="0">
                <a:solidFill>
                  <a:srgbClr val="00B0F0"/>
                </a:solidFill>
              </a:rPr>
              <a:t>min.</a:t>
            </a:r>
            <a:endParaRPr lang="en-US" dirty="0">
              <a:solidFill>
                <a:srgbClr val="00B0F0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AoB (All) </a:t>
            </a:r>
            <a:r>
              <a:rPr lang="en-US" dirty="0">
                <a:solidFill>
                  <a:srgbClr val="00B0F0"/>
                </a:solidFill>
              </a:rPr>
              <a:t>- 5 </a:t>
            </a:r>
            <a:r>
              <a:rPr lang="en-US" dirty="0" smtClean="0">
                <a:solidFill>
                  <a:srgbClr val="00B0F0"/>
                </a:solidFill>
              </a:rPr>
              <a:t>min.</a:t>
            </a:r>
            <a:endParaRPr lang="en-GB" sz="1800" dirty="0">
              <a:solidFill>
                <a:srgbClr val="00B0F0"/>
              </a:solidFill>
            </a:endParaRPr>
          </a:p>
          <a:p>
            <a:pPr marL="558800" lvl="1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8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GB" sz="2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 smtClean="0"/>
              <a:t>Overview</a:t>
            </a:r>
            <a:r>
              <a:rPr lang="en-GB" sz="3600" b="1" dirty="0" smtClean="0"/>
              <a:t/>
            </a:r>
            <a:br>
              <a:rPr lang="en-GB" sz="3600" b="1" dirty="0" smtClean="0"/>
            </a:br>
            <a:r>
              <a:rPr lang="en-GB" sz="3600" b="1" dirty="0" smtClean="0">
                <a:solidFill>
                  <a:srgbClr val="00B0F0"/>
                </a:solidFill>
              </a:rPr>
              <a:t>4</a:t>
            </a:r>
            <a:r>
              <a:rPr lang="en-GB" sz="3600" b="1" baseline="30000" dirty="0" smtClean="0">
                <a:solidFill>
                  <a:srgbClr val="00B0F0"/>
                </a:solidFill>
              </a:rPr>
              <a:t>th</a:t>
            </a:r>
            <a:r>
              <a:rPr lang="en-GB" sz="3600" b="1" dirty="0" smtClean="0">
                <a:solidFill>
                  <a:srgbClr val="00B0F0"/>
                </a:solidFill>
              </a:rPr>
              <a:t> Meeting </a:t>
            </a:r>
            <a:r>
              <a:rPr lang="en-GB" sz="3600" b="1" dirty="0">
                <a:solidFill>
                  <a:srgbClr val="00B0F0"/>
                </a:solidFill>
              </a:rPr>
              <a:t>-</a:t>
            </a:r>
            <a:r>
              <a:rPr lang="en-GB" sz="3600" b="1" dirty="0" smtClean="0">
                <a:solidFill>
                  <a:srgbClr val="00B0F0"/>
                </a:solidFill>
              </a:rPr>
              <a:t> </a:t>
            </a:r>
            <a:r>
              <a:rPr lang="en-GB" sz="3600" b="1" dirty="0">
                <a:solidFill>
                  <a:srgbClr val="00B0F0"/>
                </a:solidFill>
              </a:rPr>
              <a:t>Meeting objectives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0000" y="432000"/>
            <a:ext cx="831600" cy="9926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7154" y="6369271"/>
            <a:ext cx="9375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800" dirty="0">
                <a:hlinkClick r:id="rId3"/>
              </a:rPr>
              <a:t>https://</a:t>
            </a:r>
            <a:r>
              <a:rPr lang="es-ES" sz="1800" dirty="0" smtClean="0">
                <a:hlinkClick r:id="rId3"/>
              </a:rPr>
              <a:t>github.com/INSPIRE-MIF/GeoDCAT-AP-pilot/tree/main/meetings/2025-04-28</a:t>
            </a:r>
            <a:r>
              <a:rPr lang="es-ES" sz="1800" dirty="0" smtClean="0"/>
              <a:t> </a:t>
            </a: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259607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67153" y="1620000"/>
            <a:ext cx="10815741" cy="4170363"/>
          </a:xfrm>
          <a:noFill/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>
              <a:spcBef>
                <a:spcPts val="2200"/>
              </a:spcBef>
              <a:spcAft>
                <a:spcPts val="200"/>
              </a:spcAft>
            </a:pPr>
            <a:r>
              <a:rPr lang="en-GB" dirty="0" smtClean="0">
                <a:solidFill>
                  <a:srgbClr val="0070C0"/>
                </a:solidFill>
              </a:rPr>
              <a:t>Work is progressing</a:t>
            </a:r>
            <a:r>
              <a:rPr lang="en-GB" dirty="0" smtClean="0"/>
              <a:t>. 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GB" dirty="0" smtClean="0">
                <a:solidFill>
                  <a:schemeClr val="tx1"/>
                </a:solidFill>
              </a:rPr>
              <a:t>Main result: </a:t>
            </a:r>
            <a:r>
              <a:rPr lang="en-GB" dirty="0" smtClean="0">
                <a:solidFill>
                  <a:srgbClr val="0070C0"/>
                </a:solidFill>
              </a:rPr>
              <a:t>HVD (geospatial) tagging good practice</a:t>
            </a:r>
            <a:r>
              <a:rPr lang="en-GB" dirty="0" smtClean="0"/>
              <a:t> candidate.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GB" dirty="0" smtClean="0">
                <a:solidFill>
                  <a:srgbClr val="0070C0"/>
                </a:solidFill>
              </a:rPr>
              <a:t>Discussion</a:t>
            </a:r>
            <a:r>
              <a:rPr lang="en-GB" dirty="0" smtClean="0"/>
              <a:t> on </a:t>
            </a:r>
            <a:r>
              <a:rPr lang="en-GB" dirty="0">
                <a:solidFill>
                  <a:srgbClr val="0070C0"/>
                </a:solidFill>
              </a:rPr>
              <a:t>GitHub issues</a:t>
            </a:r>
            <a:r>
              <a:rPr lang="en-GB" dirty="0"/>
              <a:t> </a:t>
            </a:r>
            <a:r>
              <a:rPr lang="en-GB" dirty="0" smtClean="0"/>
              <a:t>ongoing.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GB" dirty="0" smtClean="0">
                <a:solidFill>
                  <a:srgbClr val="0070C0"/>
                </a:solidFill>
              </a:rPr>
              <a:t>Pilot Final report: </a:t>
            </a:r>
            <a:r>
              <a:rPr lang="en-GB" dirty="0" smtClean="0"/>
              <a:t>1</a:t>
            </a:r>
            <a:r>
              <a:rPr lang="en-GB" baseline="30000" dirty="0" smtClean="0"/>
              <a:t>st</a:t>
            </a:r>
            <a:r>
              <a:rPr lang="en-GB" dirty="0" smtClean="0"/>
              <a:t> working draft available.</a:t>
            </a:r>
            <a:endParaRPr lang="en-GB" dirty="0"/>
          </a:p>
          <a:p>
            <a:pPr lvl="1">
              <a:spcBef>
                <a:spcPts val="200"/>
              </a:spcBef>
              <a:spcAft>
                <a:spcPts val="200"/>
              </a:spcAft>
            </a:pPr>
            <a:endParaRPr lang="en-GB" dirty="0" smtClean="0"/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GB" dirty="0" smtClean="0"/>
          </a:p>
          <a:p>
            <a:pPr>
              <a:spcBef>
                <a:spcPts val="1800"/>
              </a:spcBef>
              <a:spcAft>
                <a:spcPts val="600"/>
              </a:spcAft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sz="3600" b="1" dirty="0" smtClean="0"/>
              <a:t>Overview</a:t>
            </a:r>
            <a:br>
              <a:rPr lang="en-GB" sz="3600" b="1" dirty="0" smtClean="0"/>
            </a:br>
            <a:r>
              <a:rPr lang="en-GB" sz="3600" b="1" dirty="0" smtClean="0">
                <a:solidFill>
                  <a:srgbClr val="00B0F0"/>
                </a:solidFill>
              </a:rPr>
              <a:t>Timeline</a:t>
            </a:r>
            <a:endParaRPr lang="en-GB" dirty="0">
              <a:solidFill>
                <a:srgbClr val="00B0F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0" y="270000"/>
            <a:ext cx="982895" cy="108000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25584" y="1339414"/>
            <a:ext cx="11933447" cy="3835828"/>
            <a:chOff x="125584" y="1282264"/>
            <a:chExt cx="11933447" cy="3835828"/>
          </a:xfrm>
        </p:grpSpPr>
        <p:sp>
          <p:nvSpPr>
            <p:cNvPr id="27" name="Rectangle 26"/>
            <p:cNvSpPr/>
            <p:nvPr/>
          </p:nvSpPr>
          <p:spPr>
            <a:xfrm>
              <a:off x="129126" y="3805538"/>
              <a:ext cx="11929905" cy="1312554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1E858B">
                    <a:lumMod val="45000"/>
                    <a:lumOff val="55000"/>
                  </a:srgbClr>
                </a:gs>
              </a:gsLst>
              <a:lin ang="5400000" scaled="1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180000" tIns="90000" rIns="180000" bIns="90000" rtlCol="0" anchor="b" anchorCtr="0"/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25584" y="1282264"/>
              <a:ext cx="11929905" cy="2683286"/>
            </a:xfrm>
            <a:prstGeom prst="rect">
              <a:avLst/>
            </a:prstGeom>
            <a:gradFill>
              <a:gsLst>
                <a:gs pos="0">
                  <a:srgbClr val="FFC000">
                    <a:lumMod val="20000"/>
                    <a:lumOff val="80000"/>
                  </a:srgbClr>
                </a:gs>
                <a:gs pos="100000">
                  <a:srgbClr val="FFFFFF"/>
                </a:gs>
              </a:gsLst>
              <a:lin ang="5400000" scaled="1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180000" tIns="90000" rIns="180000" bIns="90000" rtlCol="0" anchor="t" anchorCtr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>
                  <a:tab pos="1073150" algn="l"/>
                </a:tabLst>
                <a:defRPr/>
              </a:pPr>
              <a:r>
                <a:rPr kumimoji="0" lang="en-GB" sz="22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	ISO &amp; GeoDCAT-AP Metadata Implementation Pilot</a:t>
              </a:r>
            </a:p>
          </p:txBody>
        </p:sp>
        <p:cxnSp>
          <p:nvCxnSpPr>
            <p:cNvPr id="31" name="Straight Connector 30"/>
            <p:cNvCxnSpPr/>
            <p:nvPr/>
          </p:nvCxnSpPr>
          <p:spPr bwMode="auto">
            <a:xfrm>
              <a:off x="2895684" y="3769700"/>
              <a:ext cx="0" cy="360000"/>
            </a:xfrm>
            <a:prstGeom prst="line">
              <a:avLst/>
            </a:prstGeom>
            <a:noFill/>
            <a:ln w="12700" cap="flat" cmpd="sng" algn="ctr">
              <a:solidFill>
                <a:srgbClr val="034EA2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>
              <a:off x="1019216" y="3769702"/>
              <a:ext cx="12739" cy="360000"/>
            </a:xfrm>
            <a:prstGeom prst="line">
              <a:avLst/>
            </a:prstGeom>
            <a:noFill/>
            <a:ln w="12700" cap="flat" cmpd="sng" algn="ctr">
              <a:solidFill>
                <a:srgbClr val="4BC5DE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33" name="Straight Connector 32"/>
            <p:cNvCxnSpPr/>
            <p:nvPr/>
          </p:nvCxnSpPr>
          <p:spPr bwMode="auto">
            <a:xfrm>
              <a:off x="6187973" y="3769702"/>
              <a:ext cx="0" cy="360000"/>
            </a:xfrm>
            <a:prstGeom prst="line">
              <a:avLst/>
            </a:prstGeom>
            <a:noFill/>
            <a:ln w="127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sp>
          <p:nvSpPr>
            <p:cNvPr id="34" name="Parallelogram 33"/>
            <p:cNvSpPr/>
            <p:nvPr/>
          </p:nvSpPr>
          <p:spPr>
            <a:xfrm>
              <a:off x="125585" y="3462649"/>
              <a:ext cx="1800000" cy="345600"/>
            </a:xfrm>
            <a:prstGeom prst="parallelogram">
              <a:avLst/>
            </a:prstGeom>
            <a:solidFill>
              <a:srgbClr val="4BC5D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7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+mn-ea"/>
                </a:rPr>
                <a:t>Oct</a:t>
              </a:r>
              <a:r>
                <a:rPr kumimoji="0" lang="en-IE" sz="17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+mn-ea"/>
                </a:rPr>
                <a:t>. 2024</a:t>
              </a:r>
              <a:endPara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35" name="Parallelogram 34"/>
            <p:cNvSpPr/>
            <p:nvPr/>
          </p:nvSpPr>
          <p:spPr>
            <a:xfrm>
              <a:off x="1926815" y="3462649"/>
              <a:ext cx="2880000" cy="345600"/>
            </a:xfrm>
            <a:prstGeom prst="parallelogram">
              <a:avLst/>
            </a:prstGeom>
            <a:solidFill>
              <a:srgbClr val="034EA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7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+mn-ea"/>
                </a:rPr>
                <a:t>Oct. 2024 – </a:t>
              </a:r>
              <a:r>
                <a:rPr kumimoji="0" lang="en-IE" sz="17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+mn-ea"/>
                </a:rPr>
                <a:t>Jan. 2025</a:t>
              </a:r>
              <a:endPara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36" name="Parallelogram 35"/>
            <p:cNvSpPr/>
            <p:nvPr/>
          </p:nvSpPr>
          <p:spPr>
            <a:xfrm>
              <a:off x="4810330" y="3462650"/>
              <a:ext cx="2173239" cy="345711"/>
            </a:xfrm>
            <a:prstGeom prst="parallelogram">
              <a:avLst/>
            </a:prstGeom>
            <a:solidFill>
              <a:srgbClr val="FFC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7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+mn-ea"/>
                </a:rPr>
                <a:t>End Jan. 2025</a:t>
              </a:r>
              <a:endPara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37" name="Parallelogram 36"/>
            <p:cNvSpPr/>
            <p:nvPr/>
          </p:nvSpPr>
          <p:spPr>
            <a:xfrm>
              <a:off x="6981350" y="3462649"/>
              <a:ext cx="2700000" cy="345600"/>
            </a:xfrm>
            <a:prstGeom prst="parallelogram">
              <a:avLst/>
            </a:prstGeom>
            <a:solidFill>
              <a:srgbClr val="4BC5D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7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+mn-ea"/>
                </a:rPr>
                <a:t>Feb. – May. 2025</a:t>
              </a:r>
              <a:endPara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38" name="Parallelogram 37"/>
            <p:cNvSpPr/>
            <p:nvPr/>
          </p:nvSpPr>
          <p:spPr>
            <a:xfrm>
              <a:off x="9686456" y="3462649"/>
              <a:ext cx="2369034" cy="345600"/>
            </a:xfrm>
            <a:prstGeom prst="parallelogram">
              <a:avLst/>
            </a:prstGeom>
            <a:solidFill>
              <a:srgbClr val="034EA2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7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+mn-ea"/>
                </a:rPr>
                <a:t>Jun. 2025</a:t>
              </a:r>
              <a:endParaRPr kumimoji="0" lang="en-GB" sz="1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27754" y="4174685"/>
              <a:ext cx="1395662" cy="830997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34EA2"/>
                  </a:solidFill>
                  <a:effectLst/>
                  <a:uLnTx/>
                  <a:uFillTx/>
                  <a:ea typeface="+mn-ea"/>
                </a:rPr>
                <a:t>Kick-off </a:t>
              </a:r>
              <a:r>
                <a:rPr kumimoji="0" lang="en-IE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34EA2"/>
                  </a:solidFill>
                  <a:effectLst/>
                  <a:uLnTx/>
                  <a:uFillTx/>
                  <a:ea typeface="+mn-ea"/>
                </a:rPr>
                <a:t>Meeting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>
                      <a:lumMod val="65000"/>
                    </a:srgbClr>
                  </a:solidFill>
                  <a:effectLst/>
                  <a:uLnTx/>
                  <a:uFillTx/>
                  <a:ea typeface="+mn-ea"/>
                </a:rPr>
                <a:t>2 Oct.</a:t>
              </a:r>
              <a:endPara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9844794" y="2434806"/>
              <a:ext cx="2052359" cy="954107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34EA2"/>
                  </a:solidFill>
                  <a:effectLst/>
                  <a:uLnTx/>
                  <a:uFillTx/>
                  <a:ea typeface="+mn-ea"/>
                </a:rPr>
                <a:t>Final Report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34EA2"/>
                </a:solidFill>
                <a:effectLst/>
                <a:uLnTx/>
                <a:uFillTx/>
                <a:ea typeface="+mn-ea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34EA2"/>
                  </a:solidFill>
                  <a:effectLst/>
                  <a:uLnTx/>
                  <a:uFillTx/>
                  <a:ea typeface="+mn-ea"/>
                </a:rPr>
                <a:t>Outputs to GeoDCAT-AP</a:t>
              </a:r>
              <a:endPara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034EA2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851011" y="2742582"/>
              <a:ext cx="3031608" cy="338554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34EA2"/>
                  </a:solidFill>
                  <a:effectLst/>
                  <a:uLnTx/>
                  <a:uFillTx/>
                  <a:ea typeface="+mn-ea"/>
                </a:rPr>
                <a:t>Working Group Testing</a:t>
              </a:r>
              <a:endPara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034EA2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812694" y="2619472"/>
              <a:ext cx="2168510" cy="584775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34EA2"/>
                  </a:solidFill>
                  <a:effectLst/>
                  <a:uLnTx/>
                  <a:uFillTx/>
                  <a:ea typeface="+mn-ea"/>
                </a:rPr>
                <a:t>Feedback </a:t>
              </a:r>
              <a:r>
                <a:rPr kumimoji="0" lang="en-IE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34EA2"/>
                  </a:solidFill>
                  <a:effectLst/>
                  <a:uLnTx/>
                  <a:uFillTx/>
                  <a:ea typeface="+mn-ea"/>
                </a:rPr>
                <a:t>&amp;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34EA2"/>
                  </a:solidFill>
                  <a:effectLst/>
                  <a:uLnTx/>
                  <a:uFillTx/>
                  <a:ea typeface="+mn-ea"/>
                </a:rPr>
                <a:t>Results</a:t>
              </a:r>
              <a:endPara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034EA2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128379" y="4174685"/>
              <a:ext cx="1400475" cy="830997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34EA2"/>
                  </a:solidFill>
                  <a:effectLst/>
                  <a:uLnTx/>
                  <a:uFillTx/>
                  <a:ea typeface="+mn-ea"/>
                </a:rPr>
                <a:t>Second  Meeting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>
                      <a:lumMod val="65000"/>
                    </a:srgbClr>
                  </a:solidFill>
                  <a:effectLst/>
                  <a:uLnTx/>
                  <a:uFillTx/>
                  <a:ea typeface="+mn-ea"/>
                </a:rPr>
                <a:t>20 Nov.</a:t>
              </a:r>
              <a:endPara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495620" y="4174685"/>
              <a:ext cx="1400475" cy="830997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34EA2"/>
                  </a:solidFill>
                  <a:effectLst/>
                  <a:uLnTx/>
                  <a:uFillTx/>
                  <a:ea typeface="+mn-ea"/>
                </a:rPr>
                <a:t>Third Meeting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>
                      <a:lumMod val="65000"/>
                    </a:srgbClr>
                  </a:solidFill>
                  <a:effectLst/>
                  <a:uLnTx/>
                  <a:uFillTx/>
                  <a:ea typeface="+mn-ea"/>
                </a:rPr>
                <a:t>23 Jan.</a:t>
              </a:r>
              <a:endPara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ea typeface="+mn-ea"/>
              </a:endParaRPr>
            </a:p>
          </p:txBody>
        </p:sp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291" y="1388635"/>
              <a:ext cx="982895" cy="1080000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7178089" y="2619472"/>
              <a:ext cx="2306523" cy="584775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34EA2"/>
                  </a:solidFill>
                  <a:effectLst/>
                  <a:uLnTx/>
                  <a:uFillTx/>
                  <a:ea typeface="+mn-ea"/>
                </a:rPr>
                <a:t>Discussion &amp;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34EA2"/>
                  </a:solidFill>
                  <a:effectLst/>
                  <a:uLnTx/>
                  <a:uFillTx/>
                  <a:ea typeface="+mn-ea"/>
                </a:rPr>
                <a:t>Results consolidation </a:t>
              </a:r>
              <a:endPara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034EA2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61314" y="2740336"/>
              <a:ext cx="1528543" cy="343047"/>
            </a:xfrm>
            <a:prstGeom prst="rect">
              <a:avLst/>
            </a:prstGeom>
            <a:noFill/>
          </p:spPr>
          <p:txBody>
            <a:bodyPr wrap="square" rtlCol="0" anchor="t" anchorCtr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34EA2"/>
                  </a:solidFill>
                  <a:effectLst/>
                  <a:uLnTx/>
                  <a:uFillTx/>
                  <a:ea typeface="+mn-ea"/>
                </a:rPr>
                <a:t>Kick-off</a:t>
              </a:r>
              <a:endPara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034EA2"/>
                </a:solidFill>
                <a:effectLst/>
                <a:uLnTx/>
                <a:uFillTx/>
                <a:ea typeface="+mn-ea"/>
              </a:endParaRPr>
            </a:p>
          </p:txBody>
        </p:sp>
        <p:cxnSp>
          <p:nvCxnSpPr>
            <p:cNvPr id="45" name="Straight Connector 44"/>
            <p:cNvCxnSpPr/>
            <p:nvPr/>
          </p:nvCxnSpPr>
          <p:spPr bwMode="auto">
            <a:xfrm>
              <a:off x="8566264" y="3768099"/>
              <a:ext cx="12739" cy="360000"/>
            </a:xfrm>
            <a:prstGeom prst="line">
              <a:avLst/>
            </a:prstGeom>
            <a:noFill/>
            <a:ln w="12700" cap="flat" cmpd="sng" algn="ctr">
              <a:solidFill>
                <a:srgbClr val="4BC5DE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sp>
          <p:nvSpPr>
            <p:cNvPr id="46" name="TextBox 45"/>
            <p:cNvSpPr txBox="1"/>
            <p:nvPr/>
          </p:nvSpPr>
          <p:spPr>
            <a:xfrm>
              <a:off x="7879942" y="4173082"/>
              <a:ext cx="1395662" cy="830997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34EA2"/>
                  </a:solidFill>
                  <a:effectLst/>
                  <a:uLnTx/>
                  <a:uFillTx/>
                  <a:ea typeface="+mn-ea"/>
                </a:rPr>
                <a:t>Fourth Meeting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FFFF">
                      <a:lumMod val="65000"/>
                    </a:srgbClr>
                  </a:solidFill>
                  <a:effectLst/>
                  <a:uLnTx/>
                  <a:uFillTx/>
                  <a:ea typeface="+mn-ea"/>
                </a:rPr>
                <a:t>28 Apr.</a:t>
              </a:r>
              <a:endPara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ea typeface="+mn-ea"/>
              </a:endParaRPr>
            </a:p>
          </p:txBody>
        </p:sp>
        <p:cxnSp>
          <p:nvCxnSpPr>
            <p:cNvPr id="52" name="Straight Connector 51"/>
            <p:cNvCxnSpPr/>
            <p:nvPr/>
          </p:nvCxnSpPr>
          <p:spPr>
            <a:xfrm flipH="1">
              <a:off x="8579003" y="2303650"/>
              <a:ext cx="6291" cy="1158887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Isosceles Triangle 52"/>
            <p:cNvSpPr/>
            <p:nvPr/>
          </p:nvSpPr>
          <p:spPr>
            <a:xfrm flipV="1">
              <a:off x="8506348" y="2152054"/>
              <a:ext cx="180753" cy="223284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122738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67154" y="1825624"/>
            <a:ext cx="5552518" cy="4170363"/>
          </a:xfrm>
        </p:spPr>
        <p:txBody>
          <a:bodyPr/>
          <a:lstStyle/>
          <a:p>
            <a:r>
              <a:rPr lang="en-GB" b="1" dirty="0" smtClean="0">
                <a:solidFill>
                  <a:srgbClr val="034EA2"/>
                </a:solidFill>
              </a:rPr>
              <a:t>Third Meeting minutes</a:t>
            </a:r>
          </a:p>
          <a:p>
            <a:endParaRPr lang="en-GB" dirty="0"/>
          </a:p>
          <a:p>
            <a:r>
              <a:rPr lang="en-GB" dirty="0" smtClean="0"/>
              <a:t>Available at:</a:t>
            </a:r>
          </a:p>
          <a:p>
            <a:pPr marL="447675" indent="0">
              <a:buNone/>
            </a:pPr>
            <a:r>
              <a:rPr lang="en-GB" sz="2000" dirty="0" smtClean="0">
                <a:hlinkClick r:id="rId2"/>
              </a:rPr>
              <a:t>https</a:t>
            </a:r>
            <a:r>
              <a:rPr lang="en-GB" sz="2000" dirty="0">
                <a:hlinkClick r:id="rId2"/>
              </a:rPr>
              <a:t>://</a:t>
            </a:r>
            <a:r>
              <a:rPr lang="en-GB" sz="2000" dirty="0" smtClean="0">
                <a:hlinkClick r:id="rId2"/>
              </a:rPr>
              <a:t>github.com/INSPIRE-MIF/GeoDCAT-AP-pilot/tree/main/meetings/2025-01-23</a:t>
            </a:r>
            <a:r>
              <a:rPr lang="en-GB" sz="2000" dirty="0" smtClean="0"/>
              <a:t> </a:t>
            </a:r>
            <a:endParaRPr lang="en-GB" sz="2000" dirty="0"/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</p:spPr>
        <p:txBody>
          <a:bodyPr/>
          <a:lstStyle/>
          <a:p>
            <a:pPr algn="l"/>
            <a:r>
              <a:rPr lang="en-GB" b="1" dirty="0" smtClean="0"/>
              <a:t>Overview</a:t>
            </a:r>
            <a:r>
              <a:rPr lang="en-GB" sz="3600" b="1" dirty="0" smtClean="0"/>
              <a:t/>
            </a:r>
            <a:br>
              <a:rPr lang="en-GB" sz="3600" b="1" dirty="0" smtClean="0"/>
            </a:br>
            <a:r>
              <a:rPr lang="en-GB" sz="3600" b="1" dirty="0" smtClean="0">
                <a:solidFill>
                  <a:srgbClr val="00B0F0"/>
                </a:solidFill>
              </a:rPr>
              <a:t>Past Meeting</a:t>
            </a:r>
            <a:endParaRPr lang="en-GB" sz="3600" b="1" dirty="0">
              <a:solidFill>
                <a:srgbClr val="00B0F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793" y="417946"/>
            <a:ext cx="6032144" cy="63214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3689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67154" y="1620000"/>
            <a:ext cx="10983108" cy="4170363"/>
          </a:xfrm>
          <a:noFill/>
        </p:spPr>
        <p:txBody>
          <a:bodyPr/>
          <a:lstStyle/>
          <a:p>
            <a:pPr marL="76200" indent="0">
              <a:spcAft>
                <a:spcPts val="600"/>
              </a:spcAft>
              <a:buNone/>
            </a:pPr>
            <a:r>
              <a:rPr lang="en-GB" sz="2600" b="1" dirty="0">
                <a:solidFill>
                  <a:srgbClr val="0070C0"/>
                </a:solidFill>
              </a:rPr>
              <a:t>1st working </a:t>
            </a:r>
            <a:r>
              <a:rPr lang="en-GB" sz="2600" b="1" dirty="0" smtClean="0">
                <a:solidFill>
                  <a:srgbClr val="0070C0"/>
                </a:solidFill>
              </a:rPr>
              <a:t>draft</a:t>
            </a:r>
            <a:r>
              <a:rPr lang="en-GB" sz="2600" dirty="0" smtClean="0">
                <a:solidFill>
                  <a:schemeClr val="tx1"/>
                </a:solidFill>
              </a:rPr>
              <a:t> </a:t>
            </a:r>
            <a:endParaRPr lang="en-GB" sz="2600" dirty="0" smtClean="0">
              <a:solidFill>
                <a:srgbClr val="0070C0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dirty="0" smtClean="0"/>
              <a:t>Structure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GB" dirty="0" smtClean="0"/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GB" dirty="0" smtClean="0"/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GB" dirty="0" smtClean="0"/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GB" dirty="0" smtClean="0"/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GB" dirty="0" smtClean="0"/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GB" dirty="0" smtClean="0"/>
          </a:p>
          <a:p>
            <a:pPr marL="558800" lvl="1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8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GB" sz="2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 smtClean="0"/>
              <a:t>Overview</a:t>
            </a:r>
            <a:r>
              <a:rPr lang="en-GB" sz="3600" b="1" dirty="0" smtClean="0"/>
              <a:t/>
            </a:r>
            <a:br>
              <a:rPr lang="en-GB" sz="3600" b="1" dirty="0" smtClean="0"/>
            </a:br>
            <a:r>
              <a:rPr lang="en-US" sz="3600" b="1" dirty="0">
                <a:solidFill>
                  <a:srgbClr val="00B0F0"/>
                </a:solidFill>
              </a:rPr>
              <a:t>Pilot final report </a:t>
            </a:r>
            <a:endParaRPr lang="en-GB" sz="3600" b="1" dirty="0">
              <a:solidFill>
                <a:srgbClr val="00B0F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0000" y="432000"/>
            <a:ext cx="831600" cy="99269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14350" y="2617503"/>
            <a:ext cx="552069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dirty="0" smtClean="0"/>
              <a:t>	</a:t>
            </a:r>
            <a:r>
              <a:rPr lang="en-US" b="1" dirty="0" smtClean="0">
                <a:solidFill>
                  <a:srgbClr val="0070C0"/>
                </a:solidFill>
              </a:rPr>
              <a:t>Abstract</a:t>
            </a:r>
          </a:p>
          <a:p>
            <a:pPr marL="7620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dirty="0" smtClean="0">
                <a:solidFill>
                  <a:srgbClr val="0070C0"/>
                </a:solidFill>
              </a:rPr>
              <a:t>	Acknowledgements</a:t>
            </a:r>
          </a:p>
          <a:p>
            <a:pPr marL="7620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b="1" dirty="0" smtClean="0">
                <a:solidFill>
                  <a:srgbClr val="0070C0"/>
                </a:solidFill>
              </a:rPr>
              <a:t>	Executive summary</a:t>
            </a:r>
          </a:p>
          <a:p>
            <a:pPr marL="7620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b="1" dirty="0" smtClean="0">
                <a:solidFill>
                  <a:srgbClr val="0070C0"/>
                </a:solidFill>
              </a:rPr>
              <a:t>1	Introduction and purpose</a:t>
            </a:r>
          </a:p>
          <a:p>
            <a:pPr marL="263525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dirty="0" smtClean="0">
                <a:solidFill>
                  <a:srgbClr val="0070C0"/>
                </a:solidFill>
              </a:rPr>
              <a:t>1.1	GeoDCAT-AP 3.0.0</a:t>
            </a:r>
          </a:p>
          <a:p>
            <a:pPr marL="263525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dirty="0" smtClean="0">
                <a:solidFill>
                  <a:srgbClr val="0070C0"/>
                </a:solidFill>
              </a:rPr>
              <a:t>1.2	ISO &amp; GeoDCAT-AP Metadata Implementation Pilot</a:t>
            </a:r>
          </a:p>
          <a:p>
            <a:pPr marL="7620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b="1" dirty="0" smtClean="0">
                <a:solidFill>
                  <a:srgbClr val="0070C0"/>
                </a:solidFill>
              </a:rPr>
              <a:t>2	Pilot description</a:t>
            </a:r>
          </a:p>
          <a:p>
            <a:pPr marL="263525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dirty="0" smtClean="0">
                <a:solidFill>
                  <a:srgbClr val="0070C0"/>
                </a:solidFill>
              </a:rPr>
              <a:t>2.1	Objectives</a:t>
            </a:r>
          </a:p>
          <a:p>
            <a:pPr marL="263525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dirty="0" smtClean="0">
                <a:solidFill>
                  <a:srgbClr val="0070C0"/>
                </a:solidFill>
              </a:rPr>
              <a:t>2.2	Pilot participants</a:t>
            </a:r>
          </a:p>
          <a:p>
            <a:pPr marL="263525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dirty="0" smtClean="0">
                <a:solidFill>
                  <a:srgbClr val="0070C0"/>
                </a:solidFill>
              </a:rPr>
              <a:t>2.3	Outputs and Results</a:t>
            </a:r>
          </a:p>
          <a:p>
            <a:pPr marL="263525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dirty="0" smtClean="0">
                <a:solidFill>
                  <a:srgbClr val="0070C0"/>
                </a:solidFill>
              </a:rPr>
              <a:t>2.4	Expected benefits</a:t>
            </a:r>
          </a:p>
          <a:p>
            <a:pPr marL="263525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dirty="0" smtClean="0">
                <a:solidFill>
                  <a:srgbClr val="0070C0"/>
                </a:solidFill>
              </a:rPr>
              <a:t>2.5	Timeline</a:t>
            </a:r>
          </a:p>
          <a:p>
            <a:pPr marL="263525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dirty="0" smtClean="0">
                <a:solidFill>
                  <a:srgbClr val="0070C0"/>
                </a:solidFill>
              </a:rPr>
              <a:t>2.6	Pilot repository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03620" y="2617503"/>
            <a:ext cx="5715000" cy="428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620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b="1" dirty="0">
                <a:solidFill>
                  <a:srgbClr val="0070C0"/>
                </a:solidFill>
              </a:rPr>
              <a:t>3	Background, initial expectations and proposals	</a:t>
            </a:r>
          </a:p>
          <a:p>
            <a:pPr marL="263525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dirty="0">
                <a:solidFill>
                  <a:srgbClr val="0070C0"/>
                </a:solidFill>
              </a:rPr>
              <a:t>3.X	&lt;Each participant&gt;</a:t>
            </a:r>
          </a:p>
          <a:p>
            <a:pPr marL="536575">
              <a:spcBef>
                <a:spcPts val="200"/>
              </a:spcBef>
              <a:spcAft>
                <a:spcPts val="200"/>
              </a:spcAft>
              <a:buNone/>
              <a:tabLst>
                <a:tab pos="1257300" algn="l"/>
              </a:tabLst>
            </a:pPr>
            <a:r>
              <a:rPr lang="en-US" dirty="0">
                <a:solidFill>
                  <a:srgbClr val="0070C0"/>
                </a:solidFill>
              </a:rPr>
              <a:t>3.X.1	Testing focus</a:t>
            </a:r>
          </a:p>
          <a:p>
            <a:pPr marL="536575">
              <a:spcBef>
                <a:spcPts val="200"/>
              </a:spcBef>
              <a:spcAft>
                <a:spcPts val="200"/>
              </a:spcAft>
              <a:buNone/>
              <a:tabLst>
                <a:tab pos="1257300" algn="l"/>
              </a:tabLst>
            </a:pPr>
            <a:r>
              <a:rPr lang="en-US" dirty="0">
                <a:solidFill>
                  <a:srgbClr val="0070C0"/>
                </a:solidFill>
              </a:rPr>
              <a:t>3.X.2	Preliminary work and experience</a:t>
            </a:r>
          </a:p>
          <a:p>
            <a:pPr marL="536575">
              <a:spcBef>
                <a:spcPts val="200"/>
              </a:spcBef>
              <a:spcAft>
                <a:spcPts val="200"/>
              </a:spcAft>
              <a:buNone/>
              <a:tabLst>
                <a:tab pos="1257300" algn="l"/>
              </a:tabLst>
            </a:pPr>
            <a:r>
              <a:rPr lang="en-US" dirty="0">
                <a:solidFill>
                  <a:srgbClr val="0070C0"/>
                </a:solidFill>
              </a:rPr>
              <a:t>3.X.3	Initial expectations and proposals</a:t>
            </a:r>
          </a:p>
          <a:p>
            <a:pPr marL="7620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b="1" dirty="0">
                <a:solidFill>
                  <a:srgbClr val="0070C0"/>
                </a:solidFill>
              </a:rPr>
              <a:t>4	Pilot results</a:t>
            </a:r>
          </a:p>
          <a:p>
            <a:pPr marL="263525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dirty="0">
                <a:solidFill>
                  <a:srgbClr val="0070C0"/>
                </a:solidFill>
              </a:rPr>
              <a:t>4.X	&lt;Each participant&gt;</a:t>
            </a:r>
          </a:p>
          <a:p>
            <a:pPr marL="536575">
              <a:spcBef>
                <a:spcPts val="200"/>
              </a:spcBef>
              <a:spcAft>
                <a:spcPts val="200"/>
              </a:spcAft>
              <a:buNone/>
              <a:tabLst>
                <a:tab pos="1257300" algn="l"/>
              </a:tabLst>
            </a:pPr>
            <a:r>
              <a:rPr lang="en-US" dirty="0">
                <a:solidFill>
                  <a:srgbClr val="0070C0"/>
                </a:solidFill>
              </a:rPr>
              <a:t>4.X.1	Summary of results</a:t>
            </a:r>
          </a:p>
          <a:p>
            <a:pPr marL="536575">
              <a:spcBef>
                <a:spcPts val="200"/>
              </a:spcBef>
              <a:spcAft>
                <a:spcPts val="200"/>
              </a:spcAft>
              <a:buNone/>
              <a:tabLst>
                <a:tab pos="1257300" algn="l"/>
              </a:tabLst>
            </a:pPr>
            <a:r>
              <a:rPr lang="en-US" dirty="0">
                <a:solidFill>
                  <a:srgbClr val="0070C0"/>
                </a:solidFill>
              </a:rPr>
              <a:t>4.X.2	Issues identified</a:t>
            </a:r>
          </a:p>
          <a:p>
            <a:pPr marL="536575">
              <a:spcBef>
                <a:spcPts val="200"/>
              </a:spcBef>
              <a:spcAft>
                <a:spcPts val="200"/>
              </a:spcAft>
              <a:buNone/>
              <a:tabLst>
                <a:tab pos="1257300" algn="l"/>
              </a:tabLst>
            </a:pPr>
            <a:r>
              <a:rPr lang="en-US" dirty="0">
                <a:solidFill>
                  <a:srgbClr val="0070C0"/>
                </a:solidFill>
              </a:rPr>
              <a:t>4.X.3	Conclusions</a:t>
            </a:r>
          </a:p>
          <a:p>
            <a:pPr marL="7620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b="1" dirty="0">
                <a:solidFill>
                  <a:srgbClr val="0070C0"/>
                </a:solidFill>
              </a:rPr>
              <a:t>5	High-Value (geospatial) dataset tagging good practice</a:t>
            </a:r>
          </a:p>
          <a:p>
            <a:pPr marL="7620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b="1" dirty="0">
                <a:solidFill>
                  <a:srgbClr val="0070C0"/>
                </a:solidFill>
              </a:rPr>
              <a:t>6	Conclusions</a:t>
            </a:r>
          </a:p>
          <a:p>
            <a:pPr marL="7620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dirty="0">
                <a:solidFill>
                  <a:srgbClr val="0070C0"/>
                </a:solidFill>
              </a:rPr>
              <a:t>	List of abbreviations and definitions </a:t>
            </a:r>
          </a:p>
          <a:p>
            <a:pPr marL="7620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dirty="0">
                <a:solidFill>
                  <a:srgbClr val="0070C0"/>
                </a:solidFill>
              </a:rPr>
              <a:t>	List of figures and tables</a:t>
            </a:r>
          </a:p>
          <a:p>
            <a:pPr marL="7620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dirty="0">
                <a:solidFill>
                  <a:srgbClr val="0070C0"/>
                </a:solidFill>
              </a:rPr>
              <a:t>	Annexes </a:t>
            </a:r>
            <a:endParaRPr lang="en-GB" dirty="0">
              <a:solidFill>
                <a:srgbClr val="0070C0"/>
              </a:solidFill>
            </a:endParaRPr>
          </a:p>
          <a:p>
            <a:endParaRPr lang="es-ES" dirty="0"/>
          </a:p>
        </p:txBody>
      </p:sp>
      <p:sp>
        <p:nvSpPr>
          <p:cNvPr id="8" name="TextBox 7"/>
          <p:cNvSpPr txBox="1"/>
          <p:nvPr/>
        </p:nvSpPr>
        <p:spPr>
          <a:xfrm>
            <a:off x="4514850" y="1524083"/>
            <a:ext cx="5897880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00CC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tx1"/>
                </a:solidFill>
              </a:rPr>
              <a:t>Based on </a:t>
            </a:r>
            <a:r>
              <a:rPr lang="en-GB" sz="2400" dirty="0" smtClean="0">
                <a:solidFill>
                  <a:schemeClr val="tx1"/>
                </a:solidFill>
              </a:rPr>
              <a:t>participants’ progress </a:t>
            </a:r>
            <a:r>
              <a:rPr lang="en-GB" sz="2400" dirty="0">
                <a:solidFill>
                  <a:schemeClr val="tx1"/>
                </a:solidFill>
              </a:rPr>
              <a:t>reports shared in the 2</a:t>
            </a:r>
            <a:r>
              <a:rPr lang="en-GB" sz="2400" baseline="30000" dirty="0">
                <a:solidFill>
                  <a:schemeClr val="tx1"/>
                </a:solidFill>
              </a:rPr>
              <a:t>nd</a:t>
            </a:r>
            <a:r>
              <a:rPr lang="en-GB" sz="2400" dirty="0">
                <a:solidFill>
                  <a:schemeClr val="tx1"/>
                </a:solidFill>
              </a:rPr>
              <a:t> &amp; 3</a:t>
            </a:r>
            <a:r>
              <a:rPr lang="en-GB" sz="2400" baseline="30000" dirty="0">
                <a:solidFill>
                  <a:schemeClr val="tx1"/>
                </a:solidFill>
              </a:rPr>
              <a:t>rd</a:t>
            </a:r>
            <a:r>
              <a:rPr lang="en-GB" sz="2400" dirty="0">
                <a:solidFill>
                  <a:schemeClr val="tx1"/>
                </a:solidFill>
              </a:rPr>
              <a:t> Meetings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783012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67154" y="1620000"/>
            <a:ext cx="10983108" cy="4170363"/>
          </a:xfrm>
          <a:noFill/>
        </p:spPr>
        <p:txBody>
          <a:bodyPr/>
          <a:lstStyle/>
          <a:p>
            <a:pPr marL="76200" indent="0">
              <a:spcAft>
                <a:spcPts val="600"/>
              </a:spcAft>
              <a:buNone/>
            </a:pPr>
            <a:r>
              <a:rPr lang="en-GB" sz="2600" b="1" dirty="0">
                <a:solidFill>
                  <a:srgbClr val="0070C0"/>
                </a:solidFill>
              </a:rPr>
              <a:t>1st working draft</a:t>
            </a:r>
            <a:endParaRPr lang="en-GB" sz="2600" b="1" dirty="0" smtClean="0">
              <a:solidFill>
                <a:srgbClr val="0070C0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dirty="0" smtClean="0"/>
              <a:t>Almost ready – Integrating participants contributions from past meetings.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dirty="0" smtClean="0"/>
              <a:t>Plan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GB" dirty="0" smtClean="0"/>
              <a:t>First working draft </a:t>
            </a:r>
            <a:r>
              <a:rPr lang="en-GB" b="1" dirty="0" smtClean="0"/>
              <a:t>to be shared </a:t>
            </a:r>
            <a:r>
              <a:rPr lang="en-GB" b="1" dirty="0"/>
              <a:t>by </a:t>
            </a:r>
            <a:r>
              <a:rPr lang="en-GB" b="1" dirty="0">
                <a:solidFill>
                  <a:srgbClr val="0070C0"/>
                </a:solidFill>
              </a:rPr>
              <a:t>30 April </a:t>
            </a:r>
            <a:r>
              <a:rPr lang="en-GB" b="1" dirty="0" smtClean="0">
                <a:solidFill>
                  <a:srgbClr val="0070C0"/>
                </a:solidFill>
              </a:rPr>
              <a:t>2025</a:t>
            </a:r>
            <a:r>
              <a:rPr lang="en-GB" dirty="0" smtClean="0"/>
              <a:t>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GB" dirty="0" smtClean="0">
                <a:solidFill>
                  <a:srgbClr val="0070C0"/>
                </a:solidFill>
              </a:rPr>
              <a:t>Additional contributions</a:t>
            </a:r>
            <a:r>
              <a:rPr lang="en-GB" dirty="0" smtClean="0"/>
              <a:t> by </a:t>
            </a:r>
            <a:r>
              <a:rPr lang="en-GB" dirty="0" smtClean="0">
                <a:solidFill>
                  <a:srgbClr val="0070C0"/>
                </a:solidFill>
              </a:rPr>
              <a:t>participants</a:t>
            </a:r>
            <a:r>
              <a:rPr lang="en-GB" dirty="0" smtClean="0"/>
              <a:t> by </a:t>
            </a:r>
            <a:r>
              <a:rPr lang="en-GB" dirty="0" smtClean="0">
                <a:solidFill>
                  <a:srgbClr val="0070C0"/>
                </a:solidFill>
              </a:rPr>
              <a:t>21 May 2025</a:t>
            </a:r>
            <a:r>
              <a:rPr lang="en-GB" dirty="0" smtClean="0"/>
              <a:t>.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GB" dirty="0" smtClean="0"/>
              <a:t>Refining: Initial expectations and proposals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GB" dirty="0" smtClean="0"/>
              <a:t>Completion of results: GitHub issues / Conclusions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GB" dirty="0" smtClean="0">
                <a:solidFill>
                  <a:srgbClr val="0070C0"/>
                </a:solidFill>
              </a:rPr>
              <a:t>5</a:t>
            </a:r>
            <a:r>
              <a:rPr lang="en-GB" baseline="30000" dirty="0" smtClean="0">
                <a:solidFill>
                  <a:srgbClr val="0070C0"/>
                </a:solidFill>
              </a:rPr>
              <a:t>th</a:t>
            </a:r>
            <a:r>
              <a:rPr lang="en-GB" dirty="0" smtClean="0">
                <a:solidFill>
                  <a:srgbClr val="0070C0"/>
                </a:solidFill>
              </a:rPr>
              <a:t> Pilot Meeting</a:t>
            </a:r>
            <a:r>
              <a:rPr lang="en-GB" dirty="0" smtClean="0"/>
              <a:t> – Week </a:t>
            </a:r>
            <a:r>
              <a:rPr lang="en-GB" dirty="0" smtClean="0">
                <a:solidFill>
                  <a:srgbClr val="0070C0"/>
                </a:solidFill>
              </a:rPr>
              <a:t>from 26 to 30 May 2025</a:t>
            </a:r>
            <a:r>
              <a:rPr lang="en-GB" dirty="0" smtClean="0"/>
              <a:t>.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GB" dirty="0" smtClean="0"/>
              <a:t>GitHub issues discussion.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GB" dirty="0" smtClean="0"/>
              <a:t>Final report.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en-GB" dirty="0" smtClean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en-GB" dirty="0"/>
          </a:p>
          <a:p>
            <a:pPr lvl="1">
              <a:spcBef>
                <a:spcPts val="200"/>
              </a:spcBef>
              <a:spcAft>
                <a:spcPts val="200"/>
              </a:spcAft>
            </a:pPr>
            <a:endParaRPr lang="en-GB" dirty="0" smtClean="0"/>
          </a:p>
          <a:p>
            <a:pPr lvl="1">
              <a:spcBef>
                <a:spcPts val="200"/>
              </a:spcBef>
              <a:spcAft>
                <a:spcPts val="200"/>
              </a:spcAft>
            </a:pPr>
            <a:endParaRPr lang="en-GB" dirty="0"/>
          </a:p>
          <a:p>
            <a:pPr marL="558800" lvl="1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8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GB" sz="2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 smtClean="0"/>
              <a:t>Overview</a:t>
            </a:r>
            <a:r>
              <a:rPr lang="en-GB" sz="3600" b="1" dirty="0" smtClean="0"/>
              <a:t/>
            </a:r>
            <a:br>
              <a:rPr lang="en-GB" sz="3600" b="1" dirty="0" smtClean="0"/>
            </a:br>
            <a:r>
              <a:rPr lang="en-US" sz="3600" b="1" dirty="0">
                <a:solidFill>
                  <a:srgbClr val="00B0F0"/>
                </a:solidFill>
              </a:rPr>
              <a:t>Pilot final report </a:t>
            </a:r>
            <a:endParaRPr lang="en-GB" sz="3600" b="1" dirty="0">
              <a:solidFill>
                <a:srgbClr val="00B0F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0000" y="432000"/>
            <a:ext cx="831600" cy="9926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15054" y="6275300"/>
            <a:ext cx="9375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" sz="1800" dirty="0">
                <a:hlinkClick r:id="rId3"/>
              </a:rPr>
              <a:t>https://</a:t>
            </a:r>
            <a:r>
              <a:rPr lang="es-ES" sz="1800" dirty="0" smtClean="0">
                <a:hlinkClick r:id="rId3"/>
              </a:rPr>
              <a:t>github.com/INSPIRE-MIF/GeoDCAT-AP-pilot/tree/main/final-report</a:t>
            </a:r>
            <a:r>
              <a:rPr lang="es-ES" sz="1800" dirty="0" smtClean="0"/>
              <a:t> </a:t>
            </a:r>
            <a:endParaRPr kumimoji="0" lang="es-E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200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696893" y="6113720"/>
            <a:ext cx="2495107" cy="7442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77077" y="1620000"/>
            <a:ext cx="6054385" cy="4170363"/>
          </a:xfrm>
        </p:spPr>
        <p:txBody>
          <a:bodyPr/>
          <a:lstStyle/>
          <a:p>
            <a:pPr marL="76200" indent="0">
              <a:spcAft>
                <a:spcPts val="1200"/>
              </a:spcAft>
              <a:buNone/>
            </a:pPr>
            <a:r>
              <a:rPr lang="en-GB" b="1" dirty="0" smtClean="0">
                <a:solidFill>
                  <a:srgbClr val="0070C0"/>
                </a:solidFill>
              </a:rPr>
              <a:t>Candidate good practice</a:t>
            </a:r>
          </a:p>
          <a:p>
            <a:pPr>
              <a:spcBef>
                <a:spcPts val="600"/>
              </a:spcBef>
            </a:pPr>
            <a:endParaRPr lang="en-GB" dirty="0" smtClean="0">
              <a:solidFill>
                <a:srgbClr val="0070C0"/>
              </a:solidFill>
            </a:endParaRPr>
          </a:p>
          <a:p>
            <a:pPr>
              <a:spcBef>
                <a:spcPts val="600"/>
              </a:spcBef>
            </a:pPr>
            <a:endParaRPr lang="en-GB" dirty="0">
              <a:solidFill>
                <a:srgbClr val="0070C0"/>
              </a:solidFill>
            </a:endParaRPr>
          </a:p>
          <a:p>
            <a:pPr>
              <a:spcBef>
                <a:spcPts val="600"/>
              </a:spcBef>
            </a:pPr>
            <a:endParaRPr lang="en-GB" dirty="0" smtClean="0">
              <a:solidFill>
                <a:srgbClr val="0070C0"/>
              </a:solidFill>
            </a:endParaRPr>
          </a:p>
          <a:p>
            <a:pPr>
              <a:spcBef>
                <a:spcPts val="600"/>
              </a:spcBef>
            </a:pPr>
            <a:endParaRPr lang="en-GB" dirty="0">
              <a:solidFill>
                <a:srgbClr val="0070C0"/>
              </a:solidFill>
            </a:endParaRPr>
          </a:p>
          <a:p>
            <a:pPr>
              <a:spcBef>
                <a:spcPts val="600"/>
              </a:spcBef>
            </a:pPr>
            <a:endParaRPr lang="en-GB" dirty="0" smtClean="0">
              <a:solidFill>
                <a:srgbClr val="0070C0"/>
              </a:solidFill>
            </a:endParaRPr>
          </a:p>
          <a:p>
            <a:pPr>
              <a:spcBef>
                <a:spcPts val="600"/>
              </a:spcBef>
            </a:pPr>
            <a:endParaRPr lang="en-GB" dirty="0">
              <a:solidFill>
                <a:srgbClr val="0070C0"/>
              </a:solidFill>
            </a:endParaRPr>
          </a:p>
          <a:p>
            <a:pPr>
              <a:spcBef>
                <a:spcPts val="600"/>
              </a:spcBef>
            </a:pPr>
            <a:r>
              <a:rPr lang="en-GB" dirty="0" smtClean="0">
                <a:solidFill>
                  <a:srgbClr val="0070C0"/>
                </a:solidFill>
              </a:rPr>
              <a:t>Available </a:t>
            </a:r>
            <a:r>
              <a:rPr lang="en-GB" dirty="0" smtClean="0">
                <a:solidFill>
                  <a:schemeClr val="tx1"/>
                </a:solidFill>
              </a:rPr>
              <a:t>at:</a:t>
            </a:r>
          </a:p>
          <a:p>
            <a:pPr>
              <a:spcBef>
                <a:spcPts val="600"/>
              </a:spcBef>
            </a:pPr>
            <a:endParaRPr lang="en-GB" dirty="0"/>
          </a:p>
        </p:txBody>
      </p:sp>
      <p:grpSp>
        <p:nvGrpSpPr>
          <p:cNvPr id="3" name="Group 2"/>
          <p:cNvGrpSpPr/>
          <p:nvPr/>
        </p:nvGrpSpPr>
        <p:grpSpPr>
          <a:xfrm>
            <a:off x="2224294" y="2043505"/>
            <a:ext cx="7743413" cy="2995274"/>
            <a:chOff x="2309022" y="2043505"/>
            <a:chExt cx="7743413" cy="299527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r="24297" b="23280"/>
            <a:stretch/>
          </p:blipFill>
          <p:spPr>
            <a:xfrm>
              <a:off x="4656942" y="2043505"/>
              <a:ext cx="5395493" cy="299527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7" name="TextBox 6"/>
            <p:cNvSpPr txBox="1"/>
            <p:nvPr/>
          </p:nvSpPr>
          <p:spPr>
            <a:xfrm>
              <a:off x="2309022" y="3125644"/>
              <a:ext cx="2045425" cy="83099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5400">
              <a:solidFill>
                <a:srgbClr val="0000CC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ISO Multilingual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&amp; Non-multilingual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options</a:t>
              </a:r>
              <a:endPara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</p:spPr>
        <p:txBody>
          <a:bodyPr/>
          <a:lstStyle/>
          <a:p>
            <a:pPr algn="l"/>
            <a:r>
              <a:rPr lang="en-GB" sz="3600" b="1" dirty="0"/>
              <a:t>Overview</a:t>
            </a:r>
            <a:br>
              <a:rPr lang="en-GB" sz="3600" b="1" dirty="0"/>
            </a:br>
            <a:r>
              <a:rPr lang="en-GB" sz="3600" b="1" dirty="0" smtClean="0">
                <a:solidFill>
                  <a:srgbClr val="00B0F0"/>
                </a:solidFill>
              </a:rPr>
              <a:t>HVD (geospatial) tagging good practice</a:t>
            </a:r>
            <a:endParaRPr lang="en-GB" sz="3600" b="1" dirty="0">
              <a:solidFill>
                <a:srgbClr val="00B0F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32106" y="5343474"/>
            <a:ext cx="9317338" cy="1700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  <a:hlinkClick r:id="rId3"/>
              </a:rPr>
              <a:t>https://</a:t>
            </a:r>
            <a:r>
              <a:rPr kumimoji="0" lang="es-E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  <a:hlinkClick r:id="rId3"/>
              </a:rPr>
              <a:t>github.com/INSPIRE-MIF/GeoDCAT-AP-pilot/tree/main/good-practices/hvd-tagging</a:t>
            </a:r>
            <a:endParaRPr kumimoji="0" lang="es-ES" sz="1800" b="0" i="0" u="none" strike="noStrike" kern="1200" cap="none" spc="0" normalizeH="0" baseline="0" noProof="0" dirty="0" smtClean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357188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  <a:hlinkClick r:id="rId4"/>
              </a:rPr>
              <a:t>https://</a:t>
            </a:r>
            <a:r>
              <a:rPr kumimoji="0" lang="es-E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  <a:hlinkClick r:id="rId4"/>
              </a:rPr>
              <a:t>github.com/INSPIRE-MIF/GeoDCAT-AP-pilot/blob/main/good-practices/hvd-tagging/CANDIDATE-ISO_HVD_Tagging_Anchor_Non-Multilingual-clarification.xml</a:t>
            </a:r>
            <a:r>
              <a:rPr kumimoji="0" lang="es-E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 </a:t>
            </a:r>
          </a:p>
          <a:p>
            <a:pPr marL="357188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  <a:hlinkClick r:id="rId5"/>
              </a:rPr>
              <a:t>https://</a:t>
            </a:r>
            <a:r>
              <a:rPr kumimoji="0" lang="es-E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  <a:hlinkClick r:id="rId5"/>
              </a:rPr>
              <a:t>github.com/INSPIRE-MIF/GeoDCAT-AP-pilot/blob/main/good-practices/hvd-tagging/CANDIDATE-ISO_HVD_Tagging_Anchor_Multilingual-clarification.xml</a:t>
            </a:r>
            <a:r>
              <a:rPr kumimoji="0" lang="es-E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 </a:t>
            </a:r>
            <a:endParaRPr kumimoji="0" lang="es-ES" sz="1400" b="0" i="0" u="none" strike="noStrike" kern="120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rPr>
              <a:t> 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0000" y="432000"/>
            <a:ext cx="831600" cy="99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98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696893" y="6113720"/>
            <a:ext cx="2495107" cy="7442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77077" y="1620000"/>
            <a:ext cx="6054385" cy="4170363"/>
          </a:xfrm>
        </p:spPr>
        <p:txBody>
          <a:bodyPr/>
          <a:lstStyle/>
          <a:p>
            <a:pPr marL="76200" indent="0">
              <a:spcAft>
                <a:spcPts val="1200"/>
              </a:spcAft>
              <a:buNone/>
            </a:pPr>
            <a:r>
              <a:rPr lang="en-GB" b="1" dirty="0" smtClean="0">
                <a:solidFill>
                  <a:srgbClr val="0070C0"/>
                </a:solidFill>
              </a:rPr>
              <a:t>Candidate good practice status</a:t>
            </a:r>
          </a:p>
          <a:p>
            <a:pPr>
              <a:spcBef>
                <a:spcPts val="600"/>
              </a:spcBef>
            </a:pPr>
            <a:r>
              <a:rPr lang="en-GB" dirty="0" smtClean="0">
                <a:solidFill>
                  <a:srgbClr val="0070C0"/>
                </a:solidFill>
              </a:rPr>
              <a:t>Voting results</a:t>
            </a:r>
            <a:r>
              <a:rPr lang="en-GB" dirty="0" smtClean="0"/>
              <a:t> for </a:t>
            </a:r>
            <a:r>
              <a:rPr lang="en-GB" dirty="0" smtClean="0">
                <a:solidFill>
                  <a:srgbClr val="0070C0"/>
                </a:solidFill>
              </a:rPr>
              <a:t>potential endorsement</a:t>
            </a:r>
            <a:r>
              <a:rPr lang="en-GB" dirty="0" smtClean="0">
                <a:solidFill>
                  <a:schemeClr val="tx1"/>
                </a:solidFill>
              </a:rPr>
              <a:t> by INSPIRE MIG-T</a:t>
            </a:r>
            <a:r>
              <a:rPr lang="en-GB" dirty="0" smtClean="0"/>
              <a:t>.</a:t>
            </a:r>
          </a:p>
          <a:p>
            <a:pPr lvl="1">
              <a:spcBef>
                <a:spcPts val="600"/>
              </a:spcBef>
            </a:pPr>
            <a:r>
              <a:rPr lang="en-GB" dirty="0" smtClean="0">
                <a:solidFill>
                  <a:srgbClr val="0070C0"/>
                </a:solidFill>
              </a:rPr>
              <a:t>Initiated</a:t>
            </a:r>
            <a:r>
              <a:rPr lang="en-GB" dirty="0" smtClean="0"/>
              <a:t> on </a:t>
            </a:r>
            <a:r>
              <a:rPr lang="en-GB" dirty="0" smtClean="0">
                <a:solidFill>
                  <a:srgbClr val="0070C0"/>
                </a:solidFill>
              </a:rPr>
              <a:t>19 Dec. 2024</a:t>
            </a:r>
            <a:r>
              <a:rPr lang="en-GB" dirty="0" smtClean="0"/>
              <a:t>.</a:t>
            </a:r>
          </a:p>
          <a:p>
            <a:pPr lvl="1">
              <a:spcBef>
                <a:spcPts val="600"/>
              </a:spcBef>
            </a:pPr>
            <a:r>
              <a:rPr lang="en-GB" dirty="0" smtClean="0">
                <a:solidFill>
                  <a:srgbClr val="0070C0"/>
                </a:solidFill>
              </a:rPr>
              <a:t>Closed</a:t>
            </a:r>
            <a:r>
              <a:rPr lang="en-GB" dirty="0" smtClean="0"/>
              <a:t> </a:t>
            </a:r>
            <a:r>
              <a:rPr lang="en-GB" dirty="0"/>
              <a:t>on </a:t>
            </a:r>
            <a:r>
              <a:rPr lang="en-GB" dirty="0">
                <a:solidFill>
                  <a:srgbClr val="0070C0"/>
                </a:solidFill>
              </a:rPr>
              <a:t>28 </a:t>
            </a:r>
            <a:r>
              <a:rPr lang="en-GB" dirty="0" smtClean="0">
                <a:solidFill>
                  <a:srgbClr val="0070C0"/>
                </a:solidFill>
              </a:rPr>
              <a:t>Feb. 2025</a:t>
            </a:r>
            <a:r>
              <a:rPr lang="en-GB" dirty="0" smtClean="0"/>
              <a:t>.</a:t>
            </a:r>
          </a:p>
          <a:p>
            <a:pPr lvl="1">
              <a:spcBef>
                <a:spcPts val="600"/>
              </a:spcBef>
            </a:pPr>
            <a:r>
              <a:rPr lang="en-US" b="1" dirty="0" smtClean="0">
                <a:solidFill>
                  <a:srgbClr val="0070C0"/>
                </a:solidFill>
              </a:rPr>
              <a:t>19 </a:t>
            </a:r>
            <a:r>
              <a:rPr lang="en-US" b="1" dirty="0">
                <a:solidFill>
                  <a:srgbClr val="0070C0"/>
                </a:solidFill>
              </a:rPr>
              <a:t>Member States / countries voted</a:t>
            </a:r>
            <a:r>
              <a:rPr lang="en-US" dirty="0">
                <a:solidFill>
                  <a:srgbClr val="0070C0"/>
                </a:solidFill>
              </a:rPr>
              <a:t>: </a:t>
            </a:r>
            <a:endParaRPr lang="en-US" dirty="0" smtClean="0">
              <a:solidFill>
                <a:srgbClr val="0070C0"/>
              </a:solidFill>
            </a:endParaRPr>
          </a:p>
          <a:p>
            <a:pPr lvl="2">
              <a:spcBef>
                <a:spcPts val="600"/>
              </a:spcBef>
            </a:pPr>
            <a:r>
              <a:rPr lang="en-US" sz="2000" dirty="0" smtClean="0">
                <a:solidFill>
                  <a:srgbClr val="0070C0"/>
                </a:solidFill>
              </a:rPr>
              <a:t>BE</a:t>
            </a:r>
            <a:r>
              <a:rPr lang="en-US" sz="2000" dirty="0">
                <a:solidFill>
                  <a:srgbClr val="0070C0"/>
                </a:solidFill>
              </a:rPr>
              <a:t>, HR, CY, CZ, </a:t>
            </a:r>
            <a:r>
              <a:rPr lang="en-US" sz="2000" dirty="0" smtClean="0">
                <a:solidFill>
                  <a:srgbClr val="0070C0"/>
                </a:solidFill>
              </a:rPr>
              <a:t>DE, DK, EE</a:t>
            </a:r>
            <a:r>
              <a:rPr lang="en-US" sz="2000" dirty="0">
                <a:solidFill>
                  <a:srgbClr val="0070C0"/>
                </a:solidFill>
              </a:rPr>
              <a:t>, FI</a:t>
            </a:r>
            <a:r>
              <a:rPr lang="en-US" sz="2000" dirty="0" smtClean="0">
                <a:solidFill>
                  <a:srgbClr val="0070C0"/>
                </a:solidFill>
              </a:rPr>
              <a:t>, HU, </a:t>
            </a:r>
            <a:r>
              <a:rPr lang="en-US" sz="2000" dirty="0">
                <a:solidFill>
                  <a:srgbClr val="0070C0"/>
                </a:solidFill>
              </a:rPr>
              <a:t>IE</a:t>
            </a:r>
            <a:r>
              <a:rPr lang="en-US" sz="2000" dirty="0" smtClean="0">
                <a:solidFill>
                  <a:srgbClr val="0070C0"/>
                </a:solidFill>
              </a:rPr>
              <a:t>, IS, </a:t>
            </a:r>
            <a:r>
              <a:rPr lang="en-US" sz="2000" dirty="0">
                <a:solidFill>
                  <a:srgbClr val="0070C0"/>
                </a:solidFill>
              </a:rPr>
              <a:t>IT</a:t>
            </a:r>
            <a:r>
              <a:rPr lang="en-US" sz="2000" dirty="0" smtClean="0">
                <a:solidFill>
                  <a:srgbClr val="0070C0"/>
                </a:solidFill>
              </a:rPr>
              <a:t>, LU, </a:t>
            </a:r>
            <a:r>
              <a:rPr lang="en-US" sz="2000" dirty="0">
                <a:solidFill>
                  <a:srgbClr val="0070C0"/>
                </a:solidFill>
              </a:rPr>
              <a:t>NL, NO, RO</a:t>
            </a:r>
            <a:r>
              <a:rPr lang="en-US" sz="2000" dirty="0" smtClean="0">
                <a:solidFill>
                  <a:srgbClr val="0070C0"/>
                </a:solidFill>
              </a:rPr>
              <a:t>, SE, </a:t>
            </a:r>
            <a:r>
              <a:rPr lang="en-US" sz="2000" dirty="0">
                <a:solidFill>
                  <a:srgbClr val="0070C0"/>
                </a:solidFill>
              </a:rPr>
              <a:t>SK, ES.</a:t>
            </a:r>
          </a:p>
          <a:p>
            <a:pPr lvl="1">
              <a:spcBef>
                <a:spcPts val="600"/>
              </a:spcBef>
            </a:pPr>
            <a:r>
              <a:rPr lang="en-US" dirty="0" smtClean="0">
                <a:solidFill>
                  <a:schemeClr val="tx1"/>
                </a:solidFill>
              </a:rPr>
              <a:t>Initially received: </a:t>
            </a:r>
          </a:p>
          <a:p>
            <a:pPr lvl="2">
              <a:spcBef>
                <a:spcPts val="600"/>
              </a:spcBef>
            </a:pPr>
            <a:r>
              <a:rPr lang="en-US" sz="2000" dirty="0" smtClean="0">
                <a:solidFill>
                  <a:schemeClr val="tx1"/>
                </a:solidFill>
              </a:rPr>
              <a:t>17 </a:t>
            </a:r>
            <a:r>
              <a:rPr lang="en-US" sz="2000" dirty="0">
                <a:solidFill>
                  <a:schemeClr val="tx1"/>
                </a:solidFill>
              </a:rPr>
              <a:t>positive votes / 1 vote against endorsement</a:t>
            </a:r>
            <a:r>
              <a:rPr lang="en-US" sz="2000" dirty="0" smtClean="0">
                <a:solidFill>
                  <a:schemeClr val="tx1"/>
                </a:solidFill>
              </a:rPr>
              <a:t>./ 1 Abstain</a:t>
            </a:r>
            <a:endParaRPr lang="en-US" sz="2000" dirty="0">
              <a:solidFill>
                <a:schemeClr val="tx1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GB" dirty="0" smtClean="0">
                <a:solidFill>
                  <a:srgbClr val="0070C0"/>
                </a:solidFill>
              </a:rPr>
              <a:t>After </a:t>
            </a:r>
            <a:r>
              <a:rPr lang="en-GB" dirty="0" smtClean="0">
                <a:solidFill>
                  <a:srgbClr val="0070C0"/>
                </a:solidFill>
              </a:rPr>
              <a:t>conciliation </a:t>
            </a:r>
            <a:r>
              <a:rPr lang="en-GB" dirty="0" smtClean="0">
                <a:solidFill>
                  <a:srgbClr val="0070C0"/>
                </a:solidFill>
              </a:rPr>
              <a:t>meetings</a:t>
            </a:r>
            <a:r>
              <a:rPr lang="en-GB" dirty="0" smtClean="0">
                <a:solidFill>
                  <a:schemeClr val="tx1"/>
                </a:solidFill>
              </a:rPr>
              <a:t> (April 2025)</a:t>
            </a:r>
            <a:r>
              <a:rPr lang="en-GB" dirty="0" smtClean="0">
                <a:solidFill>
                  <a:srgbClr val="0070C0"/>
                </a:solidFill>
              </a:rPr>
              <a:t>: </a:t>
            </a:r>
          </a:p>
          <a:p>
            <a:pPr lvl="2">
              <a:spcBef>
                <a:spcPts val="600"/>
              </a:spcBef>
            </a:pPr>
            <a:r>
              <a:rPr lang="en-GB" sz="2000" b="1" dirty="0" smtClean="0">
                <a:solidFill>
                  <a:srgbClr val="0070C0"/>
                </a:solidFill>
              </a:rPr>
              <a:t>19 </a:t>
            </a:r>
            <a:r>
              <a:rPr lang="en-GB" sz="2000" b="1" dirty="0">
                <a:solidFill>
                  <a:srgbClr val="0070C0"/>
                </a:solidFill>
              </a:rPr>
              <a:t>positive votes</a:t>
            </a:r>
            <a:r>
              <a:rPr lang="en-GB" sz="2000" dirty="0"/>
              <a:t> received so far.</a:t>
            </a:r>
          </a:p>
          <a:p>
            <a:pPr>
              <a:spcBef>
                <a:spcPts val="600"/>
              </a:spcBef>
            </a:pP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24297" b="23280"/>
          <a:stretch/>
        </p:blipFill>
        <p:spPr>
          <a:xfrm>
            <a:off x="6531462" y="2695137"/>
            <a:ext cx="5395493" cy="2995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8206496" y="1784235"/>
            <a:ext cx="2045425" cy="8309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rgbClr val="0000CC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ISO Multilingual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&amp; Non-multilingual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options</a:t>
            </a: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</p:spPr>
        <p:txBody>
          <a:bodyPr/>
          <a:lstStyle/>
          <a:p>
            <a:pPr algn="l"/>
            <a:r>
              <a:rPr lang="en-GB" sz="3600" b="1" dirty="0"/>
              <a:t>Overview</a:t>
            </a:r>
            <a:br>
              <a:rPr lang="en-GB" sz="3600" b="1" dirty="0"/>
            </a:br>
            <a:r>
              <a:rPr lang="en-GB" sz="3600" b="1" dirty="0" smtClean="0">
                <a:solidFill>
                  <a:srgbClr val="00B0F0"/>
                </a:solidFill>
              </a:rPr>
              <a:t>HVD (geospatial) tagging good practice</a:t>
            </a:r>
            <a:endParaRPr lang="en-GB" sz="3600" b="1" dirty="0">
              <a:solidFill>
                <a:srgbClr val="00B0F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0000" y="432000"/>
            <a:ext cx="831600" cy="9926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15200" y="5969876"/>
            <a:ext cx="3804745" cy="584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rgbClr val="0000CC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 defTabSz="914400" eaLnBrk="1" fontAlgn="auto" latinLnBrk="0" hangingPunct="1">
              <a:buClrTx/>
              <a:buSzTx/>
              <a:buFontTx/>
              <a:buNone/>
              <a:tabLst/>
              <a:defRPr kumimoji="0" sz="1600" b="1" kern="1200" spc="0" normalizeH="0" baseline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defRPr>
            </a:lvl1pPr>
          </a:lstStyle>
          <a:p>
            <a:r>
              <a:rPr lang="en-GB" dirty="0"/>
              <a:t>Potential endorsement in the 82nd INSPIRE MIG-T Meeting</a:t>
            </a:r>
          </a:p>
        </p:txBody>
      </p:sp>
    </p:spTree>
    <p:extLst>
      <p:ext uri="{BB962C8B-B14F-4D97-AF65-F5344CB8AC3E}">
        <p14:creationId xmlns:p14="http://schemas.microsoft.com/office/powerpoint/2010/main" val="105810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JRC palette 1">
      <a:dk1>
        <a:srgbClr val="4D4D4D"/>
      </a:dk1>
      <a:lt1>
        <a:srgbClr val="FFFFFF"/>
      </a:lt1>
      <a:dk2>
        <a:srgbClr val="034EA2"/>
      </a:dk2>
      <a:lt2>
        <a:srgbClr val="D3E8F9"/>
      </a:lt2>
      <a:accent1>
        <a:srgbClr val="6ACBF3"/>
      </a:accent1>
      <a:accent2>
        <a:srgbClr val="3E99DA"/>
      </a:accent2>
      <a:accent3>
        <a:srgbClr val="1EC08A"/>
      </a:accent3>
      <a:accent4>
        <a:srgbClr val="ED8D2F"/>
      </a:accent4>
      <a:accent5>
        <a:srgbClr val="F8CC29"/>
      </a:accent5>
      <a:accent6>
        <a:srgbClr val="E76C53"/>
      </a:accent6>
      <a:hlink>
        <a:srgbClr val="0563C1"/>
      </a:hlink>
      <a:folHlink>
        <a:srgbClr val="243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rgbClr val="C00000"/>
          </a:solidFill>
          <a:prstDash val="dash"/>
          <a:tailEnd type="stealth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JRC palette 1">
      <a:dk1>
        <a:srgbClr val="4D4D4D"/>
      </a:dk1>
      <a:lt1>
        <a:srgbClr val="FFFFFF"/>
      </a:lt1>
      <a:dk2>
        <a:srgbClr val="034EA2"/>
      </a:dk2>
      <a:lt2>
        <a:srgbClr val="D3E8F9"/>
      </a:lt2>
      <a:accent1>
        <a:srgbClr val="6ACBF3"/>
      </a:accent1>
      <a:accent2>
        <a:srgbClr val="3E99DA"/>
      </a:accent2>
      <a:accent3>
        <a:srgbClr val="1EC08A"/>
      </a:accent3>
      <a:accent4>
        <a:srgbClr val="ED8D2F"/>
      </a:accent4>
      <a:accent5>
        <a:srgbClr val="F8CC29"/>
      </a:accent5>
      <a:accent6>
        <a:srgbClr val="E76C53"/>
      </a:accent6>
      <a:hlink>
        <a:srgbClr val="0563C1"/>
      </a:hlink>
      <a:folHlink>
        <a:srgbClr val="243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4471</TotalTime>
  <Words>654</Words>
  <Application>Microsoft Office PowerPoint</Application>
  <PresentationFormat>Widescreen</PresentationFormat>
  <Paragraphs>148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Office Theme</vt:lpstr>
      <vt:lpstr>1_Office Theme</vt:lpstr>
      <vt:lpstr>Overview  Pilot status and ongoing activities </vt:lpstr>
      <vt:lpstr>Overview 4th Meeting - Meeting objectives</vt:lpstr>
      <vt:lpstr>Overview Timeline</vt:lpstr>
      <vt:lpstr>Overview Past Meeting</vt:lpstr>
      <vt:lpstr>Overview Pilot final report </vt:lpstr>
      <vt:lpstr>Overview Pilot final report </vt:lpstr>
      <vt:lpstr>Overview HVD (geospatial) tagging good practice</vt:lpstr>
      <vt:lpstr>Overview HVD (geospatial) tagging good 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INSPIRE Registry</dc:title>
  <dc:creator>JOHN Yvonne (COMM)</dc:creator>
  <cp:lastModifiedBy>ESCRIU Jordi (JRC-ISPRA)</cp:lastModifiedBy>
  <cp:revision>281</cp:revision>
  <dcterms:created xsi:type="dcterms:W3CDTF">2019-08-09T12:06:42Z</dcterms:created>
  <dcterms:modified xsi:type="dcterms:W3CDTF">2025-04-28T07:13:48Z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ServerID">
    <vt:lpwstr>0d3b22a6-6203-4efc-8e8e-b5279256493b</vt:lpwstr>
  </property>
  <property fmtid="{D5CDD505-2E9C-101B-9397-08002B2CF9AE}" pid="3" name="Offisync_UpdateToken">
    <vt:lpwstr>5</vt:lpwstr>
  </property>
  <property fmtid="{D5CDD505-2E9C-101B-9397-08002B2CF9AE}" pid="4" name="Jive_VersionGuid">
    <vt:lpwstr>895d1684-e390-44f7-87f3-a893d9b6b3e1</vt:lpwstr>
  </property>
  <property fmtid="{D5CDD505-2E9C-101B-9397-08002B2CF9AE}" pid="5" name="Offisync_UniqueId">
    <vt:lpwstr>216256</vt:lpwstr>
  </property>
  <property fmtid="{D5CDD505-2E9C-101B-9397-08002B2CF9AE}" pid="6" name="Offisync_ProviderInitializationData">
    <vt:lpwstr>https://webgate.ec.europa.eu/connected</vt:lpwstr>
  </property>
  <property fmtid="{D5CDD505-2E9C-101B-9397-08002B2CF9AE}" pid="7" name="Jive_LatestUserAccountName">
    <vt:lpwstr>wojdapi</vt:lpwstr>
  </property>
  <property fmtid="{D5CDD505-2E9C-101B-9397-08002B2CF9AE}" pid="8" name="ContentTypeId">
    <vt:lpwstr>0x0101008CF1E423E1053143A72AC4DF303AC6F5</vt:lpwstr>
  </property>
</Properties>
</file>