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85" r:id="rId4"/>
    <p:sldId id="286" r:id="rId5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4" y="88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nspire-geoportal.ec.europa.e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INSPIRE-MIF/GeoDCAT-AP-pil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dcat-ap.semic.eu/api/" TargetMode="External"/><Relationship Id="rId2" Type="http://schemas.openxmlformats.org/officeDocument/2006/relationships/hyperlink" Target="https://github.com/INSPIRE-MIF/GeoDCAT-AP-pilot/tree/main/good-pract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 smtClean="0"/>
              <a:t>Progress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 smtClean="0"/>
              <a:t>ISO </a:t>
            </a:r>
            <a:r>
              <a:rPr lang="en-US" sz="3600" dirty="0"/>
              <a:t>&amp; GeoDCAT-AP </a:t>
            </a:r>
            <a:r>
              <a:rPr lang="en-US" sz="3600" dirty="0" smtClean="0"/>
              <a:t>metadata</a:t>
            </a:r>
            <a:br>
              <a:rPr lang="en-US" sz="3600" dirty="0" smtClean="0"/>
            </a:br>
            <a:r>
              <a:rPr lang="en-US" sz="3600" dirty="0" smtClean="0"/>
              <a:t>implementation pilot</a:t>
            </a: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 smtClean="0"/>
              <a:t>2nd </a:t>
            </a:r>
            <a:r>
              <a:rPr lang="en-GB" dirty="0"/>
              <a:t>Meeting – </a:t>
            </a:r>
            <a:r>
              <a:rPr lang="en-GB" dirty="0" smtClean="0"/>
              <a:t>November 20, </a:t>
            </a:r>
            <a:r>
              <a:rPr lang="en-GB" dirty="0"/>
              <a:t>2024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b="1" dirty="0" smtClean="0">
                <a:solidFill>
                  <a:srgbClr val="0070C0"/>
                </a:solidFill>
              </a:rPr>
              <a:t>Testing focus</a:t>
            </a:r>
          </a:p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/>
                </a:solidFill>
              </a:rPr>
              <a:t>Context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solidFill>
                  <a:schemeClr val="bg2"/>
                </a:solidFill>
              </a:rPr>
              <a:t>Alignment</a:t>
            </a:r>
            <a:r>
              <a:rPr lang="en-GB" sz="1800" dirty="0" smtClean="0">
                <a:solidFill>
                  <a:schemeClr val="tx1"/>
                </a:solidFill>
              </a:rPr>
              <a:t> of </a:t>
            </a:r>
            <a:r>
              <a:rPr lang="en-GB" sz="1800" dirty="0" smtClean="0">
                <a:solidFill>
                  <a:schemeClr val="bg2"/>
                </a:solidFill>
              </a:rPr>
              <a:t>INSPIRE </a:t>
            </a:r>
            <a:r>
              <a:rPr lang="en-GB" sz="1800" dirty="0" smtClean="0">
                <a:solidFill>
                  <a:schemeClr val="tx1"/>
                </a:solidFill>
              </a:rPr>
              <a:t>and </a:t>
            </a:r>
            <a:r>
              <a:rPr lang="en-GB" sz="1800" dirty="0" smtClean="0">
                <a:solidFill>
                  <a:schemeClr val="bg2"/>
                </a:solidFill>
              </a:rPr>
              <a:t>High-Value Datasets</a:t>
            </a:r>
            <a:r>
              <a:rPr lang="en-GB" sz="1800" dirty="0" smtClean="0">
                <a:solidFill>
                  <a:schemeClr val="tx1"/>
                </a:solidFill>
              </a:rPr>
              <a:t> (GrenDataForAll).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solidFill>
                  <a:schemeClr val="tx1"/>
                </a:solidFill>
              </a:rPr>
              <a:t>Yearly </a:t>
            </a:r>
            <a:r>
              <a:rPr lang="en-GB" sz="1800" dirty="0" smtClean="0">
                <a:solidFill>
                  <a:schemeClr val="bg2"/>
                </a:solidFill>
              </a:rPr>
              <a:t>INSPIRE Monitoring and Reporting</a:t>
            </a:r>
            <a:r>
              <a:rPr lang="en-GB" sz="1800" dirty="0" smtClean="0">
                <a:solidFill>
                  <a:schemeClr val="tx1"/>
                </a:solidFill>
              </a:rPr>
              <a:t> (MIWP 2021-2024).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solidFill>
                  <a:schemeClr val="bg2"/>
                </a:solidFill>
              </a:rPr>
              <a:t>Supporting Member States</a:t>
            </a:r>
            <a:r>
              <a:rPr lang="en-GB" sz="1800" dirty="0" smtClean="0">
                <a:solidFill>
                  <a:schemeClr val="tx1"/>
                </a:solidFill>
              </a:rPr>
              <a:t>’ implementation.</a:t>
            </a:r>
          </a:p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/>
                </a:solidFill>
              </a:rPr>
              <a:t>Scope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1800" dirty="0">
                <a:solidFill>
                  <a:schemeClr val="bg2"/>
                </a:solidFill>
              </a:rPr>
              <a:t>Assuring geospatial INSPIRE-compliant metadata </a:t>
            </a:r>
            <a:r>
              <a:rPr lang="en-GB" sz="1800" dirty="0" smtClean="0">
                <a:solidFill>
                  <a:schemeClr val="bg2"/>
                </a:solidFill>
              </a:rPr>
              <a:t>keeps consistency and </a:t>
            </a:r>
            <a:r>
              <a:rPr lang="en-GB" sz="1800" dirty="0">
                <a:solidFill>
                  <a:schemeClr val="bg2"/>
                </a:solidFill>
              </a:rPr>
              <a:t>compliancy</a:t>
            </a:r>
            <a:r>
              <a:rPr lang="en-GB" sz="1800" dirty="0">
                <a:solidFill>
                  <a:schemeClr val="tx1"/>
                </a:solidFill>
              </a:rPr>
              <a:t> after the </a:t>
            </a:r>
            <a:r>
              <a:rPr lang="en-GB" sz="1800" dirty="0" smtClean="0">
                <a:solidFill>
                  <a:schemeClr val="tx1"/>
                </a:solidFill>
              </a:rPr>
              <a:t>GeoDCAT-AP 3 </a:t>
            </a:r>
            <a:r>
              <a:rPr lang="en-GB" sz="1800" dirty="0">
                <a:solidFill>
                  <a:schemeClr val="tx1"/>
                </a:solidFill>
              </a:rPr>
              <a:t>transformation</a:t>
            </a:r>
            <a:r>
              <a:rPr lang="en-GB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INSPIRE Geoportal </a:t>
            </a:r>
            <a:r>
              <a:rPr lang="en-GB" sz="1800" dirty="0" smtClean="0">
                <a:solidFill>
                  <a:schemeClr val="tx1"/>
                </a:solidFill>
              </a:rPr>
              <a:t>- </a:t>
            </a:r>
            <a:r>
              <a:rPr lang="en-GB" sz="18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GB" sz="1800" dirty="0" smtClean="0">
                <a:solidFill>
                  <a:schemeClr val="tx1"/>
                </a:solidFill>
                <a:hlinkClick r:id="rId2"/>
              </a:rPr>
              <a:t>inspire-geoportal.ec.europa.eu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endParaRPr lang="en-GB" sz="18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GB" sz="2000" b="1" dirty="0" smtClean="0">
                <a:solidFill>
                  <a:schemeClr val="tx1"/>
                </a:solidFill>
              </a:rPr>
              <a:t>Type and volume of resources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solidFill>
                  <a:schemeClr val="tx1"/>
                </a:solidFill>
              </a:rPr>
              <a:t>Representative selected set </a:t>
            </a:r>
            <a:r>
              <a:rPr lang="en-GB" sz="1800" dirty="0">
                <a:solidFill>
                  <a:schemeClr val="tx1"/>
                </a:solidFill>
              </a:rPr>
              <a:t>of </a:t>
            </a:r>
            <a:r>
              <a:rPr lang="en-GB" sz="1800" dirty="0" smtClean="0">
                <a:solidFill>
                  <a:schemeClr val="bg2"/>
                </a:solidFill>
              </a:rPr>
              <a:t>INSPIRE </a:t>
            </a:r>
            <a:r>
              <a:rPr lang="en-GB" sz="1800" dirty="0" smtClean="0">
                <a:solidFill>
                  <a:schemeClr val="bg2"/>
                </a:solidFill>
              </a:rPr>
              <a:t>compliant </a:t>
            </a:r>
            <a:r>
              <a:rPr lang="en-GB" sz="1800" dirty="0" smtClean="0">
                <a:solidFill>
                  <a:schemeClr val="bg2"/>
                </a:solidFill>
              </a:rPr>
              <a:t>metadata records</a:t>
            </a:r>
            <a:r>
              <a:rPr lang="en-GB" sz="1800" dirty="0" smtClean="0">
                <a:solidFill>
                  <a:schemeClr val="tx1"/>
                </a:solidFill>
              </a:rPr>
              <a:t> from the </a:t>
            </a:r>
            <a:r>
              <a:rPr lang="en-GB" sz="1800" dirty="0" smtClean="0">
                <a:solidFill>
                  <a:schemeClr val="tx1"/>
                </a:solidFill>
              </a:rPr>
              <a:t>Geoportal.</a:t>
            </a:r>
            <a:endParaRPr lang="en-GB" sz="1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solidFill>
                  <a:schemeClr val="tx1"/>
                </a:solidFill>
              </a:rPr>
              <a:t>Typologies: </a:t>
            </a:r>
            <a:r>
              <a:rPr lang="en-GB" sz="1800" dirty="0" smtClean="0">
                <a:solidFill>
                  <a:schemeClr val="bg2"/>
                </a:solidFill>
              </a:rPr>
              <a:t>Traditional</a:t>
            </a:r>
            <a:r>
              <a:rPr lang="en-GB" sz="1800" dirty="0" smtClean="0">
                <a:solidFill>
                  <a:schemeClr val="tx1"/>
                </a:solidFill>
              </a:rPr>
              <a:t> vs. </a:t>
            </a:r>
            <a:r>
              <a:rPr lang="en-GB" sz="1800" dirty="0" smtClean="0">
                <a:solidFill>
                  <a:schemeClr val="bg2"/>
                </a:solidFill>
              </a:rPr>
              <a:t>Data-service-linking simplification</a:t>
            </a:r>
            <a:r>
              <a:rPr lang="en-GB" sz="1800" dirty="0" smtClean="0">
                <a:solidFill>
                  <a:schemeClr val="tx1"/>
                </a:solidFill>
              </a:rPr>
              <a:t> metadata implementations.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1800" dirty="0">
                <a:solidFill>
                  <a:schemeClr val="bg2"/>
                </a:solidFill>
              </a:rPr>
              <a:t>Variety </a:t>
            </a:r>
            <a:r>
              <a:rPr lang="en-GB" sz="1800" dirty="0" smtClean="0">
                <a:solidFill>
                  <a:schemeClr val="tx1"/>
                </a:solidFill>
              </a:rPr>
              <a:t>of </a:t>
            </a:r>
            <a:r>
              <a:rPr lang="en-GB" sz="1800" dirty="0" smtClean="0">
                <a:solidFill>
                  <a:schemeClr val="bg2"/>
                </a:solidFill>
              </a:rPr>
              <a:t>sources </a:t>
            </a:r>
            <a:r>
              <a:rPr lang="en-GB" sz="1800" dirty="0" smtClean="0">
                <a:solidFill>
                  <a:schemeClr val="tx1"/>
                </a:solidFill>
              </a:rPr>
              <a:t>and </a:t>
            </a:r>
            <a:r>
              <a:rPr lang="en-GB" sz="1800" dirty="0">
                <a:solidFill>
                  <a:schemeClr val="bg2"/>
                </a:solidFill>
              </a:rPr>
              <a:t>thematic domains</a:t>
            </a:r>
            <a:r>
              <a:rPr lang="en-GB" sz="1800" dirty="0">
                <a:solidFill>
                  <a:schemeClr val="tx1"/>
                </a:solidFill>
              </a:rPr>
              <a:t> (e.g. </a:t>
            </a:r>
            <a:r>
              <a:rPr lang="en-GB" sz="1800" dirty="0" smtClean="0">
                <a:solidFill>
                  <a:schemeClr val="tx1"/>
                </a:solidFill>
              </a:rPr>
              <a:t>different endpoints / countries,              Earth observation, Agricultural IACS data, etc.).</a:t>
            </a: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</a:t>
            </a:r>
            <a:r>
              <a:rPr lang="en-GB" b="1" dirty="0" smtClean="0"/>
              <a:t>progress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>
                <a:solidFill>
                  <a:srgbClr val="00B0F0"/>
                </a:solidFill>
              </a:rPr>
              <a:t>Joint Research Centre (JRC)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0018" cy="8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Progress </a:t>
            </a:r>
            <a:r>
              <a:rPr lang="en-US" b="1" dirty="0">
                <a:solidFill>
                  <a:srgbClr val="0070C0"/>
                </a:solidFill>
              </a:rPr>
              <a:t>achieved / Issues</a:t>
            </a:r>
            <a:endParaRPr lang="en-US" b="1" dirty="0" smtClean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</a:rPr>
              <a:t>Tasks performed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Revised and provide comments to the GeoDCAT-AP 3 specification (July – Sep. 2024).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Pilot organisation and management.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Currently identifying candidate metadata in the scope of the expected testing.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</a:rPr>
              <a:t>Process &amp; Tools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A semi-automated transformation process is foreseen (limitations 1</a:t>
            </a:r>
            <a:r>
              <a:rPr lang="en-US" sz="1800" baseline="30000" dirty="0" smtClean="0">
                <a:solidFill>
                  <a:schemeClr val="tx1"/>
                </a:solidFill>
              </a:rPr>
              <a:t>st</a:t>
            </a:r>
            <a:r>
              <a:rPr lang="en-US" sz="1800" dirty="0" smtClean="0">
                <a:solidFill>
                  <a:schemeClr val="tx1"/>
                </a:solidFill>
              </a:rPr>
              <a:t> XSLT version).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Tool/s to be used </a:t>
            </a:r>
            <a:r>
              <a:rPr lang="en-US" sz="1800" dirty="0">
                <a:solidFill>
                  <a:schemeClr val="tx1"/>
                </a:solidFill>
              </a:rPr>
              <a:t>not selected </a:t>
            </a:r>
            <a:r>
              <a:rPr lang="en-US" sz="1800" dirty="0" smtClean="0">
                <a:solidFill>
                  <a:schemeClr val="tx1"/>
                </a:solidFill>
              </a:rPr>
              <a:t>yet. Candidates based on Member States’ experiences. 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</a:rPr>
              <a:t>Good practices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Promoted the identification of good practices on tagging HVDs from different Member States (</a:t>
            </a:r>
            <a:r>
              <a:rPr lang="en-US" sz="1800" dirty="0">
                <a:solidFill>
                  <a:schemeClr val="tx1"/>
                </a:solidFill>
              </a:rPr>
              <a:t>e.g. </a:t>
            </a:r>
            <a:r>
              <a:rPr lang="en-US" sz="1800" dirty="0" smtClean="0">
                <a:solidFill>
                  <a:schemeClr val="tx1"/>
                </a:solidFill>
              </a:rPr>
              <a:t>DK, DE) -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To be shared later in the meeting.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</a:rPr>
              <a:t>Preliminary results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Input to SEMIC within the GeoDCAT-AP 3 public review period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Pilot </a:t>
            </a:r>
            <a:r>
              <a:rPr lang="en-US" sz="1800" dirty="0">
                <a:solidFill>
                  <a:schemeClr val="tx1"/>
                </a:solidFill>
              </a:rPr>
              <a:t>repository: 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1800" dirty="0" smtClean="0">
                <a:solidFill>
                  <a:schemeClr val="tx1"/>
                </a:solidFill>
                <a:hlinkClick r:id="rId2"/>
              </a:rPr>
              <a:t>github.com/INSPIRE-MIF/GeoDCAT-AP-pilot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</a:t>
            </a:r>
            <a:r>
              <a:rPr lang="en-GB" b="1" dirty="0" smtClean="0"/>
              <a:t>progress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>
                <a:solidFill>
                  <a:srgbClr val="00B0F0"/>
                </a:solidFill>
              </a:rPr>
              <a:t>Joint Research Centre (JRC)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770667" cy="7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493784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Expectations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Limitations</a:t>
            </a:r>
            <a:r>
              <a:rPr lang="en-US" sz="2000" dirty="0" smtClean="0">
                <a:solidFill>
                  <a:schemeClr val="tx1"/>
                </a:solidFill>
              </a:rPr>
              <a:t> of the </a:t>
            </a:r>
            <a:r>
              <a:rPr lang="en-US" sz="2000" dirty="0" smtClean="0">
                <a:solidFill>
                  <a:schemeClr val="bg2"/>
                </a:solidFill>
              </a:rPr>
              <a:t>XSLT transformation</a:t>
            </a:r>
            <a:r>
              <a:rPr lang="en-US" sz="2000" dirty="0" smtClean="0">
                <a:solidFill>
                  <a:schemeClr val="tx1"/>
                </a:solidFill>
              </a:rPr>
              <a:t> (e.g. DCAP-AP requirements for HVDs still missing in XSLT due to the lack of harmonized tagging in geospatial metadata).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Difficulties</a:t>
            </a:r>
            <a:r>
              <a:rPr lang="en-US" sz="2000" dirty="0" smtClean="0">
                <a:solidFill>
                  <a:schemeClr val="tx1"/>
                </a:solidFill>
              </a:rPr>
              <a:t> in </a:t>
            </a:r>
            <a:r>
              <a:rPr lang="en-US" sz="2000" dirty="0" smtClean="0">
                <a:solidFill>
                  <a:schemeClr val="bg2"/>
                </a:solidFill>
              </a:rPr>
              <a:t>validating </a:t>
            </a:r>
            <a:r>
              <a:rPr lang="en-US" sz="2000" dirty="0">
                <a:solidFill>
                  <a:schemeClr val="bg2"/>
                </a:solidFill>
              </a:rPr>
              <a:t>geospatial metadata</a:t>
            </a:r>
            <a:r>
              <a:rPr lang="en-US" sz="2000" dirty="0">
                <a:solidFill>
                  <a:schemeClr val="tx1"/>
                </a:solidFill>
              </a:rPr>
              <a:t> in </a:t>
            </a:r>
            <a:r>
              <a:rPr lang="en-US" sz="2000" dirty="0">
                <a:solidFill>
                  <a:schemeClr val="bg2"/>
                </a:solidFill>
              </a:rPr>
              <a:t>GeoDCAT </a:t>
            </a:r>
            <a:r>
              <a:rPr lang="en-US" sz="2000" dirty="0" smtClean="0">
                <a:solidFill>
                  <a:schemeClr val="bg2"/>
                </a:solidFill>
              </a:rPr>
              <a:t>3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Absence of tools</a:t>
            </a:r>
            <a:r>
              <a:rPr lang="en-US" sz="2000" dirty="0" smtClean="0">
                <a:solidFill>
                  <a:schemeClr val="tx1"/>
                </a:solidFill>
              </a:rPr>
              <a:t> to </a:t>
            </a:r>
            <a:r>
              <a:rPr lang="en-US" sz="2000" dirty="0" smtClean="0">
                <a:solidFill>
                  <a:schemeClr val="bg2"/>
                </a:solidFill>
              </a:rPr>
              <a:t>evaluate INSPIRE compliancy</a:t>
            </a:r>
            <a:r>
              <a:rPr lang="en-US" sz="2000" dirty="0" smtClean="0">
                <a:solidFill>
                  <a:schemeClr val="tx1"/>
                </a:solidFill>
              </a:rPr>
              <a:t> - Manual tests, fuzzy outcomes.</a:t>
            </a:r>
          </a:p>
          <a:p>
            <a:pPr marL="7620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Proposals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Open an </a:t>
            </a:r>
            <a:r>
              <a:rPr lang="en-US" sz="2000" dirty="0" smtClean="0">
                <a:solidFill>
                  <a:schemeClr val="bg2"/>
                </a:solidFill>
              </a:rPr>
              <a:t>inventory</a:t>
            </a:r>
            <a:r>
              <a:rPr lang="en-US" sz="2000" dirty="0" smtClean="0">
                <a:solidFill>
                  <a:schemeClr val="tx1"/>
                </a:solidFill>
              </a:rPr>
              <a:t> of related </a:t>
            </a:r>
            <a:r>
              <a:rPr lang="en-US" sz="2000" dirty="0" smtClean="0">
                <a:solidFill>
                  <a:schemeClr val="bg2"/>
                </a:solidFill>
              </a:rPr>
              <a:t>good practices</a:t>
            </a:r>
            <a:r>
              <a:rPr lang="en-US" sz="2000" dirty="0" smtClean="0">
                <a:solidFill>
                  <a:schemeClr val="tx1"/>
                </a:solidFill>
              </a:rPr>
              <a:t> from Member States:</a:t>
            </a:r>
          </a:p>
          <a:p>
            <a:pPr marL="447675" indent="0"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github.com/INSPIRE-MIF/GeoDCAT-AP-pilot/tree/main/good-practices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bg2"/>
                </a:solidFill>
              </a:rPr>
              <a:t>Promote</a:t>
            </a:r>
            <a:r>
              <a:rPr lang="en-US" sz="2000" dirty="0" smtClean="0">
                <a:solidFill>
                  <a:schemeClr val="tx1"/>
                </a:solidFill>
              </a:rPr>
              <a:t> the potential </a:t>
            </a:r>
            <a:r>
              <a:rPr lang="en-US" sz="2000" dirty="0" smtClean="0">
                <a:solidFill>
                  <a:schemeClr val="bg2"/>
                </a:solidFill>
              </a:rPr>
              <a:t>update</a:t>
            </a:r>
            <a:r>
              <a:rPr lang="en-US" sz="2000" dirty="0" smtClean="0">
                <a:solidFill>
                  <a:schemeClr val="tx1"/>
                </a:solidFill>
              </a:rPr>
              <a:t> of the </a:t>
            </a:r>
            <a:r>
              <a:rPr lang="en-US" sz="2000" dirty="0" smtClean="0">
                <a:solidFill>
                  <a:schemeClr val="bg2"/>
                </a:solidFill>
              </a:rPr>
              <a:t>GeoDCAT-AP Proof-of-Concept API</a:t>
            </a:r>
            <a:r>
              <a:rPr lang="en-US" sz="2000" dirty="0" smtClean="0">
                <a:solidFill>
                  <a:schemeClr val="tx1"/>
                </a:solidFill>
              </a:rPr>
              <a:t>, if useful for Member States: </a:t>
            </a:r>
          </a:p>
          <a:p>
            <a:pPr marL="447675" indent="0">
              <a:spcAft>
                <a:spcPts val="120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sz="2000" dirty="0">
                <a:solidFill>
                  <a:schemeClr val="tx1"/>
                </a:solidFill>
                <a:hlinkClick r:id="rId3"/>
              </a:rPr>
              <a:t>://geodcat-ap.semic.eu/api</a:t>
            </a:r>
            <a:r>
              <a:rPr lang="en-US" sz="2000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sz="2000" dirty="0" smtClean="0">
                <a:solidFill>
                  <a:schemeClr val="tx1"/>
                </a:solidFill>
              </a:rPr>
              <a:t>  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Identify the best </a:t>
            </a:r>
            <a:r>
              <a:rPr lang="en-US" sz="2000" dirty="0" smtClean="0">
                <a:solidFill>
                  <a:schemeClr val="bg2"/>
                </a:solidFill>
              </a:rPr>
              <a:t>tools available to run the XSLT transformation</a:t>
            </a:r>
            <a:r>
              <a:rPr lang="en-US" sz="2000" dirty="0" smtClean="0">
                <a:solidFill>
                  <a:schemeClr val="tx1"/>
                </a:solidFill>
              </a:rPr>
              <a:t> in an automated way. Draft related </a:t>
            </a:r>
            <a:r>
              <a:rPr lang="en-US" sz="2000" dirty="0" smtClean="0">
                <a:solidFill>
                  <a:schemeClr val="bg2"/>
                </a:solidFill>
              </a:rPr>
              <a:t>recommendations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</a:t>
            </a:r>
            <a:r>
              <a:rPr lang="en-GB" b="1" dirty="0" smtClean="0"/>
              <a:t>progress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>
                <a:solidFill>
                  <a:srgbClr val="00B0F0"/>
                </a:solidFill>
              </a:rPr>
              <a:t>Joint Research Centre (JRC)</a:t>
            </a:r>
            <a:endParaRPr lang="en-GB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394</Words>
  <Application>Microsoft Office PowerPoint</Application>
  <PresentationFormat>Widescreen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Progress  ISO &amp; GeoDCAT-AP metadata implementation pilot</vt:lpstr>
      <vt:lpstr>Pilot progress  Joint Research Centre (JRC)</vt:lpstr>
      <vt:lpstr>Pilot progress  Joint Research Centre (JRC)</vt:lpstr>
      <vt:lpstr>Pilot progress  Joint Research Centre (JRC)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245</cp:revision>
  <dcterms:created xsi:type="dcterms:W3CDTF">2019-08-09T12:06:42Z</dcterms:created>
  <dcterms:modified xsi:type="dcterms:W3CDTF">2024-11-20T04:12:42Z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