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CE7D-47E4-9780-CD10-7D46347A9DB5}" v="11" dt="2024-11-20T08:29:13.775"/>
    <p1510:client id="{C69A1231-E0C6-D5B1-E459-B614E11BFF0E}" v="62" dt="2024-11-19T16:49:07.023"/>
    <p1510:client id="{E9FF472A-98C8-B64D-060C-7E1161ED0130}" v="326" dt="2024-11-19T16:09:4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Digitaal Vlaanderen (Belgium)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Digitaal Vlaanderen (Belgium)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64175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Keyword High Value Dataset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476874"/>
            <a:ext cx="11729011" cy="62952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gmd:keyword</a:t>
            </a:r>
            <a:r>
              <a:rPr lang="en-US" sz="1200" dirty="0"/>
              <a:t>&gt; 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</a:t>
            </a:r>
            <a:r>
              <a:rPr lang="en-US" sz="1200" dirty="0">
                <a:solidFill>
                  <a:schemeClr val="accent5"/>
                </a:solidFill>
              </a:rPr>
              <a:t>&lt;</a:t>
            </a:r>
            <a:r>
              <a:rPr lang="en-US" sz="120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err="1">
                <a:solidFill>
                  <a:schemeClr val="accent5"/>
                </a:solidFill>
              </a:rPr>
              <a:t>xlink:href</a:t>
            </a:r>
            <a:r>
              <a:rPr lang="en-US" sz="1200" dirty="0">
                <a:solidFill>
                  <a:schemeClr val="accent5"/>
                </a:solidFill>
              </a:rPr>
              <a:t>="https://metadata.vlaanderen.be/id/GDI-Vlaanderen-</a:t>
            </a:r>
            <a:r>
              <a:rPr lang="de-DE" sz="1200" dirty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lang="en-US" sz="1200" err="1">
                <a:solidFill>
                  <a:schemeClr val="accent5"/>
                </a:solidFill>
              </a:rPr>
              <a:t>Trefwoorden</a:t>
            </a:r>
            <a:r>
              <a:rPr lang="en-US" sz="1200" dirty="0">
                <a:solidFill>
                  <a:schemeClr val="accent5"/>
                </a:solidFill>
              </a:rPr>
              <a:t>/HIGHVALUEDATASET"&gt;High Value Dataset&lt;/</a:t>
            </a:r>
            <a:r>
              <a:rPr lang="en-US" sz="120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&gt;</a:t>
            </a:r>
            <a:r>
              <a:rPr lang="en-US" sz="1200" dirty="0"/>
              <a:t> 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gmd:keyword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de-DE" sz="1200" dirty="0"/>
              <a:t>     &lt;</a:t>
            </a:r>
            <a:r>
              <a:rPr lang="de-DE" sz="1200" dirty="0" err="1"/>
              <a:t>gmx:Anchor</a:t>
            </a:r>
            <a:r>
              <a:rPr lang="de-DE" sz="1200" dirty="0"/>
              <a:t> </a:t>
            </a:r>
            <a:r>
              <a:rPr lang="de-DE" sz="1200" dirty="0" err="1"/>
              <a:t>xlink:href</a:t>
            </a:r>
            <a:r>
              <a:rPr lang="de-DE" sz="1200" dirty="0"/>
              <a:t>="https://metadata.vlaanderen.be/</a:t>
            </a:r>
            <a:r>
              <a:rPr lang="de-DE" sz="1200" dirty="0" err="1"/>
              <a:t>id</a:t>
            </a:r>
            <a:r>
              <a:rPr lang="de-DE" sz="1200" dirty="0"/>
              <a:t>/GDI-</a:t>
            </a:r>
            <a:r>
              <a:rPr lang="de-DE" sz="1200" dirty="0" err="1"/>
              <a:t>Vlaanderen</a:t>
            </a:r>
            <a:r>
              <a:rPr lang="de-DE" sz="1200" dirty="0"/>
              <a:t>-</a:t>
            </a:r>
            <a:r>
              <a:rPr lang="de-DE" sz="1200" dirty="0" err="1"/>
              <a:t>Trefwoorden</a:t>
            </a:r>
            <a:r>
              <a:rPr lang="de-DE" sz="1200" dirty="0"/>
              <a:t>"&gt;GDI-</a:t>
            </a:r>
            <a:r>
              <a:rPr lang="de-DE" sz="1200" dirty="0" err="1"/>
              <a:t>Vlaanderen</a:t>
            </a:r>
            <a:r>
              <a:rPr lang="de-DE" sz="1200" dirty="0"/>
              <a:t> </a:t>
            </a:r>
            <a:r>
              <a:rPr lang="de-DE" sz="1200" dirty="0" err="1"/>
              <a:t>Trefwoorden</a:t>
            </a:r>
            <a:r>
              <a:rPr lang="de-DE" sz="1200" dirty="0"/>
              <a:t>&lt;/</a:t>
            </a:r>
            <a:r>
              <a:rPr lang="de-DE" sz="1200" dirty="0" err="1"/>
              <a:t>gmx:Anchor</a:t>
            </a:r>
            <a:r>
              <a:rPr lang="de-DE" sz="12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       &lt;</a:t>
            </a:r>
            <a:r>
              <a:rPr lang="en-US" sz="1200" dirty="0" err="1"/>
              <a:t>gco:Date</a:t>
            </a:r>
            <a:r>
              <a:rPr lang="en-US" sz="1200" dirty="0"/>
              <a:t>&gt;2014-02-26&lt;/</a:t>
            </a:r>
            <a:r>
              <a:rPr lang="en-US" sz="1200" dirty="0" err="1"/>
              <a:t>gco:Date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fr-FR" sz="1200" dirty="0"/>
              <a:t>       &lt;</a:t>
            </a:r>
            <a:r>
              <a:rPr lang="fr-FR" sz="1200" dirty="0" err="1"/>
              <a:t>gmd:CI_DateTypeCode</a:t>
            </a:r>
            <a:br>
              <a:rPr lang="en-US" dirty="0"/>
            </a:br>
            <a:r>
              <a:rPr lang="fr-FR" sz="1200" dirty="0"/>
              <a:t>       </a:t>
            </a:r>
            <a:r>
              <a:rPr lang="fr-FR" sz="1200" dirty="0" err="1"/>
              <a:t>codeList</a:t>
            </a:r>
            <a:r>
              <a:rPr lang="fr-FR" sz="1200" dirty="0"/>
              <a:t>="http://standards.iso.org/</a:t>
            </a:r>
            <a:r>
              <a:rPr lang="fr-FR" sz="1200" dirty="0" err="1"/>
              <a:t>ittf</a:t>
            </a:r>
            <a:r>
              <a:rPr lang="fr-FR" sz="1200" dirty="0"/>
              <a:t>/</a:t>
            </a:r>
            <a:r>
              <a:rPr lang="fr-FR" sz="1200" dirty="0" err="1"/>
              <a:t>PubliclyAvailableStandards</a:t>
            </a:r>
            <a:r>
              <a:rPr lang="fr-FR" sz="1200" dirty="0"/>
              <a:t>/ISO_19139_Schemas/</a:t>
            </a:r>
            <a:r>
              <a:rPr lang="fr-FR" sz="1200" dirty="0" err="1"/>
              <a:t>resources</a:t>
            </a:r>
            <a:r>
              <a:rPr lang="fr-FR" sz="1200" dirty="0"/>
              <a:t>/</a:t>
            </a:r>
            <a:r>
              <a:rPr lang="fr-FR" sz="1200" dirty="0" err="1"/>
              <a:t>Codelist</a:t>
            </a:r>
            <a:r>
              <a:rPr lang="fr-FR" sz="1200" dirty="0"/>
              <a:t>/</a:t>
            </a:r>
            <a:r>
              <a:rPr lang="fr-FR" sz="1200" dirty="0" err="1"/>
              <a:t>ML_gmxCodelists.xml#CI_DateTypeCode</a:t>
            </a:r>
            <a:r>
              <a:rPr lang="fr-FR" sz="1200" dirty="0"/>
              <a:t>"        </a:t>
            </a:r>
            <a:r>
              <a:rPr lang="fr-FR" sz="1200" dirty="0" err="1"/>
              <a:t>codeListValue</a:t>
            </a:r>
            <a:r>
              <a:rPr lang="fr-FR" sz="1200" dirty="0"/>
              <a:t>="publication"/&gt;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     &lt;/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   &lt;/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 &lt;/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&lt;/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F0BD1A-99D2-7532-878E-6E6838BF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1104739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Keyword High Value Dataset</a:t>
            </a:r>
            <a:br>
              <a:rPr lang="de-DE" sz="4000" dirty="0"/>
            </a:br>
            <a:r>
              <a:rPr lang="de-DE" sz="4000" dirty="0"/>
              <a:t>Mapping </a:t>
            </a:r>
            <a:r>
              <a:rPr lang="de-DE" sz="4000" dirty="0" err="1"/>
              <a:t>to</a:t>
            </a:r>
            <a:r>
              <a:rPr lang="de-DE" sz="4000" dirty="0"/>
              <a:t> DCAT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1422139"/>
            <a:ext cx="11729011" cy="542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</a:t>
            </a:r>
            <a:r>
              <a:rPr lang="en-US" sz="1600" err="1"/>
              <a:t>mdcat:statuut</a:t>
            </a:r>
            <a:r>
              <a:rPr lang="en-US" sz="16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 &lt;</a:t>
            </a:r>
            <a:r>
              <a:rPr lang="en-US" sz="1600" err="1">
                <a:solidFill>
                  <a:srgbClr val="000000"/>
                </a:solidFill>
              </a:rPr>
              <a:t>skos:Concept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err="1">
                <a:solidFill>
                  <a:srgbClr val="000000"/>
                </a:solidFill>
              </a:rPr>
              <a:t>rdf:about</a:t>
            </a:r>
            <a:r>
              <a:rPr lang="en-US" sz="1600" dirty="0">
                <a:solidFill>
                  <a:srgbClr val="000000"/>
                </a:solidFill>
              </a:rPr>
              <a:t>="https://metadata.vlaanderen.be/id/GDI-Vlaanderen-</a:t>
            </a:r>
            <a:r>
              <a:rPr lang="en-US" sz="1600" err="1">
                <a:solidFill>
                  <a:srgbClr val="000000"/>
                </a:solidFill>
              </a:rPr>
              <a:t>Trefwoorden</a:t>
            </a:r>
            <a:r>
              <a:rPr lang="en-US" sz="1600" dirty="0">
                <a:solidFill>
                  <a:srgbClr val="000000"/>
                </a:solidFill>
              </a:rPr>
              <a:t>/HIGHVALUEDATASET"&gt;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  &lt;</a:t>
            </a:r>
            <a:r>
              <a:rPr lang="en-US" sz="1600" err="1">
                <a:solidFill>
                  <a:srgbClr val="000000"/>
                </a:solidFill>
              </a:rPr>
              <a:t>skos:prefLabel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err="1">
                <a:solidFill>
                  <a:srgbClr val="000000"/>
                </a:solidFill>
              </a:rPr>
              <a:t>xml:lang</a:t>
            </a:r>
            <a:r>
              <a:rPr lang="en-US" sz="1600" dirty="0">
                <a:solidFill>
                  <a:srgbClr val="000000"/>
                </a:solidFill>
              </a:rPr>
              <a:t>="</a:t>
            </a:r>
            <a:r>
              <a:rPr lang="en-US" sz="1600" err="1">
                <a:solidFill>
                  <a:srgbClr val="000000"/>
                </a:solidFill>
              </a:rPr>
              <a:t>nl</a:t>
            </a:r>
            <a:r>
              <a:rPr lang="en-US" sz="1600" dirty="0">
                <a:solidFill>
                  <a:srgbClr val="000000"/>
                </a:solidFill>
              </a:rPr>
              <a:t>"&gt;High Value Dataset&lt;/</a:t>
            </a:r>
            <a:r>
              <a:rPr lang="en-US" sz="1600" err="1">
                <a:solidFill>
                  <a:srgbClr val="000000"/>
                </a:solidFill>
              </a:rPr>
              <a:t>skos</a:t>
            </a:r>
            <a:r>
              <a:rPr lang="en-US" sz="1600" err="1"/>
              <a:t>:prefLabel</a:t>
            </a:r>
            <a:r>
              <a:rPr lang="en-US" sz="16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  &lt;</a:t>
            </a:r>
            <a:r>
              <a:rPr lang="en-US" sz="1600" dirty="0" err="1"/>
              <a:t>skos:inScheme</a:t>
            </a:r>
            <a:r>
              <a:rPr lang="en-US" sz="1600" dirty="0"/>
              <a:t> </a:t>
            </a:r>
            <a:r>
              <a:rPr lang="en-US" sz="1600" dirty="0" err="1"/>
              <a:t>rdf:resource</a:t>
            </a:r>
            <a:r>
              <a:rPr lang="en-US" sz="1600" dirty="0"/>
              <a:t>="https://metadata.vlaanderen.be/id/GDI-Vlaanderen-</a:t>
            </a:r>
            <a:r>
              <a:rPr lang="en-US" sz="1600" dirty="0" err="1"/>
              <a:t>Trefwoorden</a:t>
            </a:r>
            <a:r>
              <a:rPr lang="en-US" sz="1600" dirty="0"/>
              <a:t>"/&gt;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 &lt;/</a:t>
            </a:r>
            <a:r>
              <a:rPr lang="en-US" sz="1600" dirty="0" err="1"/>
              <a:t>skos:Concept</a:t>
            </a:r>
            <a:r>
              <a:rPr lang="en-US" sz="16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&lt;/</a:t>
            </a:r>
            <a:r>
              <a:rPr lang="en-US" sz="1600" err="1"/>
              <a:t>mdcat:statuut</a:t>
            </a:r>
            <a:r>
              <a:rPr lang="en-US" sz="16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endParaRPr lang="en-US" sz="16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endParaRPr lang="en-US" sz="16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chemeClr val="accent5"/>
                </a:solidFill>
              </a:rPr>
              <a:t>&lt;</a:t>
            </a:r>
            <a:r>
              <a:rPr lang="en-US" sz="1600" err="1">
                <a:solidFill>
                  <a:schemeClr val="accent5"/>
                </a:solidFill>
              </a:rPr>
              <a:t>dcatap:applicableLegislation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err="1">
                <a:solidFill>
                  <a:schemeClr val="accent5"/>
                </a:solidFill>
              </a:rPr>
              <a:t>rdf:resource</a:t>
            </a:r>
            <a:r>
              <a:rPr lang="en-US" sz="1600" dirty="0">
                <a:solidFill>
                  <a:schemeClr val="accent5"/>
                </a:solidFill>
              </a:rPr>
              <a:t>="http://data.europa.eu/</a:t>
            </a:r>
            <a:r>
              <a:rPr lang="en-US" sz="1600" err="1">
                <a:solidFill>
                  <a:schemeClr val="accent5"/>
                </a:solidFill>
              </a:rPr>
              <a:t>eli</a:t>
            </a:r>
            <a:r>
              <a:rPr lang="en-US" sz="1600" dirty="0">
                <a:solidFill>
                  <a:schemeClr val="accent5"/>
                </a:solidFill>
              </a:rPr>
              <a:t>/</a:t>
            </a:r>
            <a:r>
              <a:rPr lang="en-US" sz="1600" err="1">
                <a:solidFill>
                  <a:schemeClr val="accent5"/>
                </a:solidFill>
              </a:rPr>
              <a:t>reg_impl</a:t>
            </a:r>
            <a:r>
              <a:rPr lang="en-US" sz="1600" dirty="0">
                <a:solidFill>
                  <a:schemeClr val="accent5"/>
                </a:solidFill>
              </a:rPr>
              <a:t>/2023/138/</a:t>
            </a:r>
            <a:r>
              <a:rPr lang="en-US" sz="1600" err="1">
                <a:solidFill>
                  <a:schemeClr val="accent5"/>
                </a:solidFill>
              </a:rPr>
              <a:t>oj</a:t>
            </a:r>
            <a:r>
              <a:rPr lang="en-US" sz="1600" dirty="0">
                <a:solidFill>
                  <a:schemeClr val="accent5"/>
                </a:solidFill>
              </a:rPr>
              <a:t>"/&gt;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0D0C75-4DD6-F575-8269-EC6444F7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269583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64175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Native DCAT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1422139"/>
            <a:ext cx="11729011" cy="542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chemeClr val="accent5"/>
                </a:solidFill>
              </a:rPr>
              <a:t>&lt;</a:t>
            </a:r>
            <a:r>
              <a:rPr lang="en-US" sz="1600" err="1">
                <a:solidFill>
                  <a:schemeClr val="accent5"/>
                </a:solidFill>
              </a:rPr>
              <a:t>dcatap:applicableLegislation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err="1">
                <a:solidFill>
                  <a:schemeClr val="accent5"/>
                </a:solidFill>
              </a:rPr>
              <a:t>rdf:resource</a:t>
            </a:r>
            <a:r>
              <a:rPr lang="en-US" sz="1600" dirty="0">
                <a:solidFill>
                  <a:schemeClr val="accent5"/>
                </a:solidFill>
              </a:rPr>
              <a:t>="http://data.europa.eu/</a:t>
            </a:r>
            <a:r>
              <a:rPr lang="en-US" sz="1600" err="1">
                <a:solidFill>
                  <a:schemeClr val="accent5"/>
                </a:solidFill>
              </a:rPr>
              <a:t>eli</a:t>
            </a:r>
            <a:r>
              <a:rPr lang="en-US" sz="1600" dirty="0">
                <a:solidFill>
                  <a:schemeClr val="accent5"/>
                </a:solidFill>
              </a:rPr>
              <a:t>/</a:t>
            </a:r>
            <a:r>
              <a:rPr lang="en-US" sz="1600" err="1">
                <a:solidFill>
                  <a:schemeClr val="accent5"/>
                </a:solidFill>
              </a:rPr>
              <a:t>reg_impl</a:t>
            </a:r>
            <a:r>
              <a:rPr lang="en-US" sz="1600" dirty="0">
                <a:solidFill>
                  <a:schemeClr val="accent5"/>
                </a:solidFill>
              </a:rPr>
              <a:t>/2023/138/</a:t>
            </a:r>
            <a:r>
              <a:rPr lang="en-US" sz="1600" err="1">
                <a:solidFill>
                  <a:schemeClr val="accent5"/>
                </a:solidFill>
              </a:rPr>
              <a:t>oj</a:t>
            </a:r>
            <a:r>
              <a:rPr lang="en-US" sz="1600" dirty="0">
                <a:solidFill>
                  <a:schemeClr val="accent5"/>
                </a:solidFill>
              </a:rPr>
              <a:t>"/&gt;</a:t>
            </a:r>
            <a:endParaRPr lang="nl-NL">
              <a:solidFill>
                <a:schemeClr val="accent5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49C7E29-1325-EF71-E147-353AE45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236193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64175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</a:t>
            </a:r>
            <a:r>
              <a:rPr lang="de-DE" sz="4000" dirty="0" err="1"/>
              <a:t>Category</a:t>
            </a:r>
            <a:r>
              <a:rPr lang="de-DE" sz="4000" dirty="0"/>
              <a:t> High Value Dataset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467229"/>
            <a:ext cx="11729011" cy="62952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gmd:keyword</a:t>
            </a:r>
            <a:r>
              <a:rPr lang="en-US" sz="1200" dirty="0"/>
              <a:t>&gt; 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</a:t>
            </a:r>
            <a:r>
              <a:rPr lang="en-US" sz="1200" dirty="0">
                <a:solidFill>
                  <a:schemeClr val="accent5"/>
                </a:solidFill>
              </a:rPr>
              <a:t>&lt;</a:t>
            </a:r>
            <a:r>
              <a:rPr lang="en-US" sz="120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err="1">
                <a:solidFill>
                  <a:schemeClr val="accent5"/>
                </a:solidFill>
              </a:rPr>
              <a:t>xlink:href</a:t>
            </a:r>
            <a:r>
              <a:rPr lang="en-US" sz="1200" dirty="0">
                <a:solidFill>
                  <a:schemeClr val="accent5"/>
                </a:solidFill>
              </a:rPr>
              <a:t>="http://data.europa.eu/</a:t>
            </a:r>
            <a:r>
              <a:rPr lang="en-US" sz="1200" err="1">
                <a:solidFill>
                  <a:schemeClr val="accent5"/>
                </a:solidFill>
              </a:rPr>
              <a:t>bna</a:t>
            </a:r>
            <a:r>
              <a:rPr lang="en-US" sz="1200" dirty="0">
                <a:solidFill>
                  <a:schemeClr val="accent5"/>
                </a:solidFill>
              </a:rPr>
              <a:t>/c_dd313021"&gt;</a:t>
            </a:r>
            <a:r>
              <a:rPr lang="en-US" sz="1200" err="1">
                <a:solidFill>
                  <a:schemeClr val="accent5"/>
                </a:solidFill>
              </a:rPr>
              <a:t>Aardobservatie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err="1">
                <a:solidFill>
                  <a:schemeClr val="accent5"/>
                </a:solidFill>
              </a:rPr>
              <a:t>en</a:t>
            </a:r>
            <a:r>
              <a:rPr lang="en-US" sz="1200" dirty="0">
                <a:solidFill>
                  <a:schemeClr val="accent5"/>
                </a:solidFill>
              </a:rPr>
              <a:t> milieu&lt;/</a:t>
            </a:r>
            <a:r>
              <a:rPr lang="en-US" sz="120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&gt; </a:t>
            </a:r>
            <a:endParaRPr lang="de-DE" sz="12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gmd:keyword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de-DE" sz="1200" dirty="0"/>
              <a:t>     &lt;</a:t>
            </a:r>
            <a:r>
              <a:rPr lang="de-DE" sz="1200" dirty="0" err="1"/>
              <a:t>gmx:Anchor</a:t>
            </a:r>
            <a:r>
              <a:rPr lang="de-DE" sz="1200" dirty="0"/>
              <a:t> </a:t>
            </a:r>
            <a:r>
              <a:rPr lang="de-DE" sz="1200" dirty="0" err="1"/>
              <a:t>xmlns:xlink</a:t>
            </a:r>
            <a:r>
              <a:rPr lang="de-DE" sz="1200" dirty="0"/>
              <a:t>="http://www.w3.org/1999/xlink" </a:t>
            </a:r>
            <a:r>
              <a:rPr lang="de-DE" sz="1200" dirty="0" err="1"/>
              <a:t>xlink:href</a:t>
            </a:r>
            <a:r>
              <a:rPr lang="de-DE" sz="1200" dirty="0"/>
              <a:t>="http://data.europa.eu/</a:t>
            </a:r>
            <a:r>
              <a:rPr lang="de-DE" sz="1200" dirty="0" err="1"/>
              <a:t>bna</a:t>
            </a:r>
            <a:r>
              <a:rPr lang="de-DE" sz="1200" dirty="0"/>
              <a:t>/asd487ae75"&gt;High-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dataset</a:t>
            </a:r>
            <a:r>
              <a:rPr lang="de-DE" sz="1200" dirty="0"/>
              <a:t> </a:t>
            </a:r>
            <a:r>
              <a:rPr lang="de-DE" sz="1200" dirty="0" err="1"/>
              <a:t>categories</a:t>
            </a:r>
            <a:r>
              <a:rPr lang="de-DE" sz="1200" dirty="0"/>
              <a:t>&lt;/</a:t>
            </a:r>
            <a:r>
              <a:rPr lang="de-DE" sz="1200" dirty="0" err="1"/>
              <a:t>gmx:Anchor</a:t>
            </a:r>
            <a:r>
              <a:rPr lang="de-DE" sz="12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       &lt;</a:t>
            </a:r>
            <a:r>
              <a:rPr lang="en-US" sz="1200" dirty="0" err="1"/>
              <a:t>gco:Date</a:t>
            </a:r>
            <a:r>
              <a:rPr lang="en-US" sz="1200" dirty="0"/>
              <a:t>&gt;2023-09-27&lt;/</a:t>
            </a:r>
            <a:r>
              <a:rPr lang="en-US" sz="1200" dirty="0" err="1"/>
              <a:t>gco:Date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fr-FR" sz="1200" dirty="0"/>
              <a:t>       &lt;</a:t>
            </a:r>
            <a:r>
              <a:rPr lang="fr-FR" sz="1200" dirty="0" err="1"/>
              <a:t>gmd:CI_DateTypeCode</a:t>
            </a:r>
            <a:br>
              <a:rPr lang="en-US" dirty="0"/>
            </a:br>
            <a:r>
              <a:rPr lang="fr-FR" sz="1200" dirty="0"/>
              <a:t>       </a:t>
            </a:r>
            <a:r>
              <a:rPr lang="fr-FR" sz="1200" dirty="0" err="1"/>
              <a:t>codeList</a:t>
            </a:r>
            <a:r>
              <a:rPr lang="fr-FR" sz="1200" dirty="0"/>
              <a:t>="http://standards.iso.org/</a:t>
            </a:r>
            <a:r>
              <a:rPr lang="fr-FR" sz="1200" dirty="0" err="1"/>
              <a:t>ittf</a:t>
            </a:r>
            <a:r>
              <a:rPr lang="fr-FR" sz="1200" dirty="0"/>
              <a:t>/</a:t>
            </a:r>
            <a:r>
              <a:rPr lang="fr-FR" sz="1200" dirty="0" err="1"/>
              <a:t>PubliclyAvailableStandards</a:t>
            </a:r>
            <a:r>
              <a:rPr lang="fr-FR" sz="1200" dirty="0"/>
              <a:t>/ISO_19139_Schemas/</a:t>
            </a:r>
            <a:r>
              <a:rPr lang="fr-FR" sz="1200" dirty="0" err="1"/>
              <a:t>resources</a:t>
            </a:r>
            <a:r>
              <a:rPr lang="fr-FR" sz="1200" dirty="0"/>
              <a:t>/</a:t>
            </a:r>
            <a:r>
              <a:rPr lang="fr-FR" sz="1200" dirty="0" err="1"/>
              <a:t>Codelist</a:t>
            </a:r>
            <a:r>
              <a:rPr lang="fr-FR" sz="1200" dirty="0"/>
              <a:t>/</a:t>
            </a:r>
            <a:r>
              <a:rPr lang="fr-FR" sz="1200" dirty="0" err="1"/>
              <a:t>ML_gmxCodelists.xml#CI_DateTypeCode</a:t>
            </a:r>
            <a:r>
              <a:rPr lang="fr-FR" sz="1200" dirty="0"/>
              <a:t>"        </a:t>
            </a:r>
            <a:r>
              <a:rPr lang="fr-FR" sz="1200" dirty="0" err="1"/>
              <a:t>codeListValue</a:t>
            </a:r>
            <a:r>
              <a:rPr lang="fr-FR" sz="1200" dirty="0"/>
              <a:t>="publication"/&gt;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     &lt;/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   &lt;/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 &lt;/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&lt;/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8EEF7EF-EBB7-99CB-844B-11FACB5037A8}"/>
              </a:ext>
            </a:extLst>
          </p:cNvPr>
          <p:cNvSpPr txBox="1"/>
          <p:nvPr/>
        </p:nvSpPr>
        <p:spPr>
          <a:xfrm>
            <a:off x="8417227" y="644994"/>
            <a:ext cx="3587033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Earth </a:t>
            </a:r>
            <a:r>
              <a:rPr lang="nl-NL" sz="1600" err="1">
                <a:solidFill>
                  <a:srgbClr val="0070C0"/>
                </a:solidFill>
                <a:ea typeface="+mn-lt"/>
                <a:cs typeface="+mn-lt"/>
              </a:rPr>
              <a:t>observation</a:t>
            </a:r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nl-NL" sz="1600" err="1">
                <a:solidFill>
                  <a:srgbClr val="0070C0"/>
                </a:solidFill>
                <a:ea typeface="+mn-lt"/>
                <a:cs typeface="+mn-lt"/>
              </a:rPr>
              <a:t>and</a:t>
            </a:r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 environment</a:t>
            </a:r>
            <a:endParaRPr lang="nl-NL" sz="160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9355ED-3F6A-E04D-2A97-455AADC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20067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1104739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</a:t>
            </a:r>
            <a:r>
              <a:rPr lang="de-DE" sz="4000" dirty="0" err="1"/>
              <a:t>Category</a:t>
            </a:r>
            <a:r>
              <a:rPr lang="de-DE" sz="4000" dirty="0"/>
              <a:t> High Value Dataset</a:t>
            </a:r>
            <a:br>
              <a:rPr lang="de-DE" sz="4000" dirty="0"/>
            </a:br>
            <a:r>
              <a:rPr lang="de-DE" sz="4000" dirty="0"/>
              <a:t>Mapping </a:t>
            </a:r>
            <a:r>
              <a:rPr lang="de-DE" sz="4000" dirty="0" err="1"/>
              <a:t>to</a:t>
            </a:r>
            <a:r>
              <a:rPr lang="de-DE" sz="4000" dirty="0"/>
              <a:t> DCAT + native DCAT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1422139"/>
            <a:ext cx="11729011" cy="542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</a:t>
            </a:r>
            <a:r>
              <a:rPr lang="en-US" sz="1600" dirty="0" err="1"/>
              <a:t>dct:subject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</a:t>
            </a:r>
            <a:r>
              <a:rPr lang="en-US" sz="1600" dirty="0">
                <a:solidFill>
                  <a:schemeClr val="accent5"/>
                </a:solidFill>
              </a:rPr>
              <a:t>&lt;</a:t>
            </a:r>
            <a:r>
              <a:rPr lang="en-US" sz="1600" err="1">
                <a:solidFill>
                  <a:schemeClr val="accent5"/>
                </a:solidFill>
              </a:rPr>
              <a:t>skos:Concept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err="1">
                <a:solidFill>
                  <a:schemeClr val="accent5"/>
                </a:solidFill>
              </a:rPr>
              <a:t>rdf:about</a:t>
            </a:r>
            <a:r>
              <a:rPr lang="en-US" sz="1600" dirty="0">
                <a:solidFill>
                  <a:schemeClr val="accent5"/>
                </a:solidFill>
              </a:rPr>
              <a:t>="http://data.europa.eu/</a:t>
            </a:r>
            <a:r>
              <a:rPr lang="en-US" sz="1600" err="1">
                <a:solidFill>
                  <a:schemeClr val="accent5"/>
                </a:solidFill>
              </a:rPr>
              <a:t>bna</a:t>
            </a:r>
            <a:r>
              <a:rPr lang="en-US" sz="1600" dirty="0">
                <a:solidFill>
                  <a:schemeClr val="accent5"/>
                </a:solidFill>
              </a:rPr>
              <a:t>/c_dd313021"&gt;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  &lt;</a:t>
            </a:r>
            <a:r>
              <a:rPr lang="en-US" sz="1600" dirty="0" err="1">
                <a:solidFill>
                  <a:srgbClr val="000000"/>
                </a:solidFill>
              </a:rPr>
              <a:t>skos:prefLabel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xml:lang</a:t>
            </a:r>
            <a:r>
              <a:rPr lang="en-US" sz="1600" dirty="0">
                <a:solidFill>
                  <a:srgbClr val="000000"/>
                </a:solidFill>
              </a:rPr>
              <a:t>="</a:t>
            </a:r>
            <a:r>
              <a:rPr lang="en-US" sz="1600" dirty="0" err="1">
                <a:solidFill>
                  <a:srgbClr val="000000"/>
                </a:solidFill>
              </a:rPr>
              <a:t>nl</a:t>
            </a:r>
            <a:r>
              <a:rPr lang="en-US" sz="1600" dirty="0">
                <a:solidFill>
                  <a:srgbClr val="000000"/>
                </a:solidFill>
              </a:rPr>
              <a:t>"&gt;</a:t>
            </a:r>
            <a:r>
              <a:rPr lang="en-US" sz="1600" dirty="0" err="1">
                <a:solidFill>
                  <a:srgbClr val="000000"/>
                </a:solidFill>
              </a:rPr>
              <a:t>Aardobservatie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en</a:t>
            </a:r>
            <a:r>
              <a:rPr lang="en-US" sz="1600" dirty="0">
                <a:solidFill>
                  <a:srgbClr val="000000"/>
                </a:solidFill>
              </a:rPr>
              <a:t> milieu&lt;/</a:t>
            </a:r>
            <a:r>
              <a:rPr lang="en-US" sz="1600" dirty="0" err="1">
                <a:solidFill>
                  <a:srgbClr val="000000"/>
                </a:solidFill>
              </a:rPr>
              <a:t>skos</a:t>
            </a:r>
            <a:r>
              <a:rPr lang="en-US" sz="1600" dirty="0" err="1"/>
              <a:t>:prefLabel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  &lt;</a:t>
            </a:r>
            <a:r>
              <a:rPr lang="en-US" sz="1600" dirty="0" err="1"/>
              <a:t>skos:inScheme</a:t>
            </a:r>
            <a:r>
              <a:rPr lang="en-US" sz="1600" dirty="0"/>
              <a:t> </a:t>
            </a:r>
            <a:r>
              <a:rPr lang="en-US" sz="1600" dirty="0" err="1"/>
              <a:t>rdf:resource</a:t>
            </a:r>
            <a:r>
              <a:rPr lang="en-US" sz="1600" dirty="0"/>
              <a:t>="http://data.europa.eu/</a:t>
            </a:r>
            <a:r>
              <a:rPr lang="en-US" sz="1600" dirty="0" err="1"/>
              <a:t>bna</a:t>
            </a:r>
            <a:r>
              <a:rPr lang="en-US" sz="1600" dirty="0"/>
              <a:t>/asd487ae75"/&gt;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 &lt;/</a:t>
            </a:r>
            <a:r>
              <a:rPr lang="en-US" sz="1600" dirty="0" err="1"/>
              <a:t>skos:Concept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&lt;/</a:t>
            </a:r>
            <a:r>
              <a:rPr lang="en-US" sz="1600" dirty="0" err="1"/>
              <a:t>dct:subject</a:t>
            </a:r>
            <a:r>
              <a:rPr lang="en-US" sz="1600" dirty="0"/>
              <a:t>&gt; 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endParaRPr lang="en-US" sz="16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700A103-766F-99A8-F0B5-2D5020C30915}"/>
              </a:ext>
            </a:extLst>
          </p:cNvPr>
          <p:cNvSpPr txBox="1"/>
          <p:nvPr/>
        </p:nvSpPr>
        <p:spPr>
          <a:xfrm>
            <a:off x="8417227" y="1378057"/>
            <a:ext cx="3587033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Earth </a:t>
            </a:r>
            <a:r>
              <a:rPr lang="nl-NL" sz="1600" err="1">
                <a:solidFill>
                  <a:srgbClr val="0070C0"/>
                </a:solidFill>
                <a:ea typeface="+mn-lt"/>
                <a:cs typeface="+mn-lt"/>
              </a:rPr>
              <a:t>observation</a:t>
            </a:r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nl-NL" sz="1600" err="1">
                <a:solidFill>
                  <a:srgbClr val="0070C0"/>
                </a:solidFill>
                <a:ea typeface="+mn-lt"/>
                <a:cs typeface="+mn-lt"/>
              </a:rPr>
              <a:t>and</a:t>
            </a:r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 environment</a:t>
            </a:r>
            <a:endParaRPr lang="nl-NL" sz="1600">
              <a:solidFill>
                <a:srgbClr val="0070C0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74A874-8E8A-E311-BD9D-01E84EE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16310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64175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</a:t>
            </a:r>
            <a:r>
              <a:rPr lang="de-DE" sz="4000" dirty="0" err="1"/>
              <a:t>Subcategory</a:t>
            </a:r>
            <a:r>
              <a:rPr lang="de-DE" sz="4000" dirty="0"/>
              <a:t> High Value Dataset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467229"/>
            <a:ext cx="11729011" cy="62952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gmd:keyword</a:t>
            </a:r>
            <a:r>
              <a:rPr lang="en-US" sz="1200" dirty="0"/>
              <a:t>&gt; 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</a:t>
            </a:r>
            <a:r>
              <a:rPr lang="en-US" sz="1200" dirty="0">
                <a:solidFill>
                  <a:schemeClr val="accent5"/>
                </a:solidFill>
              </a:rPr>
              <a:t>&lt;</a:t>
            </a:r>
            <a:r>
              <a:rPr lang="en-US" sz="1200" dirty="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dirty="0" err="1">
                <a:solidFill>
                  <a:schemeClr val="accent5"/>
                </a:solidFill>
              </a:rPr>
              <a:t>xlink:href</a:t>
            </a:r>
            <a:r>
              <a:rPr lang="en-US" sz="1200" dirty="0">
                <a:solidFill>
                  <a:schemeClr val="accent5"/>
                </a:solidFill>
              </a:rPr>
              <a:t>="http://data.europa.eu/</a:t>
            </a:r>
            <a:r>
              <a:rPr lang="en-US" sz="1200" dirty="0" err="1">
                <a:solidFill>
                  <a:schemeClr val="accent5"/>
                </a:solidFill>
              </a:rPr>
              <a:t>bna</a:t>
            </a:r>
            <a:r>
              <a:rPr lang="en-US" sz="1200" dirty="0">
                <a:solidFill>
                  <a:schemeClr val="accent5"/>
                </a:solidFill>
              </a:rPr>
              <a:t>/c_f399050e"&gt;</a:t>
            </a:r>
            <a:r>
              <a:rPr lang="en-US" sz="1200" dirty="0" err="1">
                <a:solidFill>
                  <a:schemeClr val="accent5"/>
                </a:solidFill>
              </a:rPr>
              <a:t>Zeegebieden</a:t>
            </a:r>
            <a:r>
              <a:rPr lang="en-US" sz="1200" dirty="0">
                <a:solidFill>
                  <a:schemeClr val="accent5"/>
                </a:solidFill>
              </a:rPr>
              <a:t>&lt;/</a:t>
            </a:r>
            <a:r>
              <a:rPr lang="en-US" sz="1200" dirty="0" err="1">
                <a:solidFill>
                  <a:schemeClr val="accent5"/>
                </a:solidFill>
              </a:rPr>
              <a:t>gmx:Anchor</a:t>
            </a:r>
            <a:r>
              <a:rPr lang="en-US" sz="1200" dirty="0">
                <a:solidFill>
                  <a:schemeClr val="accent5"/>
                </a:solidFill>
              </a:rPr>
              <a:t>&gt; </a:t>
            </a:r>
            <a:endParaRPr lang="de-DE" sz="12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gmd:keyword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de-DE" sz="1200" dirty="0"/>
              <a:t>     &lt;</a:t>
            </a:r>
            <a:r>
              <a:rPr lang="de-DE" sz="1200" dirty="0" err="1"/>
              <a:t>gmx:Anchor</a:t>
            </a:r>
            <a:r>
              <a:rPr lang="de-DE" sz="1200" dirty="0"/>
              <a:t> </a:t>
            </a:r>
            <a:r>
              <a:rPr lang="de-DE" sz="1200" dirty="0" err="1"/>
              <a:t>xmlns:xlink</a:t>
            </a:r>
            <a:r>
              <a:rPr lang="de-DE" sz="1200" dirty="0"/>
              <a:t>="http://www.w3.org/1999/xlink" </a:t>
            </a:r>
            <a:r>
              <a:rPr lang="de-DE" sz="1200" dirty="0" err="1"/>
              <a:t>xlink:href</a:t>
            </a:r>
            <a:r>
              <a:rPr lang="de-DE" sz="1200" dirty="0"/>
              <a:t>="http://data.europa.eu/</a:t>
            </a:r>
            <a:r>
              <a:rPr lang="de-DE" sz="1200" dirty="0" err="1"/>
              <a:t>bna</a:t>
            </a:r>
            <a:r>
              <a:rPr lang="de-DE" sz="1200" dirty="0"/>
              <a:t>/</a:t>
            </a:r>
            <a:r>
              <a:rPr lang="de-DE" sz="1200" dirty="0">
                <a:ea typeface="+mn-lt"/>
                <a:cs typeface="+mn-lt"/>
              </a:rPr>
              <a:t>c_dd313021</a:t>
            </a:r>
            <a:r>
              <a:rPr lang="de-DE" sz="1200" dirty="0"/>
              <a:t>"&gt;</a:t>
            </a:r>
            <a:r>
              <a:rPr lang="de-DE" sz="1200" dirty="0" err="1">
                <a:ea typeface="+mn-lt"/>
                <a:cs typeface="+mn-lt"/>
              </a:rPr>
              <a:t>Aardobservatie</a:t>
            </a:r>
            <a:r>
              <a:rPr lang="de-DE" sz="1200" dirty="0">
                <a:ea typeface="+mn-lt"/>
                <a:cs typeface="+mn-lt"/>
              </a:rPr>
              <a:t> en </a:t>
            </a:r>
            <a:r>
              <a:rPr lang="de-DE" sz="1200" dirty="0" err="1">
                <a:ea typeface="+mn-lt"/>
                <a:cs typeface="+mn-lt"/>
              </a:rPr>
              <a:t>milieu</a:t>
            </a:r>
            <a:r>
              <a:rPr lang="de-DE" sz="1200" dirty="0"/>
              <a:t>&lt;/</a:t>
            </a:r>
            <a:r>
              <a:rPr lang="de-DE" sz="1200" dirty="0" err="1"/>
              <a:t>gmx:Anchor</a:t>
            </a:r>
            <a:r>
              <a:rPr lang="de-DE" sz="1200" dirty="0"/>
              <a:t>&gt;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gmd:title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       &lt;</a:t>
            </a:r>
            <a:r>
              <a:rPr lang="en-US" sz="1200" dirty="0" err="1"/>
              <a:t>gco:Date</a:t>
            </a:r>
            <a:r>
              <a:rPr lang="en-US" sz="1200" dirty="0"/>
              <a:t>&gt;2023-09-05&lt;/</a:t>
            </a:r>
            <a:r>
              <a:rPr lang="en-US" sz="1200" dirty="0" err="1"/>
              <a:t>gco:Date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fr-FR" sz="1200" dirty="0"/>
              <a:t>       &lt;</a:t>
            </a:r>
            <a:r>
              <a:rPr lang="fr-FR" sz="1200" dirty="0" err="1"/>
              <a:t>gmd:CI_DateTypeCode</a:t>
            </a:r>
            <a:br>
              <a:rPr lang="en-US" dirty="0"/>
            </a:br>
            <a:r>
              <a:rPr lang="fr-FR" sz="1200" dirty="0"/>
              <a:t>       </a:t>
            </a:r>
            <a:r>
              <a:rPr lang="fr-FR" sz="1200" dirty="0" err="1"/>
              <a:t>codeList</a:t>
            </a:r>
            <a:r>
              <a:rPr lang="fr-FR" sz="1200" dirty="0"/>
              <a:t>="http://standards.iso.org/</a:t>
            </a:r>
            <a:r>
              <a:rPr lang="fr-FR" sz="1200" dirty="0" err="1"/>
              <a:t>ittf</a:t>
            </a:r>
            <a:r>
              <a:rPr lang="fr-FR" sz="1200" dirty="0"/>
              <a:t>/</a:t>
            </a:r>
            <a:r>
              <a:rPr lang="fr-FR" sz="1200" dirty="0" err="1"/>
              <a:t>PubliclyAvailableStandards</a:t>
            </a:r>
            <a:r>
              <a:rPr lang="fr-FR" sz="1200" dirty="0"/>
              <a:t>/ISO_19139_Schemas/</a:t>
            </a:r>
            <a:r>
              <a:rPr lang="fr-FR" sz="1200" dirty="0" err="1"/>
              <a:t>resources</a:t>
            </a:r>
            <a:r>
              <a:rPr lang="fr-FR" sz="1200" dirty="0"/>
              <a:t>/</a:t>
            </a:r>
            <a:r>
              <a:rPr lang="fr-FR" sz="1200" dirty="0" err="1"/>
              <a:t>Codelist</a:t>
            </a:r>
            <a:r>
              <a:rPr lang="fr-FR" sz="1200" dirty="0"/>
              <a:t>/</a:t>
            </a:r>
            <a:r>
              <a:rPr lang="fr-FR" sz="1200" dirty="0" err="1"/>
              <a:t>ML_gmxCodelists.xml#CI_DateTypeCode</a:t>
            </a:r>
            <a:r>
              <a:rPr lang="fr-FR" sz="1200" dirty="0"/>
              <a:t>"        </a:t>
            </a:r>
            <a:r>
              <a:rPr lang="fr-FR" sz="1200" dirty="0" err="1"/>
              <a:t>codeListValue</a:t>
            </a:r>
            <a:r>
              <a:rPr lang="fr-FR" sz="1200" dirty="0"/>
              <a:t>="publication"/&gt;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      &lt;/</a:t>
            </a:r>
            <a:r>
              <a:rPr lang="en-US" sz="1200" dirty="0" err="1"/>
              <a:t>gmd:dateType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     &lt;/</a:t>
            </a:r>
            <a:r>
              <a:rPr lang="en-US" sz="1200" dirty="0" err="1"/>
              <a:t>gmd:CI_Date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    &lt;/</a:t>
            </a:r>
            <a:r>
              <a:rPr lang="en-US" sz="1200" dirty="0" err="1"/>
              <a:t>gmd:date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   &lt;/</a:t>
            </a:r>
            <a:r>
              <a:rPr lang="en-US" sz="1200" dirty="0" err="1"/>
              <a:t>gmd:CI_Citation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  &lt;/</a:t>
            </a:r>
            <a:r>
              <a:rPr lang="en-US" sz="1200" dirty="0" err="1"/>
              <a:t>gmd:thesaurusName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 &lt;/</a:t>
            </a:r>
            <a:r>
              <a:rPr lang="en-US" sz="1200" dirty="0" err="1"/>
              <a:t>gmd:MD_Keywords</a:t>
            </a:r>
            <a:r>
              <a:rPr lang="en-US" sz="1200" dirty="0"/>
              <a:t>&gt;</a:t>
            </a:r>
            <a:endParaRPr lang="de-DE" sz="12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200" dirty="0"/>
              <a:t>&lt;/</a:t>
            </a:r>
            <a:r>
              <a:rPr lang="en-US" sz="1200" err="1"/>
              <a:t>gmd:descriptiveKeywords</a:t>
            </a:r>
            <a:r>
              <a:rPr lang="en-US" sz="1200" dirty="0"/>
              <a:t>&gt;</a:t>
            </a:r>
            <a:endParaRPr lang="de-DE" sz="1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8EEF7EF-EBB7-99CB-844B-11FACB5037A8}"/>
              </a:ext>
            </a:extLst>
          </p:cNvPr>
          <p:cNvSpPr txBox="1"/>
          <p:nvPr/>
        </p:nvSpPr>
        <p:spPr>
          <a:xfrm>
            <a:off x="8417227" y="644994"/>
            <a:ext cx="3587033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Sea </a:t>
            </a:r>
            <a:r>
              <a:rPr lang="nl-NL" sz="1600" dirty="0" err="1">
                <a:solidFill>
                  <a:srgbClr val="0070C0"/>
                </a:solidFill>
                <a:ea typeface="+mn-lt"/>
                <a:cs typeface="+mn-lt"/>
              </a:rPr>
              <a:t>regions</a:t>
            </a:r>
            <a:endParaRPr lang="nl-NL" dirty="0" err="1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63938-175E-E3B0-AC23-32701069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3405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3477"/>
            <a:ext cx="12191998" cy="1104739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ISO: </a:t>
            </a:r>
            <a:r>
              <a:rPr lang="de-DE" sz="4000" dirty="0" err="1"/>
              <a:t>Subcategory</a:t>
            </a:r>
            <a:r>
              <a:rPr lang="de-DE" sz="4000" dirty="0"/>
              <a:t> High Value Dataset</a:t>
            </a:r>
            <a:br>
              <a:rPr lang="de-DE" sz="4000" dirty="0"/>
            </a:br>
            <a:r>
              <a:rPr lang="de-DE" sz="4000" dirty="0"/>
              <a:t>Mapping </a:t>
            </a:r>
            <a:r>
              <a:rPr lang="de-DE" sz="4000" dirty="0" err="1"/>
              <a:t>to</a:t>
            </a:r>
            <a:r>
              <a:rPr lang="de-DE" sz="4000" dirty="0"/>
              <a:t> DCAT + native DCAT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2988" y="1422139"/>
            <a:ext cx="11729011" cy="542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</a:t>
            </a:r>
            <a:r>
              <a:rPr lang="en-US" sz="1600" dirty="0" err="1"/>
              <a:t>dct:subject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</a:t>
            </a:r>
            <a:r>
              <a:rPr lang="en-US" sz="1600" dirty="0">
                <a:solidFill>
                  <a:schemeClr val="accent5"/>
                </a:solidFill>
              </a:rPr>
              <a:t>&lt;</a:t>
            </a:r>
            <a:r>
              <a:rPr lang="en-US" sz="1600" err="1">
                <a:solidFill>
                  <a:schemeClr val="accent5"/>
                </a:solidFill>
              </a:rPr>
              <a:t>skos:Concept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err="1">
                <a:solidFill>
                  <a:schemeClr val="accent5"/>
                </a:solidFill>
              </a:rPr>
              <a:t>rdf:about</a:t>
            </a:r>
            <a:r>
              <a:rPr lang="en-US" sz="1600" dirty="0">
                <a:solidFill>
                  <a:schemeClr val="accent5"/>
                </a:solidFill>
              </a:rPr>
              <a:t>="http://data.europa.eu/</a:t>
            </a:r>
            <a:r>
              <a:rPr lang="en-US" sz="1600" err="1">
                <a:solidFill>
                  <a:schemeClr val="accent5"/>
                </a:solidFill>
              </a:rPr>
              <a:t>bna</a:t>
            </a:r>
            <a:r>
              <a:rPr lang="en-US" sz="1600" dirty="0">
                <a:solidFill>
                  <a:schemeClr val="accent5"/>
                </a:solidFill>
              </a:rPr>
              <a:t>/c_f399050e"&gt;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  &lt;</a:t>
            </a:r>
            <a:r>
              <a:rPr lang="en-US" sz="1600" dirty="0" err="1">
                <a:solidFill>
                  <a:srgbClr val="000000"/>
                </a:solidFill>
              </a:rPr>
              <a:t>skos:prefLabel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xml:lang</a:t>
            </a:r>
            <a:r>
              <a:rPr lang="en-US" sz="1600" dirty="0">
                <a:solidFill>
                  <a:srgbClr val="000000"/>
                </a:solidFill>
              </a:rPr>
              <a:t>="</a:t>
            </a:r>
            <a:r>
              <a:rPr lang="en-US" sz="1600" dirty="0" err="1">
                <a:solidFill>
                  <a:srgbClr val="000000"/>
                </a:solidFill>
              </a:rPr>
              <a:t>nl</a:t>
            </a:r>
            <a:r>
              <a:rPr lang="en-US" sz="1600" dirty="0">
                <a:solidFill>
                  <a:srgbClr val="000000"/>
                </a:solidFill>
              </a:rPr>
              <a:t>"&gt;</a:t>
            </a:r>
            <a:r>
              <a:rPr lang="en-US" sz="1600" dirty="0" err="1">
                <a:solidFill>
                  <a:srgbClr val="000000"/>
                </a:solidFill>
              </a:rPr>
              <a:t>Zeegebieden</a:t>
            </a:r>
            <a:r>
              <a:rPr lang="en-US" sz="1600" dirty="0">
                <a:solidFill>
                  <a:srgbClr val="000000"/>
                </a:solidFill>
              </a:rPr>
              <a:t>&lt;/</a:t>
            </a:r>
            <a:r>
              <a:rPr lang="en-US" sz="1600" dirty="0" err="1">
                <a:solidFill>
                  <a:srgbClr val="000000"/>
                </a:solidFill>
              </a:rPr>
              <a:t>skos</a:t>
            </a:r>
            <a:r>
              <a:rPr lang="en-US" sz="1600" dirty="0" err="1"/>
              <a:t>:prefLabel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  &lt;</a:t>
            </a:r>
            <a:r>
              <a:rPr lang="en-US" sz="1600" dirty="0" err="1"/>
              <a:t>skos:inScheme</a:t>
            </a:r>
            <a:r>
              <a:rPr lang="en-US" sz="1600" dirty="0"/>
              <a:t> </a:t>
            </a:r>
            <a:r>
              <a:rPr lang="en-US" sz="1600" dirty="0" err="1"/>
              <a:t>rdf:resource</a:t>
            </a:r>
            <a:r>
              <a:rPr lang="en-US" sz="1600" dirty="0"/>
              <a:t>="http://data.europa.eu/</a:t>
            </a:r>
            <a:r>
              <a:rPr lang="en-US" sz="1600" dirty="0" err="1"/>
              <a:t>bna</a:t>
            </a:r>
            <a:r>
              <a:rPr lang="en-US" sz="1600" dirty="0"/>
              <a:t>/c_dd313021"/&gt;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 &lt;/</a:t>
            </a:r>
            <a:r>
              <a:rPr lang="en-US" sz="1600" dirty="0" err="1"/>
              <a:t>skos:Concept</a:t>
            </a:r>
            <a:r>
              <a:rPr lang="en-US" sz="1600" dirty="0"/>
              <a:t>&gt; </a:t>
            </a:r>
          </a:p>
          <a:p>
            <a:pPr algn="l"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&lt;/</a:t>
            </a:r>
            <a:r>
              <a:rPr lang="en-US" sz="1600" dirty="0" err="1"/>
              <a:t>dct:subject</a:t>
            </a:r>
            <a:r>
              <a:rPr lang="en-US" sz="1600" dirty="0"/>
              <a:t>&gt; </a:t>
            </a:r>
            <a:endParaRPr lang="en-US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DB074A7-7320-2E6C-4B9F-5527159A2E88}"/>
              </a:ext>
            </a:extLst>
          </p:cNvPr>
          <p:cNvSpPr txBox="1"/>
          <p:nvPr/>
        </p:nvSpPr>
        <p:spPr>
          <a:xfrm>
            <a:off x="8417227" y="1378057"/>
            <a:ext cx="3587033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600" dirty="0">
                <a:solidFill>
                  <a:srgbClr val="0070C0"/>
                </a:solidFill>
                <a:ea typeface="+mn-lt"/>
                <a:cs typeface="+mn-lt"/>
              </a:rPr>
              <a:t>Sea </a:t>
            </a:r>
            <a:r>
              <a:rPr lang="nl-NL" sz="1600" dirty="0" err="1">
                <a:solidFill>
                  <a:srgbClr val="0070C0"/>
                </a:solidFill>
                <a:ea typeface="+mn-lt"/>
                <a:cs typeface="+mn-lt"/>
              </a:rPr>
              <a:t>regions</a:t>
            </a:r>
            <a:endParaRPr lang="nl-NL" dirty="0" err="1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CB6958E-3D88-275C-7F6E-A3F1EC4B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Digitaal Vlaanderen (Belgium)</a:t>
            </a:r>
          </a:p>
        </p:txBody>
      </p:sp>
    </p:spTree>
    <p:extLst>
      <p:ext uri="{BB962C8B-B14F-4D97-AF65-F5344CB8AC3E}">
        <p14:creationId xmlns:p14="http://schemas.microsoft.com/office/powerpoint/2010/main" val="42748195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ISO: Keyword High Value Dataset</vt:lpstr>
      <vt:lpstr>ISO: Keyword High Value Dataset Mapping to DCAT</vt:lpstr>
      <vt:lpstr>Native DCAT</vt:lpstr>
      <vt:lpstr>ISO: Category High Value Dataset</vt:lpstr>
      <vt:lpstr>ISO: Category High Value Dataset Mapping to DCAT + native DCAT</vt:lpstr>
      <vt:lpstr>ISO: Subcategory High Value Dataset</vt:lpstr>
      <vt:lpstr>ISO: Subcategory High Value Dataset Mapping to DCAT + native DCAT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140</cp:revision>
  <dcterms:created xsi:type="dcterms:W3CDTF">2024-11-19T15:54:34Z</dcterms:created>
  <dcterms:modified xsi:type="dcterms:W3CDTF">2024-11-20T08:29:24Z</dcterms:modified>
</cp:coreProperties>
</file>