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9"/>
  </p:notesMasterIdLst>
  <p:sldIdLst>
    <p:sldId id="256" r:id="rId5"/>
    <p:sldId id="284" r:id="rId6"/>
    <p:sldId id="285" r:id="rId7"/>
    <p:sldId id="286" r:id="rId8"/>
  </p:sldIdLst>
  <p:sldSz cx="12192000" cy="6858000"/>
  <p:notesSz cx="6794500" cy="9906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6" userDrawn="1">
          <p15:clr>
            <a:srgbClr val="A4A3A4"/>
          </p15:clr>
        </p15:guide>
        <p15:guide id="2" pos="529" userDrawn="1">
          <p15:clr>
            <a:srgbClr val="A4A3A4"/>
          </p15:clr>
        </p15:guide>
        <p15:guide id="3" orient="horz" pos="3777">
          <p15:clr>
            <a:srgbClr val="A4A3A4"/>
          </p15:clr>
        </p15:guide>
        <p15:guide id="4" pos="3839">
          <p15:clr>
            <a:srgbClr val="A4A3A4"/>
          </p15:clr>
        </p15:guide>
        <p15:guide id="5" orient="horz" pos="2162">
          <p15:clr>
            <a:srgbClr val="A4A3A4"/>
          </p15:clr>
        </p15:guide>
        <p15:guide id="6" pos="383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0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6" roundtripDataSignature="AMtx7mjZfmPaAZDOGffchqPWS8+vvHla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34EA2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A55E99-575F-446E-A193-0A1B66405742}" v="1073" dt="2024-11-20T08:32:10.813"/>
    <p1510:client id="{BEDEE506-5117-4BE8-BAB9-BE056DDE6DDD}" v="4" dt="2024-11-19T10:47:41.11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>
        <p:guide orient="horz" pos="1026"/>
        <p:guide pos="529"/>
        <p:guide orient="horz" pos="3777"/>
        <p:guide pos="3839"/>
        <p:guide orient="horz" pos="2162"/>
        <p:guide pos="383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3120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26" Type="http://customschemas.google.com/relationships/presentationmetadata" Target="metadata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28" Type="http://schemas.openxmlformats.org/officeDocument/2006/relationships/viewProps" Target="viewProps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8645" y="0"/>
            <a:ext cx="2944283" cy="497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8645" y="9408981"/>
            <a:ext cx="2944283" cy="4970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:notes"/>
          <p:cNvSpPr txBox="1">
            <a:spLocks noGrp="1"/>
          </p:cNvSpPr>
          <p:nvPr>
            <p:ph type="body" idx="1"/>
          </p:nvPr>
        </p:nvSpPr>
        <p:spPr>
          <a:xfrm>
            <a:off x="679450" y="4767262"/>
            <a:ext cx="5435600" cy="3900488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5450" y="1238250"/>
            <a:ext cx="5943600" cy="33432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/>
          <p:nvPr/>
        </p:nvSpPr>
        <p:spPr>
          <a:xfrm>
            <a:off x="0" y="1073101"/>
            <a:ext cx="12192000" cy="57849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8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5" name="Google Shape;15;p8"/>
          <p:cNvCxnSpPr/>
          <p:nvPr/>
        </p:nvCxnSpPr>
        <p:spPr>
          <a:xfrm>
            <a:off x="838200" y="1978925"/>
            <a:ext cx="0" cy="4879075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" name="Google Shape;16;p8"/>
          <p:cNvSpPr txBox="1">
            <a:spLocks noGrp="1"/>
          </p:cNvSpPr>
          <p:nvPr>
            <p:ph type="subTitle" idx="1"/>
          </p:nvPr>
        </p:nvSpPr>
        <p:spPr>
          <a:xfrm>
            <a:off x="1071350" y="4418049"/>
            <a:ext cx="10290265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2"/>
          </p:nvPr>
        </p:nvSpPr>
        <p:spPr>
          <a:xfrm>
            <a:off x="6094413" y="5391726"/>
            <a:ext cx="5267202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200"/>
              <a:buFont typeface="Arial"/>
              <a:buNone/>
              <a:defRPr sz="22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8" name="Google Shape;18;p8" descr="Foote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47221" y="6390001"/>
            <a:ext cx="697559" cy="467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8" descr="EC-JRC-logo_vertical_EN_pos_transparent-background.png"/>
          <p:cNvPicPr preferRelativeResize="0"/>
          <p:nvPr/>
        </p:nvPicPr>
        <p:blipFill rotWithShape="1">
          <a:blip r:embed="rId3">
            <a:alphaModFix/>
          </a:blip>
          <a:srcRect l="3733" t="5039" r="4158" b="4382"/>
          <a:stretch/>
        </p:blipFill>
        <p:spPr>
          <a:xfrm>
            <a:off x="5373779" y="264907"/>
            <a:ext cx="1674947" cy="115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Slide">
  <p:cSld name="Quote Slide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>
            <a:spLocks noGrp="1"/>
          </p:cNvSpPr>
          <p:nvPr>
            <p:ph type="pic" idx="2"/>
          </p:nvPr>
        </p:nvSpPr>
        <p:spPr>
          <a:xfrm>
            <a:off x="-59635" y="-59635"/>
            <a:ext cx="6155635" cy="6983896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20"/>
          <p:cNvSpPr/>
          <p:nvPr/>
        </p:nvSpPr>
        <p:spPr>
          <a:xfrm>
            <a:off x="3214048" y="1992573"/>
            <a:ext cx="8550322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9" name="Google Shape;79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127615" y="743802"/>
            <a:ext cx="544923" cy="54492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0"/>
          <p:cNvSpPr txBox="1">
            <a:spLocks noGrp="1"/>
          </p:cNvSpPr>
          <p:nvPr>
            <p:ph type="body" idx="1"/>
          </p:nvPr>
        </p:nvSpPr>
        <p:spPr>
          <a:xfrm>
            <a:off x="3214048" y="1992572"/>
            <a:ext cx="8010798" cy="361665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360000" tIns="360000" rIns="360000" bIns="360000" anchor="ctr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1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and Content (half page)">
  <p:cSld name="Picture and Content (half page)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6662614" y="1825625"/>
            <a:ext cx="4583519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838200" y="6131286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l">
              <a:spcBef>
                <a:spcPts val="0"/>
              </a:spcBef>
              <a:buNone/>
              <a:defRPr/>
            </a:lvl1pPr>
            <a:lvl2pPr marL="0" lvl="1" indent="0" algn="l">
              <a:spcBef>
                <a:spcPts val="0"/>
              </a:spcBef>
              <a:buNone/>
              <a:defRPr/>
            </a:lvl2pPr>
            <a:lvl3pPr marL="0" lvl="2" indent="0" algn="l">
              <a:spcBef>
                <a:spcPts val="0"/>
              </a:spcBef>
              <a:buNone/>
              <a:defRPr/>
            </a:lvl3pPr>
            <a:lvl4pPr marL="0" lvl="3" indent="0" algn="l">
              <a:spcBef>
                <a:spcPts val="0"/>
              </a:spcBef>
              <a:buNone/>
              <a:defRPr/>
            </a:lvl4pPr>
            <a:lvl5pPr marL="0" lvl="4" indent="0" algn="l">
              <a:spcBef>
                <a:spcPts val="0"/>
              </a:spcBef>
              <a:buNone/>
              <a:defRPr/>
            </a:lvl5pPr>
            <a:lvl6pPr marL="0" lvl="5" indent="0" algn="l">
              <a:spcBef>
                <a:spcPts val="0"/>
              </a:spcBef>
              <a:buNone/>
              <a:defRPr/>
            </a:lvl6pPr>
            <a:lvl7pPr marL="0" lvl="6" indent="0" algn="l">
              <a:spcBef>
                <a:spcPts val="0"/>
              </a:spcBef>
              <a:buNone/>
              <a:defRPr/>
            </a:lvl7pPr>
            <a:lvl8pPr marL="0" lvl="7" indent="0" algn="l">
              <a:spcBef>
                <a:spcPts val="0"/>
              </a:spcBef>
              <a:buNone/>
              <a:defRPr/>
            </a:lvl8pPr>
            <a:lvl9pPr marL="0" lvl="8" indent="0" algn="l">
              <a:spcBef>
                <a:spcPts val="0"/>
              </a:spcBef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84" name="Google Shape;84;p21"/>
          <p:cNvSpPr txBox="1">
            <a:spLocks noGrp="1"/>
          </p:cNvSpPr>
          <p:nvPr>
            <p:ph type="title"/>
          </p:nvPr>
        </p:nvSpPr>
        <p:spPr>
          <a:xfrm>
            <a:off x="6662614" y="586765"/>
            <a:ext cx="4581771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5" name="Google Shape;85;p21"/>
          <p:cNvSpPr>
            <a:spLocks noGrp="1"/>
          </p:cNvSpPr>
          <p:nvPr>
            <p:ph type="pic" idx="2"/>
          </p:nvPr>
        </p:nvSpPr>
        <p:spPr>
          <a:xfrm>
            <a:off x="-46383" y="-46383"/>
            <a:ext cx="6142383" cy="6964017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orizontal Picture and Content">
  <p:cSld name="Horizontal Picture and Conten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>
            <a:spLocks noGrp="1"/>
          </p:cNvSpPr>
          <p:nvPr>
            <p:ph type="pic" idx="2"/>
          </p:nvPr>
        </p:nvSpPr>
        <p:spPr>
          <a:xfrm>
            <a:off x="-63280" y="-62165"/>
            <a:ext cx="12318560" cy="3468939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22"/>
          <p:cNvSpPr txBox="1">
            <a:spLocks noGrp="1"/>
          </p:cNvSpPr>
          <p:nvPr>
            <p:ph type="title"/>
          </p:nvPr>
        </p:nvSpPr>
        <p:spPr>
          <a:xfrm>
            <a:off x="957385" y="2818576"/>
            <a:ext cx="10287000" cy="6283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957385" y="3630613"/>
            <a:ext cx="10287000" cy="2365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images">
  <p:cSld name="3 images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>
            <a:spLocks noGrp="1"/>
          </p:cNvSpPr>
          <p:nvPr>
            <p:ph type="pic" idx="2"/>
          </p:nvPr>
        </p:nvSpPr>
        <p:spPr>
          <a:xfrm>
            <a:off x="840157" y="2284667"/>
            <a:ext cx="3347997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2" name="Google Shape;92;p23"/>
          <p:cNvSpPr>
            <a:spLocks noGrp="1"/>
          </p:cNvSpPr>
          <p:nvPr>
            <p:ph type="pic" idx="3"/>
          </p:nvPr>
        </p:nvSpPr>
        <p:spPr>
          <a:xfrm>
            <a:off x="7940525" y="2284668"/>
            <a:ext cx="3419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3" name="Google Shape;93;p23"/>
          <p:cNvSpPr>
            <a:spLocks noGrp="1"/>
          </p:cNvSpPr>
          <p:nvPr>
            <p:ph type="pic" idx="4"/>
          </p:nvPr>
        </p:nvSpPr>
        <p:spPr>
          <a:xfrm>
            <a:off x="4390340" y="2284667"/>
            <a:ext cx="3347998" cy="2090737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179376" y="403868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5"/>
          </p:nvPr>
        </p:nvSpPr>
        <p:spPr>
          <a:xfrm>
            <a:off x="4729560" y="4041944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6"/>
          </p:nvPr>
        </p:nvSpPr>
        <p:spPr>
          <a:xfrm>
            <a:off x="8315745" y="4037437"/>
            <a:ext cx="2669558" cy="152423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98" name="Google Shape;98;p2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 images">
  <p:cSld name="4 images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4"/>
          <p:cNvSpPr>
            <a:spLocks noGrp="1"/>
          </p:cNvSpPr>
          <p:nvPr>
            <p:ph type="pic" idx="2"/>
          </p:nvPr>
        </p:nvSpPr>
        <p:spPr>
          <a:xfrm>
            <a:off x="3489177" y="2159957"/>
            <a:ext cx="25189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1" name="Google Shape;101;p24"/>
          <p:cNvSpPr>
            <a:spLocks noGrp="1"/>
          </p:cNvSpPr>
          <p:nvPr>
            <p:ph type="pic" idx="3"/>
          </p:nvPr>
        </p:nvSpPr>
        <p:spPr>
          <a:xfrm>
            <a:off x="3489175" y="4076343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2" name="Google Shape;102;p24"/>
          <p:cNvSpPr>
            <a:spLocks noGrp="1"/>
          </p:cNvSpPr>
          <p:nvPr>
            <p:ph type="pic" idx="4"/>
          </p:nvPr>
        </p:nvSpPr>
        <p:spPr>
          <a:xfrm>
            <a:off x="6197546" y="2159956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3" name="Google Shape;103;p24"/>
          <p:cNvSpPr txBox="1">
            <a:spLocks noGrp="1"/>
          </p:cNvSpPr>
          <p:nvPr>
            <p:ph type="body" idx="1"/>
          </p:nvPr>
        </p:nvSpPr>
        <p:spPr>
          <a:xfrm>
            <a:off x="8887605" y="4076342"/>
            <a:ext cx="2483779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4"/>
          <p:cNvSpPr txBox="1">
            <a:spLocks noGrp="1"/>
          </p:cNvSpPr>
          <p:nvPr>
            <p:ph type="body" idx="5"/>
          </p:nvPr>
        </p:nvSpPr>
        <p:spPr>
          <a:xfrm>
            <a:off x="957385" y="2159957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24"/>
          <p:cNvSpPr>
            <a:spLocks noGrp="1"/>
          </p:cNvSpPr>
          <p:nvPr>
            <p:ph type="pic" idx="6"/>
          </p:nvPr>
        </p:nvSpPr>
        <p:spPr>
          <a:xfrm>
            <a:off x="6197548" y="4076342"/>
            <a:ext cx="2520000" cy="1728000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106" name="Google Shape;106;p24"/>
          <p:cNvSpPr txBox="1">
            <a:spLocks noGrp="1"/>
          </p:cNvSpPr>
          <p:nvPr>
            <p:ph type="body" idx="7"/>
          </p:nvPr>
        </p:nvSpPr>
        <p:spPr>
          <a:xfrm>
            <a:off x="957385" y="4076343"/>
            <a:ext cx="2334846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8"/>
          </p:nvPr>
        </p:nvSpPr>
        <p:spPr>
          <a:xfrm>
            <a:off x="8919308" y="2159956"/>
            <a:ext cx="2452077" cy="172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00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109" name="Google Shape;109;p24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st slide (option 2)">
  <p:cSld name="Last slide (option 2)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/>
          <p:nvPr/>
        </p:nvSpPr>
        <p:spPr>
          <a:xfrm>
            <a:off x="0" y="0"/>
            <a:ext cx="12192000" cy="343217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3" name="Google Shape;113;p26"/>
          <p:cNvCxnSpPr/>
          <p:nvPr/>
        </p:nvCxnSpPr>
        <p:spPr>
          <a:xfrm>
            <a:off x="838200" y="0"/>
            <a:ext cx="0" cy="2362711"/>
          </a:xfrm>
          <a:prstGeom prst="straightConnector1">
            <a:avLst/>
          </a:prstGeom>
          <a:noFill/>
          <a:ln w="28575" cap="flat" cmpd="sng">
            <a:solidFill>
              <a:srgbClr val="2174B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4" name="Google Shape;114;p26"/>
          <p:cNvSpPr txBox="1">
            <a:spLocks noGrp="1"/>
          </p:cNvSpPr>
          <p:nvPr>
            <p:ph type="ctrTitle"/>
          </p:nvPr>
        </p:nvSpPr>
        <p:spPr>
          <a:xfrm>
            <a:off x="1077013" y="1122363"/>
            <a:ext cx="10020968" cy="12403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174B0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2174B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5" name="Google Shape;115;p26"/>
          <p:cNvSpPr txBox="1">
            <a:spLocks noGrp="1"/>
          </p:cNvSpPr>
          <p:nvPr>
            <p:ph type="subTitle" idx="1"/>
          </p:nvPr>
        </p:nvSpPr>
        <p:spPr>
          <a:xfrm>
            <a:off x="1084385" y="3855676"/>
            <a:ext cx="10003692" cy="1925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22" name="Google Shape;22;p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Google Shape;23;p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hapter cover (option 1)" type="title">
  <p:cSld name="TITLE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1"/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0D6CB4"/>
              </a:gs>
              <a:gs pos="47000">
                <a:srgbClr val="0D6CB4"/>
              </a:gs>
              <a:gs pos="77000">
                <a:srgbClr val="227DC1"/>
              </a:gs>
              <a:gs pos="100000">
                <a:schemeClr val="accent2"/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11"/>
          <p:cNvSpPr txBox="1">
            <a:spLocks noGrp="1"/>
          </p:cNvSpPr>
          <p:nvPr>
            <p:ph type="ctrTitle"/>
          </p:nvPr>
        </p:nvSpPr>
        <p:spPr>
          <a:xfrm>
            <a:off x="1070189" y="1122363"/>
            <a:ext cx="10281657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D129"/>
              </a:buClr>
              <a:buSzPts val="6000"/>
              <a:buFont typeface="Arial"/>
              <a:buNone/>
              <a:defRPr sz="6000" b="0" i="0" u="none" strike="noStrike" cap="none">
                <a:solidFill>
                  <a:srgbClr val="FFD12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11"/>
          <p:cNvSpPr txBox="1">
            <a:spLocks noGrp="1"/>
          </p:cNvSpPr>
          <p:nvPr>
            <p:ph type="subTitle" idx="1"/>
          </p:nvPr>
        </p:nvSpPr>
        <p:spPr>
          <a:xfrm>
            <a:off x="1070189" y="3602038"/>
            <a:ext cx="10281657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33" name="Google Shape;33;p11"/>
          <p:cNvCxnSpPr/>
          <p:nvPr/>
        </p:nvCxnSpPr>
        <p:spPr>
          <a:xfrm>
            <a:off x="838200" y="0"/>
            <a:ext cx="0" cy="3478213"/>
          </a:xfrm>
          <a:prstGeom prst="straightConnector1">
            <a:avLst/>
          </a:prstGeom>
          <a:noFill/>
          <a:ln w="28575" cap="flat" cmpd="sng">
            <a:solidFill>
              <a:srgbClr val="FFD129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4" name="Google Shape;34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945929" y="6193922"/>
            <a:ext cx="1718512" cy="451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body" idx="1"/>
          </p:nvPr>
        </p:nvSpPr>
        <p:spPr>
          <a:xfrm>
            <a:off x="967154" y="1825624"/>
            <a:ext cx="10267462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43" name="Google Shape;43;p13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4" name="Google Shape;44;p13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Object">
  <p:cSld name="Content and 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>
            <a:spLocks noGrp="1"/>
          </p:cNvSpPr>
          <p:nvPr>
            <p:ph type="body" idx="1"/>
          </p:nvPr>
        </p:nvSpPr>
        <p:spPr>
          <a:xfrm>
            <a:off x="6232525" y="1825625"/>
            <a:ext cx="500209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1" name="Google Shape;51;p15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" name="Google Shape;52;p15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3" name="Google Shape;53;p15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2 columns">
  <p:cSld name="Content - 2 columns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623252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56" name="Google Shape;56;p16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" name="Google Shape;57;p16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body" idx="2"/>
          </p:nvPr>
        </p:nvSpPr>
        <p:spPr>
          <a:xfrm>
            <a:off x="967154" y="1825624"/>
            <a:ext cx="5004000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- 3 columns">
  <p:cSld name="Content - 3 column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body" idx="1"/>
          </p:nvPr>
        </p:nvSpPr>
        <p:spPr>
          <a:xfrm>
            <a:off x="970722" y="1825625"/>
            <a:ext cx="3229533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Google Shape;61;p17"/>
          <p:cNvSpPr txBox="1">
            <a:spLocks noGrp="1"/>
          </p:cNvSpPr>
          <p:nvPr>
            <p:ph type="body" idx="2"/>
          </p:nvPr>
        </p:nvSpPr>
        <p:spPr>
          <a:xfrm>
            <a:off x="4476002" y="1825624"/>
            <a:ext cx="3239996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7"/>
          <p:cNvSpPr txBox="1">
            <a:spLocks noGrp="1"/>
          </p:cNvSpPr>
          <p:nvPr>
            <p:ph type="body" idx="3"/>
          </p:nvPr>
        </p:nvSpPr>
        <p:spPr>
          <a:xfrm>
            <a:off x="7990763" y="1825624"/>
            <a:ext cx="3239998" cy="4170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63" name="Google Shape;63;p17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8"/>
          <p:cNvSpPr txBox="1">
            <a:spLocks noGrp="1"/>
          </p:cNvSpPr>
          <p:nvPr>
            <p:ph type="body" idx="1"/>
          </p:nvPr>
        </p:nvSpPr>
        <p:spPr>
          <a:xfrm>
            <a:off x="970722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body" idx="2"/>
          </p:nvPr>
        </p:nvSpPr>
        <p:spPr>
          <a:xfrm>
            <a:off x="970722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3"/>
          </p:nvPr>
        </p:nvSpPr>
        <p:spPr>
          <a:xfrm>
            <a:off x="6232768" y="1681163"/>
            <a:ext cx="5003999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B91C5"/>
              </a:buClr>
              <a:buSzPts val="2800"/>
              <a:buFont typeface="Arial"/>
              <a:buNone/>
              <a:defRPr sz="2800" b="1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2B91C5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body" idx="4"/>
          </p:nvPr>
        </p:nvSpPr>
        <p:spPr>
          <a:xfrm>
            <a:off x="6232768" y="2597727"/>
            <a:ext cx="5003999" cy="33982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70" name="Google Shape;70;p18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" name="Google Shape;71;p18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photo">
  <p:cSld name="Title_phot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>
            <a:spLocks noGrp="1"/>
          </p:cNvSpPr>
          <p:nvPr>
            <p:ph type="pic" idx="2"/>
          </p:nvPr>
        </p:nvSpPr>
        <p:spPr>
          <a:xfrm>
            <a:off x="0" y="1750540"/>
            <a:ext cx="12192000" cy="4245448"/>
          </a:xfrm>
          <a:prstGeom prst="rect">
            <a:avLst/>
          </a:prstGeom>
          <a:solidFill>
            <a:schemeClr val="lt2"/>
          </a:solidFill>
          <a:ln>
            <a:noFill/>
          </a:ln>
        </p:spPr>
      </p:sp>
      <p:sp>
        <p:nvSpPr>
          <p:cNvPr id="74" name="Google Shape;74;p19"/>
          <p:cNvSpPr txBox="1">
            <a:spLocks noGrp="1"/>
          </p:cNvSpPr>
          <p:nvPr>
            <p:ph type="title"/>
          </p:nvPr>
        </p:nvSpPr>
        <p:spPr>
          <a:xfrm>
            <a:off x="970722" y="575220"/>
            <a:ext cx="10263893" cy="782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800"/>
              <a:buFont typeface="Arial"/>
              <a:buNone/>
              <a:defRPr sz="3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cxnSp>
        <p:nvCxnSpPr>
          <p:cNvPr id="75" name="Google Shape;75;p19"/>
          <p:cNvCxnSpPr/>
          <p:nvPr/>
        </p:nvCxnSpPr>
        <p:spPr>
          <a:xfrm flipH="1">
            <a:off x="838201" y="0"/>
            <a:ext cx="1" cy="1365250"/>
          </a:xfrm>
          <a:prstGeom prst="straightConnector1">
            <a:avLst/>
          </a:prstGeom>
          <a:noFill/>
          <a:ln w="2857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7" descr="EC-JRC-logo_horizontal_EN_pos_transparent-background.png"/>
          <p:cNvPicPr preferRelativeResize="0"/>
          <p:nvPr/>
        </p:nvPicPr>
        <p:blipFill rotWithShape="1">
          <a:blip r:embed="rId18">
            <a:alphaModFix/>
          </a:blip>
          <a:srcRect l="6902" t="10944" r="6668" b="9112"/>
          <a:stretch/>
        </p:blipFill>
        <p:spPr>
          <a:xfrm>
            <a:off x="9945929" y="6177847"/>
            <a:ext cx="1727997" cy="46722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7"/>
          <p:cNvSpPr txBox="1">
            <a:spLocks noGrp="1"/>
          </p:cNvSpPr>
          <p:nvPr>
            <p:ph type="sldNum" idx="12"/>
          </p:nvPr>
        </p:nvSpPr>
        <p:spPr>
          <a:xfrm>
            <a:off x="838200" y="625429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200" b="0" i="0" u="none" strike="noStrike" cap="none">
                <a:solidFill>
                  <a:srgbClr val="94949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inspire.ec.europa.eu/metadata-codelist/PriorityDatase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>
            <a:spLocks noGrp="1"/>
          </p:cNvSpPr>
          <p:nvPr>
            <p:ph type="ctrTitle"/>
          </p:nvPr>
        </p:nvSpPr>
        <p:spPr>
          <a:xfrm>
            <a:off x="1071349" y="1992572"/>
            <a:ext cx="10290265" cy="21495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/>
            <a:r>
              <a:rPr lang="en-US" sz="5600"/>
              <a:t>ISO &amp; GeoDCAT-AP metadata</a:t>
            </a:r>
            <a:br>
              <a:rPr lang="en-US" sz="5600"/>
            </a:br>
            <a:r>
              <a:rPr lang="en-US" sz="5600"/>
              <a:t>implementation pilot</a:t>
            </a:r>
            <a:endParaRPr sz="5600"/>
          </a:p>
        </p:txBody>
      </p:sp>
      <p:sp>
        <p:nvSpPr>
          <p:cNvPr id="121" name="Google Shape;121;p1"/>
          <p:cNvSpPr txBox="1">
            <a:spLocks noGrp="1"/>
          </p:cNvSpPr>
          <p:nvPr>
            <p:ph type="subTitle" idx="1"/>
          </p:nvPr>
        </p:nvSpPr>
        <p:spPr>
          <a:xfrm>
            <a:off x="1071350" y="3876692"/>
            <a:ext cx="9453393" cy="8977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buSzPts val="2300"/>
            </a:pPr>
            <a:r>
              <a:rPr lang="en-US" sz="2400" b="1"/>
              <a:t>European Commission SEMIC Group (DG DIGIT) and DG JRC,   Publications Office of the European Union </a:t>
            </a:r>
          </a:p>
          <a:p>
            <a:pPr>
              <a:buSzPts val="2300"/>
            </a:pPr>
            <a:r>
              <a:rPr lang="en-US" sz="2400" b="1"/>
              <a:t>&amp; Member States</a:t>
            </a:r>
          </a:p>
          <a:p>
            <a:pPr marL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endParaRPr sz="2400"/>
          </a:p>
        </p:txBody>
      </p:sp>
      <p:sp>
        <p:nvSpPr>
          <p:cNvPr id="122" name="Google Shape;122;p1"/>
          <p:cNvSpPr txBox="1">
            <a:spLocks noGrp="1"/>
          </p:cNvSpPr>
          <p:nvPr>
            <p:ph type="body" idx="2"/>
          </p:nvPr>
        </p:nvSpPr>
        <p:spPr>
          <a:xfrm>
            <a:off x="5684519" y="5872536"/>
            <a:ext cx="5677095" cy="8774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/>
            <a:r>
              <a:rPr lang="en-GB">
                <a:solidFill>
                  <a:schemeClr val="accent6">
                    <a:lumMod val="60000"/>
                    <a:lumOff val="40000"/>
                  </a:schemeClr>
                </a:solidFill>
              </a:rPr>
              <a:t>National Land Survey of Finland</a:t>
            </a:r>
          </a:p>
          <a:p>
            <a:pPr marL="0" lvl="0" indent="0"/>
            <a:r>
              <a:rPr lang="en-GB"/>
              <a:t>2nd Meeting – November 20, 2024</a:t>
            </a:r>
          </a:p>
          <a:p>
            <a:pPr marL="0" lvl="0" indent="0" algn="r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200"/>
              <a:buFont typeface="Arial"/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20000"/>
            <a:ext cx="11104981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GB" sz="2800" b="1" dirty="0">
                <a:solidFill>
                  <a:srgbClr val="0070C0"/>
                </a:solidFill>
              </a:rPr>
              <a:t>Testing focus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How it works? Metadata are harvested from the INSPIRE discovery service to the OpenData.fi portal, and from there on further to the European Data Portal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Opendata.fi has implemented Geo-DCAT-AP 2, supports the use of 6 HVD categories, not participating in the pilot.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NLS-FI focuses on testing the XSL transformation and HVD-reporting requirements</a:t>
            </a:r>
            <a:endParaRPr lang="en-GB" sz="2000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GB" sz="2000" b="1" dirty="0">
                <a:solidFill>
                  <a:schemeClr val="bg1">
                    <a:lumMod val="50000"/>
                  </a:schemeClr>
                </a:solidFill>
              </a:rPr>
              <a:t>Metadata selected for the pilot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Natively produced and harvested metadata that passes the INSPIRE-validator tests, despite Conformance Class 8 (INSPIRE data set (series) linked service metadata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Single language and multilingual ones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9 services metadata: WMS, WCS, OGC API Features, OGC API Processes, INSPIRE-ATOM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7 dataset metadata: dataset and dataset series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Majority of metadata include </a:t>
            </a:r>
            <a:r>
              <a:rPr lang="en-GB" sz="1600" dirty="0" err="1">
                <a:solidFill>
                  <a:schemeClr val="bg1">
                    <a:lumMod val="50000"/>
                  </a:schemeClr>
                </a:solidFill>
              </a:rPr>
              <a:t>hvdCategory</a:t>
            </a:r>
            <a:r>
              <a:rPr lang="en-GB" sz="1600" dirty="0">
                <a:solidFill>
                  <a:schemeClr val="bg1">
                    <a:lumMod val="50000"/>
                  </a:schemeClr>
                </a:solidFill>
              </a:rPr>
              <a:t> and ELI-code using of two thesaurus</a:t>
            </a:r>
            <a:endParaRPr lang="en-GB" sz="1600" dirty="0">
              <a:solidFill>
                <a:schemeClr val="bg1">
                  <a:lumMod val="50000"/>
                </a:schemeClr>
              </a:solidFill>
              <a:highlight>
                <a:srgbClr val="FFFF00"/>
              </a:highlight>
            </a:endParaRPr>
          </a:p>
          <a:p>
            <a:pPr marL="558800" lvl="1" indent="0">
              <a:spcBef>
                <a:spcPts val="600"/>
              </a:spcBef>
              <a:spcAft>
                <a:spcPts val="600"/>
              </a:spcAft>
              <a:buNone/>
            </a:pPr>
            <a:endParaRPr lang="en-GB" sz="1800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sz="1800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GB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/>
              <a:t>Pilot progress </a:t>
            </a:r>
            <a:br>
              <a:rPr lang="en-GB" sz="3600" b="1"/>
            </a:br>
            <a:r>
              <a:rPr lang="en-GB" sz="3600" b="1">
                <a:solidFill>
                  <a:srgbClr val="FF0000"/>
                </a:solidFill>
              </a:rPr>
              <a:t>National Land Survey of Finland</a:t>
            </a:r>
          </a:p>
        </p:txBody>
      </p:sp>
    </p:spTree>
    <p:extLst>
      <p:ext uri="{BB962C8B-B14F-4D97-AF65-F5344CB8AC3E}">
        <p14:creationId xmlns:p14="http://schemas.microsoft.com/office/powerpoint/2010/main" val="4051915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967154" y="1640548"/>
            <a:ext cx="11224846" cy="4170363"/>
          </a:xfrm>
          <a:noFill/>
        </p:spPr>
        <p:txBody>
          <a:bodyPr/>
          <a:lstStyle/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Progress achieved / Issues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XSL transformation has been done for all chosen ISO XML files using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XMLSpy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sz="2000" i="1" dirty="0" err="1">
                <a:solidFill>
                  <a:schemeClr val="bg1">
                    <a:lumMod val="50000"/>
                  </a:schemeClr>
                </a:solidFill>
              </a:rPr>
              <a:t>Commandline</a:t>
            </a:r>
            <a:r>
              <a:rPr lang="en-US" sz="2000" i="1" dirty="0">
                <a:solidFill>
                  <a:schemeClr val="bg1">
                    <a:lumMod val="50000"/>
                  </a:schemeClr>
                </a:solidFill>
              </a:rPr>
              <a:t> tool to convert ISO metadata to DCAT-AP. </a:t>
            </a:r>
            <a:r>
              <a:rPr lang="en-US" sz="1600" i="1" dirty="0">
                <a:solidFill>
                  <a:schemeClr val="bg1">
                    <a:lumMod val="50000"/>
                  </a:schemeClr>
                </a:solidFill>
              </a:rPr>
              <a:t>RDF2HTML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tool has been used to transform the RDF-files to html to be saved as PDF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Altering of XML/RDF file and XSL to include namespace </a:t>
            </a:r>
            <a:r>
              <a:rPr lang="fi-FI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xmlns:dcatap</a:t>
            </a:r>
            <a:r>
              <a:rPr lang="fi-FI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="http://data.europa.eu/r5r/"</a:t>
            </a:r>
            <a:r>
              <a:rPr lang="fi-FI" sz="1100" dirty="0"/>
              <a:t> </a:t>
            </a:r>
            <a:r>
              <a:rPr lang="fi-FI" sz="2000" b="1" dirty="0">
                <a:solidFill>
                  <a:schemeClr val="bg1">
                    <a:lumMod val="50000"/>
                  </a:schemeClr>
                </a:solidFill>
              </a:rPr>
              <a:t>and</a:t>
            </a:r>
            <a:r>
              <a:rPr lang="fi-FI" sz="1100" dirty="0"/>
              <a:t> </a:t>
            </a:r>
            <a:r>
              <a:rPr lang="fi-FI" sz="18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catap:applicableLegislation</a:t>
            </a:r>
            <a:r>
              <a:rPr lang="fi-FI" sz="1800" dirty="0">
                <a:solidFill>
                  <a:srgbClr val="000000"/>
                </a:solidFill>
                <a:latin typeface="Aptos Narrow" panose="020B0004020202020204" pitchFamily="34" charset="0"/>
              </a:rPr>
              <a:t>, </a:t>
            </a:r>
            <a:r>
              <a:rPr lang="fi-FI" sz="1800" dirty="0" err="1">
                <a:solidFill>
                  <a:srgbClr val="000000"/>
                </a:solidFill>
                <a:latin typeface="Aptos Narrow" panose="020B0004020202020204" pitchFamily="34" charset="0"/>
              </a:rPr>
              <a:t>dcatap:hvdCategory</a:t>
            </a:r>
            <a:r>
              <a:rPr lang="fi-FI" sz="1800" dirty="0">
                <a:solidFill>
                  <a:srgbClr val="000000"/>
                </a:solidFill>
                <a:latin typeface="Aptos Narrow" panose="020B0004020202020204" pitchFamily="34" charset="0"/>
              </a:rPr>
              <a:t> </a:t>
            </a:r>
            <a:r>
              <a:rPr lang="en-US" sz="1800" b="1" dirty="0">
                <a:solidFill>
                  <a:schemeClr val="bg1">
                    <a:lumMod val="50000"/>
                  </a:schemeClr>
                </a:solidFill>
              </a:rPr>
              <a:t>to a few metadata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Original: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Altered: </a:t>
            </a:r>
            <a:r>
              <a:rPr lang="fi-FI" sz="1050" dirty="0">
                <a:highlight>
                  <a:srgbClr val="00FFFF"/>
                </a:highlight>
              </a:rPr>
              <a:t>&lt;</a:t>
            </a:r>
            <a:r>
              <a:rPr lang="fi-FI" sz="1050" dirty="0" err="1">
                <a:highlight>
                  <a:srgbClr val="00FFFF"/>
                </a:highlight>
              </a:rPr>
              <a:t>dcatap:hvdCategory</a:t>
            </a:r>
            <a:r>
              <a:rPr lang="fi-FI" sz="1050" dirty="0">
                <a:highlight>
                  <a:srgbClr val="00FFFF"/>
                </a:highlight>
              </a:rPr>
              <a:t> </a:t>
            </a:r>
            <a:r>
              <a:rPr lang="fi-FI" sz="1050" dirty="0" err="1">
                <a:highlight>
                  <a:srgbClr val="00FFFF"/>
                </a:highlight>
              </a:rPr>
              <a:t>rdf:resource</a:t>
            </a:r>
            <a:r>
              <a:rPr lang="fi-FI" sz="1050" dirty="0">
                <a:highlight>
                  <a:srgbClr val="00FFFF"/>
                </a:highlight>
              </a:rPr>
              <a:t>="http://data.europa.eu/</a:t>
            </a:r>
            <a:r>
              <a:rPr lang="fi-FI" sz="1050" dirty="0" err="1">
                <a:highlight>
                  <a:srgbClr val="00FFFF"/>
                </a:highlight>
              </a:rPr>
              <a:t>bna</a:t>
            </a:r>
            <a:r>
              <a:rPr lang="fi-FI" sz="1050" dirty="0">
                <a:highlight>
                  <a:srgbClr val="00FFFF"/>
                </a:highlight>
              </a:rPr>
              <a:t>/c_ac64a52d"/&gt;</a:t>
            </a:r>
          </a:p>
          <a:p>
            <a:pPr marL="1447800" lvl="3" indent="0">
              <a:spcBef>
                <a:spcPts val="0"/>
              </a:spcBef>
              <a:buNone/>
            </a:pPr>
            <a:r>
              <a:rPr lang="fi-FI" sz="1050" dirty="0">
                <a:highlight>
                  <a:srgbClr val="00FFFF"/>
                </a:highlight>
              </a:rPr>
              <a:t>&lt;</a:t>
            </a:r>
            <a:r>
              <a:rPr lang="fi-FI" sz="1050" dirty="0" err="1">
                <a:highlight>
                  <a:srgbClr val="00FFFF"/>
                </a:highlight>
              </a:rPr>
              <a:t>dcatap:applicableLegislation</a:t>
            </a:r>
            <a:r>
              <a:rPr lang="fi-FI" sz="1050" dirty="0">
                <a:highlight>
                  <a:srgbClr val="00FFFF"/>
                </a:highlight>
              </a:rPr>
              <a:t> </a:t>
            </a:r>
            <a:r>
              <a:rPr lang="fi-FI" sz="1050" dirty="0" err="1">
                <a:highlight>
                  <a:srgbClr val="00FFFF"/>
                </a:highlight>
              </a:rPr>
              <a:t>rdf:resource</a:t>
            </a:r>
            <a:r>
              <a:rPr lang="fi-FI" sz="1050" dirty="0">
                <a:highlight>
                  <a:srgbClr val="00FFFF"/>
                </a:highlight>
              </a:rPr>
              <a:t>="http://data.europa.eu/eli/</a:t>
            </a:r>
            <a:r>
              <a:rPr lang="fi-FI" sz="1050" dirty="0" err="1">
                <a:highlight>
                  <a:srgbClr val="00FFFF"/>
                </a:highlight>
              </a:rPr>
              <a:t>reg_impl</a:t>
            </a:r>
            <a:r>
              <a:rPr lang="fi-FI" sz="1050" dirty="0">
                <a:highlight>
                  <a:srgbClr val="00FFFF"/>
                </a:highlight>
              </a:rPr>
              <a:t>/2023/138/</a:t>
            </a:r>
            <a:r>
              <a:rPr lang="fi-FI" sz="1050" dirty="0" err="1">
                <a:highlight>
                  <a:srgbClr val="00FFFF"/>
                </a:highlight>
              </a:rPr>
              <a:t>oj</a:t>
            </a:r>
            <a:r>
              <a:rPr lang="fi-FI" sz="1050" dirty="0">
                <a:highlight>
                  <a:srgbClr val="00FFFF"/>
                </a:highlight>
              </a:rPr>
              <a:t>"/&gt;</a:t>
            </a:r>
          </a:p>
          <a:p>
            <a:pPr marL="0" indent="0">
              <a:buNone/>
            </a:pPr>
            <a:r>
              <a:rPr lang="fi-FI" sz="1400" dirty="0"/>
              <a:t>	</a:t>
            </a:r>
            <a:r>
              <a:rPr lang="fi-FI" sz="1400" b="1" dirty="0" err="1"/>
              <a:t>Comment</a:t>
            </a:r>
            <a:r>
              <a:rPr lang="fi-FI" sz="1400" dirty="0"/>
              <a:t>: </a:t>
            </a:r>
            <a:r>
              <a:rPr lang="fi-FI" sz="1400" dirty="0" err="1"/>
              <a:t>Would</a:t>
            </a:r>
            <a:r>
              <a:rPr lang="fi-FI" sz="1400" dirty="0"/>
              <a:t> it </a:t>
            </a:r>
            <a:r>
              <a:rPr lang="fi-FI" sz="1400" dirty="0" err="1"/>
              <a:t>not</a:t>
            </a:r>
            <a:r>
              <a:rPr lang="fi-FI" sz="1400" dirty="0"/>
              <a:t> </a:t>
            </a:r>
            <a:r>
              <a:rPr lang="fi-FI" sz="1400" dirty="0" err="1"/>
              <a:t>be</a:t>
            </a:r>
            <a:r>
              <a:rPr lang="fi-FI" sz="1400" dirty="0"/>
              <a:t> of </a:t>
            </a:r>
            <a:r>
              <a:rPr lang="fi-FI" sz="1400" dirty="0" err="1"/>
              <a:t>value</a:t>
            </a:r>
            <a:r>
              <a:rPr lang="fi-FI" sz="1400" dirty="0"/>
              <a:t> </a:t>
            </a:r>
            <a:r>
              <a:rPr lang="fi-FI" sz="1400" dirty="0" err="1"/>
              <a:t>if</a:t>
            </a:r>
            <a:r>
              <a:rPr lang="fi-FI" sz="1400" dirty="0"/>
              <a:t> </a:t>
            </a:r>
            <a:r>
              <a:rPr lang="fi-FI" sz="1400" dirty="0" err="1"/>
              <a:t>the</a:t>
            </a:r>
            <a:r>
              <a:rPr lang="fi-FI" sz="1400" dirty="0"/>
              <a:t> XSL </a:t>
            </a:r>
            <a:r>
              <a:rPr lang="fi-FI" sz="1400" dirty="0" err="1"/>
              <a:t>also</a:t>
            </a:r>
            <a:r>
              <a:rPr lang="fi-FI" sz="1400" dirty="0"/>
              <a:t> </a:t>
            </a:r>
            <a:r>
              <a:rPr lang="fi-FI" sz="1400" dirty="0" err="1"/>
              <a:t>would</a:t>
            </a:r>
            <a:r>
              <a:rPr lang="fi-FI" sz="1400" dirty="0"/>
              <a:t> </a:t>
            </a:r>
            <a:r>
              <a:rPr lang="fi-FI" sz="1400" dirty="0" err="1"/>
              <a:t>add</a:t>
            </a:r>
            <a:r>
              <a:rPr lang="fi-FI" sz="1400" dirty="0"/>
              <a:t> </a:t>
            </a:r>
            <a:r>
              <a:rPr lang="fi-FI" sz="1400" dirty="0" err="1"/>
              <a:t>Labels</a:t>
            </a:r>
            <a:r>
              <a:rPr lang="fi-FI" sz="1400" dirty="0"/>
              <a:t> </a:t>
            </a:r>
            <a:r>
              <a:rPr lang="fi-FI" sz="1400" dirty="0" err="1"/>
              <a:t>or</a:t>
            </a:r>
            <a:r>
              <a:rPr lang="fi-FI" sz="1400" dirty="0"/>
              <a:t> </a:t>
            </a:r>
            <a:r>
              <a:rPr lang="fi-FI" sz="1400" dirty="0" err="1"/>
              <a:t>Keywords</a:t>
            </a:r>
            <a:r>
              <a:rPr lang="fi-FI" sz="1400" dirty="0"/>
              <a:t>, </a:t>
            </a:r>
            <a:r>
              <a:rPr lang="fi-FI" sz="1400" dirty="0" err="1"/>
              <a:t>such</a:t>
            </a:r>
            <a:r>
              <a:rPr lang="fi-FI" sz="1400" dirty="0"/>
              <a:t> as </a:t>
            </a:r>
            <a:r>
              <a:rPr lang="fi-FI" sz="1400" dirty="0" err="1"/>
              <a:t>Geospatial</a:t>
            </a:r>
            <a:endParaRPr lang="fi-FI" sz="1400" dirty="0"/>
          </a:p>
          <a:p>
            <a:pPr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SHACL Validation against DCAT-AP3 started, very preliminary suggestions: </a:t>
            </a:r>
          </a:p>
          <a:p>
            <a:pPr marL="936000" lvl="1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Amend XSL to retrieve only one geometry and one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bbox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, otherwise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shacl:violation</a:t>
            </a:r>
            <a:endParaRPr lang="en-US" sz="1600" dirty="0">
              <a:solidFill>
                <a:schemeClr val="bg1">
                  <a:lumMod val="50000"/>
                </a:schemeClr>
              </a:solidFill>
            </a:endParaRPr>
          </a:p>
          <a:p>
            <a:pPr marL="936000" lvl="1">
              <a:spcBef>
                <a:spcPts val="0"/>
              </a:spcBef>
            </a:pP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Shacl:violation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related to the identifiers, title and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accessRights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  <a:p>
            <a:pPr marL="936000" lvl="1">
              <a:spcBef>
                <a:spcPts val="0"/>
              </a:spcBef>
            </a:pP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Many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shacl:warnings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related to invalid cardinality and one related to </a:t>
            </a:r>
            <a:r>
              <a:rPr lang="en-US" sz="1600" i="0" dirty="0">
                <a:solidFill>
                  <a:srgbClr val="404040"/>
                </a:solidFill>
                <a:effectLst/>
                <a:latin typeface="Roboto" panose="02000000000000000000" pitchFamily="2" charset="0"/>
              </a:rPr>
              <a:t>http://data.europa.eu/bna/c_ac64a52d</a:t>
            </a: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spcBef>
                <a:spcPts val="600"/>
              </a:spcBef>
              <a:spcAft>
                <a:spcPts val="600"/>
              </a:spcAft>
            </a:pPr>
            <a:endParaRPr lang="en-US" sz="1600" i="0" dirty="0">
              <a:solidFill>
                <a:srgbClr val="404040"/>
              </a:solidFill>
              <a:effectLst/>
              <a:latin typeface="Roboto" panose="02000000000000000000" pitchFamily="2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/>
              <a:t>Pilot progress </a:t>
            </a:r>
            <a:br>
              <a:rPr lang="en-GB" sz="3600" b="1"/>
            </a:br>
            <a:r>
              <a:rPr lang="en-GB" sz="3600" b="1">
                <a:solidFill>
                  <a:srgbClr val="FF0000"/>
                </a:solidFill>
              </a:rPr>
              <a:t>National Land Survey of Finland</a:t>
            </a:r>
          </a:p>
        </p:txBody>
      </p:sp>
      <p:pic>
        <p:nvPicPr>
          <p:cNvPr id="4" name="Bildobjekt 3">
            <a:extLst>
              <a:ext uri="{FF2B5EF4-FFF2-40B4-BE49-F238E27FC236}">
                <a16:creationId xmlns:a16="http://schemas.microsoft.com/office/drawing/2014/main" id="{FDEFC6EE-00C8-7368-A6EC-89D10773B0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446"/>
          <a:stretch/>
        </p:blipFill>
        <p:spPr>
          <a:xfrm>
            <a:off x="2891943" y="4118888"/>
            <a:ext cx="10102374" cy="57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093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781235" y="1548082"/>
            <a:ext cx="11410765" cy="5032012"/>
          </a:xfrm>
          <a:noFill/>
        </p:spPr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Visual comparison using DCAT-HVD, GeoDCAT3 and DCAT3 overview jpgs</a:t>
            </a:r>
          </a:p>
          <a:p>
            <a:pPr lvl="1">
              <a:spcBef>
                <a:spcPts val="0"/>
              </a:spcBef>
            </a:pPr>
            <a:r>
              <a:rPr lang="fi-FI" sz="1600" b="1" dirty="0"/>
              <a:t>DCAT-HVD: </a:t>
            </a:r>
            <a:r>
              <a:rPr lang="fi-FI" sz="1400" i="1" dirty="0" err="1"/>
              <a:t>dcatap:hvdCategory</a:t>
            </a:r>
            <a:r>
              <a:rPr lang="fi-FI" sz="1400" dirty="0"/>
              <a:t> and </a:t>
            </a:r>
            <a:r>
              <a:rPr lang="fi-FI" sz="1400" i="1" dirty="0" err="1"/>
              <a:t>dcatap:legislationApplication</a:t>
            </a:r>
            <a:r>
              <a:rPr lang="fi-FI" sz="1400" i="1" dirty="0"/>
              <a:t> </a:t>
            </a:r>
            <a:r>
              <a:rPr lang="fi-FI" sz="1400" dirty="0" err="1"/>
              <a:t>are</a:t>
            </a:r>
            <a:r>
              <a:rPr lang="fi-FI" sz="1400" dirty="0"/>
              <a:t> </a:t>
            </a:r>
            <a:r>
              <a:rPr lang="fi-FI" sz="1400" dirty="0" err="1"/>
              <a:t>mandatory</a:t>
            </a:r>
            <a:r>
              <a:rPr lang="fi-FI" sz="1400" b="1" dirty="0"/>
              <a:t> </a:t>
            </a:r>
            <a:r>
              <a:rPr lang="fi-FI" sz="1400" dirty="0"/>
              <a:t>for DataService, Dataset and </a:t>
            </a:r>
            <a:r>
              <a:rPr lang="fi-FI" sz="1400" dirty="0" err="1"/>
              <a:t>Distribution</a:t>
            </a:r>
            <a:endParaRPr lang="fi-FI" sz="1600" dirty="0"/>
          </a:p>
          <a:p>
            <a:pPr lvl="1">
              <a:spcBef>
                <a:spcPts val="0"/>
              </a:spcBef>
            </a:pPr>
            <a:r>
              <a:rPr lang="fi-FI" sz="1600" b="1" dirty="0"/>
              <a:t>GeoDCAT3</a:t>
            </a:r>
            <a:r>
              <a:rPr lang="fi-FI" sz="1600" dirty="0"/>
              <a:t>: </a:t>
            </a:r>
            <a:r>
              <a:rPr lang="fi-FI" sz="1400" dirty="0" err="1"/>
              <a:t>dcatap:applicableLegislation</a:t>
            </a:r>
            <a:r>
              <a:rPr lang="fi-FI" sz="1400" dirty="0"/>
              <a:t> is </a:t>
            </a:r>
            <a:r>
              <a:rPr lang="fi-FI" sz="1400" dirty="0" err="1"/>
              <a:t>optional</a:t>
            </a:r>
            <a:r>
              <a:rPr lang="fi-FI" sz="1400" dirty="0"/>
              <a:t> for Dataset, DataService, </a:t>
            </a:r>
            <a:r>
              <a:rPr lang="fi-FI" sz="1400" dirty="0" err="1"/>
              <a:t>Distribution</a:t>
            </a:r>
            <a:r>
              <a:rPr lang="fi-FI" sz="1400" dirty="0"/>
              <a:t> (</a:t>
            </a:r>
            <a:r>
              <a:rPr lang="fi-FI" sz="1400" i="1" dirty="0" err="1"/>
              <a:t>mandatory</a:t>
            </a:r>
            <a:r>
              <a:rPr lang="fi-FI" sz="1400" i="1" dirty="0"/>
              <a:t> in DCAT-HVD</a:t>
            </a:r>
            <a:r>
              <a:rPr lang="fi-FI" sz="1400" dirty="0"/>
              <a:t>) and for </a:t>
            </a:r>
            <a:r>
              <a:rPr lang="fi-FI" sz="1400" dirty="0" err="1"/>
              <a:t>DatasetSeries</a:t>
            </a:r>
            <a:r>
              <a:rPr lang="fi-FI" sz="1400" dirty="0"/>
              <a:t> and </a:t>
            </a:r>
            <a:r>
              <a:rPr lang="fi-FI" sz="1400" dirty="0" err="1"/>
              <a:t>Catalog</a:t>
            </a:r>
            <a:r>
              <a:rPr lang="fi-FI" sz="1400" dirty="0"/>
              <a:t> (</a:t>
            </a:r>
            <a:r>
              <a:rPr lang="fi-FI" sz="1400" i="1" dirty="0" err="1"/>
              <a:t>missing</a:t>
            </a:r>
            <a:r>
              <a:rPr lang="fi-FI" sz="1400" i="1" dirty="0"/>
              <a:t> in DCAT-HVD</a:t>
            </a:r>
            <a:r>
              <a:rPr lang="fi-FI" sz="1400" dirty="0"/>
              <a:t>). </a:t>
            </a:r>
          </a:p>
          <a:p>
            <a:pPr lvl="2">
              <a:spcBef>
                <a:spcPts val="0"/>
              </a:spcBef>
            </a:pPr>
            <a:r>
              <a:rPr lang="fi-FI" sz="1400" b="1" dirty="0"/>
              <a:t>Suggestion: </a:t>
            </a:r>
            <a:r>
              <a:rPr lang="fi-FI" sz="1400" dirty="0" err="1"/>
              <a:t>Add</a:t>
            </a:r>
            <a:r>
              <a:rPr lang="fi-FI" sz="1400" dirty="0"/>
              <a:t> </a:t>
            </a:r>
            <a:r>
              <a:rPr lang="fi-FI" sz="1400" dirty="0" err="1"/>
              <a:t>also</a:t>
            </a:r>
            <a:r>
              <a:rPr lang="fi-FI" sz="1400" dirty="0"/>
              <a:t> </a:t>
            </a:r>
            <a:r>
              <a:rPr lang="fi-FI" sz="1400" dirty="0" err="1"/>
              <a:t>dcatap:hvdCategory</a:t>
            </a:r>
            <a:r>
              <a:rPr lang="fi-FI" sz="1400" dirty="0"/>
              <a:t> as </a:t>
            </a:r>
            <a:r>
              <a:rPr lang="fi-FI" sz="1400" dirty="0" err="1"/>
              <a:t>optional</a:t>
            </a:r>
            <a:endParaRPr lang="fi-FI" sz="1400" dirty="0"/>
          </a:p>
          <a:p>
            <a:pPr lvl="2">
              <a:spcBef>
                <a:spcPts val="0"/>
              </a:spcBef>
            </a:pPr>
            <a:r>
              <a:rPr lang="fi-FI" sz="1400" b="1" dirty="0" err="1"/>
              <a:t>Comment</a:t>
            </a:r>
            <a:r>
              <a:rPr lang="fi-FI" sz="1400" b="1" dirty="0"/>
              <a:t>/</a:t>
            </a:r>
            <a:r>
              <a:rPr lang="fi-FI" sz="1400" b="1" dirty="0" err="1"/>
              <a:t>Question</a:t>
            </a:r>
            <a:r>
              <a:rPr lang="fi-FI" sz="1400" b="1" dirty="0"/>
              <a:t>: </a:t>
            </a:r>
            <a:r>
              <a:rPr lang="fi-FI" sz="1400" dirty="0" err="1"/>
              <a:t>Implementation</a:t>
            </a:r>
            <a:r>
              <a:rPr lang="fi-FI" sz="1400" dirty="0"/>
              <a:t> in </a:t>
            </a:r>
            <a:r>
              <a:rPr lang="fi-FI" sz="1400" dirty="0" err="1"/>
              <a:t>one</a:t>
            </a:r>
            <a:r>
              <a:rPr lang="fi-FI" sz="1400" dirty="0"/>
              <a:t> </a:t>
            </a:r>
            <a:r>
              <a:rPr lang="fi-FI" sz="1400" dirty="0" err="1"/>
              <a:t>place</a:t>
            </a:r>
            <a:r>
              <a:rPr lang="fi-FI" sz="1400" dirty="0"/>
              <a:t> is </a:t>
            </a:r>
            <a:r>
              <a:rPr lang="fi-FI" sz="1400" dirty="0" err="1"/>
              <a:t>probably</a:t>
            </a:r>
            <a:r>
              <a:rPr lang="fi-FI" sz="1400" dirty="0"/>
              <a:t> </a:t>
            </a:r>
            <a:r>
              <a:rPr lang="fi-FI" sz="1400" dirty="0" err="1"/>
              <a:t>enough</a:t>
            </a:r>
            <a:r>
              <a:rPr lang="fi-FI" sz="1400" dirty="0"/>
              <a:t>? </a:t>
            </a:r>
            <a:r>
              <a:rPr lang="fi-FI" sz="1400" dirty="0" err="1"/>
              <a:t>Any</a:t>
            </a:r>
            <a:r>
              <a:rPr lang="fi-FI" sz="1400" dirty="0"/>
              <a:t> </a:t>
            </a:r>
            <a:r>
              <a:rPr lang="fi-FI" sz="1400" dirty="0" err="1"/>
              <a:t>preferences</a:t>
            </a:r>
            <a:r>
              <a:rPr lang="fi-FI" sz="1400" dirty="0"/>
              <a:t> </a:t>
            </a:r>
            <a:r>
              <a:rPr lang="fi-FI" sz="1400" dirty="0" err="1"/>
              <a:t>where</a:t>
            </a:r>
            <a:r>
              <a:rPr lang="fi-FI" sz="1400" dirty="0"/>
              <a:t>?</a:t>
            </a:r>
          </a:p>
          <a:p>
            <a:pPr marL="7620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Expectations / Proposals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Learning and improving together to achieve a smooth HVD-reporting process in the future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To get a clarification on the role of the service metadata. Are they needed for the HVD-reporting? 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XSL amendment proposals:</a:t>
            </a:r>
          </a:p>
          <a:p>
            <a:pPr lvl="1">
              <a:spcBef>
                <a:spcPts val="0"/>
              </a:spcBef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Could the XSL extract 0..*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hvdCategory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information when a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hvdCategory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thesaurus is in use (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CharString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or Anchor) </a:t>
            </a:r>
            <a:r>
              <a:rPr lang="en-US" sz="1600" dirty="0">
                <a:latin typeface="-apple-system"/>
              </a:rPr>
              <a:t>How should datasets be denoted as high-value datasets in their metadata? </a:t>
            </a:r>
            <a:endParaRPr lang="en-US" sz="1600" b="1" i="0" u="none" strike="noStrike" dirty="0">
              <a:solidFill>
                <a:schemeClr val="bg1">
                  <a:lumMod val="50000"/>
                </a:schemeClr>
              </a:solidFill>
              <a:effectLst/>
              <a:latin typeface="-apple-system"/>
            </a:endParaRPr>
          </a:p>
          <a:p>
            <a:pPr lvl="1">
              <a:spcBef>
                <a:spcPts val="0"/>
              </a:spcBef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Could the XSL put the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hvdCategory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 URIs, labels and the ELI-code in the/one right place(s) in the RDF file? </a:t>
            </a:r>
          </a:p>
          <a:p>
            <a:pPr lvl="1">
              <a:spcBef>
                <a:spcPts val="0"/>
              </a:spcBef>
            </a:pP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Could </a:t>
            </a:r>
            <a:r>
              <a:rPr lang="en-US" sz="1600" dirty="0">
                <a:hlinkClick r:id="rId2"/>
              </a:rPr>
              <a:t>INSPIRE priority data set - INSPIRE registry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be updated with the ODD/HVD legislation and the ELI-code to be reused by the XSL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(not necessary if XSL can be built so that if </a:t>
            </a:r>
            <a:r>
              <a:rPr lang="en-US" sz="1600" dirty="0" err="1">
                <a:solidFill>
                  <a:schemeClr val="bg1">
                    <a:lumMod val="50000"/>
                  </a:schemeClr>
                </a:solidFill>
              </a:rPr>
              <a:t>hvdCategory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 information exist, then also ELI-code is put in automatically)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Would it make sense to make use of recommended keyword: </a:t>
            </a:r>
            <a:r>
              <a:rPr lang="en-US" sz="1600" b="1" dirty="0" err="1">
                <a:solidFill>
                  <a:schemeClr val="bg1">
                    <a:lumMod val="50000"/>
                  </a:schemeClr>
                </a:solidFill>
              </a:rPr>
              <a:t>rdfs</a:t>
            </a:r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: Literal [0..*] for some keywords?</a:t>
            </a:r>
          </a:p>
          <a:p>
            <a:r>
              <a:rPr lang="en-US" sz="1600" b="1" dirty="0">
                <a:solidFill>
                  <a:schemeClr val="bg1">
                    <a:lumMod val="50000"/>
                  </a:schemeClr>
                </a:solidFill>
              </a:rPr>
              <a:t>A wish: Support the use of the XSL as an API</a:t>
            </a:r>
          </a:p>
          <a:p>
            <a:pPr marL="76200" indent="0">
              <a:buNone/>
            </a:pPr>
            <a:endParaRPr lang="en-US" sz="16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b="1"/>
              <a:t>Pilot progress </a:t>
            </a:r>
            <a:br>
              <a:rPr lang="en-GB" sz="3600" b="1"/>
            </a:br>
            <a:r>
              <a:rPr lang="en-GB" sz="3600" b="1">
                <a:solidFill>
                  <a:srgbClr val="FF0000"/>
                </a:solidFill>
              </a:rPr>
              <a:t>National Land Survey of Finland</a:t>
            </a:r>
          </a:p>
        </p:txBody>
      </p:sp>
    </p:spTree>
    <p:extLst>
      <p:ext uri="{BB962C8B-B14F-4D97-AF65-F5344CB8AC3E}">
        <p14:creationId xmlns:p14="http://schemas.microsoft.com/office/powerpoint/2010/main" val="8204544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JRC palette 1">
      <a:dk1>
        <a:srgbClr val="4D4D4D"/>
      </a:dk1>
      <a:lt1>
        <a:srgbClr val="FFFFFF"/>
      </a:lt1>
      <a:dk2>
        <a:srgbClr val="034EA2"/>
      </a:dk2>
      <a:lt2>
        <a:srgbClr val="D3E8F9"/>
      </a:lt2>
      <a:accent1>
        <a:srgbClr val="6ACBF3"/>
      </a:accent1>
      <a:accent2>
        <a:srgbClr val="3E99DA"/>
      </a:accent2>
      <a:accent3>
        <a:srgbClr val="1EC08A"/>
      </a:accent3>
      <a:accent4>
        <a:srgbClr val="ED8D2F"/>
      </a:accent4>
      <a:accent5>
        <a:srgbClr val="F8CC29"/>
      </a:accent5>
      <a:accent6>
        <a:srgbClr val="E76C53"/>
      </a:accent6>
      <a:hlink>
        <a:srgbClr val="0563C1"/>
      </a:hlink>
      <a:folHlink>
        <a:srgbClr val="243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C00000"/>
          </a:solidFill>
          <a:prstDash val="dash"/>
          <a:tailEnd type="stealth" w="lg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98c7ac0-c72c-4eac-9904-e4a5a20e8635">
      <Terms xmlns="http://schemas.microsoft.com/office/infopath/2007/PartnerControls"/>
    </lcf76f155ced4ddcb4097134ff3c332f>
    <TaxCatchAll xmlns="db399a76-b33d-4ed9-acf6-bb05494747ab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Asiakirja" ma:contentTypeID="0x01010068586B74681FA147A8A9B06B2791FE8D" ma:contentTypeVersion="17" ma:contentTypeDescription="Luo uusi asiakirja." ma:contentTypeScope="" ma:versionID="e03a8433492134f620bfea7a06539c15">
  <xsd:schema xmlns:xsd="http://www.w3.org/2001/XMLSchema" xmlns:xs="http://www.w3.org/2001/XMLSchema" xmlns:p="http://schemas.microsoft.com/office/2006/metadata/properties" xmlns:ns2="998c7ac0-c72c-4eac-9904-e4a5a20e8635" xmlns:ns3="db399a76-b33d-4ed9-acf6-bb05494747ab" targetNamespace="http://schemas.microsoft.com/office/2006/metadata/properties" ma:root="true" ma:fieldsID="2bea6ec307c6f06ac23865dcdf151a7b" ns2:_="" ns3:_="">
    <xsd:import namespace="998c7ac0-c72c-4eac-9904-e4a5a20e8635"/>
    <xsd:import namespace="db399a76-b33d-4ed9-acf6-bb05494747a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98c7ac0-c72c-4eac-9904-e4a5a20e86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Kuvien tunnisteet" ma:readOnly="false" ma:fieldId="{5cf76f15-5ced-4ddc-b409-7134ff3c332f}" ma:taxonomyMulti="true" ma:sspId="b1b57b5c-250e-4870-960d-b632009de29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399a76-b33d-4ed9-acf6-bb05494747ab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Jaettu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Jakamisen tiedot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2b5ce7ff-cbbb-4672-8d6f-54e582e06827}" ma:internalName="TaxCatchAll" ma:showField="CatchAllData" ma:web="db399a76-b33d-4ed9-acf6-bb05494747a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Sisältölaji"/>
        <xsd:element ref="dc:title" minOccurs="0" maxOccurs="1" ma:index="4" ma:displayName="Otsikk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70D59B-77DC-40FA-AD21-CF2BE9F95A8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C39DE2-D444-47A1-B501-53BA51E7ED4D}">
  <ds:schemaRefs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infopath/2007/PartnerControls"/>
    <ds:schemaRef ds:uri="http://purl.org/dc/terms/"/>
    <ds:schemaRef ds:uri="http://schemas.microsoft.com/office/2006/metadata/properties"/>
    <ds:schemaRef ds:uri="db399a76-b33d-4ed9-acf6-bb05494747ab"/>
    <ds:schemaRef ds:uri="998c7ac0-c72c-4eac-9904-e4a5a20e863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0D6C4457-258C-4755-8BAF-9940EDAE8125}">
  <ds:schemaRefs>
    <ds:schemaRef ds:uri="998c7ac0-c72c-4eac-9904-e4a5a20e8635"/>
    <ds:schemaRef ds:uri="db399a76-b33d-4ed9-acf6-bb05494747a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c4f8a632-5580-4a1c-9237-1d5a571b71fa}" enabled="0" method="" siteId="{c4f8a632-5580-4a1c-9237-1d5a571b71f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671</Words>
  <Application>Microsoft Office PowerPoint</Application>
  <PresentationFormat>Bredbild</PresentationFormat>
  <Paragraphs>44</Paragraphs>
  <Slides>4</Slides>
  <Notes>1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10" baseType="lpstr">
      <vt:lpstr>-apple-system</vt:lpstr>
      <vt:lpstr>Aptos Narrow</vt:lpstr>
      <vt:lpstr>Arial</vt:lpstr>
      <vt:lpstr>Calibri</vt:lpstr>
      <vt:lpstr>Roboto</vt:lpstr>
      <vt:lpstr>Office Theme</vt:lpstr>
      <vt:lpstr>ISO &amp; GeoDCAT-AP metadata implementation pilot</vt:lpstr>
      <vt:lpstr>Pilot progress  National Land Survey of Finland</vt:lpstr>
      <vt:lpstr>Pilot progress  National Land Survey of Finland</vt:lpstr>
      <vt:lpstr>Pilot progress  National Land Survey of Finland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INSPIRE Registry</dc:title>
  <dc:creator>JOHN Yvonne (COMM)</dc:creator>
  <cp:lastModifiedBy>Hallin-Pihlatie Lena</cp:lastModifiedBy>
  <cp:revision>1</cp:revision>
  <dcterms:created xsi:type="dcterms:W3CDTF">2019-08-09T12:06:42Z</dcterms:created>
  <dcterms:modified xsi:type="dcterms:W3CDTF">2024-11-20T08:32:10Z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ffisync_ServerID">
    <vt:lpwstr>0d3b22a6-6203-4efc-8e8e-b5279256493b</vt:lpwstr>
  </property>
  <property fmtid="{D5CDD505-2E9C-101B-9397-08002B2CF9AE}" pid="3" name="Offisync_UpdateToken">
    <vt:lpwstr>5</vt:lpwstr>
  </property>
  <property fmtid="{D5CDD505-2E9C-101B-9397-08002B2CF9AE}" pid="4" name="Jive_VersionGuid">
    <vt:lpwstr>895d1684-e390-44f7-87f3-a893d9b6b3e1</vt:lpwstr>
  </property>
  <property fmtid="{D5CDD505-2E9C-101B-9397-08002B2CF9AE}" pid="5" name="Offisync_UniqueId">
    <vt:lpwstr>216256</vt:lpwstr>
  </property>
  <property fmtid="{D5CDD505-2E9C-101B-9397-08002B2CF9AE}" pid="6" name="Offisync_ProviderInitializationData">
    <vt:lpwstr>https://webgate.ec.europa.eu/connected</vt:lpwstr>
  </property>
  <property fmtid="{D5CDD505-2E9C-101B-9397-08002B2CF9AE}" pid="7" name="Jive_LatestUserAccountName">
    <vt:lpwstr>wojdapi</vt:lpwstr>
  </property>
  <property fmtid="{D5CDD505-2E9C-101B-9397-08002B2CF9AE}" pid="8" name="ContentTypeId">
    <vt:lpwstr>0x01010068586B74681FA147A8A9B06B2791FE8D</vt:lpwstr>
  </property>
  <property fmtid="{D5CDD505-2E9C-101B-9397-08002B2CF9AE}" pid="9" name="MediaServiceImageTags">
    <vt:lpwstr/>
  </property>
</Properties>
</file>