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6" r:id="rId3"/>
    <p:sldId id="287" r:id="rId4"/>
    <p:sldId id="285" r:id="rId5"/>
    <p:sldId id="288" r:id="rId6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540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geoportal.nrw.de/csw/service?Service=CSW&amp;Version=2.0.2&amp;Request=GetRecordById&amp;ElementSetName=full&amp;outputSchema=http://www.isotc211.org/2005/gmd&amp;Id=39499c17-b0a1-43fd-889e-e96d41447ac2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INSPIRE-MIF/hvd-inspire/issues/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pps.geoportal.nrw.de/csw/service?Service=CSW&amp;Version=2.0.2&amp;Request=GetRecordById&amp;ElementSetName=full&amp;outputSchema=http://www.isotc211.org/2005/gmd&amp;Id=b9233efb-faf6-435b-80b8-ea42d23ca6fb" TargetMode="External"/><Relationship Id="rId4" Type="http://schemas.openxmlformats.org/officeDocument/2006/relationships/hyperlink" Target="https://apps.geoportal.nrw.de/csw/service?Service=CSW&amp;Version=2.0.2&amp;Request=GetRecordById&amp;ElementSetName=full&amp;outputSchema=http://www.isotc211.org/2005/gmd&amp;Id=552109b8-4c8f-41f4-83b0-9d7de8e22fa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dk.gdi-de.org/gdi-de/srv/eng/csw?service=CSW&amp;version=2.0.2&amp;request=GetRecordById&amp;namespace=xmlns(csw=http://www.opengis.net/cat/csw/2.0.2),xmlns(gmd=http://www.isotc211.org/2005/gmd)&amp;resultType=results&amp;outputFormat=application/xml&amp;outputSchema=http://www.isotc211.org/2005/gmd&amp;typeNames=csw:Record&amp;elementSetName=full&amp;ID=667b1198-6beb-4cf6-80a6-1208d4d5738d" TargetMode="External"/><Relationship Id="rId2" Type="http://schemas.openxmlformats.org/officeDocument/2006/relationships/hyperlink" Target="https://github.com/INSPIRE-MIF/hvd-inspire/issues/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hyperlink" Target="https://www.govdata.de/suche/daten/meeresregionen1f4c9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europa.eu/bna/asd487ae75" TargetMode="External"/><Relationship Id="rId3" Type="http://schemas.openxmlformats.org/officeDocument/2006/relationships/hyperlink" Target="https://geodata-info.dk/srv/dan/catalog.search#/metadata/50b921ea-935e-d605-2287-4ee364046795" TargetMode="External"/><Relationship Id="rId7" Type="http://schemas.openxmlformats.org/officeDocument/2006/relationships/hyperlink" Target="http://data.europa.eu/bna/c_ac64a52d" TargetMode="External"/><Relationship Id="rId2" Type="http://schemas.openxmlformats.org/officeDocument/2006/relationships/hyperlink" Target="https://github.com/INSPIRE-MIF/hvd-inspire/issues/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ur-lex.europa.eu/eli/reg_impl/2023/138/oj" TargetMode="External"/><Relationship Id="rId5" Type="http://schemas.openxmlformats.org/officeDocument/2006/relationships/hyperlink" Target="https://eur-lex.europa.eu/eli/dir/2007/2/2019-06-26" TargetMode="External"/><Relationship Id="rId4" Type="http://schemas.openxmlformats.org/officeDocument/2006/relationships/hyperlink" Target="https://geodata-info.dk/srv/api/records/50b921ea-935e-d605-2287-4ee364046795/formatters/iso19139?output=xml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ata-info.dk/srv/dan/catalog.search#/metadata/50b921ea-935e-d605-2287-4ee364046795" TargetMode="External"/><Relationship Id="rId2" Type="http://schemas.openxmlformats.org/officeDocument/2006/relationships/hyperlink" Target="https://github.com/INSPIRE-MIF/hvd-inspire/issues/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eodata-info.dk/srv/api/records/50b921ea-935e-d605-2287-4ee364046795/formatters/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 smtClean="0"/>
              <a:t>Specific bits: Good practices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/>
              <a:t>ISO </a:t>
            </a:r>
            <a:r>
              <a:rPr lang="en-US" sz="3600" dirty="0"/>
              <a:t>&amp; GeoDCAT-AP </a:t>
            </a:r>
            <a:r>
              <a:rPr lang="en-US" sz="3600" dirty="0" smtClean="0"/>
              <a:t>metadata</a:t>
            </a:r>
            <a:br>
              <a:rPr lang="en-US" sz="3600" dirty="0" smtClean="0"/>
            </a:br>
            <a:r>
              <a:rPr lang="en-US" sz="3600" dirty="0" smtClean="0"/>
              <a:t>implementation pilot</a:t>
            </a: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2nd </a:t>
            </a:r>
            <a:r>
              <a:rPr lang="en-GB" dirty="0"/>
              <a:t>Meeting – </a:t>
            </a:r>
            <a:r>
              <a:rPr lang="en-GB" dirty="0" smtClean="0"/>
              <a:t>November 20, </a:t>
            </a:r>
            <a:r>
              <a:rPr lang="en-GB" dirty="0"/>
              <a:t>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200" b="1" dirty="0" smtClean="0">
                <a:solidFill>
                  <a:srgbClr val="0070C0"/>
                </a:solidFill>
              </a:rPr>
              <a:t>German Good </a:t>
            </a:r>
            <a:r>
              <a:rPr lang="en-GB" sz="2200" b="1" dirty="0" smtClean="0">
                <a:solidFill>
                  <a:srgbClr val="0070C0"/>
                </a:solidFill>
              </a:rPr>
              <a:t>practice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– See </a:t>
            </a:r>
            <a:r>
              <a:rPr lang="en-US" sz="2000" u="sng" dirty="0">
                <a:hlinkClick r:id="rId2"/>
              </a:rPr>
              <a:t>https://github.com/INSPIRE-MIF/hvd-inspire/issues/3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2000" dirty="0"/>
              <a:t>North </a:t>
            </a:r>
            <a:r>
              <a:rPr lang="en-GB" sz="2000" dirty="0" smtClean="0"/>
              <a:t>Rhine-Westphalia - </a:t>
            </a:r>
            <a:r>
              <a:rPr lang="en-GB" sz="1800" dirty="0" smtClean="0"/>
              <a:t>Use of the </a:t>
            </a:r>
            <a:r>
              <a:rPr lang="en-GB" sz="1800" dirty="0" smtClean="0">
                <a:solidFill>
                  <a:schemeClr val="bg2"/>
                </a:solidFill>
              </a:rPr>
              <a:t>‘gco:CharacterString’ encoding</a:t>
            </a:r>
            <a:r>
              <a:rPr lang="en-GB" sz="1800" dirty="0" smtClean="0"/>
              <a:t> to tag </a:t>
            </a:r>
            <a:r>
              <a:rPr lang="en-GB" sz="1800" dirty="0" smtClean="0">
                <a:solidFill>
                  <a:schemeClr val="bg2"/>
                </a:solidFill>
              </a:rPr>
              <a:t>HVD category</a:t>
            </a:r>
            <a:r>
              <a:rPr lang="en-GB" sz="1800" dirty="0" smtClean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GB" sz="1800" dirty="0" smtClean="0"/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GB" sz="1800" dirty="0" smtClean="0"/>
              <a:t>Examples: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GB" dirty="0" smtClean="0"/>
              <a:t>Geospatial: </a:t>
            </a:r>
            <a:r>
              <a:rPr lang="en-GB" dirty="0" smtClean="0">
                <a:hlinkClick r:id="rId3"/>
              </a:rPr>
              <a:t>Link to metadata</a:t>
            </a:r>
            <a:endParaRPr lang="en-GB" dirty="0" smtClean="0"/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GB" dirty="0" smtClean="0"/>
              <a:t>Mobility</a:t>
            </a:r>
            <a:r>
              <a:rPr lang="en-GB" dirty="0"/>
              <a:t>: </a:t>
            </a:r>
            <a:r>
              <a:rPr lang="en-GB" dirty="0" smtClean="0">
                <a:hlinkClick r:id="rId4"/>
              </a:rPr>
              <a:t>Link </a:t>
            </a:r>
            <a:r>
              <a:rPr lang="en-GB" dirty="0">
                <a:hlinkClick r:id="rId4"/>
              </a:rPr>
              <a:t>to </a:t>
            </a:r>
            <a:r>
              <a:rPr lang="en-GB" dirty="0" smtClean="0">
                <a:hlinkClick r:id="rId4"/>
              </a:rPr>
              <a:t>metadata</a:t>
            </a:r>
            <a:endParaRPr lang="en-GB" dirty="0" smtClean="0"/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GB" dirty="0" smtClean="0"/>
              <a:t>Earth </a:t>
            </a:r>
            <a:r>
              <a:rPr lang="en-GB" dirty="0"/>
              <a:t>Observation and </a:t>
            </a:r>
            <a:r>
              <a:rPr lang="en-GB" dirty="0" smtClean="0"/>
              <a:t>Environment</a:t>
            </a:r>
            <a:r>
              <a:rPr lang="en-GB" dirty="0"/>
              <a:t>: </a:t>
            </a:r>
            <a:r>
              <a:rPr lang="en-GB" dirty="0" smtClean="0">
                <a:hlinkClick r:id="rId5"/>
              </a:rPr>
              <a:t>Link </a:t>
            </a:r>
            <a:r>
              <a:rPr lang="en-GB" dirty="0">
                <a:hlinkClick r:id="rId5"/>
              </a:rPr>
              <a:t>to metadata</a:t>
            </a: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Good </a:t>
            </a:r>
            <a:r>
              <a:rPr lang="en-GB" b="1" dirty="0" smtClean="0"/>
              <a:t>practices (candidates)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Tagging HVDs in geospatial ISO metadata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11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770" y="2434250"/>
            <a:ext cx="8540460" cy="3097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8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200" b="1" dirty="0" smtClean="0">
                <a:solidFill>
                  <a:srgbClr val="0070C0"/>
                </a:solidFill>
              </a:rPr>
              <a:t>German Good </a:t>
            </a:r>
            <a:r>
              <a:rPr lang="en-GB" sz="2200" b="1" dirty="0" smtClean="0">
                <a:solidFill>
                  <a:srgbClr val="0070C0"/>
                </a:solidFill>
              </a:rPr>
              <a:t>practice </a:t>
            </a:r>
            <a:r>
              <a:rPr lang="en-GB" sz="2000" dirty="0">
                <a:solidFill>
                  <a:schemeClr val="tx1"/>
                </a:solidFill>
              </a:rPr>
              <a:t>– See </a:t>
            </a:r>
            <a:r>
              <a:rPr lang="en-US" sz="2000" u="sng" dirty="0">
                <a:hlinkClick r:id="rId2"/>
              </a:rPr>
              <a:t>https://github.com/INSPIRE-MIF/hvd-inspire/issues/3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2000" dirty="0" smtClean="0"/>
              <a:t>Federal level - </a:t>
            </a:r>
            <a:r>
              <a:rPr lang="en-GB" sz="1800" dirty="0" smtClean="0"/>
              <a:t>Use </a:t>
            </a:r>
            <a:r>
              <a:rPr lang="en-GB" sz="1800" dirty="0"/>
              <a:t>of the </a:t>
            </a:r>
            <a:r>
              <a:rPr lang="en-GB" sz="1800" dirty="0">
                <a:solidFill>
                  <a:schemeClr val="bg2"/>
                </a:solidFill>
              </a:rPr>
              <a:t>‘gmx:Anchor’ encoding</a:t>
            </a:r>
            <a:r>
              <a:rPr lang="en-GB" sz="1800" dirty="0"/>
              <a:t> to tag </a:t>
            </a:r>
            <a:r>
              <a:rPr lang="en-GB" sz="1800" dirty="0">
                <a:solidFill>
                  <a:schemeClr val="bg2"/>
                </a:solidFill>
              </a:rPr>
              <a:t>HVD category</a:t>
            </a:r>
            <a:r>
              <a:rPr lang="en-GB" sz="1800" dirty="0" smtClean="0"/>
              <a:t>.</a:t>
            </a:r>
          </a:p>
          <a:p>
            <a:pPr>
              <a:spcAft>
                <a:spcPts val="600"/>
              </a:spcAft>
            </a:pPr>
            <a:endParaRPr lang="en-GB" sz="1800" dirty="0"/>
          </a:p>
          <a:p>
            <a:pPr>
              <a:spcAft>
                <a:spcPts val="600"/>
              </a:spcAft>
            </a:pPr>
            <a:endParaRPr lang="en-GB" sz="1800" dirty="0" smtClean="0"/>
          </a:p>
          <a:p>
            <a:pPr>
              <a:spcAft>
                <a:spcPts val="600"/>
              </a:spcAft>
            </a:pPr>
            <a:endParaRPr lang="en-GB" sz="1800" dirty="0"/>
          </a:p>
          <a:p>
            <a:pPr>
              <a:spcAft>
                <a:spcPts val="600"/>
              </a:spcAft>
            </a:pPr>
            <a:endParaRPr lang="en-GB" sz="1800" dirty="0" smtClean="0"/>
          </a:p>
          <a:p>
            <a:pPr>
              <a:spcAft>
                <a:spcPts val="600"/>
              </a:spcAft>
            </a:pPr>
            <a:endParaRPr lang="en-GB" sz="1800" dirty="0"/>
          </a:p>
          <a:p>
            <a:pPr>
              <a:spcAft>
                <a:spcPts val="600"/>
              </a:spcAft>
            </a:pPr>
            <a:endParaRPr lang="en-GB" sz="1800" dirty="0" smtClean="0"/>
          </a:p>
          <a:p>
            <a:pPr>
              <a:spcAft>
                <a:spcPts val="600"/>
              </a:spcAft>
            </a:pPr>
            <a:endParaRPr lang="en-GB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/>
              <a:t>Example: Geospatial</a:t>
            </a:r>
            <a:r>
              <a:rPr lang="en-GB" sz="1800" dirty="0"/>
              <a:t>: </a:t>
            </a:r>
            <a:r>
              <a:rPr lang="en-GB" sz="1800" dirty="0">
                <a:hlinkClick r:id="rId3"/>
              </a:rPr>
              <a:t>Link to metadata</a:t>
            </a:r>
            <a:endParaRPr lang="en-GB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Both types of examples </a:t>
            </a:r>
            <a:r>
              <a:rPr lang="en-GB" sz="2000" dirty="0"/>
              <a:t>have already been successfully transformed to </a:t>
            </a:r>
            <a:r>
              <a:rPr lang="en-GB" sz="2000" dirty="0" smtClean="0"/>
              <a:t>DCAT-AP </a:t>
            </a:r>
            <a:r>
              <a:rPr lang="en-GB" sz="2000" dirty="0"/>
              <a:t>and are available as HVD in the national Open Data </a:t>
            </a:r>
            <a:r>
              <a:rPr lang="en-GB" sz="2000" dirty="0" smtClean="0"/>
              <a:t>Portal: e.g.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/>
              <a:t>Example: </a:t>
            </a:r>
            <a:r>
              <a:rPr lang="en-GB" sz="1800" u="sng" dirty="0" smtClean="0">
                <a:hlinkClick r:id="rId4"/>
              </a:rPr>
              <a:t>https</a:t>
            </a:r>
            <a:r>
              <a:rPr lang="en-GB" sz="1800" u="sng" dirty="0">
                <a:hlinkClick r:id="rId4"/>
              </a:rPr>
              <a:t>://www.govdata.de/suche/daten/meeresregionen1f4c9</a:t>
            </a:r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Good </a:t>
            </a:r>
            <a:r>
              <a:rPr lang="en-GB" b="1" dirty="0" smtClean="0"/>
              <a:t>practices</a:t>
            </a:r>
            <a:r>
              <a:rPr lang="en-GB" sz="3600" b="1" dirty="0"/>
              <a:t> (candidates)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Tagging HVDs in geospatial ISO metadata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11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80" y="2429152"/>
            <a:ext cx="9006840" cy="2735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3" y="1440000"/>
            <a:ext cx="10987779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200" b="1" dirty="0" smtClean="0">
                <a:solidFill>
                  <a:srgbClr val="0070C0"/>
                </a:solidFill>
              </a:rPr>
              <a:t>Danish Good practice</a:t>
            </a:r>
          </a:p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/>
                </a:solidFill>
              </a:rPr>
              <a:t>INSPIRE Addresses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– </a:t>
            </a:r>
            <a:r>
              <a:rPr lang="en-GB" sz="2000" dirty="0" smtClean="0">
                <a:solidFill>
                  <a:schemeClr val="tx1"/>
                </a:solidFill>
              </a:rPr>
              <a:t>See </a:t>
            </a:r>
            <a:r>
              <a:rPr lang="en-US" sz="2000" u="sng" dirty="0">
                <a:hlinkClick r:id="rId2"/>
              </a:rPr>
              <a:t>https://github.com/INSPIRE-MIF/hvd-inspire/issues/3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marL="712788" lvl="1" indent="-350838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Example</a:t>
            </a:r>
            <a:r>
              <a:rPr lang="en-GB" sz="1800" dirty="0" smtClean="0"/>
              <a:t>: </a:t>
            </a:r>
            <a:r>
              <a:rPr lang="en-GB" sz="1800" dirty="0" smtClean="0">
                <a:hlinkClick r:id="rId3"/>
              </a:rPr>
              <a:t>Link to metadata</a:t>
            </a:r>
            <a:r>
              <a:rPr lang="en-GB" sz="1800" dirty="0" smtClean="0"/>
              <a:t> - </a:t>
            </a:r>
            <a:r>
              <a:rPr lang="en-GB" sz="1800" dirty="0" smtClean="0">
                <a:solidFill>
                  <a:schemeClr val="bg2"/>
                </a:solidFill>
              </a:rPr>
              <a:t>ISO19139 output</a:t>
            </a:r>
            <a:r>
              <a:rPr lang="en-GB" sz="1800" dirty="0" smtClean="0">
                <a:solidFill>
                  <a:schemeClr val="tx1"/>
                </a:solidFill>
              </a:rPr>
              <a:t>: </a:t>
            </a:r>
            <a:r>
              <a:rPr lang="en-GB" sz="1800" dirty="0" smtClean="0">
                <a:solidFill>
                  <a:schemeClr val="tx1"/>
                </a:solidFill>
                <a:hlinkClick r:id="rId4"/>
              </a:rPr>
              <a:t>Link to output</a:t>
            </a:r>
            <a:endParaRPr lang="en-GB" sz="1800" dirty="0">
              <a:solidFill>
                <a:schemeClr val="tx1"/>
              </a:solidFill>
            </a:endParaRPr>
          </a:p>
          <a:p>
            <a:pPr marL="712788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Tagged as </a:t>
            </a:r>
            <a:r>
              <a:rPr lang="en-US" sz="1600" dirty="0">
                <a:solidFill>
                  <a:schemeClr val="bg2"/>
                </a:solidFill>
              </a:rPr>
              <a:t>INSPIRE and HVD using anchors</a:t>
            </a:r>
            <a:r>
              <a:rPr lang="en-US" sz="1600" dirty="0">
                <a:solidFill>
                  <a:schemeClr val="tx1"/>
                </a:solidFill>
              </a:rPr>
              <a:t> with </a:t>
            </a:r>
            <a:r>
              <a:rPr lang="en-US" sz="1600" dirty="0">
                <a:solidFill>
                  <a:schemeClr val="bg2"/>
                </a:solidFill>
              </a:rPr>
              <a:t>links to legislations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GB" sz="1600" dirty="0">
              <a:solidFill>
                <a:schemeClr val="tx1"/>
              </a:solidFill>
            </a:endParaRP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gmd:keyword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xlink:href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u="sng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</a:t>
            </a:r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eur-lex.europa.eu/</a:t>
            </a:r>
            <a:r>
              <a:rPr lang="en-US" sz="1200" u="sng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eli</a:t>
            </a:r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</a:t>
            </a:r>
            <a:r>
              <a:rPr lang="en-US" sz="1200" u="sng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dir</a:t>
            </a:r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/2007/2/2019-06-26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"&gt;INSPIRE&lt;/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lvl="1" indent="0">
              <a:spcBef>
                <a:spcPts val="0"/>
              </a:spcBef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gmd:keyword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lvl="1" indent="0">
              <a:spcBef>
                <a:spcPts val="0"/>
              </a:spcBef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gmd:keyword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lvl="1" indent="0">
              <a:spcBef>
                <a:spcPts val="0"/>
              </a:spcBef>
              <a:buNone/>
            </a:pPr>
            <a:r>
              <a:rPr lang="da-D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gmx:Anchor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xlink:href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1200" u="sng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https://eur-lex.europa.eu/eli/reg_impl/2023/138/oj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"&gt;Høj-værdi datasæt&lt;/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gmx:Anchor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gmd:keyword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Also </a:t>
            </a:r>
            <a:r>
              <a:rPr lang="en-US" sz="1600" dirty="0">
                <a:solidFill>
                  <a:schemeClr val="tx1"/>
                </a:solidFill>
              </a:rPr>
              <a:t>tagged with </a:t>
            </a:r>
            <a:r>
              <a:rPr lang="en-US" sz="1600" dirty="0">
                <a:solidFill>
                  <a:schemeClr val="bg2"/>
                </a:solidFill>
              </a:rPr>
              <a:t>relevant HVD-category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GB" sz="1600" dirty="0">
              <a:solidFill>
                <a:schemeClr val="tx1"/>
              </a:solidFill>
            </a:endParaRPr>
          </a:p>
          <a:p>
            <a:pPr marL="722313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gmd:keyword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xlink:href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u="sng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http://data.europa.eu/</a:t>
            </a:r>
            <a:r>
              <a:rPr lang="en-US" sz="1200" u="sng" dirty="0" err="1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bna</a:t>
            </a:r>
            <a:r>
              <a:rPr lang="en-US" sz="1200" u="sng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/c_ac64a52d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Geospatiale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gmd:keyword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dirty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bg2"/>
                </a:solidFill>
              </a:rPr>
              <a:t>thesaurus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GB" sz="1600" dirty="0">
              <a:solidFill>
                <a:schemeClr val="tx1"/>
              </a:solidFill>
            </a:endParaRPr>
          </a:p>
          <a:p>
            <a:pPr marL="722313" indent="0" defTabSz="722313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gmd:thesaurusName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indent="0" defTabSz="722313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gmd:CI_Citation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indent="0" defTabSz="722313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indent="0" defTabSz="722313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xlink:href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u="sng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http://data.europa.eu/</a:t>
            </a:r>
            <a:r>
              <a:rPr lang="en-US" sz="1200" u="sng" dirty="0" err="1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bna</a:t>
            </a:r>
            <a:r>
              <a:rPr lang="en-US" sz="1200" u="sng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/asd487ae75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"&gt;High-value dataset categories&lt;/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indent="0" defTabSz="722313">
              <a:buNone/>
            </a:pPr>
            <a:r>
              <a:rPr lang="da-D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gmd:title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indent="0" defTabSz="722313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2313" indent="0" defTabSz="722313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gmd:thesaurusName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Good </a:t>
            </a:r>
            <a:r>
              <a:rPr lang="en-GB" b="1" dirty="0" smtClean="0"/>
              <a:t>practices</a:t>
            </a:r>
            <a:r>
              <a:rPr lang="en-GB" sz="3600" b="1" dirty="0"/>
              <a:t> (candidates)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Tagging HVDs in geospatial ISO metadata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3" y="1440000"/>
            <a:ext cx="10987779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200" b="1" dirty="0" smtClean="0">
                <a:solidFill>
                  <a:srgbClr val="0070C0"/>
                </a:solidFill>
              </a:rPr>
              <a:t>Danish Good practice</a:t>
            </a:r>
          </a:p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/>
                </a:solidFill>
              </a:rPr>
              <a:t>INSPIRE Addresses</a:t>
            </a:r>
            <a:r>
              <a:rPr lang="en-GB" sz="2000" dirty="0" smtClean="0">
                <a:solidFill>
                  <a:schemeClr val="tx1"/>
                </a:solidFill>
              </a:rPr>
              <a:t> – See </a:t>
            </a:r>
            <a:r>
              <a:rPr lang="en-US" sz="2000" u="sng" dirty="0">
                <a:hlinkClick r:id="rId2"/>
              </a:rPr>
              <a:t>https://github.com/INSPIRE-MIF/hvd-inspire/issues/3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marL="712788" lvl="1" indent="-350838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Example</a:t>
            </a:r>
            <a:r>
              <a:rPr lang="en-GB" sz="1800" dirty="0" smtClean="0"/>
              <a:t>: </a:t>
            </a:r>
            <a:r>
              <a:rPr lang="en-GB" sz="1800" dirty="0" smtClean="0">
                <a:hlinkClick r:id="rId3"/>
              </a:rPr>
              <a:t>Link to metadata</a:t>
            </a:r>
            <a:r>
              <a:rPr lang="en-GB" sz="1800" dirty="0" smtClean="0"/>
              <a:t> - </a:t>
            </a:r>
            <a:r>
              <a:rPr lang="en-GB" sz="1800" dirty="0">
                <a:solidFill>
                  <a:schemeClr val="bg2"/>
                </a:solidFill>
              </a:rPr>
              <a:t>ISO19115-3 </a:t>
            </a:r>
            <a:r>
              <a:rPr lang="en-GB" sz="1800" dirty="0" smtClean="0">
                <a:solidFill>
                  <a:schemeClr val="bg2"/>
                </a:solidFill>
              </a:rPr>
              <a:t>output</a:t>
            </a:r>
            <a:r>
              <a:rPr lang="en-GB" sz="1800" dirty="0" smtClean="0">
                <a:solidFill>
                  <a:schemeClr val="tx1"/>
                </a:solidFill>
              </a:rPr>
              <a:t>: </a:t>
            </a:r>
            <a:r>
              <a:rPr lang="en-GB" sz="1800" dirty="0" smtClean="0">
                <a:solidFill>
                  <a:schemeClr val="tx1"/>
                </a:solidFill>
                <a:hlinkClick r:id="rId4"/>
              </a:rPr>
              <a:t>Link to output</a:t>
            </a:r>
            <a:endParaRPr lang="en-GB" sz="1800" dirty="0">
              <a:solidFill>
                <a:schemeClr val="tx1"/>
              </a:solidFill>
            </a:endParaRPr>
          </a:p>
          <a:p>
            <a:pPr marL="712788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Tagged </a:t>
            </a:r>
            <a:r>
              <a:rPr lang="en-US" sz="1600" dirty="0">
                <a:solidFill>
                  <a:schemeClr val="tx1"/>
                </a:solidFill>
              </a:rPr>
              <a:t>as </a:t>
            </a:r>
            <a:r>
              <a:rPr lang="en-US" sz="1600" dirty="0">
                <a:solidFill>
                  <a:schemeClr val="bg2"/>
                </a:solidFill>
              </a:rPr>
              <a:t>INSPIRE and HVD using anchors</a:t>
            </a:r>
            <a:r>
              <a:rPr lang="en-US" sz="1600" dirty="0">
                <a:solidFill>
                  <a:schemeClr val="tx1"/>
                </a:solidFill>
              </a:rPr>
              <a:t> with </a:t>
            </a:r>
            <a:r>
              <a:rPr lang="en-US" sz="1600" dirty="0">
                <a:solidFill>
                  <a:schemeClr val="bg2"/>
                </a:solidFill>
              </a:rPr>
              <a:t>links to legislations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GB" sz="1600" dirty="0">
              <a:solidFill>
                <a:schemeClr val="tx1"/>
              </a:solidFill>
            </a:endParaRP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mri:keyword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xlink:href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="https://eur-lex.europa.eu/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/2007/2/2019-06-26"&gt;INSPIRE&lt;/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mri:keyword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mri:keyword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xlink:href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="https://eur-lex.europa.eu/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reg_impl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/2023/138/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Høj-værdi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datasæt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mri:keyword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Also </a:t>
            </a:r>
            <a:r>
              <a:rPr lang="en-US" sz="1600" dirty="0">
                <a:solidFill>
                  <a:schemeClr val="tx1"/>
                </a:solidFill>
              </a:rPr>
              <a:t>tagged with </a:t>
            </a:r>
            <a:r>
              <a:rPr lang="en-US" sz="1600" dirty="0">
                <a:solidFill>
                  <a:schemeClr val="bg2"/>
                </a:solidFill>
              </a:rPr>
              <a:t>relevant HVD-category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GB" sz="1600" dirty="0">
              <a:solidFill>
                <a:schemeClr val="tx1"/>
              </a:solidFill>
            </a:endParaRPr>
          </a:p>
          <a:p>
            <a:pPr marL="722313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mri:keyword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xlink:href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="http://data.europa.eu/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/c_ac64a52d"&gt;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Geospatiale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mri:keyword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dirty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bg2"/>
                </a:solidFill>
              </a:rPr>
              <a:t>thesaurus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GB" sz="1600" dirty="0">
              <a:solidFill>
                <a:schemeClr val="tx1"/>
              </a:solidFill>
            </a:endParaRPr>
          </a:p>
          <a:p>
            <a:pPr marL="722313" indent="0" defTabSz="722313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mri:thesaurusName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indent="0" defTabSz="722313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cit:CI_Citation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indent="0" defTabSz="722313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cit:title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indent="0" defTabSz="722313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xlink:href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="http://data.europa.eu/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/asd487ae75"&gt;High-value dataset categories&lt;/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gcx:Anchor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indent="0" defTabSz="722313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cit:title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indent="0" defTabSz="722313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722313" indent="0" defTabSz="722313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mri:thesaurusName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722313" indent="0" defTabSz="722313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Good </a:t>
            </a:r>
            <a:r>
              <a:rPr lang="en-GB" b="1" dirty="0" smtClean="0"/>
              <a:t>practices</a:t>
            </a:r>
            <a:r>
              <a:rPr lang="en-GB" sz="3600" b="1" dirty="0"/>
              <a:t> (candidates)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Tagging HVDs in geospatial ISO metadata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</TotalTime>
  <Words>477</Words>
  <Application>Microsoft Office PowerPoint</Application>
  <PresentationFormat>Widescreen</PresentationFormat>
  <Paragraphs>86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Specific bits: Good practices  ISO &amp; GeoDCAT-AP metadata implementation pilot</vt:lpstr>
      <vt:lpstr>Good practices (candidates) Tagging HVDs in geospatial ISO metadata</vt:lpstr>
      <vt:lpstr>Good practices (candidates) Tagging HVDs in geospatial ISO metadata</vt:lpstr>
      <vt:lpstr>Good practices (candidates) Tagging HVDs in geospatial ISO metadata</vt:lpstr>
      <vt:lpstr>Good practices (candidates) Tagging HVDs in geospatial ISO metadata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253</cp:revision>
  <dcterms:created xsi:type="dcterms:W3CDTF">2019-08-09T12:06:42Z</dcterms:created>
  <dcterms:modified xsi:type="dcterms:W3CDTF">2024-11-20T05:48:08Z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