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4"/>
    <p:sldMasterId id="2147483894" r:id="rId5"/>
  </p:sldMasterIdLst>
  <p:notesMasterIdLst>
    <p:notesMasterId r:id="rId12"/>
  </p:notesMasterIdLst>
  <p:handoutMasterIdLst>
    <p:handoutMasterId r:id="rId13"/>
  </p:handoutMasterIdLst>
  <p:sldIdLst>
    <p:sldId id="326" r:id="rId6"/>
    <p:sldId id="371" r:id="rId7"/>
    <p:sldId id="374" r:id="rId8"/>
    <p:sldId id="375" r:id="rId9"/>
    <p:sldId id="376" r:id="rId10"/>
    <p:sldId id="353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0070C0"/>
    <a:srgbClr val="2174B0"/>
    <a:srgbClr val="0000FF"/>
    <a:srgbClr val="F8CC29"/>
    <a:srgbClr val="0000CC"/>
    <a:srgbClr val="000000"/>
    <a:srgbClr val="19AFEC"/>
    <a:srgbClr val="090F16"/>
    <a:srgbClr val="1017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30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41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C4CBD34-6D1E-4413-84E4-6A40AF026C0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6ABD91D-22C6-451C-B3C9-A4AB97CD8A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6C6F47-7618-4C0A-96D1-C3A76407F921}" type="datetimeFigureOut">
              <a:rPr lang="es-ES" smtClean="0"/>
              <a:t>29/05/2025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9116845-2A31-4B34-9737-ADE928EC73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C62F2EF-0F17-49FA-A192-50836D328D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A45D2-FCC8-4AB7-A8BC-043BA38FD2AD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26322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E0A4FB-D810-4C9E-9E50-17CEE17835DB}" type="datetimeFigureOut">
              <a:rPr lang="es-ES" smtClean="0"/>
              <a:pPr/>
              <a:t>29/05/2025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14304E-8E33-4C56-AEFD-D02A6B406D09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54854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We want through this exercise to capture possible existing issues of using AI for metadata edition in the geospatial sector and generate findings and caveats in the process.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CF2995-AB43-4B7C-B8CD-9DC7C3692A9C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2119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8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3865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75" name="Google Shape;75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37315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4000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5634453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0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4984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8" name="Google Shape;98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8702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1" name="Google Shape;101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2" name="Google Shape;102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9" name="Google Shape;109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7125777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72148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306280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078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0" y="1078173"/>
            <a:ext cx="12192000" cy="5779827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33" y="258042"/>
            <a:ext cx="1659793" cy="115246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71350" y="1992572"/>
            <a:ext cx="10065224" cy="2149523"/>
          </a:xfrm>
        </p:spPr>
        <p:txBody>
          <a:bodyPr wrap="none" anchor="t">
            <a:noAutofit/>
          </a:bodyPr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978925"/>
            <a:ext cx="0" cy="48790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5741158" y="6619164"/>
            <a:ext cx="707409" cy="240594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071351" y="4418049"/>
            <a:ext cx="10065224" cy="897754"/>
          </a:xfrm>
        </p:spPr>
        <p:txBody>
          <a:bodyPr>
            <a:noAutofit/>
          </a:bodyPr>
          <a:lstStyle>
            <a:lvl1pPr marL="0" indent="0" algn="l">
              <a:buNone/>
              <a:defRPr sz="2800" i="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6096000" y="5557903"/>
            <a:ext cx="5040313" cy="528998"/>
          </a:xfrm>
        </p:spPr>
        <p:txBody>
          <a:bodyPr>
            <a:noAutofit/>
          </a:bodyPr>
          <a:lstStyle>
            <a:lvl1pPr marL="0" indent="0" algn="r">
              <a:buFontTx/>
              <a:buNone/>
              <a:defRPr sz="22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0843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50288"/>
            <a:ext cx="12192000" cy="5018345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078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 userDrawn="1"/>
        </p:nvSpPr>
        <p:spPr>
          <a:xfrm>
            <a:off x="0" y="1078174"/>
            <a:ext cx="12192000" cy="28908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33" y="258042"/>
            <a:ext cx="1659793" cy="115246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71350" y="1992572"/>
            <a:ext cx="10065224" cy="872647"/>
          </a:xfrm>
        </p:spPr>
        <p:txBody>
          <a:bodyPr anchor="t">
            <a:normAutofit/>
          </a:bodyPr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978925"/>
            <a:ext cx="0" cy="48790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5741158" y="6619164"/>
            <a:ext cx="707409" cy="240594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1071351" y="3067468"/>
            <a:ext cx="10065224" cy="897754"/>
          </a:xfrm>
        </p:spPr>
        <p:txBody>
          <a:bodyPr>
            <a:noAutofit/>
          </a:bodyPr>
          <a:lstStyle>
            <a:lvl1pPr marL="0" indent="0" algn="l">
              <a:buNone/>
              <a:defRPr sz="2800" i="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6096000" y="5783535"/>
            <a:ext cx="5040313" cy="528998"/>
          </a:xfrm>
        </p:spPr>
        <p:txBody>
          <a:bodyPr anchor="b" anchorCtr="0">
            <a:noAutofit/>
          </a:bodyPr>
          <a:lstStyle>
            <a:lvl1pPr marL="0" indent="0" algn="r">
              <a:buFontTx/>
              <a:buNone/>
              <a:defRPr sz="22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54821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41396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802219"/>
            <a:ext cx="12192000" cy="6059194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5289" y="1078173"/>
            <a:ext cx="12197346" cy="5783239"/>
          </a:xfrm>
          <a:prstGeom prst="rect">
            <a:avLst/>
          </a:prstGeom>
          <a:solidFill>
            <a:srgbClr val="024EA2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>
              <a:solidFill>
                <a:schemeClr val="accent4"/>
              </a:solidFill>
            </a:endParaRP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12192000" cy="10781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071350" y="1992572"/>
            <a:ext cx="10065224" cy="2149523"/>
          </a:xfrm>
        </p:spPr>
        <p:txBody>
          <a:bodyPr wrap="none" anchor="t">
            <a:noAutofit/>
          </a:bodyPr>
          <a:lstStyle>
            <a:lvl1pPr algn="l">
              <a:defRPr sz="60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1978925"/>
            <a:ext cx="0" cy="4879075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 userDrawn="1"/>
        </p:nvSpPr>
        <p:spPr>
          <a:xfrm>
            <a:off x="5741158" y="6619164"/>
            <a:ext cx="707409" cy="240594"/>
          </a:xfrm>
          <a:prstGeom prst="rect">
            <a:avLst/>
          </a:prstGeom>
          <a:solidFill>
            <a:srgbClr val="0044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071351" y="4418049"/>
            <a:ext cx="10065224" cy="897754"/>
          </a:xfrm>
        </p:spPr>
        <p:txBody>
          <a:bodyPr wrap="none">
            <a:noAutofit/>
          </a:bodyPr>
          <a:lstStyle>
            <a:lvl1pPr marL="0" indent="0" algn="l">
              <a:buNone/>
              <a:defRPr sz="2800" i="0">
                <a:solidFill>
                  <a:schemeClr val="accent5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933" y="258042"/>
            <a:ext cx="1659793" cy="1152460"/>
          </a:xfrm>
          <a:prstGeom prst="rect">
            <a:avLst/>
          </a:prstGeom>
        </p:spPr>
      </p:pic>
      <p:sp>
        <p:nvSpPr>
          <p:cNvPr id="16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6096000" y="5557903"/>
            <a:ext cx="5040313" cy="528998"/>
          </a:xfrm>
        </p:spPr>
        <p:txBody>
          <a:bodyPr wrap="none">
            <a:noAutofit/>
          </a:bodyPr>
          <a:lstStyle>
            <a:lvl1pPr marL="0" indent="0" algn="r">
              <a:buFontTx/>
              <a:buNone/>
              <a:defRPr sz="220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6770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356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0189" y="1122363"/>
            <a:ext cx="10676038" cy="2387600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0189" y="3602038"/>
            <a:ext cx="10676038" cy="1655762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838200" y="0"/>
            <a:ext cx="0" cy="3295934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27715" y="6045257"/>
            <a:ext cx="1718512" cy="45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858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 (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3852" y="6045865"/>
            <a:ext cx="1716200" cy="450546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77013" y="1122363"/>
            <a:ext cx="10156297" cy="2387600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0"/>
            <a:ext cx="0" cy="329593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1070189" y="3602038"/>
            <a:ext cx="10156297" cy="1655762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62457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3428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77013" y="1122363"/>
            <a:ext cx="10156297" cy="1240348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0"/>
            <a:ext cx="0" cy="2362711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38200" y="4160826"/>
            <a:ext cx="10889439" cy="1620145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627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 (option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"/>
            <a:ext cx="12192000" cy="3428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1077013" y="1122363"/>
            <a:ext cx="10156297" cy="1240348"/>
          </a:xfrm>
        </p:spPr>
        <p:txBody>
          <a:bodyPr anchor="b">
            <a:noAutofit/>
          </a:bodyPr>
          <a:lstStyle>
            <a:lvl1pPr algn="l"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838200" y="0"/>
            <a:ext cx="0" cy="2362711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38200" y="4160826"/>
            <a:ext cx="10889439" cy="1620145"/>
          </a:xfr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13281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05699" cy="3881904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defRPr/>
            </a:lvl1pPr>
            <a:lvl2pPr>
              <a:lnSpc>
                <a:spcPct val="100000"/>
              </a:lnSpc>
              <a:spcAft>
                <a:spcPts val="1800"/>
              </a:spcAft>
              <a:defRPr/>
            </a:lvl2pPr>
            <a:lvl3pPr>
              <a:lnSpc>
                <a:spcPct val="100000"/>
              </a:lnSpc>
              <a:spcAft>
                <a:spcPts val="1800"/>
              </a:spcAft>
              <a:defRPr/>
            </a:lvl3pPr>
            <a:lvl4pPr>
              <a:lnSpc>
                <a:spcPct val="100000"/>
              </a:lnSpc>
              <a:spcAft>
                <a:spcPts val="1800"/>
              </a:spcAft>
              <a:defRPr/>
            </a:lvl4pPr>
            <a:lvl5pPr>
              <a:lnSpc>
                <a:spcPct val="100000"/>
              </a:lnSpc>
              <a:spcAft>
                <a:spcPts val="18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930949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5328000" cy="3906435"/>
          </a:xfrm>
        </p:spPr>
        <p:txBody>
          <a:bodyPr>
            <a:noAutofit/>
          </a:bodyPr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/>
            </a:lvl2pPr>
            <a:lvl3pPr>
              <a:spcAft>
                <a:spcPts val="1800"/>
              </a:spcAft>
              <a:defRPr/>
            </a:lvl3pPr>
            <a:lvl4pPr>
              <a:spcAft>
                <a:spcPts val="1800"/>
              </a:spcAft>
              <a:defRPr/>
            </a:lvl4pPr>
            <a:lvl5pPr>
              <a:spcAft>
                <a:spcPts val="1800"/>
              </a:spcAft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2250" y="1825625"/>
            <a:ext cx="5328000" cy="3906435"/>
          </a:xfrm>
          <a:noFill/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49301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5328000" cy="3906435"/>
          </a:xfrm>
        </p:spPr>
        <p:txBody>
          <a:bodyPr>
            <a:noAutofit/>
          </a:bodyPr>
          <a:lstStyle>
            <a:lvl3pPr>
              <a:spcBef>
                <a:spcPts val="0"/>
              </a:spcBef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2250" y="1825625"/>
            <a:ext cx="5328000" cy="3906435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587078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8" y="1825626"/>
            <a:ext cx="3358489" cy="3763134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Content Placeholder 2"/>
          <p:cNvSpPr>
            <a:spLocks noGrp="1"/>
          </p:cNvSpPr>
          <p:nvPr>
            <p:ph sz="half" idx="13"/>
          </p:nvPr>
        </p:nvSpPr>
        <p:spPr>
          <a:xfrm>
            <a:off x="4604979" y="1825625"/>
            <a:ext cx="3358489" cy="3763134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8371761" y="1825625"/>
            <a:ext cx="3358489" cy="3763134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58109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wrap="square" anchor="b">
            <a:noAutofit/>
          </a:bodyPr>
          <a:lstStyle>
            <a:lvl1pPr marL="0" indent="0">
              <a:buNone/>
              <a:defRPr sz="2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097331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noFill/>
        </p:spPr>
        <p:txBody>
          <a:bodyPr wrap="square" anchor="b">
            <a:noAutofit/>
          </a:bodyPr>
          <a:lstStyle>
            <a:lvl1pPr marL="0" indent="0">
              <a:buNone/>
              <a:defRPr sz="28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097331"/>
          </a:xfrm>
        </p:spPr>
        <p:txBody>
          <a:bodyPr wrap="square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12" name="Straight Connector 11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141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1)">
  <p:cSld name="Last slide (option 1)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0"/>
          <p:cNvSpPr/>
          <p:nvPr/>
        </p:nvSpPr>
        <p:spPr>
          <a:xfrm>
            <a:off x="0" y="1"/>
            <a:ext cx="12192000" cy="3430587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0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27" name="Google Shape;27;p10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F8CC29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8" name="Google Shape;28;p10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459142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60103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59635" y="-59635"/>
            <a:ext cx="6155635" cy="6983896"/>
          </a:xfr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9447" y="743802"/>
            <a:ext cx="544923" cy="54492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8331" y="1992572"/>
            <a:ext cx="8226040" cy="3616657"/>
          </a:xfrm>
          <a:solidFill>
            <a:schemeClr val="bg1"/>
          </a:solidFill>
        </p:spPr>
        <p:txBody>
          <a:bodyPr lIns="360000" tIns="360000" rIns="360000" bIns="360000" anchor="ctr" anchorCtr="0">
            <a:noAutofit/>
          </a:bodyPr>
          <a:lstStyle>
            <a:lvl1pPr marL="0" indent="0">
              <a:buFontTx/>
              <a:buNone/>
              <a:defRPr i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83130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 (half p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7056" y="1825625"/>
            <a:ext cx="4926841" cy="3769957"/>
          </a:xfrm>
        </p:spPr>
        <p:txBody>
          <a:bodyPr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6817056" y="482860"/>
            <a:ext cx="4669266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-46383" y="-46383"/>
            <a:ext cx="6142383" cy="6964017"/>
          </a:xfrm>
          <a:solidFill>
            <a:schemeClr val="bg2"/>
          </a:solidFill>
          <a:ln w="28575">
            <a:solidFill>
              <a:schemeClr val="accent5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827919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970722" y="2284667"/>
            <a:ext cx="3141663" cy="209073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7901451" y="2284668"/>
            <a:ext cx="3141663" cy="209073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4436086" y="2284667"/>
            <a:ext cx="3141663" cy="2090737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1206774" y="4038684"/>
            <a:ext cx="2669558" cy="1524235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4672139" y="4041944"/>
            <a:ext cx="2669558" cy="1524235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37503" y="4037437"/>
            <a:ext cx="2669558" cy="1524235"/>
          </a:xfrm>
          <a:solidFill>
            <a:schemeClr val="bg1"/>
          </a:solidFill>
        </p:spPr>
        <p:txBody>
          <a:bodyPr tIns="90000"/>
          <a:lstStyle>
            <a:lvl1pPr marL="0" indent="0" algn="ct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162443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838199" y="0"/>
            <a:ext cx="1" cy="1276357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970722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3713869" y="2159957"/>
            <a:ext cx="2461591" cy="1638158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3713868" y="3968881"/>
            <a:ext cx="2461591" cy="1638158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324547" y="2159956"/>
            <a:ext cx="2461593" cy="1638159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8935227" y="3968880"/>
            <a:ext cx="2520000" cy="1638158"/>
          </a:xfrm>
          <a:noFill/>
        </p:spPr>
        <p:txBody>
          <a:bodyPr tIns="90000"/>
          <a:lstStyle>
            <a:lvl1pPr marL="0" indent="0" algn="l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1033617" y="2159957"/>
            <a:ext cx="2520000" cy="1638159"/>
          </a:xfrm>
          <a:noFill/>
        </p:spPr>
        <p:txBody>
          <a:bodyPr tIns="90000"/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6324549" y="3968880"/>
            <a:ext cx="2461591" cy="1638158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0"/>
          </p:nvPr>
        </p:nvSpPr>
        <p:spPr>
          <a:xfrm>
            <a:off x="1033617" y="3968881"/>
            <a:ext cx="2520000" cy="1638158"/>
          </a:xfrm>
          <a:noFill/>
        </p:spPr>
        <p:txBody>
          <a:bodyPr tIns="90000"/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1"/>
          </p:nvPr>
        </p:nvSpPr>
        <p:spPr>
          <a:xfrm>
            <a:off x="8966322" y="2159956"/>
            <a:ext cx="2520000" cy="1638159"/>
          </a:xfrm>
          <a:noFill/>
        </p:spPr>
        <p:txBody>
          <a:bodyPr tIns="90000"/>
          <a:lstStyle>
            <a:lvl1pPr marL="0" indent="0" algn="l">
              <a:buNone/>
              <a:defRPr sz="20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350779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429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46643"/>
            <a:ext cx="10515600" cy="782357"/>
          </a:xfrm>
          <a:solidFill>
            <a:schemeClr val="bg1"/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838200" y="3630613"/>
            <a:ext cx="10515600" cy="20351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293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79FD-C571-418B-AB0F-5EE936C852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964770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ver (option 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"/>
          <a:stretch/>
        </p:blipFill>
        <p:spPr>
          <a:xfrm>
            <a:off x="0" y="0"/>
            <a:ext cx="12200290" cy="6893290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770400" y="1457269"/>
            <a:ext cx="7324004" cy="2249334"/>
          </a:xfrm>
          <a:prstGeom prst="rect">
            <a:avLst/>
          </a:prstGeom>
        </p:spPr>
        <p:txBody>
          <a:bodyPr lIns="0" anchor="b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06092" y="3874486"/>
            <a:ext cx="7324003" cy="135170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 algn="l">
              <a:lnSpc>
                <a:spcPct val="105000"/>
              </a:lnSpc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Click to edit Master subtitle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06092" y="5399738"/>
            <a:ext cx="5724000" cy="684000"/>
          </a:xfrm>
          <a:prstGeom prst="rect">
            <a:avLst/>
          </a:prstGeom>
        </p:spPr>
        <p:txBody>
          <a:bodyPr lIns="0" tIns="0"/>
          <a:lstStyle>
            <a:lvl1pPr marL="0" indent="0" algn="l">
              <a:spcAft>
                <a:spcPts val="400"/>
              </a:spcAft>
              <a:buFont typeface="Arial" panose="020B0604020202020204" pitchFamily="34" charset="0"/>
              <a:buNone/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Speaker</a:t>
            </a:r>
            <a:br>
              <a:rPr lang="en-GB" noProof="0" dirty="0"/>
            </a:br>
            <a:r>
              <a:rPr lang="en-GB" noProof="0" dirty="0"/>
              <a:t>Venue and date</a:t>
            </a:r>
          </a:p>
        </p:txBody>
      </p:sp>
    </p:spTree>
    <p:extLst>
      <p:ext uri="{BB962C8B-B14F-4D97-AF65-F5344CB8AC3E}">
        <p14:creationId xmlns:p14="http://schemas.microsoft.com/office/powerpoint/2010/main" val="288887595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1"/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>
            <a:lvl1pPr>
              <a:defRPr sz="380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cxnSp>
        <p:nvCxnSpPr>
          <p:cNvPr id="9" name="Straight Connector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H="1">
            <a:off x="838201" y="0"/>
            <a:ext cx="1" cy="136525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/>
          <p:cNvSpPr>
            <a:spLocks noGrp="1"/>
          </p:cNvSpPr>
          <p:nvPr>
            <p:ph idx="10" hasCustomPrompt="1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</p:spPr>
        <p:txBody>
          <a:bodyPr>
            <a:noAutofit/>
          </a:bodyPr>
          <a:lstStyle>
            <a:lvl1pPr marL="0" indent="-34290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accent5"/>
              </a:buClr>
              <a:buFont typeface="Arial" pitchFamily="34" charset="0"/>
              <a:buNone/>
              <a:defRPr baseline="0"/>
            </a:lvl1pPr>
            <a:lvl2pPr>
              <a:lnSpc>
                <a:spcPct val="100000"/>
              </a:lnSpc>
              <a:spcAft>
                <a:spcPts val="1800"/>
              </a:spcAft>
              <a:buClr>
                <a:schemeClr val="accent5"/>
              </a:buClr>
              <a:defRPr/>
            </a:lvl2pPr>
            <a:lvl3pPr>
              <a:lnSpc>
                <a:spcPct val="100000"/>
              </a:lnSpc>
              <a:spcAft>
                <a:spcPts val="1800"/>
              </a:spcAft>
              <a:buClr>
                <a:schemeClr val="accent5"/>
              </a:buClr>
              <a:defRPr/>
            </a:lvl3pPr>
            <a:lvl4pPr>
              <a:lnSpc>
                <a:spcPct val="100000"/>
              </a:lnSpc>
              <a:spcAft>
                <a:spcPts val="1800"/>
              </a:spcAft>
              <a:buClr>
                <a:schemeClr val="accent5"/>
              </a:buClr>
              <a:defRPr/>
            </a:lvl4pPr>
            <a:lvl5pPr>
              <a:lnSpc>
                <a:spcPct val="100000"/>
              </a:lnSpc>
              <a:spcAft>
                <a:spcPts val="1800"/>
              </a:spcAft>
              <a:buClr>
                <a:schemeClr val="accent5"/>
              </a:buClr>
              <a:defRPr/>
            </a:lvl5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1" hasCustomPrompt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</p:spPr>
        <p:txBody>
          <a:bodyPr>
            <a:noAutofit/>
          </a:bodyPr>
          <a:lstStyle>
            <a:lvl1pPr marL="0" indent="-34290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accent5"/>
              </a:buClr>
              <a:buFont typeface="Arial"/>
              <a:buNone/>
              <a:defRPr strike="noStrike"/>
            </a:lvl1pPr>
            <a:lvl2pPr>
              <a:lnSpc>
                <a:spcPct val="100000"/>
              </a:lnSpc>
              <a:spcAft>
                <a:spcPts val="1800"/>
              </a:spcAft>
              <a:buClr>
                <a:schemeClr val="accent5"/>
              </a:buClr>
              <a:defRPr strike="noStrike"/>
            </a:lvl2pPr>
            <a:lvl3pPr>
              <a:lnSpc>
                <a:spcPct val="100000"/>
              </a:lnSpc>
              <a:spcAft>
                <a:spcPts val="1800"/>
              </a:spcAft>
              <a:buClr>
                <a:schemeClr val="accent5"/>
              </a:buClr>
              <a:defRPr strike="noStrike"/>
            </a:lvl3pPr>
            <a:lvl4pPr>
              <a:lnSpc>
                <a:spcPct val="100000"/>
              </a:lnSpc>
              <a:spcAft>
                <a:spcPts val="1800"/>
              </a:spcAft>
              <a:buClr>
                <a:schemeClr val="accent5"/>
              </a:buClr>
              <a:defRPr strike="noStrike"/>
            </a:lvl4pPr>
            <a:lvl5pPr>
              <a:lnSpc>
                <a:spcPct val="100000"/>
              </a:lnSpc>
              <a:spcAft>
                <a:spcPts val="1800"/>
              </a:spcAft>
              <a:buClr>
                <a:schemeClr val="accent5"/>
              </a:buClr>
              <a:defRPr strike="noStrike"/>
            </a:lvl5pPr>
          </a:lstStyle>
          <a:p>
            <a:pPr lvl="0"/>
            <a:r>
              <a:rPr lang="en-GB" noProof="0" dirty="0"/>
              <a:t>Insert text</a:t>
            </a:r>
          </a:p>
        </p:txBody>
      </p:sp>
    </p:spTree>
    <p:extLst>
      <p:ext uri="{BB962C8B-B14F-4D97-AF65-F5344CB8AC3E}">
        <p14:creationId xmlns:p14="http://schemas.microsoft.com/office/powerpoint/2010/main" val="16221304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-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>
            <a:lvl1pPr>
              <a:defRPr sz="380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</p:spPr>
        <p:txBody>
          <a:bodyPr>
            <a:noAutofit/>
          </a:bodyPr>
          <a:lstStyle>
            <a:lvl1pPr marL="0" indent="-342900">
              <a:buClr>
                <a:schemeClr val="accent5"/>
              </a:buClr>
              <a:buFont typeface="Arial"/>
              <a:buNone/>
              <a:defRPr baseline="0"/>
            </a:lvl1pPr>
            <a:lvl2pPr>
              <a:buClr>
                <a:schemeClr val="accent5"/>
              </a:buClr>
              <a:buNone/>
              <a:defRPr/>
            </a:lvl2pPr>
            <a:lvl3pPr>
              <a:buClr>
                <a:schemeClr val="accent5"/>
              </a:buClr>
              <a:buNone/>
              <a:defRPr/>
            </a:lvl3pPr>
            <a:lvl4pPr>
              <a:buClr>
                <a:schemeClr val="accent5"/>
              </a:buClr>
              <a:buNone/>
              <a:defRPr/>
            </a:lvl4pPr>
            <a:lvl5pPr>
              <a:buClr>
                <a:schemeClr val="accent5"/>
              </a:buClr>
              <a:buNone/>
              <a:defRPr/>
            </a:lvl5pPr>
          </a:lstStyle>
          <a:p>
            <a:pPr lvl="0"/>
            <a:r>
              <a:rPr lang="en-GB" noProof="0" dirty="0"/>
              <a:t>Insert text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accent5"/>
              </a:buClr>
              <a:buSzTx/>
              <a:buFont typeface="Arial"/>
              <a:buNone/>
              <a:tabLst/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accent5"/>
              </a:buClr>
              <a:buSzTx/>
              <a:buFont typeface="Arial"/>
              <a:buNone/>
              <a:tabLst/>
              <a:defRPr/>
            </a:pPr>
            <a:r>
              <a:rPr lang="en-GB" noProof="0" dirty="0"/>
              <a:t>Insert text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5" hasCustomPrompt="1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accent5"/>
              </a:buClr>
              <a:buSzTx/>
              <a:buFont typeface="Arial"/>
              <a:buNone/>
              <a:tabLst/>
              <a:defRPr/>
            </a:lvl1pPr>
            <a:lvl2pPr>
              <a:buClr>
                <a:schemeClr val="accent5"/>
              </a:buClr>
              <a:defRPr/>
            </a:lvl2pPr>
            <a:lvl3pPr>
              <a:buClr>
                <a:schemeClr val="accent5"/>
              </a:buClr>
              <a:defRPr/>
            </a:lvl3pPr>
            <a:lvl4pPr>
              <a:buClr>
                <a:schemeClr val="accent5"/>
              </a:buClr>
              <a:defRPr/>
            </a:lvl4pPr>
            <a:lvl5pPr>
              <a:buClr>
                <a:schemeClr val="accent5"/>
              </a:buClr>
              <a:defRPr/>
            </a:lvl5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accent5"/>
              </a:buClr>
              <a:buSzTx/>
              <a:buFont typeface="Arial"/>
              <a:buNone/>
              <a:tabLst/>
              <a:defRPr/>
            </a:pPr>
            <a:r>
              <a:rPr lang="en-GB" noProof="0" dirty="0"/>
              <a:t>Insert text</a:t>
            </a:r>
          </a:p>
        </p:txBody>
      </p:sp>
      <p:cxnSp>
        <p:nvCxnSpPr>
          <p:cNvPr id="8" name="Straight Connecto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H="1">
            <a:off x="838201" y="0"/>
            <a:ext cx="1" cy="136525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06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Chapter cover (option 1)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454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>
            <a:lvl1pPr>
              <a:defRPr sz="380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sz="quarter" idx="13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bg2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GB" noProof="0"/>
          </a:p>
        </p:txBody>
      </p:sp>
      <p:cxnSp>
        <p:nvCxnSpPr>
          <p:cNvPr id="5" name="Straight Connector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H="1">
            <a:off x="838201" y="0"/>
            <a:ext cx="1" cy="136525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638419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0430CE-3EAA-0F5F-3032-04C3EBD4B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3429001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38200" y="0"/>
            <a:ext cx="0" cy="2362711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1072800" y="1122363"/>
            <a:ext cx="10800760" cy="124034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3285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2_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7" name="Google Shape;47;p1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" name="Google Shape;48;p1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69841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780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0408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840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0" name="Google Shape;70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2493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35.xml"/><Relationship Id="rId26" Type="http://schemas.openxmlformats.org/officeDocument/2006/relationships/image" Target="../media/image6.png"/><Relationship Id="rId3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38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slideLayout" Target="../slideLayouts/slideLayout3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24" Type="http://schemas.openxmlformats.org/officeDocument/2006/relationships/slideLayout" Target="../slideLayouts/slideLayout41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23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19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4992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  <p:sldLayoutId id="2147483888" r:id="rId12"/>
    <p:sldLayoutId id="2147483889" r:id="rId13"/>
    <p:sldLayoutId id="2147483890" r:id="rId14"/>
    <p:sldLayoutId id="2147483891" r:id="rId15"/>
    <p:sldLayoutId id="2147483892" r:id="rId16"/>
    <p:sldLayoutId id="2147483893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2860"/>
            <a:ext cx="10515600" cy="782357"/>
          </a:xfrm>
          <a:prstGeom prst="rect">
            <a:avLst/>
          </a:prstGeom>
        </p:spPr>
        <p:txBody>
          <a:bodyPr vert="horz" lIns="91440" tIns="45720" rIns="91440" bIns="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8819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C79FD-C571-418B-AB0F-5EE936C85276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33852" y="6045988"/>
            <a:ext cx="1715733" cy="450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09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  <p:sldLayoutId id="2147483906" r:id="rId12"/>
    <p:sldLayoutId id="2147483907" r:id="rId13"/>
    <p:sldLayoutId id="2147483908" r:id="rId14"/>
    <p:sldLayoutId id="2147483909" r:id="rId15"/>
    <p:sldLayoutId id="2147483910" r:id="rId16"/>
    <p:sldLayoutId id="2147483911" r:id="rId17"/>
    <p:sldLayoutId id="2147483912" r:id="rId18"/>
    <p:sldLayoutId id="2147483913" r:id="rId19"/>
    <p:sldLayoutId id="2147483914" r:id="rId20"/>
    <p:sldLayoutId id="2147483915" r:id="rId21"/>
    <p:sldLayoutId id="2147483916" r:id="rId22"/>
    <p:sldLayoutId id="2147483917" r:id="rId23"/>
    <p:sldLayoutId id="2147483918" r:id="rId2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spcAft>
          <a:spcPts val="1800"/>
        </a:spcAft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blogs.worldbank.org/en/opendata/opening-code--opening-access--the-world-bank-s-first-open-sourc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t-research-centre.ec.europa.eu/index_en" TargetMode="External"/><Relationship Id="rId7" Type="http://schemas.openxmlformats.org/officeDocument/2006/relationships/image" Target="../media/image19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1.xml"/><Relationship Id="rId6" Type="http://schemas.openxmlformats.org/officeDocument/2006/relationships/hyperlink" Target="mailto:Margherita.DI-LEO@ext.ec.europa.eu" TargetMode="External"/><Relationship Id="rId5" Type="http://schemas.openxmlformats.org/officeDocument/2006/relationships/hyperlink" Target="mailto:Ilyas.TIOUASSIOUINE@ec.europa.eu" TargetMode="Externa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6389" y="2021593"/>
            <a:ext cx="10114571" cy="2249334"/>
          </a:xfrm>
        </p:spPr>
        <p:txBody>
          <a:bodyPr lIns="0" tIns="45720" rIns="91440" bIns="45720" anchor="b">
            <a:noAutofit/>
          </a:bodyPr>
          <a:lstStyle/>
          <a:p>
            <a:r>
              <a:rPr lang="en-GB" sz="6600" dirty="0">
                <a:latin typeface="EC Square Sans Pro"/>
                <a:cs typeface="Arial"/>
              </a:rPr>
              <a:t>Research exercise</a:t>
            </a:r>
            <a:br>
              <a:rPr lang="en-GB" sz="6600" dirty="0">
                <a:latin typeface="EC Square Sans Pro"/>
                <a:cs typeface="Arial"/>
              </a:rPr>
            </a:br>
            <a:r>
              <a:rPr lang="en-GB" sz="4000" dirty="0">
                <a:latin typeface="EC Square Sans Pro"/>
                <a:cs typeface="Arial"/>
              </a:rPr>
              <a:t>Building an AI-powered metadata editor </a:t>
            </a:r>
            <a:br>
              <a:rPr lang="en-GB" sz="4000" dirty="0">
                <a:latin typeface="EC Square Sans Pro"/>
                <a:cs typeface="Arial"/>
              </a:rPr>
            </a:br>
            <a:r>
              <a:rPr lang="en-GB" sz="4000" dirty="0">
                <a:latin typeface="EC Square Sans Pro"/>
                <a:cs typeface="Arial"/>
              </a:rPr>
              <a:t>for geospatial data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6389" y="4836407"/>
            <a:ext cx="10011597" cy="1006726"/>
          </a:xfrm>
        </p:spPr>
        <p:txBody>
          <a:bodyPr lIns="0" tIns="45720" rIns="91440" bIns="45720" anchor="t">
            <a:noAutofit/>
          </a:bodyPr>
          <a:lstStyle/>
          <a:p>
            <a:pPr>
              <a:spcAft>
                <a:spcPts val="600"/>
              </a:spcAft>
            </a:pPr>
            <a:r>
              <a:rPr lang="en-US" sz="2200" dirty="0">
                <a:solidFill>
                  <a:srgbClr val="F8CC29"/>
                </a:solidFill>
                <a:ea typeface="+mn-lt"/>
                <a:cs typeface="+mn-lt"/>
              </a:rPr>
              <a:t>5</a:t>
            </a:r>
            <a:r>
              <a:rPr lang="en-US" sz="2200" baseline="30000" dirty="0">
                <a:solidFill>
                  <a:srgbClr val="F8CC29"/>
                </a:solidFill>
                <a:ea typeface="+mn-lt"/>
                <a:cs typeface="+mn-lt"/>
              </a:rPr>
              <a:t>th</a:t>
            </a:r>
            <a:r>
              <a:rPr lang="en-US" sz="2200" dirty="0">
                <a:solidFill>
                  <a:srgbClr val="F8CC29"/>
                </a:solidFill>
                <a:ea typeface="+mn-lt"/>
                <a:cs typeface="+mn-lt"/>
              </a:rPr>
              <a:t> Meeting ISO &amp; </a:t>
            </a:r>
            <a:r>
              <a:rPr lang="en-US" sz="2200" dirty="0" err="1">
                <a:solidFill>
                  <a:srgbClr val="F8CC29"/>
                </a:solidFill>
                <a:ea typeface="+mn-lt"/>
                <a:cs typeface="+mn-lt"/>
              </a:rPr>
              <a:t>GeoDCAT</a:t>
            </a:r>
            <a:r>
              <a:rPr lang="en-US" sz="2200" dirty="0">
                <a:solidFill>
                  <a:srgbClr val="F8CC29"/>
                </a:solidFill>
                <a:ea typeface="+mn-lt"/>
                <a:cs typeface="+mn-lt"/>
              </a:rPr>
              <a:t>-AP Metadata Implementation Pilot, 3 June 2025</a:t>
            </a:r>
            <a:endParaRPr lang="en-GB" sz="2200" dirty="0">
              <a:solidFill>
                <a:srgbClr val="F8CC29"/>
              </a:solidFill>
            </a:endParaRPr>
          </a:p>
          <a:p>
            <a:endParaRPr lang="en-GB" dirty="0">
              <a:cs typeface="Arial"/>
            </a:endParaRPr>
          </a:p>
          <a:p>
            <a:endParaRPr lang="en-GB" dirty="0">
              <a:cs typeface="Arial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806091" y="5399738"/>
            <a:ext cx="9217803" cy="684000"/>
          </a:xfrm>
        </p:spPr>
        <p:txBody>
          <a:bodyPr/>
          <a:lstStyle/>
          <a:p>
            <a:r>
              <a:rPr lang="en-GB" sz="2000" dirty="0"/>
              <a:t>Ilyas TIOUASSIOUINE</a:t>
            </a:r>
            <a:r>
              <a:rPr lang="en-GB" sz="2000" dirty="0">
                <a:cs typeface="Arial"/>
              </a:rPr>
              <a:t>, </a:t>
            </a:r>
            <a:r>
              <a:rPr lang="en-GB" sz="2000" dirty="0"/>
              <a:t>Margherita DI LEO, Jordi ESCRIU, Hagar LOWENTHAL </a:t>
            </a:r>
            <a:r>
              <a:rPr lang="en-GB" sz="2000" dirty="0">
                <a:cs typeface="Arial"/>
              </a:rPr>
              <a:t>European Commission, Joint Research Centre (JRC)</a:t>
            </a:r>
          </a:p>
        </p:txBody>
      </p:sp>
    </p:spTree>
    <p:extLst>
      <p:ext uri="{BB962C8B-B14F-4D97-AF65-F5344CB8AC3E}">
        <p14:creationId xmlns:p14="http://schemas.microsoft.com/office/powerpoint/2010/main" val="1306284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B47FC-1960-7DD5-3590-293894D1E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616A29-F67C-80EE-25E6-3CBA057DA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0538" y="1620000"/>
            <a:ext cx="10263893" cy="4170363"/>
          </a:xfrm>
          <a:noFill/>
        </p:spPr>
        <p:txBody>
          <a:bodyPr/>
          <a:lstStyle/>
          <a:p>
            <a:pPr marL="76200" indent="0">
              <a:spcAft>
                <a:spcPts val="600"/>
              </a:spcAft>
              <a:buNone/>
            </a:pPr>
            <a:r>
              <a:rPr lang="en-GB" sz="2600" b="1" dirty="0">
                <a:solidFill>
                  <a:srgbClr val="0070C0"/>
                </a:solidFill>
              </a:rPr>
              <a:t>Motivation and challenges</a:t>
            </a:r>
          </a:p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endParaRPr lang="en-GB" sz="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Renewed interest for automated metadata edition </a:t>
            </a:r>
          </a:p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dirty="0"/>
              <a:t>	(cf. </a:t>
            </a:r>
            <a:r>
              <a:rPr lang="en-GB" dirty="0">
                <a:hlinkClick r:id="rId2"/>
              </a:rPr>
              <a:t>world bank metadata editor</a:t>
            </a:r>
            <a:r>
              <a:rPr lang="en-GB" dirty="0"/>
              <a:t>) </a:t>
            </a:r>
          </a:p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dirty="0"/>
              <a:t>	-&gt; but few space for AI or NLP </a:t>
            </a:r>
          </a:p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endParaRPr lang="en-GB" sz="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Existing AI-tools for metadata edition </a:t>
            </a:r>
          </a:p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dirty="0"/>
              <a:t>	 (cf. Ex Libris Alma in the librarian sector) </a:t>
            </a:r>
          </a:p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dirty="0"/>
              <a:t>	-&gt; but few for geospatial data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GB" sz="1800" dirty="0">
              <a:solidFill>
                <a:schemeClr val="tx1"/>
              </a:solidFill>
            </a:endParaRPr>
          </a:p>
          <a:p>
            <a:pPr marL="5588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F93744-867D-0E6C-DBCF-5392F0F5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3600" b="1" dirty="0"/>
              <a:t>Research exercise</a:t>
            </a:r>
            <a:br>
              <a:rPr lang="en-GB" sz="3600" b="1" dirty="0"/>
            </a:br>
            <a:r>
              <a:rPr lang="en-GB" sz="2000" b="1" dirty="0">
                <a:solidFill>
                  <a:srgbClr val="00B0F0"/>
                </a:solidFill>
              </a:rPr>
              <a:t>AI-powered metadata editor</a:t>
            </a:r>
            <a:br>
              <a:rPr lang="en-GB" sz="2000" b="1" dirty="0">
                <a:solidFill>
                  <a:srgbClr val="00B0F0"/>
                </a:solidFill>
              </a:rPr>
            </a:br>
            <a:endParaRPr lang="en-GB" sz="2000" b="1" dirty="0">
              <a:solidFill>
                <a:srgbClr val="00B0F0"/>
              </a:solidFill>
            </a:endParaRPr>
          </a:p>
        </p:txBody>
      </p:sp>
      <p:pic>
        <p:nvPicPr>
          <p:cNvPr id="1026" name="Picture 2" descr="Picture 1, Picture">
            <a:extLst>
              <a:ext uri="{FF2B5EF4-FFF2-40B4-BE49-F238E27FC236}">
                <a16:creationId xmlns:a16="http://schemas.microsoft.com/office/drawing/2014/main" id="{F746E748-AC66-539B-B64A-AD613976A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320" y="1057984"/>
            <a:ext cx="3341778" cy="4557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CED7F309-E02B-C138-C8FD-6D367C8B0958}"/>
              </a:ext>
            </a:extLst>
          </p:cNvPr>
          <p:cNvSpPr/>
          <p:nvPr/>
        </p:nvSpPr>
        <p:spPr>
          <a:xfrm>
            <a:off x="8567928" y="883473"/>
            <a:ext cx="1618488" cy="9482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CA54CD4-1E89-4676-D98D-EF2E0DF97A19}"/>
              </a:ext>
            </a:extLst>
          </p:cNvPr>
          <p:cNvSpPr/>
          <p:nvPr/>
        </p:nvSpPr>
        <p:spPr>
          <a:xfrm rot="10800000">
            <a:off x="10021824" y="2211026"/>
            <a:ext cx="475488" cy="247157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B636855-17D5-C504-C70D-6F9D607AE78B}"/>
              </a:ext>
            </a:extLst>
          </p:cNvPr>
          <p:cNvSpPr/>
          <p:nvPr/>
        </p:nvSpPr>
        <p:spPr>
          <a:xfrm rot="10800000">
            <a:off x="10021824" y="3177135"/>
            <a:ext cx="475488" cy="247157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EA2FF9A-1567-5393-9C83-0C22CEB8FEE5}"/>
              </a:ext>
            </a:extLst>
          </p:cNvPr>
          <p:cNvCxnSpPr>
            <a:cxnSpLocks/>
          </p:cNvCxnSpPr>
          <p:nvPr/>
        </p:nvCxnSpPr>
        <p:spPr>
          <a:xfrm>
            <a:off x="8814816" y="1357577"/>
            <a:ext cx="1033272" cy="0"/>
          </a:xfrm>
          <a:prstGeom prst="line">
            <a:avLst/>
          </a:prstGeom>
          <a:ln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CF9A165-CC21-03BA-1738-D985859D1A63}"/>
              </a:ext>
            </a:extLst>
          </p:cNvPr>
          <p:cNvSpPr/>
          <p:nvPr/>
        </p:nvSpPr>
        <p:spPr>
          <a:xfrm rot="16200000">
            <a:off x="9948672" y="5808384"/>
            <a:ext cx="475488" cy="247157"/>
          </a:xfrm>
          <a:prstGeom prst="rightArrow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344653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B47FC-1960-7DD5-3590-293894D1E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616A29-F67C-80EE-25E6-3CBA057DA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0538" y="1620000"/>
            <a:ext cx="10263893" cy="4170363"/>
          </a:xfrm>
          <a:noFill/>
        </p:spPr>
        <p:txBody>
          <a:bodyPr/>
          <a:lstStyle/>
          <a:p>
            <a:pPr marL="76200" indent="0">
              <a:spcAft>
                <a:spcPts val="600"/>
              </a:spcAft>
              <a:buNone/>
            </a:pPr>
            <a:r>
              <a:rPr lang="en-GB" sz="2600" b="1" dirty="0">
                <a:solidFill>
                  <a:srgbClr val="0070C0"/>
                </a:solidFill>
              </a:rPr>
              <a:t>Focus on metadata production and challenges</a:t>
            </a:r>
          </a:p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endParaRPr lang="en-GB" sz="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Metadata production </a:t>
            </a:r>
          </a:p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800" dirty="0"/>
              <a:t>	</a:t>
            </a:r>
          </a:p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dirty="0"/>
              <a:t>	requires good knowledge and understanding of the data</a:t>
            </a:r>
          </a:p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endParaRPr lang="en-GB" sz="800" dirty="0"/>
          </a:p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800" dirty="0"/>
              <a:t>	</a:t>
            </a:r>
            <a:r>
              <a:rPr lang="en-GB" dirty="0"/>
              <a:t>is a tedious task for humans to perform</a:t>
            </a:r>
          </a:p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endParaRPr lang="en-GB" sz="800" dirty="0"/>
          </a:p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dirty="0"/>
              <a:t>	when done by humans is prone to mistake and shortcomings </a:t>
            </a:r>
            <a:endParaRPr lang="en-GB" sz="1800" dirty="0">
              <a:solidFill>
                <a:schemeClr val="tx1"/>
              </a:solidFill>
            </a:endParaRPr>
          </a:p>
          <a:p>
            <a:pPr marL="5588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F93744-867D-0E6C-DBCF-5392F0F5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3600" b="1" dirty="0"/>
              <a:t>Research exercise</a:t>
            </a:r>
            <a:br>
              <a:rPr lang="en-GB" sz="3600" b="1" dirty="0"/>
            </a:br>
            <a:r>
              <a:rPr lang="en-GB" sz="2000" b="1" dirty="0">
                <a:solidFill>
                  <a:srgbClr val="00B0F0"/>
                </a:solidFill>
              </a:rPr>
              <a:t>AI-powered metadata editor</a:t>
            </a:r>
            <a:br>
              <a:rPr lang="en-GB" sz="2000" b="1" dirty="0">
                <a:solidFill>
                  <a:srgbClr val="00B0F0"/>
                </a:solidFill>
              </a:rPr>
            </a:br>
            <a:endParaRPr lang="en-GB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399423"/>
      </p:ext>
    </p:extLst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B47FC-1960-7DD5-3590-293894D1E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616A29-F67C-80EE-25E6-3CBA057DA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0538" y="1620000"/>
            <a:ext cx="10263893" cy="4170363"/>
          </a:xfrm>
          <a:noFill/>
        </p:spPr>
        <p:txBody>
          <a:bodyPr/>
          <a:lstStyle/>
          <a:p>
            <a:pPr marL="76200" indent="0">
              <a:spcAft>
                <a:spcPts val="600"/>
              </a:spcAft>
              <a:buNone/>
            </a:pPr>
            <a:r>
              <a:rPr lang="en-GB" sz="2600" b="1" dirty="0">
                <a:solidFill>
                  <a:srgbClr val="0070C0"/>
                </a:solidFill>
              </a:rPr>
              <a:t>How we envision to proceed</a:t>
            </a:r>
            <a:endParaRPr lang="en-GB" sz="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Project started on 01/05/2025</a:t>
            </a:r>
            <a:endParaRPr lang="en-GB" sz="800" dirty="0"/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endParaRPr lang="en-GB" dirty="0"/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GB" sz="1800" dirty="0">
              <a:solidFill>
                <a:schemeClr val="tx1"/>
              </a:solidFill>
            </a:endParaRPr>
          </a:p>
          <a:p>
            <a:pPr marL="5588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F93744-867D-0E6C-DBCF-5392F0F5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3600" b="1" dirty="0"/>
              <a:t>Research exercise</a:t>
            </a:r>
            <a:br>
              <a:rPr lang="en-GB" sz="3600" b="1" dirty="0"/>
            </a:br>
            <a:r>
              <a:rPr lang="en-GB" sz="2000" b="1" dirty="0">
                <a:solidFill>
                  <a:srgbClr val="00B0F0"/>
                </a:solidFill>
              </a:rPr>
              <a:t>AI-powered metadata editor</a:t>
            </a:r>
            <a:br>
              <a:rPr lang="en-GB" sz="2000" b="1" dirty="0">
                <a:solidFill>
                  <a:srgbClr val="00B0F0"/>
                </a:solidFill>
              </a:rPr>
            </a:br>
            <a:endParaRPr lang="en-GB" sz="2000" b="1" dirty="0">
              <a:solidFill>
                <a:srgbClr val="00B0F0"/>
              </a:solidFill>
            </a:endParaRPr>
          </a:p>
        </p:txBody>
      </p:sp>
      <p:pic>
        <p:nvPicPr>
          <p:cNvPr id="13" name="Picture 12" descr="A tree in a field of purple flowers&#10;&#10;AI-generated content may be incorrect.">
            <a:extLst>
              <a:ext uri="{FF2B5EF4-FFF2-40B4-BE49-F238E27FC236}">
                <a16:creationId xmlns:a16="http://schemas.microsoft.com/office/drawing/2014/main" id="{136E0A7C-C2B1-8E09-380F-B358B0C9DA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2308" y="82803"/>
            <a:ext cx="4043356" cy="570756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EDAEF8-C171-51F1-57CD-853DA2855C20}"/>
              </a:ext>
            </a:extLst>
          </p:cNvPr>
          <p:cNvCxnSpPr>
            <a:cxnSpLocks/>
          </p:cNvCxnSpPr>
          <p:nvPr/>
        </p:nvCxnSpPr>
        <p:spPr>
          <a:xfrm flipV="1">
            <a:off x="3286932" y="4200227"/>
            <a:ext cx="934210" cy="2063413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1F99D3C-004F-AA97-08AF-07882F8FB72B}"/>
              </a:ext>
            </a:extLst>
          </p:cNvPr>
          <p:cNvCxnSpPr>
            <a:cxnSpLocks/>
          </p:cNvCxnSpPr>
          <p:nvPr/>
        </p:nvCxnSpPr>
        <p:spPr>
          <a:xfrm>
            <a:off x="5216438" y="3788454"/>
            <a:ext cx="646654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95E82A6A-FD4F-4D7B-87FD-B24AC8A553DD}"/>
              </a:ext>
            </a:extLst>
          </p:cNvPr>
          <p:cNvSpPr/>
          <p:nvPr/>
        </p:nvSpPr>
        <p:spPr>
          <a:xfrm>
            <a:off x="5145185" y="5482907"/>
            <a:ext cx="602901" cy="49241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Smiley Face 17">
            <a:extLst>
              <a:ext uri="{FF2B5EF4-FFF2-40B4-BE49-F238E27FC236}">
                <a16:creationId xmlns:a16="http://schemas.microsoft.com/office/drawing/2014/main" id="{B5E61265-C0CD-8011-F91E-42ED4810D18C}"/>
              </a:ext>
            </a:extLst>
          </p:cNvPr>
          <p:cNvSpPr/>
          <p:nvPr/>
        </p:nvSpPr>
        <p:spPr>
          <a:xfrm>
            <a:off x="5145185" y="5029670"/>
            <a:ext cx="602900" cy="552359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7C9ACB2-B6BC-EB67-5C72-3B36B9B27AE4}"/>
              </a:ext>
            </a:extLst>
          </p:cNvPr>
          <p:cNvCxnSpPr>
            <a:cxnSpLocks/>
            <a:stCxn id="63" idx="3"/>
            <a:endCxn id="17" idx="5"/>
          </p:cNvCxnSpPr>
          <p:nvPr/>
        </p:nvCxnSpPr>
        <p:spPr>
          <a:xfrm flipH="1">
            <a:off x="5597361" y="3685687"/>
            <a:ext cx="1477953" cy="2043428"/>
          </a:xfrm>
          <a:prstGeom prst="curvedConnector3">
            <a:avLst>
              <a:gd name="adj1" fmla="val -1546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980548A6-2160-D9CB-DE41-9BE43B635C6D}"/>
              </a:ext>
            </a:extLst>
          </p:cNvPr>
          <p:cNvCxnSpPr>
            <a:cxnSpLocks/>
            <a:stCxn id="17" idx="1"/>
            <a:endCxn id="63" idx="2"/>
          </p:cNvCxnSpPr>
          <p:nvPr/>
        </p:nvCxnSpPr>
        <p:spPr>
          <a:xfrm rot="10800000" flipH="1">
            <a:off x="5295910" y="4424351"/>
            <a:ext cx="1155814" cy="1304764"/>
          </a:xfrm>
          <a:prstGeom prst="curvedConnector4">
            <a:avLst>
              <a:gd name="adj1" fmla="val -77531"/>
              <a:gd name="adj2" fmla="val 7625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8" name="Picture 37" descr="A newspaper with a map and trees&#10;&#10;AI-generated content may be incorrect.">
            <a:extLst>
              <a:ext uri="{FF2B5EF4-FFF2-40B4-BE49-F238E27FC236}">
                <a16:creationId xmlns:a16="http://schemas.microsoft.com/office/drawing/2014/main" id="{EF44A1FA-7257-31DC-47E4-4111CA3DE6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538" y="2753705"/>
            <a:ext cx="2660720" cy="37462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CC91935-8ED8-FC75-0ACF-5779F7589491}"/>
              </a:ext>
            </a:extLst>
          </p:cNvPr>
          <p:cNvSpPr txBox="1"/>
          <p:nvPr/>
        </p:nvSpPr>
        <p:spPr>
          <a:xfrm>
            <a:off x="3661363" y="3061454"/>
            <a:ext cx="1540155" cy="11387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3200" b="1" dirty="0">
                <a:solidFill>
                  <a:srgbClr val="00B0F0"/>
                </a:solidFill>
              </a:rPr>
              <a:t>⚙️ </a:t>
            </a:r>
          </a:p>
          <a:p>
            <a:r>
              <a:rPr lang="en-GB" b="1" dirty="0">
                <a:solidFill>
                  <a:srgbClr val="00B0F0"/>
                </a:solidFill>
                <a:latin typeface="+mj-lt"/>
              </a:rPr>
              <a:t>AI metadata editor</a:t>
            </a:r>
            <a:endParaRPr lang="it-IT" dirty="0">
              <a:latin typeface="+mj-lt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D9ED27-F53B-D36A-B3EB-CF40FBDEDBF2}"/>
              </a:ext>
            </a:extLst>
          </p:cNvPr>
          <p:cNvSpPr txBox="1"/>
          <p:nvPr/>
        </p:nvSpPr>
        <p:spPr>
          <a:xfrm>
            <a:off x="5828133" y="2947023"/>
            <a:ext cx="1247181" cy="14773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0"/>
                </a:solidFill>
                <a:latin typeface="+mj-lt"/>
              </a:rPr>
              <a:t>Metadata</a:t>
            </a:r>
          </a:p>
          <a:p>
            <a:r>
              <a:rPr lang="en-GB" b="1" dirty="0">
                <a:solidFill>
                  <a:srgbClr val="00B0F0"/>
                </a:solidFill>
                <a:latin typeface="+mj-lt"/>
              </a:rPr>
              <a:t>Doc</a:t>
            </a:r>
          </a:p>
          <a:p>
            <a:endParaRPr lang="en-GB" b="1" dirty="0">
              <a:solidFill>
                <a:srgbClr val="00B0F0"/>
              </a:solidFill>
              <a:latin typeface="+mj-lt"/>
            </a:endParaRPr>
          </a:p>
          <a:p>
            <a:endParaRPr lang="en-GB" b="1" dirty="0">
              <a:solidFill>
                <a:srgbClr val="00B0F0"/>
              </a:solidFill>
              <a:latin typeface="+mj-lt"/>
            </a:endParaRPr>
          </a:p>
          <a:p>
            <a:endParaRPr lang="it-IT" dirty="0">
              <a:latin typeface="+mj-lt"/>
            </a:endParaRPr>
          </a:p>
        </p:txBody>
      </p:sp>
      <p:pic>
        <p:nvPicPr>
          <p:cNvPr id="1024" name="Picture 1023" descr="A logo with colorful dots and lines&#10;&#10;AI-generated content may be incorrect.">
            <a:extLst>
              <a:ext uri="{FF2B5EF4-FFF2-40B4-BE49-F238E27FC236}">
                <a16:creationId xmlns:a16="http://schemas.microsoft.com/office/drawing/2014/main" id="{EF354CD8-3CFC-953A-3A83-E105CBD999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3993" y="3626092"/>
            <a:ext cx="646418" cy="73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22645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51" grpId="0" animBg="1"/>
      <p:bldP spid="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B47FC-1960-7DD5-3590-293894D1E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5616A29-F67C-80EE-25E6-3CBA057DA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0538" y="1620000"/>
            <a:ext cx="10263893" cy="4170363"/>
          </a:xfrm>
          <a:noFill/>
        </p:spPr>
        <p:txBody>
          <a:bodyPr/>
          <a:lstStyle/>
          <a:p>
            <a:pPr marL="76200" indent="0">
              <a:spcAft>
                <a:spcPts val="600"/>
              </a:spcAft>
              <a:buNone/>
            </a:pPr>
            <a:r>
              <a:rPr lang="en-GB" sz="2600" b="1" dirty="0">
                <a:solidFill>
                  <a:srgbClr val="0070C0"/>
                </a:solidFill>
              </a:rPr>
              <a:t>Early lessons learned</a:t>
            </a:r>
          </a:p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endParaRPr lang="en-GB" sz="800" dirty="0"/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Good generative results can be obtained with SLMs and RAG-like architecture even if the documentation is not optimal.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It is not possible to produce metadata out of only data: to produce satisfactory metadata with AI we also need “meta”-documentation.</a:t>
            </a:r>
          </a:p>
          <a:p>
            <a:pPr>
              <a:spcBef>
                <a:spcPts val="1200"/>
              </a:spcBef>
              <a:spcAft>
                <a:spcPts val="600"/>
              </a:spcAft>
            </a:pPr>
            <a:r>
              <a:rPr lang="en-GB" dirty="0"/>
              <a:t>Although </a:t>
            </a:r>
            <a:r>
              <a:rPr lang="en-GB" dirty="0" err="1"/>
              <a:t>GeoDCAT</a:t>
            </a:r>
            <a:r>
              <a:rPr lang="en-GB" dirty="0"/>
              <a:t> documentation is extensive it may lack the level of details needed for LLM-operability (cf. definition of the property description: …).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endParaRPr lang="en-GB" sz="1800" dirty="0">
              <a:solidFill>
                <a:schemeClr val="tx1"/>
              </a:solidFill>
            </a:endParaRPr>
          </a:p>
          <a:p>
            <a:pPr marL="558800" lvl="1" indent="0">
              <a:spcBef>
                <a:spcPts val="0"/>
              </a:spcBef>
              <a:spcAft>
                <a:spcPts val="600"/>
              </a:spcAft>
              <a:buNone/>
            </a:pPr>
            <a:endParaRPr lang="en-GB" sz="1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F93744-867D-0E6C-DBCF-5392F0F5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3600" b="1" dirty="0"/>
              <a:t>Research exercise</a:t>
            </a:r>
            <a:br>
              <a:rPr lang="en-GB" sz="3600" b="1" dirty="0"/>
            </a:br>
            <a:r>
              <a:rPr lang="en-GB" sz="2000" b="1" dirty="0">
                <a:solidFill>
                  <a:srgbClr val="00B0F0"/>
                </a:solidFill>
              </a:rPr>
              <a:t>AI-powered metadata editor</a:t>
            </a:r>
            <a:br>
              <a:rPr lang="en-GB" sz="2000" b="1" dirty="0">
                <a:solidFill>
                  <a:srgbClr val="00B0F0"/>
                </a:solidFill>
              </a:rPr>
            </a:br>
            <a:endParaRPr lang="en-GB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529024"/>
      </p:ext>
    </p:extLst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2800" y="1146427"/>
            <a:ext cx="10800760" cy="1240348"/>
          </a:xfrm>
        </p:spPr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084385" y="4594523"/>
            <a:ext cx="10003692" cy="1261523"/>
          </a:xfrm>
        </p:spPr>
        <p:txBody>
          <a:bodyPr wrap="square" anchor="b" anchorCtr="0"/>
          <a:lstStyle/>
          <a:p>
            <a:r>
              <a:rPr lang="en-US" sz="1050" dirty="0"/>
              <a:t>This presentation has been prepared for internal purposes. The information and views expressed in it do not necessarily reflect an official position </a:t>
            </a:r>
            <a:br>
              <a:rPr lang="en-US" sz="1050" dirty="0"/>
            </a:br>
            <a:r>
              <a:rPr lang="en-US" sz="1050" dirty="0"/>
              <a:t>of the European Commission or of the European Union.</a:t>
            </a:r>
          </a:p>
          <a:p>
            <a:r>
              <a:rPr lang="en-US" sz="1050" dirty="0"/>
              <a:t>Except otherwise noted, © European Union (year). All Rights Reserved</a:t>
            </a:r>
          </a:p>
        </p:txBody>
      </p:sp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98" t="-1225" r="87932" b="64001"/>
          <a:stretch>
            <a:fillRect/>
          </a:stretch>
        </p:blipFill>
        <p:spPr bwMode="auto">
          <a:xfrm>
            <a:off x="1162161" y="6053822"/>
            <a:ext cx="478965" cy="48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Follow the EU Science Hub in Twitter, Facebook, LinkedIn, YouTube and Instagram.">
            <a:hlinkClick r:id="rId3"/>
            <a:extLst>
              <a:ext uri="{FF2B5EF4-FFF2-40B4-BE49-F238E27FC236}">
                <a16:creationId xmlns:a16="http://schemas.microsoft.com/office/drawing/2014/main" id="{487DCD04-8042-2943-24BE-BFEF305A34F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661"/>
          <a:stretch/>
        </p:blipFill>
        <p:spPr>
          <a:xfrm>
            <a:off x="1672517" y="6127512"/>
            <a:ext cx="2415311" cy="421733"/>
          </a:xfrm>
          <a:prstGeom prst="rect">
            <a:avLst/>
          </a:prstGeom>
        </p:spPr>
      </p:pic>
      <p:sp>
        <p:nvSpPr>
          <p:cNvPr id="8" name="Google Shape;164;p3"/>
          <p:cNvSpPr txBox="1"/>
          <p:nvPr/>
        </p:nvSpPr>
        <p:spPr>
          <a:xfrm>
            <a:off x="1944002" y="4049334"/>
            <a:ext cx="7474688" cy="7651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lnSpc>
                <a:spcPct val="90000"/>
              </a:lnSpc>
              <a:buClr>
                <a:srgbClr val="034EA2"/>
              </a:buClr>
              <a:buSzPts val="2000"/>
              <a:buFont typeface="Arial"/>
              <a:buNone/>
            </a:pPr>
            <a:r>
              <a:rPr lang="en-GB" sz="2400" kern="0" dirty="0">
                <a:solidFill>
                  <a:srgbClr val="034EA2"/>
                </a:solidFill>
                <a:ea typeface="Arial"/>
                <a:cs typeface="Arial"/>
                <a:sym typeface="Arial"/>
                <a:hlinkClick r:id="rId5"/>
              </a:rPr>
              <a:t>Ilyas.TIOUASSIOUINE@ec.europa.eu</a:t>
            </a:r>
            <a:endParaRPr lang="en-GB" sz="2400" kern="0" dirty="0">
              <a:solidFill>
                <a:srgbClr val="034EA2"/>
              </a:solidFill>
              <a:ea typeface="Arial"/>
              <a:cs typeface="Arial"/>
              <a:sym typeface="Arial"/>
            </a:endParaRPr>
          </a:p>
          <a:p>
            <a:pPr>
              <a:lnSpc>
                <a:spcPct val="90000"/>
              </a:lnSpc>
              <a:buClr>
                <a:srgbClr val="034EA2"/>
              </a:buClr>
              <a:buSzPts val="2000"/>
              <a:buFont typeface="Arial"/>
              <a:buNone/>
            </a:pPr>
            <a:endParaRPr lang="it-IT" sz="2400" kern="0" dirty="0">
              <a:solidFill>
                <a:srgbClr val="034EA2"/>
              </a:solidFill>
              <a:ea typeface="Arial"/>
              <a:cs typeface="Arial"/>
              <a:sym typeface="Arial"/>
              <a:hlinkClick r:id="rId6"/>
            </a:endParaRPr>
          </a:p>
          <a:p>
            <a:pPr>
              <a:lnSpc>
                <a:spcPct val="90000"/>
              </a:lnSpc>
              <a:buClr>
                <a:srgbClr val="034EA2"/>
              </a:buClr>
              <a:buSzPts val="2000"/>
              <a:buFont typeface="Arial"/>
              <a:buNone/>
            </a:pPr>
            <a:r>
              <a:rPr lang="it-IT" sz="2400" kern="0" dirty="0">
                <a:solidFill>
                  <a:srgbClr val="034EA2"/>
                </a:solidFill>
                <a:ea typeface="Arial"/>
                <a:cs typeface="Arial"/>
                <a:sym typeface="Arial"/>
                <a:hlinkClick r:id="rId6"/>
              </a:rPr>
              <a:t>Margherita.DI-LEO@ext.ec.europa.eu</a:t>
            </a:r>
            <a:endParaRPr lang="en-GB" sz="2400" kern="0" dirty="0">
              <a:solidFill>
                <a:srgbClr val="034EA2"/>
              </a:solidFill>
              <a:ea typeface="Arial"/>
              <a:cs typeface="Arial"/>
              <a:sym typeface="Arial"/>
            </a:endParaRPr>
          </a:p>
        </p:txBody>
      </p:sp>
      <p:pic>
        <p:nvPicPr>
          <p:cNvPr id="9" name="Google Shape;165;p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58490" y="3919351"/>
            <a:ext cx="698038" cy="76515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3689544"/>
      </p:ext>
    </p:extLst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8_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Office Theme">
  <a:themeElements>
    <a:clrScheme name="EC colour scheme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1E858B"/>
      </a:accent1>
      <a:accent2>
        <a:srgbClr val="4BC5DE"/>
      </a:accent2>
      <a:accent3>
        <a:srgbClr val="1EC08A"/>
      </a:accent3>
      <a:accent4>
        <a:srgbClr val="ED8D2F"/>
      </a:accent4>
      <a:accent5>
        <a:srgbClr val="FFC000"/>
      </a:accent5>
      <a:accent6>
        <a:srgbClr val="E76C53"/>
      </a:accent6>
      <a:hlink>
        <a:srgbClr val="0563C1"/>
      </a:hlink>
      <a:folHlink>
        <a:srgbClr val="24337E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C_Corporate_PPT_Template.potx" id="{4E874F3A-6BB1-4334-AA3C-CB69D53C2FB0}" vid="{CFDAC62F-BBD6-4674-995E-7A3058955A70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F0AE5E838868A4F9CB50E4B4AF23413" ma:contentTypeVersion="8" ma:contentTypeDescription="Crear nuevo documento." ma:contentTypeScope="" ma:versionID="b24284dd4abcc89d9217181297068152">
  <xsd:schema xmlns:xsd="http://www.w3.org/2001/XMLSchema" xmlns:xs="http://www.w3.org/2001/XMLSchema" xmlns:p="http://schemas.microsoft.com/office/2006/metadata/properties" xmlns:ns3="1f6ebdee-899d-4fbd-8aeb-5a868fd22bdd" targetNamespace="http://schemas.microsoft.com/office/2006/metadata/properties" ma:root="true" ma:fieldsID="2102f8778d1be1b8402cbd5fe9ff8ed2" ns3:_="">
    <xsd:import namespace="1f6ebdee-899d-4fbd-8aeb-5a868fd22bd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Location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6ebdee-899d-4fbd-8aeb-5a868fd22b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1B7F48-2441-489A-AAC1-B0F448FE55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4C515D3-7E4B-4E1F-8E41-BBB0172549BD}">
  <ds:schemaRefs>
    <ds:schemaRef ds:uri="http://schemas.microsoft.com/office/2006/documentManagement/types"/>
    <ds:schemaRef ds:uri="1f6ebdee-899d-4fbd-8aeb-5a868fd22bdd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16D261EA-B4EC-407F-B33E-C4345B7AC4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6ebdee-899d-4fbd-8aeb-5a868fd22bd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2670</TotalTime>
  <Words>350</Words>
  <Application>Microsoft Office PowerPoint</Application>
  <PresentationFormat>Widescreen</PresentationFormat>
  <Paragraphs>51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EC Square Sans Pro</vt:lpstr>
      <vt:lpstr>8_Office Theme</vt:lpstr>
      <vt:lpstr>5_Office Theme</vt:lpstr>
      <vt:lpstr>Research exercise Building an AI-powered metadata editor  for geospatial data</vt:lpstr>
      <vt:lpstr>Research exercise AI-powered metadata editor </vt:lpstr>
      <vt:lpstr>Research exercise AI-powered metadata editor </vt:lpstr>
      <vt:lpstr>Research exercise AI-powered metadata editor </vt:lpstr>
      <vt:lpstr>Research exercise AI-powered metadata editor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Pellicer</dc:creator>
  <cp:lastModifiedBy>TIOUASSIOUINE Ilyas (JRC-ISPRA)</cp:lastModifiedBy>
  <cp:revision>260</cp:revision>
  <dcterms:created xsi:type="dcterms:W3CDTF">2019-08-05T08:54:17Z</dcterms:created>
  <dcterms:modified xsi:type="dcterms:W3CDTF">2025-05-30T10:25:00Z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0x010100FF0AE5E838868A4F9CB50E4B4AF23413</vt:lpwstr>
  </property>
  <property fmtid="{D5CDD505-2E9C-101B-9397-08002B2CF9AE}" pid="3" name="MSIP_Label_6bd9ddd1-4d20-43f6-abfa-fc3c07406f94_Enabled">
    <vt:lpwstr>true</vt:lpwstr>
  </property>
  <property fmtid="{D5CDD505-2E9C-101B-9397-08002B2CF9AE}" pid="4" name="MSIP_Label_6bd9ddd1-4d20-43f6-abfa-fc3c07406f94_SetDate">
    <vt:lpwstr>2025-05-28T13:36:36Z</vt:lpwstr>
  </property>
  <property fmtid="{D5CDD505-2E9C-101B-9397-08002B2CF9AE}" pid="5" name="MSIP_Label_6bd9ddd1-4d20-43f6-abfa-fc3c07406f94_Method">
    <vt:lpwstr>Standard</vt:lpwstr>
  </property>
  <property fmtid="{D5CDD505-2E9C-101B-9397-08002B2CF9AE}" pid="6" name="MSIP_Label_6bd9ddd1-4d20-43f6-abfa-fc3c07406f94_Name">
    <vt:lpwstr>Commission Use</vt:lpwstr>
  </property>
  <property fmtid="{D5CDD505-2E9C-101B-9397-08002B2CF9AE}" pid="7" name="MSIP_Label_6bd9ddd1-4d20-43f6-abfa-fc3c07406f94_SiteId">
    <vt:lpwstr>b24c8b06-522c-46fe-9080-70926f8dddb1</vt:lpwstr>
  </property>
  <property fmtid="{D5CDD505-2E9C-101B-9397-08002B2CF9AE}" pid="8" name="MSIP_Label_6bd9ddd1-4d20-43f6-abfa-fc3c07406f94_ActionId">
    <vt:lpwstr>389e039c-4d8a-4c9b-aba2-421cc1596078</vt:lpwstr>
  </property>
  <property fmtid="{D5CDD505-2E9C-101B-9397-08002B2CF9AE}" pid="9" name="MSIP_Label_6bd9ddd1-4d20-43f6-abfa-fc3c07406f94_ContentBits">
    <vt:lpwstr>0</vt:lpwstr>
  </property>
</Properties>
</file>