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8" r:id="rId2"/>
  </p:sldMasterIdLst>
  <p:notesMasterIdLst>
    <p:notesMasterId r:id="rId11"/>
  </p:notesMasterIdLst>
  <p:sldIdLst>
    <p:sldId id="256" r:id="rId3"/>
    <p:sldId id="288" r:id="rId4"/>
    <p:sldId id="287" r:id="rId5"/>
    <p:sldId id="293" r:id="rId6"/>
    <p:sldId id="295" r:id="rId7"/>
    <p:sldId id="296" r:id="rId8"/>
    <p:sldId id="294" r:id="rId9"/>
    <p:sldId id="291" r:id="rId10"/>
  </p:sldIdLst>
  <p:sldSz cx="12192000" cy="6858000"/>
  <p:notesSz cx="6794500" cy="9906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orient="horz" pos="3777">
          <p15:clr>
            <a:srgbClr val="A4A3A4"/>
          </p15:clr>
        </p15:guide>
        <p15:guide id="4" pos="3839">
          <p15:clr>
            <a:srgbClr val="A4A3A4"/>
          </p15:clr>
        </p15:guide>
        <p15:guide id="5" orient="horz" pos="2162">
          <p15:clr>
            <a:srgbClr val="A4A3A4"/>
          </p15:clr>
        </p15:guide>
        <p15:guide id="6" pos="3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jZfmPaAZDOGffchqPWS8+vvHl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39" autoAdjust="0"/>
    <p:restoredTop sz="94660"/>
  </p:normalViewPr>
  <p:slideViewPr>
    <p:cSldViewPr snapToGrid="0">
      <p:cViewPr varScale="1">
        <p:scale>
          <a:sx n="56" d="100"/>
          <a:sy n="56" d="100"/>
        </p:scale>
        <p:origin x="56" y="168"/>
      </p:cViewPr>
      <p:guideLst>
        <p:guide orient="horz" pos="1026"/>
        <p:guide pos="529"/>
        <p:guide orient="horz" pos="3777"/>
        <p:guide pos="3839"/>
        <p:guide orient="horz" pos="2162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26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8645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8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0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0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2" name="Google Shape;92;p23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23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8" name="Google Shape;98;p2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1" name="Google Shape;101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2" name="Google Shape;102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9" name="Google Shape;109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8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5120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005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1)">
  <p:cSld name="Last slide (option 1)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/>
          <p:nvPr/>
        </p:nvSpPr>
        <p:spPr>
          <a:xfrm>
            <a:off x="0" y="1"/>
            <a:ext cx="12192000" cy="3430587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27" name="Google Shape;27;p10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F8CC2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" name="Google Shape;28;p10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220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Chapter cover (option 1)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11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5415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2)">
  <p:cSld name="Chapter cover (option 2)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28460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460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9" name="Google Shape;39;p12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0" name="Google Shape;4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37096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1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41293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2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7" name="Google Shape;47;p1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77404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32098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Google Shape;56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77422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13041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0" name="Google Shape;70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34898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75" name="Google Shape;75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5465064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0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7623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11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7176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0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899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2" name="Google Shape;92;p23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23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8" name="Google Shape;98;p2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05111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1" name="Google Shape;101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2" name="Google Shape;102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9" name="Google Shape;109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0666697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2725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3148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1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Google Shape;56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0" name="Google Shape;70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75" name="Google Shape;75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18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21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50809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PIRE-MIF/GeoDCAT-AP-pilot/tree/main/meetings/2025-04-2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hyperlink" Target="https://github.com/INSPIRE-MIF/GeoDCAT-AP-pilot/tree/main/meetings/2025-01-2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PIRE-MIF/GeoDCAT-AP-pilot/tree/main/final-repor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PIRE-MIF/GeoDCAT-AP-pilot/tree/main/good-practices/hvd-taggi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hyperlink" Target="https://github.com/INSPIRE-MIF/GeoDCAT-AP-pilot/blob/main/good-practices/hvd-tagging/CANDIDATE-ISO_HVD_Tagging_Anchor_Multilingual-clarification.xml" TargetMode="External"/><Relationship Id="rId4" Type="http://schemas.openxmlformats.org/officeDocument/2006/relationships/hyperlink" Target="https://github.com/INSPIRE-MIF/GeoDCAT-AP-pilot/blob/main/good-practices/hvd-tagging/CANDIDATE-ISO_HVD_Tagging_Anchor_Non-Multilingual-clarification.x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Aft>
                <a:spcPts val="1200"/>
              </a:spcAft>
            </a:pPr>
            <a:r>
              <a:rPr lang="en-US" sz="5600" dirty="0" smtClean="0"/>
              <a:t>Overview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3600" dirty="0" smtClean="0"/>
              <a:t>Pilot status and ongoing activities</a:t>
            </a:r>
            <a:br>
              <a:rPr lang="en-US" sz="3600" dirty="0" smtClean="0"/>
            </a:br>
            <a:endParaRPr sz="3600" dirty="0"/>
          </a:p>
        </p:txBody>
      </p:sp>
      <p:sp>
        <p:nvSpPr>
          <p:cNvPr id="121" name="Google Shape;121;p1"/>
          <p:cNvSpPr txBox="1">
            <a:spLocks noGrp="1"/>
          </p:cNvSpPr>
          <p:nvPr>
            <p:ph type="subTitle" idx="1"/>
          </p:nvPr>
        </p:nvSpPr>
        <p:spPr>
          <a:xfrm>
            <a:off x="1071350" y="4320000"/>
            <a:ext cx="9453393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300"/>
            </a:pPr>
            <a:r>
              <a:rPr lang="en-US" sz="2400" b="1" dirty="0"/>
              <a:t>European Commission </a:t>
            </a:r>
            <a:r>
              <a:rPr lang="en-US" sz="2400" b="1" dirty="0" smtClean="0"/>
              <a:t>SEMIC Group (DG DIGIT) </a:t>
            </a:r>
            <a:r>
              <a:rPr lang="en-US" sz="2400" b="1" dirty="0"/>
              <a:t>and DG JRC,   Publications Office of the European Union </a:t>
            </a:r>
          </a:p>
          <a:p>
            <a:pPr>
              <a:buSzPts val="2300"/>
            </a:pPr>
            <a:r>
              <a:rPr lang="en-US" sz="2400" b="1" dirty="0"/>
              <a:t>&amp; Member States</a:t>
            </a: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sp>
        <p:nvSpPr>
          <p:cNvPr id="122" name="Google Shape;122;p1"/>
          <p:cNvSpPr txBox="1">
            <a:spLocks noGrp="1"/>
          </p:cNvSpPr>
          <p:nvPr>
            <p:ph type="body" idx="2"/>
          </p:nvPr>
        </p:nvSpPr>
        <p:spPr>
          <a:xfrm>
            <a:off x="5684519" y="5872536"/>
            <a:ext cx="5677095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GB" dirty="0" smtClean="0">
                <a:solidFill>
                  <a:schemeClr val="bg1"/>
                </a:solidFill>
              </a:rPr>
              <a:t>Joint Research Centre (JRC)</a:t>
            </a:r>
          </a:p>
          <a:p>
            <a:pPr marL="0" lvl="0" indent="0"/>
            <a:r>
              <a:rPr lang="en-GB" dirty="0" smtClean="0"/>
              <a:t>4</a:t>
            </a:r>
            <a:r>
              <a:rPr lang="en-GB" baseline="30000" dirty="0" smtClean="0"/>
              <a:t>th</a:t>
            </a:r>
            <a:r>
              <a:rPr lang="en-GB" dirty="0" smtClean="0"/>
              <a:t> Meeting </a:t>
            </a:r>
            <a:r>
              <a:rPr lang="en-GB" dirty="0"/>
              <a:t>– </a:t>
            </a:r>
            <a:r>
              <a:rPr lang="en-GB" dirty="0" smtClean="0"/>
              <a:t>April 28, </a:t>
            </a:r>
            <a:r>
              <a:rPr lang="en-GB" dirty="0" smtClean="0"/>
              <a:t>2025</a:t>
            </a:r>
            <a:endParaRPr lang="en-GB" dirty="0"/>
          </a:p>
          <a:p>
            <a:pPr marL="0" lvl="0" indent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546430"/>
            <a:ext cx="10983108" cy="4170363"/>
          </a:xfrm>
          <a:noFill/>
        </p:spPr>
        <p:txBody>
          <a:bodyPr/>
          <a:lstStyle/>
          <a:p>
            <a:pPr marL="76200" indent="0">
              <a:spcAft>
                <a:spcPts val="600"/>
              </a:spcAft>
              <a:buNone/>
            </a:pPr>
            <a:r>
              <a:rPr lang="en-GB" sz="2600" b="1" dirty="0" smtClean="0">
                <a:solidFill>
                  <a:srgbClr val="0070C0"/>
                </a:solidFill>
              </a:rPr>
              <a:t>Agenda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Overview </a:t>
            </a:r>
            <a:r>
              <a:rPr lang="en-US" dirty="0"/>
              <a:t>– Pilot status and ongoing activities</a:t>
            </a:r>
            <a:r>
              <a:rPr lang="en-GB" dirty="0" smtClean="0"/>
              <a:t> </a:t>
            </a:r>
            <a:r>
              <a:rPr lang="en-GB" dirty="0"/>
              <a:t>(JRC</a:t>
            </a:r>
            <a:r>
              <a:rPr lang="en-GB" dirty="0" smtClean="0"/>
              <a:t>)</a:t>
            </a:r>
            <a:r>
              <a:rPr lang="en-GB" dirty="0"/>
              <a:t> </a:t>
            </a:r>
            <a:r>
              <a:rPr lang="en-GB" dirty="0">
                <a:solidFill>
                  <a:srgbClr val="00B0F0"/>
                </a:solidFill>
              </a:rPr>
              <a:t>- 15 </a:t>
            </a:r>
            <a:r>
              <a:rPr lang="en-GB" dirty="0" smtClean="0">
                <a:solidFill>
                  <a:srgbClr val="00B0F0"/>
                </a:solidFill>
              </a:rPr>
              <a:t>min.</a:t>
            </a:r>
            <a:endParaRPr lang="en-GB" dirty="0" smtClean="0">
              <a:solidFill>
                <a:srgbClr val="00B0F0"/>
              </a:solidFill>
            </a:endParaRP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Pilot final report (1</a:t>
            </a:r>
            <a:r>
              <a:rPr lang="en-US" baseline="30000" dirty="0" smtClean="0"/>
              <a:t>st</a:t>
            </a:r>
            <a:r>
              <a:rPr lang="en-US" dirty="0" smtClean="0"/>
              <a:t> working draft)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HVD (geospatial) tagging good </a:t>
            </a:r>
            <a:r>
              <a:rPr lang="en-US" dirty="0"/>
              <a:t>practice candidate </a:t>
            </a:r>
            <a:r>
              <a:rPr lang="en-US" dirty="0" smtClean="0"/>
              <a:t>– Voting results </a:t>
            </a:r>
            <a:r>
              <a:rPr lang="en-US" dirty="0"/>
              <a:t>(JRC)</a:t>
            </a:r>
            <a:endParaRPr lang="en-GB" dirty="0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Harvesting in data.europa.eu – How does it work? (OP / </a:t>
            </a:r>
            <a:r>
              <a:rPr lang="en-US" dirty="0" smtClean="0"/>
              <a:t>con terra)</a:t>
            </a:r>
            <a:r>
              <a:rPr lang="en-GB" dirty="0"/>
              <a:t> </a:t>
            </a:r>
            <a:r>
              <a:rPr lang="en-GB" dirty="0">
                <a:solidFill>
                  <a:srgbClr val="00B0F0"/>
                </a:solidFill>
              </a:rPr>
              <a:t>- 15 </a:t>
            </a:r>
            <a:r>
              <a:rPr lang="en-GB" dirty="0" smtClean="0">
                <a:solidFill>
                  <a:srgbClr val="00B0F0"/>
                </a:solidFill>
              </a:rPr>
              <a:t>min.</a:t>
            </a:r>
            <a:endParaRPr lang="en-GB" dirty="0" smtClean="0">
              <a:solidFill>
                <a:srgbClr val="00B0F0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dirty="0"/>
              <a:t>Pilot </a:t>
            </a:r>
            <a:r>
              <a:rPr lang="en-GB" dirty="0" smtClean="0"/>
              <a:t>issues </a:t>
            </a:r>
            <a:r>
              <a:rPr lang="en-GB" dirty="0">
                <a:solidFill>
                  <a:srgbClr val="00B0F0"/>
                </a:solidFill>
              </a:rPr>
              <a:t>- </a:t>
            </a:r>
            <a:r>
              <a:rPr lang="en-GB" dirty="0" smtClean="0">
                <a:solidFill>
                  <a:srgbClr val="00B0F0"/>
                </a:solidFill>
              </a:rPr>
              <a:t>65 min.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GB" dirty="0" smtClean="0"/>
              <a:t>Summary (JRC)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Discussion (selected issues) (All</a:t>
            </a:r>
            <a:r>
              <a:rPr lang="en-US" dirty="0" smtClean="0"/>
              <a:t>)</a:t>
            </a:r>
            <a:endParaRPr lang="en-GB" dirty="0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Pilot way forward (All) </a:t>
            </a:r>
            <a:r>
              <a:rPr lang="en-US" dirty="0" smtClean="0">
                <a:solidFill>
                  <a:srgbClr val="00B0F0"/>
                </a:solidFill>
              </a:rPr>
              <a:t>- 15 min.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Brainstorming</a:t>
            </a:r>
            <a:endParaRPr lang="en-US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DCAT-AP </a:t>
            </a:r>
            <a:r>
              <a:rPr lang="en-US" dirty="0"/>
              <a:t>schema plugin for GeoNetwork – Updates (BE Flanders) </a:t>
            </a:r>
            <a:r>
              <a:rPr lang="en-US" dirty="0">
                <a:solidFill>
                  <a:srgbClr val="00B0F0"/>
                </a:solidFill>
              </a:rPr>
              <a:t>- 5 </a:t>
            </a:r>
            <a:r>
              <a:rPr lang="en-US" dirty="0" smtClean="0">
                <a:solidFill>
                  <a:srgbClr val="00B0F0"/>
                </a:solidFill>
              </a:rPr>
              <a:t>min.</a:t>
            </a:r>
            <a:endParaRPr lang="en-US" dirty="0">
              <a:solidFill>
                <a:srgbClr val="00B0F0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AoB (All) </a:t>
            </a:r>
            <a:r>
              <a:rPr lang="en-US" dirty="0">
                <a:solidFill>
                  <a:srgbClr val="00B0F0"/>
                </a:solidFill>
              </a:rPr>
              <a:t>- 5 </a:t>
            </a:r>
            <a:r>
              <a:rPr lang="en-US" dirty="0" smtClean="0">
                <a:solidFill>
                  <a:srgbClr val="00B0F0"/>
                </a:solidFill>
              </a:rPr>
              <a:t>min.</a:t>
            </a:r>
            <a:endParaRPr lang="en-GB" sz="1800" dirty="0">
              <a:solidFill>
                <a:srgbClr val="00B0F0"/>
              </a:solidFill>
            </a:endParaRPr>
          </a:p>
          <a:p>
            <a:pPr marL="5588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smtClean="0"/>
              <a:t>Overview</a:t>
            </a: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 smtClean="0">
                <a:solidFill>
                  <a:srgbClr val="00B0F0"/>
                </a:solidFill>
              </a:rPr>
              <a:t>4</a:t>
            </a:r>
            <a:r>
              <a:rPr lang="en-GB" sz="3600" b="1" baseline="30000" dirty="0" smtClean="0">
                <a:solidFill>
                  <a:srgbClr val="00B0F0"/>
                </a:solidFill>
              </a:rPr>
              <a:t>th</a:t>
            </a:r>
            <a:r>
              <a:rPr lang="en-GB" sz="3600" b="1" dirty="0" smtClean="0">
                <a:solidFill>
                  <a:srgbClr val="00B0F0"/>
                </a:solidFill>
              </a:rPr>
              <a:t> Meeting </a:t>
            </a:r>
            <a:r>
              <a:rPr lang="en-GB" sz="3600" b="1" dirty="0">
                <a:solidFill>
                  <a:srgbClr val="00B0F0"/>
                </a:solidFill>
              </a:rPr>
              <a:t>-</a:t>
            </a:r>
            <a:r>
              <a:rPr lang="en-GB" sz="3600" b="1" dirty="0" smtClean="0">
                <a:solidFill>
                  <a:srgbClr val="00B0F0"/>
                </a:solidFill>
              </a:rPr>
              <a:t> </a:t>
            </a:r>
            <a:r>
              <a:rPr lang="en-GB" sz="3600" b="1" dirty="0">
                <a:solidFill>
                  <a:srgbClr val="00B0F0"/>
                </a:solidFill>
              </a:rPr>
              <a:t>Meeting objectives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154" y="6369271"/>
            <a:ext cx="937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hlinkClick r:id="rId3"/>
              </a:rPr>
              <a:t>https://</a:t>
            </a:r>
            <a:r>
              <a:rPr lang="es-ES" sz="1800" dirty="0" smtClean="0">
                <a:hlinkClick r:id="rId3"/>
              </a:rPr>
              <a:t>github.com/INSPIRE-MIF/GeoDCAT-AP-pilot/tree/main/meetings/2025-04-28</a:t>
            </a:r>
            <a:r>
              <a:rPr lang="es-ES" sz="1800" dirty="0" smtClean="0"/>
              <a:t> 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59607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3" y="1620000"/>
            <a:ext cx="10815741" cy="4170363"/>
          </a:xfrm>
          <a:noFill/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2200"/>
              </a:spcBef>
              <a:spcAft>
                <a:spcPts val="200"/>
              </a:spcAft>
            </a:pPr>
            <a:r>
              <a:rPr lang="en-GB" dirty="0" smtClean="0">
                <a:solidFill>
                  <a:srgbClr val="0070C0"/>
                </a:solidFill>
              </a:rPr>
              <a:t>Work </a:t>
            </a:r>
            <a:r>
              <a:rPr lang="en-GB" dirty="0" smtClean="0">
                <a:solidFill>
                  <a:srgbClr val="0070C0"/>
                </a:solidFill>
              </a:rPr>
              <a:t>is progressing</a:t>
            </a:r>
            <a:r>
              <a:rPr lang="en-GB" dirty="0" smtClean="0"/>
              <a:t>. </a:t>
            </a:r>
            <a:endParaRPr lang="en-GB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GB" dirty="0" smtClean="0">
                <a:solidFill>
                  <a:schemeClr val="tx1"/>
                </a:solidFill>
              </a:rPr>
              <a:t>Main result</a:t>
            </a:r>
            <a:r>
              <a:rPr lang="en-GB" dirty="0" smtClean="0">
                <a:solidFill>
                  <a:schemeClr val="tx1"/>
                </a:solidFill>
              </a:rPr>
              <a:t>: </a:t>
            </a:r>
            <a:r>
              <a:rPr lang="en-GB" dirty="0" smtClean="0">
                <a:solidFill>
                  <a:srgbClr val="0070C0"/>
                </a:solidFill>
              </a:rPr>
              <a:t>HVD (geospatial) </a:t>
            </a:r>
            <a:r>
              <a:rPr lang="en-GB" dirty="0" smtClean="0">
                <a:solidFill>
                  <a:srgbClr val="0070C0"/>
                </a:solidFill>
              </a:rPr>
              <a:t>tagging good practice</a:t>
            </a:r>
            <a:r>
              <a:rPr lang="en-GB" dirty="0" smtClean="0"/>
              <a:t> candidate</a:t>
            </a:r>
            <a:r>
              <a:rPr lang="en-GB" dirty="0" smtClean="0"/>
              <a:t>.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GB" dirty="0" smtClean="0">
                <a:solidFill>
                  <a:srgbClr val="0070C0"/>
                </a:solidFill>
              </a:rPr>
              <a:t>Discussion</a:t>
            </a:r>
            <a:r>
              <a:rPr lang="en-GB" dirty="0" smtClean="0"/>
              <a:t> on </a:t>
            </a:r>
            <a:r>
              <a:rPr lang="en-GB" dirty="0">
                <a:solidFill>
                  <a:srgbClr val="0070C0"/>
                </a:solidFill>
              </a:rPr>
              <a:t>GitHub issues</a:t>
            </a:r>
            <a:r>
              <a:rPr lang="en-GB" dirty="0"/>
              <a:t> </a:t>
            </a:r>
            <a:r>
              <a:rPr lang="en-GB" dirty="0" smtClean="0"/>
              <a:t>ongoing.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GB" dirty="0" smtClean="0">
                <a:solidFill>
                  <a:srgbClr val="0070C0"/>
                </a:solidFill>
              </a:rPr>
              <a:t>Pilot Final report: </a:t>
            </a:r>
            <a:r>
              <a:rPr lang="en-GB" dirty="0" smtClean="0"/>
              <a:t>1</a:t>
            </a:r>
            <a:r>
              <a:rPr lang="en-GB" baseline="30000" dirty="0" smtClean="0"/>
              <a:t>st</a:t>
            </a:r>
            <a:r>
              <a:rPr lang="en-GB" dirty="0" smtClean="0"/>
              <a:t> working draft available.</a:t>
            </a:r>
            <a:endParaRPr lang="en-GB" dirty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GB" dirty="0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GB" dirty="0" smtClean="0"/>
          </a:p>
          <a:p>
            <a:pPr>
              <a:spcBef>
                <a:spcPts val="1800"/>
              </a:spcBef>
              <a:spcAft>
                <a:spcPts val="600"/>
              </a:spcAft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3600" b="1" dirty="0" smtClean="0"/>
              <a:t>Overview</a:t>
            </a:r>
            <a:br>
              <a:rPr lang="en-GB" sz="3600" b="1" dirty="0" smtClean="0"/>
            </a:br>
            <a:r>
              <a:rPr lang="en-GB" sz="3600" b="1" dirty="0" smtClean="0">
                <a:solidFill>
                  <a:srgbClr val="00B0F0"/>
                </a:solidFill>
              </a:rPr>
              <a:t>Timeline</a:t>
            </a:r>
            <a:endParaRPr lang="en-GB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270000"/>
            <a:ext cx="982895" cy="1080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25584" y="1339414"/>
            <a:ext cx="11933447" cy="3835828"/>
            <a:chOff x="125584" y="1282264"/>
            <a:chExt cx="11933447" cy="3835828"/>
          </a:xfrm>
        </p:grpSpPr>
        <p:sp>
          <p:nvSpPr>
            <p:cNvPr id="27" name="Rectangle 26"/>
            <p:cNvSpPr/>
            <p:nvPr/>
          </p:nvSpPr>
          <p:spPr>
            <a:xfrm>
              <a:off x="129126" y="3805538"/>
              <a:ext cx="11929905" cy="1312554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1E858B">
                    <a:lumMod val="45000"/>
                    <a:lumOff val="55000"/>
                  </a:srgbClr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180000" tIns="90000" rIns="180000" bIns="90000" rtlCol="0" anchor="b" anchorCtr="0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25584" y="1282264"/>
              <a:ext cx="11929905" cy="2683286"/>
            </a:xfrm>
            <a:prstGeom prst="rect">
              <a:avLst/>
            </a:prstGeom>
            <a:gradFill>
              <a:gsLst>
                <a:gs pos="0">
                  <a:srgbClr val="FFC000">
                    <a:lumMod val="20000"/>
                    <a:lumOff val="80000"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180000" tIns="90000" rIns="180000" bIns="90000"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>
                  <a:tab pos="1073150" algn="l"/>
                </a:tabLst>
                <a:defRPr/>
              </a:pPr>
              <a:r>
                <a:rPr kumimoji="0" lang="en-GB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	ISO &amp; GeoDCAT-AP Metadata Implementation Pilot</a:t>
              </a: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>
              <a:off x="2895684" y="3769700"/>
              <a:ext cx="0" cy="360000"/>
            </a:xfrm>
            <a:prstGeom prst="line">
              <a:avLst/>
            </a:prstGeom>
            <a:noFill/>
            <a:ln w="12700" cap="flat" cmpd="sng" algn="ctr">
              <a:solidFill>
                <a:srgbClr val="034EA2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1019216" y="3769702"/>
              <a:ext cx="12739" cy="360000"/>
            </a:xfrm>
            <a:prstGeom prst="line">
              <a:avLst/>
            </a:prstGeom>
            <a:noFill/>
            <a:ln w="12700" cap="flat" cmpd="sng" algn="ctr">
              <a:solidFill>
                <a:srgbClr val="4BC5DE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6187973" y="3769702"/>
              <a:ext cx="0" cy="360000"/>
            </a:xfrm>
            <a:prstGeom prst="line">
              <a:avLst/>
            </a:prstGeom>
            <a:noFill/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34" name="Parallelogram 33"/>
            <p:cNvSpPr/>
            <p:nvPr/>
          </p:nvSpPr>
          <p:spPr>
            <a:xfrm>
              <a:off x="125585" y="3462649"/>
              <a:ext cx="1800000" cy="345600"/>
            </a:xfrm>
            <a:prstGeom prst="parallelogram">
              <a:avLst/>
            </a:prstGeom>
            <a:solidFill>
              <a:srgbClr val="4BC5D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</a:rPr>
                <a:t>Oct</a:t>
              </a:r>
              <a:r>
                <a:rPr kumimoji="0" lang="en-IE" sz="1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</a:rPr>
                <a:t>. 2024</a:t>
              </a:r>
              <a:endPara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35" name="Parallelogram 34"/>
            <p:cNvSpPr/>
            <p:nvPr/>
          </p:nvSpPr>
          <p:spPr>
            <a:xfrm>
              <a:off x="1926815" y="3462649"/>
              <a:ext cx="2880000" cy="345600"/>
            </a:xfrm>
            <a:prstGeom prst="parallelogram">
              <a:avLst/>
            </a:prstGeom>
            <a:solidFill>
              <a:srgbClr val="034EA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</a:rPr>
                <a:t>Oct. 2024 – </a:t>
              </a:r>
              <a:r>
                <a:rPr kumimoji="0" lang="en-IE" sz="1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</a:rPr>
                <a:t>Jan. 2025</a:t>
              </a:r>
              <a:endPara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36" name="Parallelogram 35"/>
            <p:cNvSpPr/>
            <p:nvPr/>
          </p:nvSpPr>
          <p:spPr>
            <a:xfrm>
              <a:off x="4810330" y="3462650"/>
              <a:ext cx="2173239" cy="345711"/>
            </a:xfrm>
            <a:prstGeom prst="parallelogram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</a:rPr>
                <a:t>End Jan. 2025</a:t>
              </a:r>
              <a:endPara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37" name="Parallelogram 36"/>
            <p:cNvSpPr/>
            <p:nvPr/>
          </p:nvSpPr>
          <p:spPr>
            <a:xfrm>
              <a:off x="6981350" y="3462649"/>
              <a:ext cx="2700000" cy="345600"/>
            </a:xfrm>
            <a:prstGeom prst="parallelogram">
              <a:avLst/>
            </a:prstGeom>
            <a:solidFill>
              <a:srgbClr val="4BC5D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</a:rPr>
                <a:t>Feb. – May. 2025</a:t>
              </a:r>
              <a:endPara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38" name="Parallelogram 37"/>
            <p:cNvSpPr/>
            <p:nvPr/>
          </p:nvSpPr>
          <p:spPr>
            <a:xfrm>
              <a:off x="9686456" y="3462649"/>
              <a:ext cx="2369034" cy="345600"/>
            </a:xfrm>
            <a:prstGeom prst="parallelogram">
              <a:avLst/>
            </a:prstGeom>
            <a:solidFill>
              <a:srgbClr val="034EA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</a:rPr>
                <a:t>Jun. 2025</a:t>
              </a:r>
              <a:endPara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7754" y="4174685"/>
              <a:ext cx="1395662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ea typeface="+mn-ea"/>
                </a:rPr>
                <a:t>Kick-off </a:t>
              </a: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ea typeface="+mn-ea"/>
                </a:rPr>
                <a:t>Meeting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ea typeface="+mn-ea"/>
                </a:rPr>
                <a:t>2 Oct.</a:t>
              </a:r>
              <a:endPara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844794" y="2434806"/>
              <a:ext cx="2052359" cy="95410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ea typeface="+mn-ea"/>
                </a:rPr>
                <a:t>Final Report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ea typeface="+mn-ea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ea typeface="+mn-ea"/>
                </a:rPr>
                <a:t>Outputs to GeoDCAT-AP</a:t>
              </a:r>
              <a:endPara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51011" y="2742582"/>
              <a:ext cx="3031608" cy="338554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ea typeface="+mn-ea"/>
                </a:rPr>
                <a:t>Working Group Testing</a:t>
              </a:r>
              <a:endPara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12694" y="2619472"/>
              <a:ext cx="2168510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ea typeface="+mn-ea"/>
                </a:rPr>
                <a:t>Feedback </a:t>
              </a: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ea typeface="+mn-ea"/>
                </a:rPr>
                <a:t>&amp;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ea typeface="+mn-ea"/>
                </a:rPr>
                <a:t>Results</a:t>
              </a:r>
              <a:endPara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128379" y="4174685"/>
              <a:ext cx="1400475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ea typeface="+mn-ea"/>
                </a:rPr>
                <a:t>Second  Meeting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ea typeface="+mn-ea"/>
                </a:rPr>
                <a:t>20 Nov.</a:t>
              </a:r>
              <a:endPara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5620" y="4174685"/>
              <a:ext cx="1400475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ea typeface="+mn-ea"/>
                </a:rPr>
                <a:t>Third Meeting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ea typeface="+mn-ea"/>
                </a:rPr>
                <a:t>23 Jan.</a:t>
              </a:r>
              <a:endPara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ea typeface="+mn-ea"/>
              </a:endParaRP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291" y="1388635"/>
              <a:ext cx="982895" cy="1080000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7178089" y="2619472"/>
              <a:ext cx="2306523" cy="584775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ea typeface="+mn-ea"/>
                </a:rPr>
                <a:t>Discussion &amp;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ea typeface="+mn-ea"/>
                </a:rPr>
                <a:t>Results consolidation </a:t>
              </a:r>
              <a:endPara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1314" y="2740336"/>
              <a:ext cx="1528543" cy="343047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ea typeface="+mn-ea"/>
                </a:rPr>
                <a:t>Kick-off</a:t>
              </a:r>
              <a:endPara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ea typeface="+mn-ea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>
              <a:off x="8566264" y="3768099"/>
              <a:ext cx="12739" cy="360000"/>
            </a:xfrm>
            <a:prstGeom prst="line">
              <a:avLst/>
            </a:prstGeom>
            <a:noFill/>
            <a:ln w="12700" cap="flat" cmpd="sng" algn="ctr">
              <a:solidFill>
                <a:srgbClr val="4BC5DE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7879942" y="4173082"/>
              <a:ext cx="1395662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ea typeface="+mn-ea"/>
                </a:rPr>
                <a:t>Fourth Meeting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ea typeface="+mn-ea"/>
                </a:rPr>
                <a:t>28 Apr.</a:t>
              </a:r>
              <a:endPara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ea typeface="+mn-ea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8579003" y="2303650"/>
              <a:ext cx="6291" cy="1158887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Isosceles Triangle 52"/>
            <p:cNvSpPr/>
            <p:nvPr/>
          </p:nvSpPr>
          <p:spPr>
            <a:xfrm flipV="1">
              <a:off x="8506348" y="2152054"/>
              <a:ext cx="180753" cy="223284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22738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825624"/>
            <a:ext cx="5552518" cy="4170363"/>
          </a:xfrm>
        </p:spPr>
        <p:txBody>
          <a:bodyPr/>
          <a:lstStyle/>
          <a:p>
            <a:r>
              <a:rPr lang="en-GB" b="1" dirty="0" smtClean="0">
                <a:solidFill>
                  <a:srgbClr val="034EA2"/>
                </a:solidFill>
              </a:rPr>
              <a:t>Third </a:t>
            </a:r>
            <a:r>
              <a:rPr lang="en-GB" b="1" dirty="0" smtClean="0">
                <a:solidFill>
                  <a:srgbClr val="034EA2"/>
                </a:solidFill>
              </a:rPr>
              <a:t>Meeting minutes</a:t>
            </a:r>
          </a:p>
          <a:p>
            <a:endParaRPr lang="en-GB" dirty="0"/>
          </a:p>
          <a:p>
            <a:r>
              <a:rPr lang="en-GB" dirty="0" smtClean="0"/>
              <a:t>Available at:</a:t>
            </a:r>
          </a:p>
          <a:p>
            <a:pPr marL="447675" indent="0">
              <a:buNone/>
            </a:pPr>
            <a:r>
              <a:rPr lang="en-GB" sz="2000" dirty="0" smtClean="0">
                <a:hlinkClick r:id="rId2"/>
              </a:rPr>
              <a:t>https</a:t>
            </a:r>
            <a:r>
              <a:rPr lang="en-GB" sz="2000" dirty="0">
                <a:hlinkClick r:id="rId2"/>
              </a:rPr>
              <a:t>://</a:t>
            </a:r>
            <a:r>
              <a:rPr lang="en-GB" sz="2000" dirty="0" smtClean="0">
                <a:hlinkClick r:id="rId2"/>
              </a:rPr>
              <a:t>github.com/INSPIRE-MIF/GeoDCAT-AP-pilot/tree/main/meetings/2025-01-23</a:t>
            </a:r>
            <a:r>
              <a:rPr lang="en-GB" sz="2000" dirty="0" smtClean="0"/>
              <a:t> </a:t>
            </a:r>
            <a:endParaRPr lang="en-GB" sz="2000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</p:spPr>
        <p:txBody>
          <a:bodyPr/>
          <a:lstStyle/>
          <a:p>
            <a:pPr algn="l"/>
            <a:r>
              <a:rPr lang="en-GB" b="1" dirty="0" smtClean="0"/>
              <a:t>Overview</a:t>
            </a: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 smtClean="0">
                <a:solidFill>
                  <a:srgbClr val="00B0F0"/>
                </a:solidFill>
              </a:rPr>
              <a:t>Past Meeting</a:t>
            </a:r>
            <a:endParaRPr lang="en-GB" sz="3600" b="1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793" y="417946"/>
            <a:ext cx="6032144" cy="6321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368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0983108" cy="4170363"/>
          </a:xfrm>
          <a:noFill/>
        </p:spPr>
        <p:txBody>
          <a:bodyPr/>
          <a:lstStyle/>
          <a:p>
            <a:pPr marL="76200" indent="0">
              <a:spcAft>
                <a:spcPts val="600"/>
              </a:spcAft>
              <a:buNone/>
            </a:pPr>
            <a:r>
              <a:rPr lang="en-GB" sz="2600" b="1" dirty="0">
                <a:solidFill>
                  <a:srgbClr val="0070C0"/>
                </a:solidFill>
              </a:rPr>
              <a:t>1st working </a:t>
            </a:r>
            <a:r>
              <a:rPr lang="en-GB" sz="2600" b="1" dirty="0" smtClean="0">
                <a:solidFill>
                  <a:srgbClr val="0070C0"/>
                </a:solidFill>
              </a:rPr>
              <a:t>draft</a:t>
            </a:r>
            <a:r>
              <a:rPr lang="en-GB" sz="2600" dirty="0" smtClean="0">
                <a:solidFill>
                  <a:schemeClr val="tx1"/>
                </a:solidFill>
              </a:rPr>
              <a:t> </a:t>
            </a:r>
            <a:endParaRPr lang="en-GB" sz="2600" dirty="0" smtClean="0">
              <a:solidFill>
                <a:srgbClr val="0070C0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dirty="0" smtClean="0"/>
              <a:t>Structure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GB" dirty="0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GB" dirty="0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GB" dirty="0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GB" dirty="0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GB" dirty="0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GB" dirty="0" smtClean="0"/>
          </a:p>
          <a:p>
            <a:pPr marL="5588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smtClean="0"/>
              <a:t>Overview</a:t>
            </a: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US" sz="3600" b="1" dirty="0">
                <a:solidFill>
                  <a:srgbClr val="00B0F0"/>
                </a:solidFill>
              </a:rPr>
              <a:t>Pilot final report </a:t>
            </a:r>
            <a:endParaRPr lang="en-GB" sz="3600" b="1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4350" y="2617503"/>
            <a:ext cx="552069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Abstract</a:t>
            </a:r>
          </a:p>
          <a:p>
            <a:pPr marL="7620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 smtClean="0">
                <a:solidFill>
                  <a:srgbClr val="0070C0"/>
                </a:solidFill>
              </a:rPr>
              <a:t>	Acknowledgements</a:t>
            </a:r>
          </a:p>
          <a:p>
            <a:pPr marL="7620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b="1" dirty="0" smtClean="0">
                <a:solidFill>
                  <a:srgbClr val="0070C0"/>
                </a:solidFill>
              </a:rPr>
              <a:t>	Executive summary</a:t>
            </a:r>
          </a:p>
          <a:p>
            <a:pPr marL="7620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b="1" dirty="0" smtClean="0">
                <a:solidFill>
                  <a:srgbClr val="0070C0"/>
                </a:solidFill>
              </a:rPr>
              <a:t>1	Introduction and purpose</a:t>
            </a:r>
          </a:p>
          <a:p>
            <a:pPr marL="26352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 smtClean="0">
                <a:solidFill>
                  <a:srgbClr val="0070C0"/>
                </a:solidFill>
              </a:rPr>
              <a:t>1.1	GeoDCAT-AP 3.0.0</a:t>
            </a:r>
          </a:p>
          <a:p>
            <a:pPr marL="26352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 smtClean="0">
                <a:solidFill>
                  <a:srgbClr val="0070C0"/>
                </a:solidFill>
              </a:rPr>
              <a:t>1.2	ISO &amp; GeoDCAT-AP Metadata Implementation Pilot</a:t>
            </a:r>
          </a:p>
          <a:p>
            <a:pPr marL="7620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b="1" dirty="0" smtClean="0">
                <a:solidFill>
                  <a:srgbClr val="0070C0"/>
                </a:solidFill>
              </a:rPr>
              <a:t>2	Pilot description</a:t>
            </a:r>
          </a:p>
          <a:p>
            <a:pPr marL="26352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 smtClean="0">
                <a:solidFill>
                  <a:srgbClr val="0070C0"/>
                </a:solidFill>
              </a:rPr>
              <a:t>2.1	Objectives</a:t>
            </a:r>
          </a:p>
          <a:p>
            <a:pPr marL="26352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 smtClean="0">
                <a:solidFill>
                  <a:srgbClr val="0070C0"/>
                </a:solidFill>
              </a:rPr>
              <a:t>2.2	Pilot participants</a:t>
            </a:r>
          </a:p>
          <a:p>
            <a:pPr marL="26352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 smtClean="0">
                <a:solidFill>
                  <a:srgbClr val="0070C0"/>
                </a:solidFill>
              </a:rPr>
              <a:t>2.3	Outputs and Results</a:t>
            </a:r>
          </a:p>
          <a:p>
            <a:pPr marL="26352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 smtClean="0">
                <a:solidFill>
                  <a:srgbClr val="0070C0"/>
                </a:solidFill>
              </a:rPr>
              <a:t>2.4	Expected benefits</a:t>
            </a:r>
          </a:p>
          <a:p>
            <a:pPr marL="26352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 smtClean="0">
                <a:solidFill>
                  <a:srgbClr val="0070C0"/>
                </a:solidFill>
              </a:rPr>
              <a:t>2.5	Timeline</a:t>
            </a:r>
          </a:p>
          <a:p>
            <a:pPr marL="26352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 smtClean="0">
                <a:solidFill>
                  <a:srgbClr val="0070C0"/>
                </a:solidFill>
              </a:rPr>
              <a:t>2.6	Pilot repository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03620" y="2617503"/>
            <a:ext cx="5715000" cy="428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b="1" dirty="0">
                <a:solidFill>
                  <a:srgbClr val="0070C0"/>
                </a:solidFill>
              </a:rPr>
              <a:t>3	Background, initial expectations and proposals	</a:t>
            </a:r>
          </a:p>
          <a:p>
            <a:pPr marL="26352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3.X	&lt;Each participant&gt;</a:t>
            </a:r>
          </a:p>
          <a:p>
            <a:pPr marL="536575">
              <a:spcBef>
                <a:spcPts val="200"/>
              </a:spcBef>
              <a:spcAft>
                <a:spcPts val="200"/>
              </a:spcAft>
              <a:buNone/>
              <a:tabLst>
                <a:tab pos="1257300" algn="l"/>
              </a:tabLst>
            </a:pPr>
            <a:r>
              <a:rPr lang="en-US" dirty="0">
                <a:solidFill>
                  <a:srgbClr val="0070C0"/>
                </a:solidFill>
              </a:rPr>
              <a:t>3.X.1	Testing focus</a:t>
            </a:r>
          </a:p>
          <a:p>
            <a:pPr marL="536575">
              <a:spcBef>
                <a:spcPts val="200"/>
              </a:spcBef>
              <a:spcAft>
                <a:spcPts val="200"/>
              </a:spcAft>
              <a:buNone/>
              <a:tabLst>
                <a:tab pos="1257300" algn="l"/>
              </a:tabLst>
            </a:pPr>
            <a:r>
              <a:rPr lang="en-US" dirty="0">
                <a:solidFill>
                  <a:srgbClr val="0070C0"/>
                </a:solidFill>
              </a:rPr>
              <a:t>3.X.2	Preliminary work and experience</a:t>
            </a:r>
          </a:p>
          <a:p>
            <a:pPr marL="536575">
              <a:spcBef>
                <a:spcPts val="200"/>
              </a:spcBef>
              <a:spcAft>
                <a:spcPts val="200"/>
              </a:spcAft>
              <a:buNone/>
              <a:tabLst>
                <a:tab pos="1257300" algn="l"/>
              </a:tabLst>
            </a:pPr>
            <a:r>
              <a:rPr lang="en-US" dirty="0">
                <a:solidFill>
                  <a:srgbClr val="0070C0"/>
                </a:solidFill>
              </a:rPr>
              <a:t>3.X.3	Initial expectations and proposals</a:t>
            </a:r>
          </a:p>
          <a:p>
            <a:pPr marL="7620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b="1" dirty="0">
                <a:solidFill>
                  <a:srgbClr val="0070C0"/>
                </a:solidFill>
              </a:rPr>
              <a:t>4	Pilot results</a:t>
            </a:r>
          </a:p>
          <a:p>
            <a:pPr marL="26352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4.X	&lt;Each participant&gt;</a:t>
            </a:r>
          </a:p>
          <a:p>
            <a:pPr marL="536575">
              <a:spcBef>
                <a:spcPts val="200"/>
              </a:spcBef>
              <a:spcAft>
                <a:spcPts val="200"/>
              </a:spcAft>
              <a:buNone/>
              <a:tabLst>
                <a:tab pos="1257300" algn="l"/>
              </a:tabLst>
            </a:pPr>
            <a:r>
              <a:rPr lang="en-US" dirty="0">
                <a:solidFill>
                  <a:srgbClr val="0070C0"/>
                </a:solidFill>
              </a:rPr>
              <a:t>4.X.1	Summary of results</a:t>
            </a:r>
          </a:p>
          <a:p>
            <a:pPr marL="536575">
              <a:spcBef>
                <a:spcPts val="200"/>
              </a:spcBef>
              <a:spcAft>
                <a:spcPts val="200"/>
              </a:spcAft>
              <a:buNone/>
              <a:tabLst>
                <a:tab pos="1257300" algn="l"/>
              </a:tabLst>
            </a:pPr>
            <a:r>
              <a:rPr lang="en-US" dirty="0">
                <a:solidFill>
                  <a:srgbClr val="0070C0"/>
                </a:solidFill>
              </a:rPr>
              <a:t>4.X.2	Issues identified</a:t>
            </a:r>
          </a:p>
          <a:p>
            <a:pPr marL="536575">
              <a:spcBef>
                <a:spcPts val="200"/>
              </a:spcBef>
              <a:spcAft>
                <a:spcPts val="200"/>
              </a:spcAft>
              <a:buNone/>
              <a:tabLst>
                <a:tab pos="1257300" algn="l"/>
              </a:tabLst>
            </a:pPr>
            <a:r>
              <a:rPr lang="en-US" dirty="0">
                <a:solidFill>
                  <a:srgbClr val="0070C0"/>
                </a:solidFill>
              </a:rPr>
              <a:t>4.X.3	Conclusions</a:t>
            </a:r>
          </a:p>
          <a:p>
            <a:pPr marL="7620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b="1" dirty="0">
                <a:solidFill>
                  <a:srgbClr val="0070C0"/>
                </a:solidFill>
              </a:rPr>
              <a:t>5	High-Value (geospatial) dataset tagging good practice</a:t>
            </a:r>
          </a:p>
          <a:p>
            <a:pPr marL="7620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b="1" dirty="0">
                <a:solidFill>
                  <a:srgbClr val="0070C0"/>
                </a:solidFill>
              </a:rPr>
              <a:t>6	Conclusions</a:t>
            </a:r>
          </a:p>
          <a:p>
            <a:pPr marL="7620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	List of abbreviations and definitions </a:t>
            </a:r>
          </a:p>
          <a:p>
            <a:pPr marL="7620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	List of figures and tables</a:t>
            </a:r>
          </a:p>
          <a:p>
            <a:pPr marL="7620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	Annexes </a:t>
            </a:r>
            <a:endParaRPr lang="en-GB" dirty="0">
              <a:solidFill>
                <a:srgbClr val="0070C0"/>
              </a:solidFill>
            </a:endParaRPr>
          </a:p>
          <a:p>
            <a:endParaRPr lang="es-ES" dirty="0"/>
          </a:p>
        </p:txBody>
      </p:sp>
      <p:sp>
        <p:nvSpPr>
          <p:cNvPr id="8" name="TextBox 7"/>
          <p:cNvSpPr txBox="1"/>
          <p:nvPr/>
        </p:nvSpPr>
        <p:spPr>
          <a:xfrm>
            <a:off x="4514850" y="1524083"/>
            <a:ext cx="5897880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1"/>
                </a:solidFill>
              </a:rPr>
              <a:t>Based on </a:t>
            </a:r>
            <a:r>
              <a:rPr lang="en-GB" sz="2400" dirty="0" smtClean="0">
                <a:solidFill>
                  <a:schemeClr val="tx1"/>
                </a:solidFill>
              </a:rPr>
              <a:t>participants’ progress </a:t>
            </a:r>
            <a:r>
              <a:rPr lang="en-GB" sz="2400" dirty="0">
                <a:solidFill>
                  <a:schemeClr val="tx1"/>
                </a:solidFill>
              </a:rPr>
              <a:t>reports shared in the 2</a:t>
            </a:r>
            <a:r>
              <a:rPr lang="en-GB" sz="2400" baseline="30000" dirty="0">
                <a:solidFill>
                  <a:schemeClr val="tx1"/>
                </a:solidFill>
              </a:rPr>
              <a:t>nd</a:t>
            </a:r>
            <a:r>
              <a:rPr lang="en-GB" sz="2400" dirty="0">
                <a:solidFill>
                  <a:schemeClr val="tx1"/>
                </a:solidFill>
              </a:rPr>
              <a:t> &amp; 3</a:t>
            </a:r>
            <a:r>
              <a:rPr lang="en-GB" sz="2400" baseline="30000" dirty="0">
                <a:solidFill>
                  <a:schemeClr val="tx1"/>
                </a:solidFill>
              </a:rPr>
              <a:t>rd</a:t>
            </a:r>
            <a:r>
              <a:rPr lang="en-GB" sz="2400" dirty="0">
                <a:solidFill>
                  <a:schemeClr val="tx1"/>
                </a:solidFill>
              </a:rPr>
              <a:t> Meetings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78301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0983108" cy="4170363"/>
          </a:xfrm>
          <a:noFill/>
        </p:spPr>
        <p:txBody>
          <a:bodyPr/>
          <a:lstStyle/>
          <a:p>
            <a:pPr marL="76200" indent="0">
              <a:spcAft>
                <a:spcPts val="600"/>
              </a:spcAft>
              <a:buNone/>
            </a:pPr>
            <a:r>
              <a:rPr lang="en-GB" sz="2600" b="1" dirty="0">
                <a:solidFill>
                  <a:srgbClr val="0070C0"/>
                </a:solidFill>
              </a:rPr>
              <a:t>1st working draft</a:t>
            </a:r>
            <a:endParaRPr lang="en-GB" sz="2600" b="1" dirty="0" smtClean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 smtClean="0"/>
              <a:t>Almost ready – Integrating participants contributions from past meetings.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 smtClean="0"/>
              <a:t>Plan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 smtClean="0"/>
              <a:t>First working draft </a:t>
            </a:r>
            <a:r>
              <a:rPr lang="en-GB" b="1" dirty="0" smtClean="0"/>
              <a:t>to be shared </a:t>
            </a:r>
            <a:r>
              <a:rPr lang="en-GB" b="1" dirty="0"/>
              <a:t>by </a:t>
            </a:r>
            <a:r>
              <a:rPr lang="en-GB" b="1" dirty="0">
                <a:solidFill>
                  <a:srgbClr val="0070C0"/>
                </a:solidFill>
              </a:rPr>
              <a:t>30 April </a:t>
            </a:r>
            <a:r>
              <a:rPr lang="en-GB" b="1" dirty="0" smtClean="0">
                <a:solidFill>
                  <a:srgbClr val="0070C0"/>
                </a:solidFill>
              </a:rPr>
              <a:t>2025</a:t>
            </a:r>
            <a:r>
              <a:rPr lang="en-GB" dirty="0" smtClean="0"/>
              <a:t>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 smtClean="0">
                <a:solidFill>
                  <a:srgbClr val="0070C0"/>
                </a:solidFill>
              </a:rPr>
              <a:t>Additional contributions</a:t>
            </a:r>
            <a:r>
              <a:rPr lang="en-GB" dirty="0" smtClean="0"/>
              <a:t> by </a:t>
            </a:r>
            <a:r>
              <a:rPr lang="en-GB" dirty="0" smtClean="0">
                <a:solidFill>
                  <a:srgbClr val="0070C0"/>
                </a:solidFill>
              </a:rPr>
              <a:t>participants</a:t>
            </a:r>
            <a:r>
              <a:rPr lang="en-GB" dirty="0" smtClean="0"/>
              <a:t> by </a:t>
            </a:r>
            <a:r>
              <a:rPr lang="en-GB" dirty="0" smtClean="0">
                <a:solidFill>
                  <a:srgbClr val="0070C0"/>
                </a:solidFill>
              </a:rPr>
              <a:t>21 May 2025</a:t>
            </a:r>
            <a:r>
              <a:rPr lang="en-GB" dirty="0" smtClean="0"/>
              <a:t>.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GB" dirty="0" smtClean="0"/>
              <a:t>Refining: Initial expectations and proposals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GB" dirty="0" smtClean="0"/>
              <a:t>Completion of results: GitHub issues / Conclusions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 smtClean="0">
                <a:solidFill>
                  <a:srgbClr val="0070C0"/>
                </a:solidFill>
              </a:rPr>
              <a:t>5</a:t>
            </a:r>
            <a:r>
              <a:rPr lang="en-GB" baseline="30000" dirty="0" smtClean="0">
                <a:solidFill>
                  <a:srgbClr val="0070C0"/>
                </a:solidFill>
              </a:rPr>
              <a:t>th</a:t>
            </a:r>
            <a:r>
              <a:rPr lang="en-GB" dirty="0" smtClean="0">
                <a:solidFill>
                  <a:srgbClr val="0070C0"/>
                </a:solidFill>
              </a:rPr>
              <a:t> Pilot Meeting</a:t>
            </a:r>
            <a:r>
              <a:rPr lang="en-GB" dirty="0" smtClean="0"/>
              <a:t> – Week </a:t>
            </a:r>
            <a:r>
              <a:rPr lang="en-GB" dirty="0" smtClean="0">
                <a:solidFill>
                  <a:srgbClr val="0070C0"/>
                </a:solidFill>
              </a:rPr>
              <a:t>from 26 to 30 May 2025</a:t>
            </a:r>
            <a:r>
              <a:rPr lang="en-GB" dirty="0" smtClean="0"/>
              <a:t>.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GB" dirty="0" smtClean="0"/>
              <a:t>GitHub issues discussion.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GB" dirty="0" smtClean="0"/>
              <a:t>Final report.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GB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GB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GB" dirty="0"/>
          </a:p>
          <a:p>
            <a:pPr marL="5588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smtClean="0"/>
              <a:t>Overview</a:t>
            </a: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US" sz="3600" b="1" dirty="0">
                <a:solidFill>
                  <a:srgbClr val="00B0F0"/>
                </a:solidFill>
              </a:rPr>
              <a:t>Pilot final report </a:t>
            </a:r>
            <a:endParaRPr lang="en-GB" sz="3600" b="1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5054" y="6275300"/>
            <a:ext cx="937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1800" dirty="0">
                <a:hlinkClick r:id="rId3"/>
              </a:rPr>
              <a:t>https://</a:t>
            </a:r>
            <a:r>
              <a:rPr lang="es-ES" sz="1800" dirty="0" smtClean="0">
                <a:hlinkClick r:id="rId3"/>
              </a:rPr>
              <a:t>github.com/INSPIRE-MIF/GeoDCAT-AP-pilot/tree/main/final-report</a:t>
            </a:r>
            <a:r>
              <a:rPr lang="es-ES" sz="1800" dirty="0" smtClean="0"/>
              <a:t> </a:t>
            </a: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200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696893" y="6113720"/>
            <a:ext cx="2495107" cy="744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77077" y="1620000"/>
            <a:ext cx="6054385" cy="4170363"/>
          </a:xfrm>
        </p:spPr>
        <p:txBody>
          <a:bodyPr/>
          <a:lstStyle/>
          <a:p>
            <a:pPr marL="76200" indent="0">
              <a:spcAft>
                <a:spcPts val="1200"/>
              </a:spcAft>
              <a:buNone/>
            </a:pPr>
            <a:r>
              <a:rPr lang="en-GB" b="1" dirty="0" smtClean="0">
                <a:solidFill>
                  <a:srgbClr val="0070C0"/>
                </a:solidFill>
              </a:rPr>
              <a:t>Candidate </a:t>
            </a:r>
            <a:r>
              <a:rPr lang="en-GB" b="1" dirty="0" smtClean="0">
                <a:solidFill>
                  <a:srgbClr val="0070C0"/>
                </a:solidFill>
              </a:rPr>
              <a:t>good </a:t>
            </a:r>
            <a:r>
              <a:rPr lang="en-GB" b="1" dirty="0" smtClean="0">
                <a:solidFill>
                  <a:srgbClr val="0070C0"/>
                </a:solidFill>
              </a:rPr>
              <a:t>practice</a:t>
            </a:r>
            <a:endParaRPr lang="en-GB" b="1" dirty="0" smtClean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endParaRPr lang="en-GB" dirty="0" smtClean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endParaRPr lang="en-GB" dirty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endParaRPr lang="en-GB" dirty="0" smtClean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endParaRPr lang="en-GB" dirty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endParaRPr lang="en-GB" dirty="0" smtClean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endParaRPr lang="en-GB" dirty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r>
              <a:rPr lang="en-GB" dirty="0" smtClean="0">
                <a:solidFill>
                  <a:srgbClr val="0070C0"/>
                </a:solidFill>
              </a:rPr>
              <a:t>Available </a:t>
            </a:r>
            <a:r>
              <a:rPr lang="en-GB" dirty="0" smtClean="0">
                <a:solidFill>
                  <a:schemeClr val="tx1"/>
                </a:solidFill>
              </a:rPr>
              <a:t>at:</a:t>
            </a:r>
            <a:endParaRPr lang="en-GB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2224294" y="2043505"/>
            <a:ext cx="7743413" cy="2995274"/>
            <a:chOff x="2309022" y="2043505"/>
            <a:chExt cx="7743413" cy="299527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r="24297" b="23280"/>
            <a:stretch/>
          </p:blipFill>
          <p:spPr>
            <a:xfrm>
              <a:off x="4656942" y="2043505"/>
              <a:ext cx="5395493" cy="29952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2309022" y="3125644"/>
              <a:ext cx="2045425" cy="83099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ISO Multilingual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&amp; Non-multilingual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options</a:t>
              </a:r>
              <a:endPara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</p:spPr>
        <p:txBody>
          <a:bodyPr/>
          <a:lstStyle/>
          <a:p>
            <a:pPr algn="l"/>
            <a:r>
              <a:rPr lang="en-GB" sz="3600" b="1" dirty="0"/>
              <a:t>Overview</a:t>
            </a:r>
            <a:br>
              <a:rPr lang="en-GB" sz="3600" b="1" dirty="0"/>
            </a:br>
            <a:r>
              <a:rPr lang="en-GB" sz="3600" b="1" dirty="0" smtClean="0">
                <a:solidFill>
                  <a:srgbClr val="00B0F0"/>
                </a:solidFill>
              </a:rPr>
              <a:t>HVD (geospatial) tagging good practice</a:t>
            </a:r>
            <a:endParaRPr lang="en-GB" sz="3600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2106" y="5343474"/>
            <a:ext cx="9317338" cy="1700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  <a:hlinkClick r:id="rId3"/>
              </a:rPr>
              <a:t>https://</a:t>
            </a: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  <a:hlinkClick r:id="rId3"/>
              </a:rPr>
              <a:t>github.com/INSPIRE-MIF/GeoDCAT-AP-pilot/tree/main/good-practices/hvd-tagging</a:t>
            </a:r>
            <a:endParaRPr kumimoji="0" lang="es-ES" sz="1800" b="0" i="0" u="none" strike="noStrike" kern="120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357188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  <a:hlinkClick r:id="rId4"/>
              </a:rPr>
              <a:t>https://</a:t>
            </a: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  <a:hlinkClick r:id="rId4"/>
              </a:rPr>
              <a:t>github.com/INSPIRE-MIF/GeoDCAT-AP-pilot/blob/main/good-practices/hvd-tagging/CANDIDATE-ISO_HVD_Tagging_Anchor_Non-Multilingual-clarification.xml</a:t>
            </a: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</a:t>
            </a:r>
          </a:p>
          <a:p>
            <a:pPr marL="35718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  <a:hlinkClick r:id="rId5"/>
              </a:rPr>
              <a:t>https://</a:t>
            </a: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  <a:hlinkClick r:id="rId5"/>
              </a:rPr>
              <a:t>github.com/INSPIRE-MIF/GeoDCAT-AP-pilot/blob/main/good-practices/hvd-tagging/CANDIDATE-ISO_HVD_Tagging_Anchor_Multilingual-clarification.xml</a:t>
            </a: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8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696893" y="6113720"/>
            <a:ext cx="2495107" cy="744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77077" y="1620000"/>
            <a:ext cx="6054385" cy="4170363"/>
          </a:xfrm>
        </p:spPr>
        <p:txBody>
          <a:bodyPr/>
          <a:lstStyle/>
          <a:p>
            <a:pPr marL="76200" indent="0">
              <a:spcAft>
                <a:spcPts val="1200"/>
              </a:spcAft>
              <a:buNone/>
            </a:pPr>
            <a:r>
              <a:rPr lang="en-GB" b="1" dirty="0" smtClean="0">
                <a:solidFill>
                  <a:srgbClr val="0070C0"/>
                </a:solidFill>
              </a:rPr>
              <a:t>Candidate good practice status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solidFill>
                  <a:srgbClr val="0070C0"/>
                </a:solidFill>
              </a:rPr>
              <a:t>Voting results</a:t>
            </a:r>
            <a:r>
              <a:rPr lang="en-GB" dirty="0" smtClean="0"/>
              <a:t> </a:t>
            </a:r>
            <a:r>
              <a:rPr lang="en-GB" dirty="0" smtClean="0"/>
              <a:t>for </a:t>
            </a:r>
            <a:r>
              <a:rPr lang="en-GB" dirty="0" smtClean="0">
                <a:solidFill>
                  <a:srgbClr val="0070C0"/>
                </a:solidFill>
              </a:rPr>
              <a:t>potential endorsement</a:t>
            </a:r>
            <a:r>
              <a:rPr lang="en-GB" dirty="0" smtClean="0">
                <a:solidFill>
                  <a:schemeClr val="tx1"/>
                </a:solidFill>
              </a:rPr>
              <a:t> by INSPIRE MIG-T</a:t>
            </a:r>
            <a:r>
              <a:rPr lang="en-GB" dirty="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en-GB" dirty="0" smtClean="0">
                <a:solidFill>
                  <a:srgbClr val="0070C0"/>
                </a:solidFill>
              </a:rPr>
              <a:t>Initiated</a:t>
            </a:r>
            <a:r>
              <a:rPr lang="en-GB" dirty="0" smtClean="0"/>
              <a:t> on </a:t>
            </a:r>
            <a:r>
              <a:rPr lang="en-GB" dirty="0" smtClean="0">
                <a:solidFill>
                  <a:srgbClr val="0070C0"/>
                </a:solidFill>
              </a:rPr>
              <a:t>19 Dec. 2024</a:t>
            </a:r>
            <a:r>
              <a:rPr lang="en-GB" dirty="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en-GB" dirty="0" smtClean="0">
                <a:solidFill>
                  <a:srgbClr val="0070C0"/>
                </a:solidFill>
              </a:rPr>
              <a:t>Closed</a:t>
            </a:r>
            <a:r>
              <a:rPr lang="en-GB" dirty="0" smtClean="0"/>
              <a:t> </a:t>
            </a:r>
            <a:r>
              <a:rPr lang="en-GB" dirty="0"/>
              <a:t>on </a:t>
            </a:r>
            <a:r>
              <a:rPr lang="en-GB" dirty="0">
                <a:solidFill>
                  <a:srgbClr val="0070C0"/>
                </a:solidFill>
              </a:rPr>
              <a:t>28 </a:t>
            </a:r>
            <a:r>
              <a:rPr lang="en-GB" dirty="0" smtClean="0">
                <a:solidFill>
                  <a:srgbClr val="0070C0"/>
                </a:solidFill>
              </a:rPr>
              <a:t>Feb. 2025</a:t>
            </a:r>
            <a:r>
              <a:rPr lang="en-GB" dirty="0" smtClean="0"/>
              <a:t>.</a:t>
            </a:r>
            <a:endParaRPr lang="en-GB" dirty="0" smtClean="0"/>
          </a:p>
          <a:p>
            <a:pPr lvl="1">
              <a:spcBef>
                <a:spcPts val="600"/>
              </a:spcBef>
            </a:pPr>
            <a:r>
              <a:rPr lang="en-US" b="1" dirty="0" smtClean="0">
                <a:solidFill>
                  <a:srgbClr val="0070C0"/>
                </a:solidFill>
              </a:rPr>
              <a:t>19 </a:t>
            </a:r>
            <a:r>
              <a:rPr lang="en-US" b="1" dirty="0">
                <a:solidFill>
                  <a:srgbClr val="0070C0"/>
                </a:solidFill>
              </a:rPr>
              <a:t>Member States / countries voted</a:t>
            </a:r>
            <a:r>
              <a:rPr lang="en-US" dirty="0">
                <a:solidFill>
                  <a:srgbClr val="0070C0"/>
                </a:solidFill>
              </a:rPr>
              <a:t>: </a:t>
            </a:r>
            <a:endParaRPr lang="en-US" dirty="0" smtClean="0">
              <a:solidFill>
                <a:srgbClr val="0070C0"/>
              </a:solidFill>
            </a:endParaRPr>
          </a:p>
          <a:p>
            <a:pPr lvl="2">
              <a:spcBef>
                <a:spcPts val="60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BE</a:t>
            </a:r>
            <a:r>
              <a:rPr lang="en-US" sz="2000" dirty="0">
                <a:solidFill>
                  <a:srgbClr val="0070C0"/>
                </a:solidFill>
              </a:rPr>
              <a:t>, HR, CY, CZ, </a:t>
            </a:r>
            <a:r>
              <a:rPr lang="en-US" sz="2000" dirty="0" smtClean="0">
                <a:solidFill>
                  <a:srgbClr val="0070C0"/>
                </a:solidFill>
              </a:rPr>
              <a:t>DE, DK, EE</a:t>
            </a:r>
            <a:r>
              <a:rPr lang="en-US" sz="2000" dirty="0">
                <a:solidFill>
                  <a:srgbClr val="0070C0"/>
                </a:solidFill>
              </a:rPr>
              <a:t>, FI</a:t>
            </a:r>
            <a:r>
              <a:rPr lang="en-US" sz="2000" dirty="0" smtClean="0">
                <a:solidFill>
                  <a:srgbClr val="0070C0"/>
                </a:solidFill>
              </a:rPr>
              <a:t>, HU, </a:t>
            </a:r>
            <a:r>
              <a:rPr lang="en-US" sz="2000" dirty="0">
                <a:solidFill>
                  <a:srgbClr val="0070C0"/>
                </a:solidFill>
              </a:rPr>
              <a:t>IE</a:t>
            </a:r>
            <a:r>
              <a:rPr lang="en-US" sz="2000" dirty="0" smtClean="0">
                <a:solidFill>
                  <a:srgbClr val="0070C0"/>
                </a:solidFill>
              </a:rPr>
              <a:t>, IS, </a:t>
            </a:r>
            <a:r>
              <a:rPr lang="en-US" sz="2000" dirty="0">
                <a:solidFill>
                  <a:srgbClr val="0070C0"/>
                </a:solidFill>
              </a:rPr>
              <a:t>IT</a:t>
            </a:r>
            <a:r>
              <a:rPr lang="en-US" sz="2000" dirty="0" smtClean="0">
                <a:solidFill>
                  <a:srgbClr val="0070C0"/>
                </a:solidFill>
              </a:rPr>
              <a:t>, LU, </a:t>
            </a:r>
            <a:r>
              <a:rPr lang="en-US" sz="2000" dirty="0">
                <a:solidFill>
                  <a:srgbClr val="0070C0"/>
                </a:solidFill>
              </a:rPr>
              <a:t>NL, NO, RO</a:t>
            </a:r>
            <a:r>
              <a:rPr lang="en-US" sz="2000" dirty="0" smtClean="0">
                <a:solidFill>
                  <a:srgbClr val="0070C0"/>
                </a:solidFill>
              </a:rPr>
              <a:t>, SE, </a:t>
            </a:r>
            <a:r>
              <a:rPr lang="en-US" sz="2000" dirty="0">
                <a:solidFill>
                  <a:srgbClr val="0070C0"/>
                </a:solidFill>
              </a:rPr>
              <a:t>SK, ES.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Initially received: </a:t>
            </a:r>
          </a:p>
          <a:p>
            <a:pPr lvl="2">
              <a:spcBef>
                <a:spcPts val="6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17 </a:t>
            </a:r>
            <a:r>
              <a:rPr lang="en-US" sz="2000" dirty="0">
                <a:solidFill>
                  <a:schemeClr val="tx1"/>
                </a:solidFill>
              </a:rPr>
              <a:t>positive votes / 1 vote against endorsement</a:t>
            </a:r>
            <a:r>
              <a:rPr lang="en-US" sz="2000" dirty="0" smtClean="0">
                <a:solidFill>
                  <a:schemeClr val="tx1"/>
                </a:solidFill>
              </a:rPr>
              <a:t>./ 1 Abstain</a:t>
            </a:r>
            <a:endParaRPr lang="en-US" sz="2000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GB" dirty="0" smtClean="0">
                <a:solidFill>
                  <a:srgbClr val="0070C0"/>
                </a:solidFill>
              </a:rPr>
              <a:t>After reconciliation meetings</a:t>
            </a:r>
            <a:r>
              <a:rPr lang="en-GB" dirty="0" smtClean="0">
                <a:solidFill>
                  <a:schemeClr val="tx1"/>
                </a:solidFill>
              </a:rPr>
              <a:t> (April 2025)</a:t>
            </a:r>
            <a:r>
              <a:rPr lang="en-GB" dirty="0" smtClean="0">
                <a:solidFill>
                  <a:srgbClr val="0070C0"/>
                </a:solidFill>
              </a:rPr>
              <a:t>: </a:t>
            </a:r>
          </a:p>
          <a:p>
            <a:pPr lvl="2">
              <a:spcBef>
                <a:spcPts val="600"/>
              </a:spcBef>
            </a:pPr>
            <a:r>
              <a:rPr lang="en-GB" sz="2000" b="1" dirty="0" smtClean="0">
                <a:solidFill>
                  <a:srgbClr val="0070C0"/>
                </a:solidFill>
              </a:rPr>
              <a:t>19 </a:t>
            </a:r>
            <a:r>
              <a:rPr lang="en-GB" sz="2000" b="1" dirty="0">
                <a:solidFill>
                  <a:srgbClr val="0070C0"/>
                </a:solidFill>
              </a:rPr>
              <a:t>positive votes</a:t>
            </a:r>
            <a:r>
              <a:rPr lang="en-GB" sz="2000" dirty="0"/>
              <a:t> received so far.</a:t>
            </a:r>
          </a:p>
          <a:p>
            <a:pPr>
              <a:spcBef>
                <a:spcPts val="600"/>
              </a:spcBef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4297" b="23280"/>
          <a:stretch/>
        </p:blipFill>
        <p:spPr>
          <a:xfrm>
            <a:off x="6531462" y="2989422"/>
            <a:ext cx="5395493" cy="2995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206496" y="2078520"/>
            <a:ext cx="2045425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ISO Multilingual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&amp; Non-multilingual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options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</p:spPr>
        <p:txBody>
          <a:bodyPr/>
          <a:lstStyle/>
          <a:p>
            <a:pPr algn="l"/>
            <a:r>
              <a:rPr lang="en-GB" sz="3600" b="1" dirty="0"/>
              <a:t>Overview</a:t>
            </a:r>
            <a:br>
              <a:rPr lang="en-GB" sz="3600" b="1" dirty="0"/>
            </a:br>
            <a:r>
              <a:rPr lang="en-GB" sz="3600" b="1" dirty="0" smtClean="0">
                <a:solidFill>
                  <a:srgbClr val="00B0F0"/>
                </a:solidFill>
              </a:rPr>
              <a:t>HVD (geospatial) tagging good practice</a:t>
            </a:r>
            <a:endParaRPr lang="en-GB" sz="3600" b="1" dirty="0">
              <a:solidFill>
                <a:srgbClr val="00B0F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0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C00000"/>
          </a:solidFill>
          <a:prstDash val="dash"/>
          <a:tailEnd type="stealth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4295</TotalTime>
  <Words>646</Words>
  <Application>Microsoft Office PowerPoint</Application>
  <PresentationFormat>Widescreen</PresentationFormat>
  <Paragraphs>147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Office Theme</vt:lpstr>
      <vt:lpstr>1_Office Theme</vt:lpstr>
      <vt:lpstr>Overview  Pilot status and ongoing activities </vt:lpstr>
      <vt:lpstr>Overview 4th Meeting - Meeting objectives</vt:lpstr>
      <vt:lpstr>Overview Timeline</vt:lpstr>
      <vt:lpstr>Overview Past Meeting</vt:lpstr>
      <vt:lpstr>Overview Pilot final report </vt:lpstr>
      <vt:lpstr>Overview Pilot final report </vt:lpstr>
      <vt:lpstr>Overview HVD (geospatial) tagging good practice</vt:lpstr>
      <vt:lpstr>Overview HVD (geospatial) tagging good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INSPIRE Registry</dc:title>
  <dc:creator>JOHN Yvonne (COMM)</dc:creator>
  <cp:lastModifiedBy>ESCRIU Jordi (JRC-ISPRA)</cp:lastModifiedBy>
  <cp:revision>280</cp:revision>
  <dcterms:created xsi:type="dcterms:W3CDTF">2019-08-09T12:06:42Z</dcterms:created>
  <dcterms:modified xsi:type="dcterms:W3CDTF">2025-04-28T04:09:20Z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0d3b22a6-6203-4efc-8e8e-b5279256493b</vt:lpwstr>
  </property>
  <property fmtid="{D5CDD505-2E9C-101B-9397-08002B2CF9AE}" pid="3" name="Offisync_UpdateToken">
    <vt:lpwstr>5</vt:lpwstr>
  </property>
  <property fmtid="{D5CDD505-2E9C-101B-9397-08002B2CF9AE}" pid="4" name="Jive_VersionGuid">
    <vt:lpwstr>895d1684-e390-44f7-87f3-a893d9b6b3e1</vt:lpwstr>
  </property>
  <property fmtid="{D5CDD505-2E9C-101B-9397-08002B2CF9AE}" pid="5" name="Offisync_UniqueId">
    <vt:lpwstr>216256</vt:lpwstr>
  </property>
  <property fmtid="{D5CDD505-2E9C-101B-9397-08002B2CF9AE}" pid="6" name="Offisync_ProviderInitializationData">
    <vt:lpwstr>https://webgate.ec.europa.eu/connected</vt:lpwstr>
  </property>
  <property fmtid="{D5CDD505-2E9C-101B-9397-08002B2CF9AE}" pid="7" name="Jive_LatestUserAccountName">
    <vt:lpwstr>wojdapi</vt:lpwstr>
  </property>
  <property fmtid="{D5CDD505-2E9C-101B-9397-08002B2CF9AE}" pid="8" name="ContentTypeId">
    <vt:lpwstr>0x0101008CF1E423E1053143A72AC4DF303AC6F5</vt:lpwstr>
  </property>
</Properties>
</file>