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14"/>
  </p:notesMasterIdLst>
  <p:sldIdLst>
    <p:sldId id="256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98" r:id="rId13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52" y="60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48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77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909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7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68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403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15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9720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046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413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44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90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54105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653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90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7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9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617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ata.europa.eu/bna/asd487ae75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High-Value Datasets tagging</a:t>
            </a:r>
            <a:br>
              <a:rPr lang="en-US" sz="5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/>
              <a:t>Good practice candidate –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Clarifications </a:t>
            </a:r>
            <a:r>
              <a:rPr lang="en-US" sz="3600" dirty="0"/>
              <a:t>&amp; Voting procedure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606530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BE-Flanders</a:t>
            </a:r>
          </a:p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CB57-26BE-CD20-8786-1BBFF42D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03E39-165A-35AB-5D05-93528FC4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3642617" cy="4170363"/>
          </a:xfrm>
          <a:noFill/>
        </p:spPr>
        <p:txBody>
          <a:bodyPr/>
          <a:lstStyle/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</a:t>
            </a:r>
            <a:endParaRPr lang="nl-NL" dirty="0">
              <a:solidFill>
                <a:srgbClr val="4D4D4D"/>
              </a:solidFill>
            </a:endParaRPr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Multilingual Example</a:t>
            </a:r>
            <a:endParaRPr lang="nl-NL" dirty="0"/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5B68-D84C-7A27-14FF-5613F30C1B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776472" y="1424697"/>
            <a:ext cx="7900416" cy="5375917"/>
            <a:chOff x="3776472" y="1424697"/>
            <a:chExt cx="7900416" cy="53759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957"/>
            <a:stretch/>
          </p:blipFill>
          <p:spPr>
            <a:xfrm>
              <a:off x="3776472" y="1424697"/>
              <a:ext cx="7900416" cy="5375917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4903919" y="4721419"/>
              <a:ext cx="29844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405046" y="4723278"/>
              <a:ext cx="62864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38985" y="4721419"/>
              <a:ext cx="141883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14290" y="2454752"/>
              <a:ext cx="29828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84490" y="2454752"/>
              <a:ext cx="65965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549089" y="2454752"/>
              <a:ext cx="159036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09740" y="3498333"/>
              <a:ext cx="298743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138632" y="3498333"/>
              <a:ext cx="5686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549331" y="3498333"/>
              <a:ext cx="534693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768429" y="5670443"/>
              <a:ext cx="486795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79271" y="6139342"/>
              <a:ext cx="59604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35" y="5626427"/>
            <a:ext cx="2341067" cy="743776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noFill/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2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b="1" dirty="0">
                <a:solidFill>
                  <a:srgbClr val="034EA2"/>
                </a:solidFill>
              </a:rPr>
              <a:t>Voting status by INSPIRE MIG-T</a:t>
            </a:r>
          </a:p>
          <a:p>
            <a:pPr marL="44767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 smtClean="0"/>
              <a:t>Currently </a:t>
            </a:r>
            <a:r>
              <a:rPr lang="en-GB" dirty="0">
                <a:solidFill>
                  <a:srgbClr val="0070C0"/>
                </a:solidFill>
              </a:rPr>
              <a:t>under vote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potential </a:t>
            </a:r>
            <a:r>
              <a:rPr lang="en-GB" dirty="0" smtClean="0">
                <a:solidFill>
                  <a:srgbClr val="0070C0"/>
                </a:solidFill>
              </a:rPr>
              <a:t>endorsement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Initiated</a:t>
            </a:r>
            <a:r>
              <a:rPr lang="en-GB" dirty="0"/>
              <a:t> on </a:t>
            </a:r>
            <a:r>
              <a:rPr lang="en-GB" dirty="0">
                <a:solidFill>
                  <a:srgbClr val="0070C0"/>
                </a:solidFill>
              </a:rPr>
              <a:t>19 Dec. 2024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Only positive votes</a:t>
            </a:r>
            <a:r>
              <a:rPr lang="en-GB" dirty="0"/>
              <a:t> received so far.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7 Member States / countries</a:t>
            </a:r>
            <a:r>
              <a:rPr lang="en-GB" dirty="0"/>
              <a:t> voted: ES, IE, IT, RO, SK, FI, EE.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Questions </a:t>
            </a:r>
            <a:r>
              <a:rPr lang="en-GB" dirty="0">
                <a:solidFill>
                  <a:srgbClr val="0070C0"/>
                </a:solidFill>
              </a:rPr>
              <a:t>recently received</a:t>
            </a:r>
            <a:r>
              <a:rPr lang="en-GB" dirty="0"/>
              <a:t> from DE and </a:t>
            </a:r>
            <a:r>
              <a:rPr lang="en-GB" dirty="0" smtClean="0"/>
              <a:t>NL, clarified.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034EA2"/>
                </a:solidFill>
              </a:rPr>
              <a:t>Voting procedure</a:t>
            </a:r>
          </a:p>
          <a:p>
            <a:pPr marL="447675" lvl="1" indent="0"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-GB" sz="2400" b="1" dirty="0">
                <a:solidFill>
                  <a:srgbClr val="0070C0"/>
                </a:solidFill>
              </a:rPr>
              <a:t>To be extended</a:t>
            </a:r>
            <a:r>
              <a:rPr lang="en-GB" sz="2400" dirty="0"/>
              <a:t>, at least until </a:t>
            </a:r>
            <a:r>
              <a:rPr lang="en-GB" sz="2400" b="1" dirty="0">
                <a:solidFill>
                  <a:srgbClr val="0070C0"/>
                </a:solidFill>
              </a:rPr>
              <a:t>7 February 2025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9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82617-44BC-A441-3BD9-4EB9468B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375E0-7DF4-B13D-F5A0-D70AC66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756417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Input examples identified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Approaches</a:t>
            </a:r>
            <a:r>
              <a:rPr lang="en-GB" sz="2000" dirty="0"/>
              <a:t>: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Keyword-based: BE-Flanders, DE, DK, NL 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Data Quality report-based: ES</a:t>
            </a:r>
          </a:p>
          <a:p>
            <a:pPr marL="627063">
              <a:spcBef>
                <a:spcPts val="6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Encoding</a:t>
            </a:r>
            <a:r>
              <a:rPr lang="en-GB" sz="2000" dirty="0"/>
              <a:t>: mixes of ‘gmx:Anchor’ vs. ‘gco:CharacterString’</a:t>
            </a:r>
          </a:p>
          <a:p>
            <a:pPr marL="92075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Agreed decisions</a:t>
            </a:r>
            <a:endParaRPr lang="en-GB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Approach</a:t>
            </a:r>
            <a:r>
              <a:rPr lang="en-GB" sz="2000" dirty="0"/>
              <a:t>: 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Keyword-based (most commonly used)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Scope</a:t>
            </a:r>
            <a:r>
              <a:rPr lang="en-GB" sz="2000" dirty="0"/>
              <a:t> – Tagging of: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Referencing the High-value dataset </a:t>
            </a:r>
            <a:r>
              <a:rPr lang="en-US" sz="1800" dirty="0"/>
              <a:t>keyword </a:t>
            </a:r>
            <a:r>
              <a:rPr lang="en-US" sz="1800" dirty="0" smtClean="0"/>
              <a:t>using the </a:t>
            </a:r>
            <a:r>
              <a:rPr lang="en-US" sz="1800" dirty="0"/>
              <a:t>applicable </a:t>
            </a:r>
            <a:r>
              <a:rPr lang="en-US" sz="1800" dirty="0" smtClean="0"/>
              <a:t>legislation</a:t>
            </a:r>
            <a:r>
              <a:rPr lang="en-GB" sz="1800" dirty="0" smtClean="0"/>
              <a:t> </a:t>
            </a:r>
            <a:r>
              <a:rPr lang="en-GB" sz="1800" dirty="0"/>
              <a:t>- </a:t>
            </a:r>
            <a:r>
              <a:rPr lang="en-GB" sz="1800" dirty="0">
                <a:solidFill>
                  <a:srgbClr val="FF0000"/>
                </a:solidFill>
              </a:rPr>
              <a:t>Mandatory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Thesaurus-based keyword for HVD </a:t>
            </a:r>
            <a:r>
              <a:rPr lang="en-GB" sz="1800" dirty="0" smtClean="0"/>
              <a:t>Category</a:t>
            </a:r>
            <a:endParaRPr lang="en-GB" sz="1800" dirty="0">
              <a:solidFill>
                <a:srgbClr val="FF0000"/>
              </a:solidFill>
            </a:endParaRP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Thesaurus-based keyword for HVD </a:t>
            </a:r>
            <a:r>
              <a:rPr lang="en-GB" sz="1800" dirty="0" smtClean="0"/>
              <a:t>Sub-Category</a:t>
            </a:r>
            <a:endParaRPr lang="en-GB" sz="1800" dirty="0">
              <a:solidFill>
                <a:srgbClr val="00B050"/>
              </a:solidFill>
            </a:endParaRP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Encoding</a:t>
            </a:r>
            <a:r>
              <a:rPr lang="en-GB" sz="2000" dirty="0"/>
              <a:t>: </a:t>
            </a:r>
            <a:r>
              <a:rPr lang="en-GB" sz="1800" dirty="0"/>
              <a:t>Use ‘gmx:Anchor’ encoding + Allow use of ISO multi-lingual structure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D59D-A3E1-B402-092C-AC41D57729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4159" y="1567917"/>
            <a:ext cx="4977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25-27 </a:t>
            </a: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Nov. &amp; 09-11 Dec. 2024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70064" y="5531550"/>
            <a:ext cx="4821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US" sz="1400" dirty="0" smtClean="0">
                <a:solidFill>
                  <a:srgbClr val="FF0000"/>
                </a:solidFill>
              </a:rPr>
              <a:t>Mandatory:	Provide either the </a:t>
            </a:r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ategory OR the 	Subcategory</a:t>
            </a:r>
          </a:p>
          <a:p>
            <a:pPr>
              <a:tabLst>
                <a:tab pos="1079500" algn="l"/>
              </a:tabLst>
            </a:pPr>
            <a:r>
              <a:rPr lang="en-US" sz="1400" dirty="0" smtClean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Optional:	Provide the </a:t>
            </a:r>
            <a:r>
              <a:rPr lang="en-US" sz="14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other one  </a:t>
            </a:r>
            <a:endParaRPr lang="es-ES" sz="14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214617" y="5540694"/>
            <a:ext cx="182880" cy="738664"/>
          </a:xfrm>
          <a:prstGeom prst="leftBrace">
            <a:avLst>
              <a:gd name="adj1" fmla="val 8333"/>
              <a:gd name="adj2" fmla="val 48762"/>
            </a:avLst>
          </a:prstGeom>
          <a:ln w="22225">
            <a:solidFill>
              <a:srgbClr val="217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8255" y="1622772"/>
            <a:ext cx="110291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Good practice candidate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‘DCAT-AP schema plug-in integration in GeoNetwork &amp; Testing Pilot GeoDCAT-AP’ WG</a:t>
            </a:r>
          </a:p>
          <a:p>
            <a:pPr marL="627063" marR="0" lvl="0" indent="-381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46063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46063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27063" marR="0" lvl="0" indent="-3810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588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7608481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200" dirty="0" smtClean="0"/>
              <a:t>HVD </a:t>
            </a:r>
            <a:r>
              <a:rPr lang="en-GB" sz="2200" dirty="0"/>
              <a:t>ISO Elements:</a:t>
            </a:r>
          </a:p>
          <a:p>
            <a:pPr marL="588963" indent="-342900">
              <a:spcBef>
                <a:spcPts val="300"/>
              </a:spcBef>
              <a:spcAft>
                <a:spcPts val="300"/>
              </a:spcAft>
            </a:pPr>
            <a:r>
              <a:rPr lang="en-GB" sz="2200" dirty="0"/>
              <a:t>Free keyword for Identification: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Link the </a:t>
            </a:r>
            <a:r>
              <a:rPr lang="en-GB" sz="1800" dirty="0"/>
              <a:t>EU applicable </a:t>
            </a:r>
            <a:r>
              <a:rPr lang="en-GB" sz="1800" dirty="0" smtClean="0"/>
              <a:t>legislation using the ‘High-value dataset’ (or ‘HVD’) tag </a:t>
            </a:r>
            <a:endParaRPr lang="en-GB" sz="1800" dirty="0"/>
          </a:p>
          <a:p>
            <a:pPr marL="588963" indent="-342900">
              <a:spcBef>
                <a:spcPts val="300"/>
              </a:spcBef>
              <a:spcAft>
                <a:spcPts val="300"/>
              </a:spcAft>
            </a:pPr>
            <a:r>
              <a:rPr lang="en-GB" sz="2200" dirty="0"/>
              <a:t>Thesaurus-Based Keyword(s) for HVD Categorization: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Category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Subcategory</a:t>
            </a:r>
            <a:endParaRPr lang="en-GB" sz="1800" dirty="0"/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 Reference</a:t>
            </a: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8085910" y="2839980"/>
            <a:ext cx="3553097" cy="225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Final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candidate agreement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44500" marR="0" lvl="0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Sprint 4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(09-11 Dec. 2024)</a:t>
            </a: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Shared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potential endorsement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44500" marR="0" lvl="0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80</a:t>
            </a:r>
            <a:r>
              <a:rPr kumimoji="0" lang="en-GB" sz="1800" b="1" i="0" u="none" strike="noStrike" kern="0" cap="none" spc="0" normalizeH="0" baseline="3000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MIG-T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(13 Dec. 2024)</a:t>
            </a:r>
          </a:p>
          <a:p>
            <a:pPr marL="246063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588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76" y="5421338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github.com/INSPIRE-MIF/GeoDCAT-AP-pilot/blob/main/good-practices/hvd-tagging/CANDIDATE-ISO_HVD_Tagging_Anchor_Non-Multilingual-clarification.xml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github.com/INSPIRE-MIF/GeoDCAT-AP-pilot/blob/main/good-practices/hvd-tagging/CANDIDATE-ISO_HVD_Tagging_Anchor_Multilingual-clarification.xml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6175" y="5856072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options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57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BA28-77C7-AA2D-A2A6-CF3AC735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F4AA4-F7F3-0217-C4E4-537998D9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Purpose: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600" b="1" dirty="0"/>
              <a:t>To classify the dataset as a High-Value Dataset (HVD) and link it to the EU applicable legislation.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Key Elements:</a:t>
            </a:r>
          </a:p>
          <a:p>
            <a:pPr marL="989013" lvl="1" indent="-285750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Keyword: </a:t>
            </a:r>
            <a:r>
              <a:rPr lang="en-GB" sz="1600" b="1" dirty="0" smtClean="0">
                <a:solidFill>
                  <a:srgbClr val="00B050"/>
                </a:solidFill>
              </a:rPr>
              <a:t>Recommended use of the tag in English</a:t>
            </a:r>
            <a:endParaRPr lang="en-GB" sz="1600" b="1" dirty="0"/>
          </a:p>
          <a:p>
            <a:pPr marL="1446213" lvl="2" indent="-28575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&lt;</a:t>
            </a:r>
            <a:r>
              <a:rPr lang="en-GB" sz="1400" dirty="0" err="1"/>
              <a:t>gmd:keyword</a:t>
            </a:r>
            <a:r>
              <a:rPr lang="en-GB" sz="1400" dirty="0"/>
              <a:t>&gt; contains:</a:t>
            </a:r>
          </a:p>
          <a:p>
            <a:pPr marL="1160463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	"High-value dataset</a:t>
            </a:r>
            <a:r>
              <a:rPr lang="en-GB" sz="1400" b="1" dirty="0" smtClean="0"/>
              <a:t>“ </a:t>
            </a:r>
            <a:r>
              <a:rPr lang="en-GB" sz="1400" b="1" dirty="0"/>
              <a:t>or "</a:t>
            </a:r>
            <a:r>
              <a:rPr lang="en-GB" sz="1400" b="1" dirty="0" smtClean="0"/>
              <a:t>HVD“</a:t>
            </a:r>
            <a:endParaRPr lang="en-GB" sz="1400" b="1" dirty="0"/>
          </a:p>
          <a:p>
            <a:pPr marL="989013" lvl="1" indent="-285750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Anchor with Reference URL</a:t>
            </a:r>
            <a:r>
              <a:rPr lang="en-GB" sz="1600" dirty="0" smtClean="0"/>
              <a:t>: </a:t>
            </a:r>
            <a:r>
              <a:rPr lang="en-GB" sz="1600" b="1" dirty="0" smtClean="0">
                <a:solidFill>
                  <a:srgbClr val="FF0000"/>
                </a:solidFill>
              </a:rPr>
              <a:t>Mandatory</a:t>
            </a:r>
            <a:r>
              <a:rPr lang="en-GB" sz="1600" dirty="0" smtClean="0">
                <a:solidFill>
                  <a:srgbClr val="FF0000"/>
                </a:solidFill>
              </a:rPr>
              <a:t> – Anchor encoding and reference to the applicable legislation (URL)</a:t>
            </a:r>
            <a:endParaRPr lang="en-GB" sz="1600" dirty="0">
              <a:solidFill>
                <a:srgbClr val="FF0000"/>
              </a:solidFill>
            </a:endParaRPr>
          </a:p>
          <a:p>
            <a:pPr marL="1446213" lvl="2" indent="-28575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&lt;</a:t>
            </a:r>
            <a:r>
              <a:rPr lang="en-GB" sz="1400" dirty="0" err="1"/>
              <a:t>gmx</a:t>
            </a:r>
            <a:r>
              <a:rPr lang="en-GB" sz="1400" dirty="0"/>
              <a:t>: Anchor </a:t>
            </a:r>
            <a:r>
              <a:rPr lang="en-GB" sz="1400" dirty="0" err="1"/>
              <a:t>xlink:href</a:t>
            </a:r>
            <a:r>
              <a:rPr lang="en-GB" sz="1400" dirty="0"/>
              <a:t>="</a:t>
            </a:r>
            <a:r>
              <a:rPr lang="en-GB" sz="1400" b="1" dirty="0"/>
              <a:t>http://data.europa.eu/</a:t>
            </a:r>
            <a:r>
              <a:rPr lang="en-GB" sz="1400" b="1" dirty="0" err="1"/>
              <a:t>eli</a:t>
            </a:r>
            <a:r>
              <a:rPr lang="en-GB" sz="1400" b="1" dirty="0"/>
              <a:t>/</a:t>
            </a:r>
            <a:r>
              <a:rPr lang="en-GB" sz="1400" b="1" dirty="0" err="1"/>
              <a:t>reg_impl</a:t>
            </a:r>
            <a:r>
              <a:rPr lang="en-GB" sz="1400" b="1" dirty="0"/>
              <a:t>/2023/138/</a:t>
            </a:r>
            <a:r>
              <a:rPr lang="en-GB" sz="1400" b="1" dirty="0" err="1"/>
              <a:t>oj</a:t>
            </a:r>
            <a:r>
              <a:rPr lang="en-GB" sz="1400" dirty="0"/>
              <a:t>"&gt;</a:t>
            </a:r>
          </a:p>
          <a:p>
            <a:pPr marL="1160463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dirty="0"/>
              <a:t>	Links to the EU </a:t>
            </a:r>
            <a:r>
              <a:rPr lang="en-GB" sz="1400" dirty="0" smtClean="0"/>
              <a:t> Implementing Regulation on High-value datasets.</a:t>
            </a:r>
            <a:endParaRPr lang="en-GB" sz="14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Benefits:</a:t>
            </a:r>
            <a:r>
              <a:rPr lang="en-GB" sz="2000" dirty="0"/>
              <a:t> 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Ensures compliance with EU regulations.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Provides semantic interpretation for metadata.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724FB-8EC5-73CF-CD9C-C13625CBF6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7032" y="5985666"/>
            <a:ext cx="10614568" cy="6976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HVD denotation is not a keyword published in a thesaurus, it is a reference to the legislation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5A50-2050-FC37-3BAE-5E65C826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A481D-68D7-4F45-BA09-F579B9C4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482934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 – </a:t>
            </a:r>
            <a:r>
              <a:rPr lang="en-GB" sz="2000" b="1" dirty="0" smtClean="0">
                <a:solidFill>
                  <a:srgbClr val="0070C0"/>
                </a:solidFill>
              </a:rPr>
              <a:t>Examples</a:t>
            </a:r>
            <a:endParaRPr lang="en-GB" sz="2000" b="1" dirty="0">
              <a:solidFill>
                <a:srgbClr val="0070C0"/>
              </a:solidFill>
            </a:endParaRP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1A81-49FA-B00B-E7F7-81673EF7E9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769483" y="2162990"/>
            <a:ext cx="9172575" cy="1905000"/>
            <a:chOff x="1509712" y="2162990"/>
            <a:chExt cx="9172575" cy="1905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9712" y="2162990"/>
              <a:ext cx="9172575" cy="19050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664823" y="3478273"/>
              <a:ext cx="54302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56247" y="3475410"/>
              <a:ext cx="937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133806" y="3478273"/>
              <a:ext cx="1359021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464841" y="1863023"/>
            <a:ext cx="2310063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Mandatory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Recommended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65126" y="4475124"/>
            <a:ext cx="9274723" cy="1905000"/>
            <a:chOff x="1505355" y="4475124"/>
            <a:chExt cx="9274723" cy="1905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355" y="4475124"/>
              <a:ext cx="9172575" cy="190500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2378241" y="5795096"/>
              <a:ext cx="57168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133806" y="5592806"/>
              <a:ext cx="1366389" cy="2616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36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E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Arial"/>
                </a:rPr>
                <a:t>HVD</a:t>
              </a:r>
              <a:endParaRPr kumimoji="0" lang="es-E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54735" y="5795090"/>
              <a:ext cx="27516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754" y="5566679"/>
              <a:ext cx="1133475" cy="29527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8479172" y="5795090"/>
              <a:ext cx="10030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528224" y="5500052"/>
              <a:ext cx="1251854" cy="38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AA24-0A69-DE5F-003C-96136D25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B0154E-A4C0-D498-E369-F62C5F1E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1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Purpose:</a:t>
            </a:r>
            <a:r>
              <a:rPr lang="en-US" sz="2000" dirty="0"/>
              <a:t> 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To provide a structured classification of the dataset using a controlled vocabulary (thesaurus).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Keywords: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endParaRPr lang="en-US" sz="1600" b="1" dirty="0" smtClean="0"/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endParaRPr lang="en-US" sz="1600" b="1" dirty="0"/>
          </a:p>
          <a:p>
            <a:pPr marL="1046163" lvl="1" indent="-342900">
              <a:spcBef>
                <a:spcPts val="900"/>
              </a:spcBef>
              <a:spcAft>
                <a:spcPts val="300"/>
              </a:spcAft>
            </a:pPr>
            <a:r>
              <a:rPr lang="en-US" sz="1600" b="1" dirty="0" smtClean="0"/>
              <a:t>Category</a:t>
            </a:r>
            <a:r>
              <a:rPr lang="en-US" sz="1600" dirty="0"/>
              <a:t>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gmd:keyword</a:t>
            </a:r>
            <a:r>
              <a:rPr lang="en-US" sz="1400" dirty="0"/>
              <a:t>&gt; contains </a:t>
            </a:r>
            <a:r>
              <a:rPr lang="en-US" sz="1400" dirty="0" smtClean="0"/>
              <a:t>e.g.: </a:t>
            </a:r>
            <a:r>
              <a:rPr lang="en-US" sz="1400" b="1" dirty="0" smtClean="0">
                <a:solidFill>
                  <a:srgbClr val="92D050"/>
                </a:solidFill>
              </a:rPr>
              <a:t>Recommended u</a:t>
            </a:r>
            <a:r>
              <a:rPr lang="en-GB" sz="1400" b="1" dirty="0" smtClean="0">
                <a:solidFill>
                  <a:srgbClr val="92D050"/>
                </a:solidFill>
              </a:rPr>
              <a:t>se </a:t>
            </a:r>
            <a:r>
              <a:rPr lang="en-GB" sz="1400" b="1" dirty="0">
                <a:solidFill>
                  <a:srgbClr val="92D050"/>
                </a:solidFill>
              </a:rPr>
              <a:t>of the </a:t>
            </a:r>
            <a:r>
              <a:rPr lang="en-GB" sz="1400" b="1" dirty="0" smtClean="0">
                <a:solidFill>
                  <a:srgbClr val="92D050"/>
                </a:solidFill>
              </a:rPr>
              <a:t>tag in </a:t>
            </a:r>
            <a:r>
              <a:rPr lang="en-GB" sz="1400" b="1" dirty="0" smtClean="0">
                <a:solidFill>
                  <a:srgbClr val="92D050"/>
                </a:solidFill>
              </a:rPr>
              <a:t>the main language of the metadata</a:t>
            </a:r>
            <a:endParaRPr lang="en-US" sz="1400" b="1" dirty="0">
              <a:solidFill>
                <a:srgbClr val="92D050"/>
              </a:solidFill>
            </a:endParaRPr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"Earth observation and environment"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Reference</a:t>
            </a:r>
            <a:r>
              <a:rPr lang="en-US" sz="1400" dirty="0" smtClean="0"/>
              <a:t>: </a:t>
            </a:r>
            <a:r>
              <a:rPr lang="en-GB" sz="1400" b="1" dirty="0" smtClean="0">
                <a:solidFill>
                  <a:srgbClr val="FF0000"/>
                </a:solidFill>
              </a:rPr>
              <a:t>Mandatory (</a:t>
            </a:r>
            <a:r>
              <a:rPr lang="en-GB" sz="1400" b="1" dirty="0">
                <a:solidFill>
                  <a:srgbClr val="FF0000"/>
                </a:solidFill>
              </a:rPr>
              <a:t>if </a:t>
            </a:r>
            <a:r>
              <a:rPr lang="en-GB" sz="1400" b="1" dirty="0" smtClean="0">
                <a:solidFill>
                  <a:srgbClr val="FF0000"/>
                </a:solidFill>
              </a:rPr>
              <a:t>Category is provided</a:t>
            </a:r>
            <a:r>
              <a:rPr lang="en-GB" sz="1400" b="1" dirty="0">
                <a:solidFill>
                  <a:srgbClr val="FF0000"/>
                </a:solidFill>
              </a:rPr>
              <a:t>)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– Anchor encoding and </a:t>
            </a:r>
            <a:r>
              <a:rPr lang="en-GB" sz="1400" dirty="0" smtClean="0">
                <a:solidFill>
                  <a:srgbClr val="FF0000"/>
                </a:solidFill>
              </a:rPr>
              <a:t>the thesaurus value URL</a:t>
            </a:r>
            <a:endParaRPr lang="en-US" sz="1400" dirty="0"/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http://data.europa.eu/bna/c_dd313021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/>
              <a:t>Subcategory</a:t>
            </a:r>
            <a:r>
              <a:rPr lang="en-US" sz="1600" dirty="0"/>
              <a:t>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gmd:keyword</a:t>
            </a:r>
            <a:r>
              <a:rPr lang="en-US" sz="1400" dirty="0"/>
              <a:t>&gt; </a:t>
            </a:r>
            <a:r>
              <a:rPr lang="en-US" sz="1400" dirty="0" smtClean="0"/>
              <a:t>contains e.g.: </a:t>
            </a:r>
            <a:r>
              <a:rPr lang="en-US" sz="1400" b="1" dirty="0">
                <a:solidFill>
                  <a:srgbClr val="92D050"/>
                </a:solidFill>
              </a:rPr>
              <a:t>Recommended u</a:t>
            </a:r>
            <a:r>
              <a:rPr lang="en-GB" sz="1400" b="1" dirty="0">
                <a:solidFill>
                  <a:srgbClr val="92D050"/>
                </a:solidFill>
              </a:rPr>
              <a:t>se of the tag in </a:t>
            </a:r>
            <a:r>
              <a:rPr lang="en-GB" sz="1400" b="1" dirty="0" smtClean="0">
                <a:solidFill>
                  <a:srgbClr val="92D050"/>
                </a:solidFill>
              </a:rPr>
              <a:t>the </a:t>
            </a:r>
            <a:r>
              <a:rPr lang="en-GB" sz="1400" b="1" dirty="0">
                <a:solidFill>
                  <a:srgbClr val="92D050"/>
                </a:solidFill>
              </a:rPr>
              <a:t>main language of the metadata</a:t>
            </a:r>
            <a:endParaRPr lang="en-US" sz="1400" b="1" dirty="0">
              <a:solidFill>
                <a:srgbClr val="92D050"/>
              </a:solidFill>
            </a:endParaRPr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/>
              <a:t>"</a:t>
            </a:r>
            <a:r>
              <a:rPr lang="en-US" sz="1200" dirty="0"/>
              <a:t>Sea regions"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Reference</a:t>
            </a:r>
            <a:r>
              <a:rPr lang="en-US" sz="1400" dirty="0" smtClean="0"/>
              <a:t>: </a:t>
            </a:r>
            <a:r>
              <a:rPr lang="en-GB" sz="1400" b="1" dirty="0" smtClean="0">
                <a:solidFill>
                  <a:srgbClr val="FF0000"/>
                </a:solidFill>
              </a:rPr>
              <a:t>Mandatory (if Subcategory is provided)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– Anchor encoding and the thesaurus value URL</a:t>
            </a:r>
            <a:endParaRPr lang="en-US" sz="1400" dirty="0"/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http://data.europa.eu/bna/c_f399050e</a:t>
            </a:r>
            <a:endParaRPr lang="en-GB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337911" y="3099326"/>
            <a:ext cx="82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3513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Mandatory:	Provide either the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 smtClean="0">
                <a:solidFill>
                  <a:srgbClr val="FF0000"/>
                </a:solidFill>
              </a:rPr>
              <a:t>ategory OR the Subcategory</a:t>
            </a:r>
          </a:p>
          <a:p>
            <a:pPr>
              <a:tabLst>
                <a:tab pos="1433513" algn="l"/>
              </a:tabLst>
            </a:pPr>
            <a:r>
              <a:rPr lang="en-US" b="1" dirty="0" smtClean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Optional:	Provide the </a:t>
            </a:r>
            <a:r>
              <a:rPr lang="en-US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other one  </a:t>
            </a:r>
            <a:endParaRPr lang="es-ES" b="1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302BF-1943-6E03-9B56-BF6703EAC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8" name="Explosion 2 7"/>
          <p:cNvSpPr/>
          <p:nvPr/>
        </p:nvSpPr>
        <p:spPr>
          <a:xfrm>
            <a:off x="7665739" y="148536"/>
            <a:ext cx="3008376" cy="226548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34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b="1" dirty="0" smtClean="0">
              <a:solidFill>
                <a:srgbClr val="034EA2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GB" b="1" dirty="0" smtClean="0">
                <a:solidFill>
                  <a:srgbClr val="034EA2"/>
                </a:solidFill>
              </a:rPr>
              <a:t>Based on participants discussion</a:t>
            </a:r>
            <a:endParaRPr lang="en-GB" sz="1600" b="1" dirty="0">
              <a:solidFill>
                <a:srgbClr val="034EA2"/>
              </a:solidFill>
            </a:endParaRPr>
          </a:p>
          <a:p>
            <a:pPr algn="ctr"/>
            <a:endParaRPr lang="en-GB" b="1" dirty="0" smtClean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A720-31DA-D689-27CC-FA216F68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2202C-89EA-CBAF-CF51-8DCC492E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606117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2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Thesaurus Reference: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&lt;</a:t>
            </a:r>
            <a:r>
              <a:rPr lang="en-US" sz="1800" dirty="0" err="1"/>
              <a:t>gmd:thesaurusName</a:t>
            </a:r>
            <a:r>
              <a:rPr lang="en-US" sz="1800" dirty="0"/>
              <a:t>&gt; provides metadata for the controlled vocabulary.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Details: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Thesaurus Title: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400" dirty="0"/>
              <a:t>&lt;</a:t>
            </a:r>
            <a:r>
              <a:rPr lang="en-US" sz="1400" dirty="0" err="1"/>
              <a:t>gmx:Anchor</a:t>
            </a:r>
            <a:r>
              <a:rPr lang="en-US" sz="1400" dirty="0"/>
              <a:t>&gt;: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data.europa.eu/bna/asd487ae75</a:t>
            </a:r>
            <a:r>
              <a:rPr lang="en-US" sz="1400" dirty="0"/>
              <a:t>	</a:t>
            </a:r>
            <a:r>
              <a:rPr lang="en-US" sz="1400" b="1" dirty="0" smtClean="0"/>
              <a:t>-  </a:t>
            </a:r>
            <a:r>
              <a:rPr lang="en-GB" sz="1400" b="1" dirty="0" smtClean="0">
                <a:solidFill>
                  <a:srgbClr val="FF0000"/>
                </a:solidFill>
              </a:rPr>
              <a:t>Mandatory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– Anchor encoding and </a:t>
            </a:r>
            <a:r>
              <a:rPr lang="en-GB" sz="1400" dirty="0" smtClean="0">
                <a:solidFill>
                  <a:srgbClr val="FF0000"/>
                </a:solidFill>
              </a:rPr>
              <a:t>thesaurus URL</a:t>
            </a:r>
            <a:endParaRPr lang="en-US" sz="1400" dirty="0"/>
          </a:p>
          <a:p>
            <a:pPr marL="1503363" lvl="2">
              <a:spcBef>
                <a:spcPts val="300"/>
              </a:spcBef>
              <a:tabLst>
                <a:tab pos="6191250" algn="l"/>
              </a:tabLst>
            </a:pPr>
            <a:r>
              <a:rPr lang="en-US" sz="1400" b="1" dirty="0"/>
              <a:t>"High-value dataset </a:t>
            </a:r>
            <a:r>
              <a:rPr lang="en-US" sz="1400" b="1" dirty="0" smtClean="0"/>
              <a:t>categories“  	-  </a:t>
            </a:r>
            <a:r>
              <a:rPr lang="en-GB" sz="1400" b="1" dirty="0">
                <a:solidFill>
                  <a:srgbClr val="00B050"/>
                </a:solidFill>
              </a:rPr>
              <a:t>Recommended use of the tag in </a:t>
            </a:r>
            <a:r>
              <a:rPr lang="en-GB" sz="1400" b="1" dirty="0" smtClean="0">
                <a:solidFill>
                  <a:srgbClr val="00B050"/>
                </a:solidFill>
              </a:rPr>
              <a:t>English </a:t>
            </a:r>
          </a:p>
          <a:p>
            <a:pPr marL="11604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1400" b="1" dirty="0" smtClean="0">
                <a:solidFill>
                  <a:srgbClr val="00B050"/>
                </a:solidFill>
              </a:rPr>
              <a:t>						   (even in multilingual metadata)</a:t>
            </a:r>
            <a:endParaRPr lang="en-US" sz="1400" b="1" dirty="0"/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600" dirty="0"/>
              <a:t>Publication Date</a:t>
            </a:r>
            <a:r>
              <a:rPr lang="en-US" sz="1600" dirty="0" smtClean="0"/>
              <a:t>:	</a:t>
            </a:r>
            <a:r>
              <a:rPr lang="en-US" sz="1400" b="1" dirty="0" smtClean="0"/>
              <a:t>- </a:t>
            </a:r>
            <a:r>
              <a:rPr lang="en-US" sz="1400" b="1" dirty="0" smtClean="0"/>
              <a:t> </a:t>
            </a:r>
            <a:r>
              <a:rPr lang="en-GB" sz="1400" b="1" dirty="0" smtClean="0">
                <a:solidFill>
                  <a:srgbClr val="00B050"/>
                </a:solidFill>
              </a:rPr>
              <a:t>Recommended </a:t>
            </a:r>
            <a:r>
              <a:rPr lang="en-GB" sz="1400" b="1" dirty="0" smtClean="0">
                <a:solidFill>
                  <a:srgbClr val="00B050"/>
                </a:solidFill>
              </a:rPr>
              <a:t>date value, date type ‘publication’</a:t>
            </a:r>
            <a:endParaRPr lang="en-US" sz="1400" dirty="0"/>
          </a:p>
          <a:p>
            <a:pPr marL="1503363" lvl="2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400" dirty="0"/>
              <a:t>&lt;</a:t>
            </a:r>
            <a:r>
              <a:rPr lang="en-US" sz="1400" dirty="0" err="1"/>
              <a:t>gco:Date</a:t>
            </a:r>
            <a:r>
              <a:rPr lang="en-US" sz="1400" dirty="0"/>
              <a:t>&gt;: </a:t>
            </a:r>
            <a:r>
              <a:rPr lang="en-US" sz="1400" b="1" dirty="0" smtClean="0"/>
              <a:t>2023-09-27	</a:t>
            </a:r>
            <a:r>
              <a:rPr lang="en-US" sz="1400" b="1" dirty="0" smtClean="0">
                <a:solidFill>
                  <a:srgbClr val="034EA2"/>
                </a:solidFill>
              </a:rPr>
              <a:t>- </a:t>
            </a:r>
            <a:r>
              <a:rPr lang="en-US" sz="1400" b="1" dirty="0" smtClean="0">
                <a:solidFill>
                  <a:srgbClr val="034EA2"/>
                </a:solidFill>
              </a:rPr>
              <a:t> Note</a:t>
            </a:r>
            <a:r>
              <a:rPr lang="en-US" sz="1400" b="1" dirty="0" smtClean="0">
                <a:solidFill>
                  <a:srgbClr val="034EA2"/>
                </a:solidFill>
              </a:rPr>
              <a:t>: the date value has been corrected</a:t>
            </a:r>
            <a:endParaRPr lang="en-US" sz="1400" b="1" dirty="0">
              <a:solidFill>
                <a:srgbClr val="034EA2"/>
              </a:solidFill>
            </a:endParaRP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Date Type: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gmd:CI_DateTypeCode</a:t>
            </a:r>
            <a:r>
              <a:rPr lang="en-US" sz="1400" dirty="0"/>
              <a:t>&gt;: publication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Benefits:</a:t>
            </a:r>
          </a:p>
          <a:p>
            <a:pPr marL="1046163"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Ensures precise categorization and link to the thesaurus.</a:t>
            </a:r>
          </a:p>
          <a:p>
            <a:pPr marL="1046163"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Supports semantic interoperability with EU HVD standards.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FFD0D-D1E8-D05E-0506-28C9136A35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9301" y="5790363"/>
            <a:ext cx="5592278" cy="9746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NOTE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lvl="0">
              <a:spcBef>
                <a:spcPts val="200"/>
              </a:spcBef>
              <a:spcAft>
                <a:spcPts val="200"/>
              </a:spcAft>
              <a:buClr>
                <a:srgbClr val="000000"/>
              </a:buClr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currently no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translations of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name of the High-value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 </a:t>
            </a:r>
            <a:r>
              <a:rPr lang="en-US" kern="0" dirty="0">
                <a:solidFill>
                  <a:srgbClr val="034EA2"/>
                </a:solidFill>
                <a:cs typeface="Arial"/>
                <a:sym typeface="Arial"/>
              </a:rPr>
              <a:t>categories </a:t>
            </a:r>
            <a:r>
              <a:rPr lang="en-US" kern="0" dirty="0" smtClean="0">
                <a:solidFill>
                  <a:srgbClr val="034EA2"/>
                </a:solidFill>
                <a:cs typeface="Arial"/>
                <a:sym typeface="Arial"/>
              </a:rPr>
              <a:t>thesaurus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663A-EB85-505C-F677-D9A7A4E8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86F90-AAA1-6D98-1362-5BFAAC83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Example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CBAB1-A893-F41B-2A4D-14DADDA3F3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65670" y="2101539"/>
            <a:ext cx="9323459" cy="4543811"/>
            <a:chOff x="565670" y="2101539"/>
            <a:chExt cx="9323459" cy="4543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670" y="2101539"/>
              <a:ext cx="9323459" cy="4543811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941515" y="4758534"/>
              <a:ext cx="352532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07616" y="4758534"/>
              <a:ext cx="70903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520295" y="4758534"/>
              <a:ext cx="1633540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3304" y="3326724"/>
              <a:ext cx="354389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74461" y="3326724"/>
              <a:ext cx="71236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60984" y="3329732"/>
              <a:ext cx="186302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444248" y="3989115"/>
              <a:ext cx="35629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24255" y="3989115"/>
              <a:ext cx="8096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63921" y="3989115"/>
              <a:ext cx="608293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31465" y="5299883"/>
              <a:ext cx="652649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17129" y="5851339"/>
              <a:ext cx="734871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noFill/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3" y="1687120"/>
            <a:ext cx="2341067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9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F5F6-1593-BEDF-9EF6-F1F4FBB2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1881E5-9ED7-5DCD-AC85-2F538611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 – </a:t>
            </a:r>
            <a:r>
              <a:rPr lang="en-GB" sz="2000" b="1" dirty="0" smtClean="0">
                <a:solidFill>
                  <a:srgbClr val="0070C0"/>
                </a:solidFill>
              </a:rPr>
              <a:t>Multilingual </a:t>
            </a:r>
            <a:r>
              <a:rPr lang="en-GB" sz="2000" b="1" dirty="0">
                <a:solidFill>
                  <a:srgbClr val="0070C0"/>
                </a:solidFill>
              </a:rPr>
              <a:t>Example</a:t>
            </a:r>
            <a:endParaRPr lang="nl-NL" dirty="0"/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8E5BE-36A2-C753-498D-2B678CC93F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95287" y="2205486"/>
            <a:ext cx="9459644" cy="4423914"/>
            <a:chOff x="395287" y="2205486"/>
            <a:chExt cx="9459644" cy="44239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287" y="2205486"/>
              <a:ext cx="9459644" cy="4423914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1589768" y="5368034"/>
              <a:ext cx="53596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412480" y="5365172"/>
              <a:ext cx="8969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13340" y="5368034"/>
              <a:ext cx="132076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3" y="1687120"/>
            <a:ext cx="2341067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8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811</Words>
  <Application>Microsoft Office PowerPoint</Application>
  <PresentationFormat>Widescreen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8_Office Theme</vt:lpstr>
      <vt:lpstr>High-Value Datasets tagging  Good practice candidate –  Clarifications &amp; Voting procedure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288</cp:revision>
  <dcterms:created xsi:type="dcterms:W3CDTF">2019-08-09T12:06:42Z</dcterms:created>
  <dcterms:modified xsi:type="dcterms:W3CDTF">2025-02-14T00:44:52Z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