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7"/>
  </p:notesMasterIdLst>
  <p:handoutMasterIdLst>
    <p:handoutMasterId r:id="rId8"/>
  </p:handoutMasterIdLst>
  <p:sldIdLst>
    <p:sldId id="349" r:id="rId5"/>
    <p:sldId id="355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C29"/>
    <a:srgbClr val="0000CC"/>
    <a:srgbClr val="0000FF"/>
    <a:srgbClr val="000000"/>
    <a:srgbClr val="034EA2"/>
    <a:srgbClr val="19AFEC"/>
    <a:srgbClr val="2174B0"/>
    <a:srgbClr val="0070C0"/>
    <a:srgbClr val="090F16"/>
    <a:srgbClr val="10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A8CA0-430E-EE7D-1D33-61CC6C98F54E}" v="14" dt="2024-12-12T20:08:48.893"/>
    <p1510:client id="{FCCB4B4C-B507-6190-FDE6-F9050BBD57A7}" v="10" dt="2024-12-12T20:31:15.978"/>
    <p1510:client id="{FE09F406-3A81-4B04-8213-81F5EDF5E023}" v="12" dt="2024-12-12T19:44:3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36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4CBD34-6D1E-4413-84E4-6A40AF026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ABD91D-22C6-451C-B3C9-A4AB97CD8A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6F47-7618-4C0A-96D1-C3A76407F921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6845-2A31-4B34-9737-ADE928EC7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62F2EF-0F17-49FA-A192-50836D32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A45D2-FCC8-4AB7-A8BC-043BA38FD2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3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4FB-D810-4C9E-9E50-17CEE17835DB}" type="datetimeFigureOut">
              <a:rPr lang="es-ES" smtClean="0"/>
              <a:pPr/>
              <a:t>21/01/2025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304E-8E33-4C56-AEFD-D02A6B406D0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86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49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73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00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445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984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70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257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1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62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1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914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9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80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0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4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0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99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hyperlink" Target="https://github.com/INSPIRE-MIF/GeoDCAT-AP-pilot/tree/main/meetings/2024-11-20/presen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02140" y="6020790"/>
            <a:ext cx="2300562" cy="82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440000"/>
            <a:ext cx="11035548" cy="4170363"/>
          </a:xfrm>
          <a:noFill/>
        </p:spPr>
        <p:txBody>
          <a:bodyPr/>
          <a:lstStyle/>
          <a:p>
            <a:pPr marL="76200" indent="0">
              <a:spcBef>
                <a:spcPts val="1200"/>
              </a:spcBef>
              <a:spcAft>
                <a:spcPts val="600"/>
              </a:spcAft>
              <a:buNone/>
            </a:pPr>
            <a:endParaRPr lang="en-GB" dirty="0"/>
          </a:p>
          <a:p>
            <a:pPr marL="76200" indent="0">
              <a:spcBef>
                <a:spcPts val="1200"/>
              </a:spcBef>
              <a:spcAft>
                <a:spcPts val="600"/>
              </a:spcAft>
              <a:buNone/>
            </a:pPr>
            <a:endParaRPr lang="en-GB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sz="2000" dirty="0"/>
              <a:t>Detailed progress reports:</a:t>
            </a:r>
          </a:p>
          <a:p>
            <a:pPr marL="450850" indent="0">
              <a:spcAft>
                <a:spcPts val="600"/>
              </a:spcAft>
              <a:buNone/>
            </a:pPr>
            <a:r>
              <a:rPr lang="en-GB" sz="1800" dirty="0">
                <a:hlinkClick r:id="rId2"/>
              </a:rPr>
              <a:t>https://github.com/INSPIRE-MIF/GeoDCAT-AP-pilot/tree/main/meetings/2024-11-20/presentations</a:t>
            </a:r>
            <a:r>
              <a:rPr lang="en-GB" sz="1800" dirty="0"/>
              <a:t> 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Second Pilot </a:t>
            </a:r>
            <a:r>
              <a:rPr lang="en-GB" b="1" dirty="0" smtClean="0"/>
              <a:t>Meeting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Participants’ progress overview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498"/>
              </p:ext>
            </p:extLst>
          </p:nvPr>
        </p:nvGraphicFramePr>
        <p:xfrm>
          <a:off x="277527" y="1853859"/>
          <a:ext cx="11636946" cy="426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94">
                  <a:extLst>
                    <a:ext uri="{9D8B030D-6E8A-4147-A177-3AD203B41FA5}">
                      <a16:colId xmlns:a16="http://schemas.microsoft.com/office/drawing/2014/main" val="3784116521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4280709783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2460102290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2795017387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499612121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3163474692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716431918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1227006105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1384400673"/>
                    </a:ext>
                  </a:extLst>
                </a:gridCol>
              </a:tblGrid>
              <a:tr h="426146"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>
                          <a:solidFill>
                            <a:srgbClr val="C00000"/>
                          </a:solidFill>
                        </a:rPr>
                        <a:t>TESTING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BE</a:t>
                      </a:r>
                    </a:p>
                    <a:p>
                      <a:pPr algn="ctr">
                        <a:tabLst/>
                      </a:pPr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Flanders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DK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ES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FI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NL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SK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JRC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>
                          <a:solidFill>
                            <a:srgbClr val="002060"/>
                          </a:solidFill>
                        </a:rPr>
                        <a:t>OP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84075"/>
                  </a:ext>
                </a:extLst>
              </a:tr>
              <a:tr h="565253"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rgbClr val="002060"/>
                          </a:solidFill>
                        </a:rPr>
                        <a:t>Focus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XSLT</a:t>
                      </a:r>
                      <a:endParaRPr lang="en-GB" sz="1200" b="1" baseline="0" noProof="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GB" sz="1200" baseline="0" noProof="0" dirty="0">
                          <a:solidFill>
                            <a:srgbClr val="002060"/>
                          </a:solidFill>
                        </a:rPr>
                        <a:t>&amp; HVD reporting</a:t>
                      </a:r>
                      <a:endParaRPr lang="en-GB" sz="12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XSLT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XSLT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XSLT</a:t>
                      </a:r>
                      <a:endParaRPr lang="en-GB" sz="1200" b="1" baseline="0" noProof="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en-GB" sz="1200" baseline="0" noProof="0" dirty="0">
                          <a:solidFill>
                            <a:srgbClr val="002060"/>
                          </a:solidFill>
                        </a:rPr>
                        <a:t>&amp; HVD reporting</a:t>
                      </a:r>
                      <a:endParaRPr lang="en-GB" sz="12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SPEC / XSLT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SPEC / XSLT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SPEC / XSLT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noProof="0" dirty="0">
                          <a:solidFill>
                            <a:srgbClr val="002060"/>
                          </a:solidFill>
                        </a:rPr>
                        <a:t>XSLT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33414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baseline="0" noProof="0" dirty="0">
                          <a:solidFill>
                            <a:srgbClr val="002060"/>
                          </a:solidFill>
                        </a:rPr>
                        <a:t>Resources</a:t>
                      </a:r>
                      <a:endParaRPr lang="en-GB" b="1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GeoNetwork GeoDCAT-AP plugin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Limited INSPIRE</a:t>
                      </a:r>
                    </a:p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md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~300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md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~20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md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 REPORTED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~1000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md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noProof="0" dirty="0">
                          <a:solidFill>
                            <a:srgbClr val="002060"/>
                          </a:solidFill>
                        </a:rPr>
                        <a:t>Feedback GeoDCAT-AP 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000" noProof="0" dirty="0">
                          <a:solidFill>
                            <a:srgbClr val="002060"/>
                          </a:solidFill>
                        </a:rPr>
                        <a:t>Limited INSPIRE-compliant </a:t>
                      </a:r>
                    </a:p>
                    <a:p>
                      <a:pPr algn="ctr"/>
                      <a:r>
                        <a:rPr lang="en-GB" sz="1000" noProof="0" dirty="0">
                          <a:solidFill>
                            <a:srgbClr val="002060"/>
                          </a:solidFill>
                        </a:rPr>
                        <a:t>md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Selected     Geo-catalogues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649262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noProof="0" dirty="0">
                          <a:solidFill>
                            <a:srgbClr val="002060"/>
                          </a:solidFill>
                        </a:rPr>
                        <a:t>Status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ADVANCED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ADVANCED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ADVANCED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STARTED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75968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noProof="0" dirty="0">
                          <a:solidFill>
                            <a:srgbClr val="002060"/>
                          </a:solidFill>
                        </a:rPr>
                        <a:t>Tools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GeoNetwork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Saxon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SEMIC PoC</a:t>
                      </a:r>
                      <a:r>
                        <a:rPr lang="en-GB" sz="1200" baseline="0" noProof="0" dirty="0">
                          <a:solidFill>
                            <a:srgbClr val="002060"/>
                          </a:solidFill>
                        </a:rPr>
                        <a:t> API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aseline="0" noProof="0" dirty="0">
                          <a:solidFill>
                            <a:srgbClr val="002060"/>
                          </a:solidFill>
                        </a:rPr>
                        <a:t>(Previously)</a:t>
                      </a:r>
                      <a:endParaRPr lang="en-GB" sz="120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XMLSpy / Command-line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Custom Python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Custom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NOT SELECTED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rgbClr val="002060"/>
                          </a:solidFill>
                        </a:rPr>
                        <a:t>DEU           Geo-harvester</a:t>
                      </a:r>
                      <a:endParaRPr lang="en-GB" sz="1200" baseline="0" noProof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003142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rgbClr val="002060"/>
                          </a:solidFill>
                        </a:rPr>
                        <a:t>First Results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513948"/>
                  </a:ext>
                </a:extLst>
              </a:tr>
              <a:tr h="518477"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rgbClr val="002060"/>
                          </a:solidFill>
                        </a:rPr>
                        <a:t>HVD tagging examples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800" b="1" noProof="0" dirty="0">
                          <a:solidFill>
                            <a:schemeClr val="accent3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GB" sz="2800" b="1" noProof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466542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957315" y="1470817"/>
            <a:ext cx="9557871" cy="311506"/>
            <a:chOff x="1957315" y="1470817"/>
            <a:chExt cx="9557871" cy="3115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315" y="1472951"/>
              <a:ext cx="524866" cy="3072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404" y="1472951"/>
              <a:ext cx="524866" cy="3072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158" y="1470817"/>
              <a:ext cx="524866" cy="3115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784" y="1470817"/>
              <a:ext cx="524866" cy="31150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001" y="1472951"/>
              <a:ext cx="524866" cy="3072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476" y="1470817"/>
              <a:ext cx="524866" cy="311506"/>
            </a:xfrm>
            <a:prstGeom prst="rect">
              <a:avLst/>
            </a:prstGeom>
            <a:ln>
              <a:solidFill>
                <a:srgbClr val="FFFFFF">
                  <a:lumMod val="85000"/>
                </a:srgbClr>
              </a:solidFill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140" y="1472951"/>
              <a:ext cx="524866" cy="30723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0320" y="1472951"/>
              <a:ext cx="524866" cy="30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77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Second Pilot </a:t>
            </a:r>
            <a:r>
              <a:rPr lang="en-GB" b="1" dirty="0" smtClean="0"/>
              <a:t>Meeting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>
                <a:solidFill>
                  <a:srgbClr val="00B0F0"/>
                </a:solidFill>
              </a:rPr>
              <a:t>Participants’ highlights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69990"/>
              </p:ext>
            </p:extLst>
          </p:nvPr>
        </p:nvGraphicFramePr>
        <p:xfrm>
          <a:off x="2246632" y="1442941"/>
          <a:ext cx="7656204" cy="527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477">
                  <a:extLst>
                    <a:ext uri="{9D8B030D-6E8A-4147-A177-3AD203B41FA5}">
                      <a16:colId xmlns:a16="http://schemas.microsoft.com/office/drawing/2014/main" val="1555822112"/>
                    </a:ext>
                  </a:extLst>
                </a:gridCol>
                <a:gridCol w="5909727">
                  <a:extLst>
                    <a:ext uri="{9D8B030D-6E8A-4147-A177-3AD203B41FA5}">
                      <a16:colId xmlns:a16="http://schemas.microsoft.com/office/drawing/2014/main" val="1750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</a:rPr>
                        <a:t>Looking forward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4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BE-Flanders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GeoNetwork ready for GeoDCAT-AP</a:t>
                      </a:r>
                    </a:p>
                    <a:p>
                      <a:pPr marL="285750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Concrete encoding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examples (e.g. tagging in ISO &amp; DCAT)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4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DK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SEMIC PoC API updated to GeoDCAT-AP 3</a:t>
                      </a:r>
                    </a:p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Shared tooling</a:t>
                      </a:r>
                    </a:p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Guidelines for HVD and license tagging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ES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Concrete encoding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examples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SEMIC PoC API updated to GeoDCAT-AP 3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GeoNetwork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FI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Clarification on the role of the service metadata in HVD reporting</a:t>
                      </a:r>
                    </a:p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XSLT transformation 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84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NL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Common basis for transformation approaches (XSLT, tagging,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39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SK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Use-cases for GeoDCAT-AP 3</a:t>
                      </a:r>
                    </a:p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EU &amp; National tooling supporting GeoDCAT-AP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5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JRC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Inventory of related good practices </a:t>
                      </a:r>
                    </a:p>
                    <a:p>
                      <a:pPr marL="285750" marR="0" lvl="1" indent="-28575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Identify the best tools available to run the XSLT transformation </a:t>
                      </a:r>
                      <a:endParaRPr lang="es-E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52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002060"/>
                          </a:solidFill>
                        </a:rPr>
                        <a:t>OP</a:t>
                      </a:r>
                      <a:endParaRPr lang="es-E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DEU Geo-harvester updated to GeoDCAT-AP 3</a:t>
                      </a:r>
                    </a:p>
                    <a:p>
                      <a:pPr marL="285750" lvl="1" indent="-285750"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  <a:tabLst>
                          <a:tab pos="2868613" algn="l"/>
                        </a:tabLst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How to filter HVDs in DEU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731503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562878" y="1973464"/>
            <a:ext cx="524866" cy="4608851"/>
            <a:chOff x="542145" y="1973464"/>
            <a:chExt cx="524866" cy="46088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1973464"/>
              <a:ext cx="524866" cy="3072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4201080"/>
              <a:ext cx="524866" cy="3072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3504455"/>
              <a:ext cx="524866" cy="31150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2663836"/>
              <a:ext cx="524866" cy="31150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4682068"/>
              <a:ext cx="524866" cy="30723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5143806"/>
              <a:ext cx="524866" cy="311506"/>
            </a:xfrm>
            <a:prstGeom prst="rect">
              <a:avLst/>
            </a:prstGeom>
            <a:ln>
              <a:solidFill>
                <a:srgbClr val="FFFFFF">
                  <a:lumMod val="85000"/>
                </a:srgbClr>
              </a:solidFill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5707915"/>
              <a:ext cx="524866" cy="30723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45" y="6275077"/>
              <a:ext cx="524866" cy="307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33714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0AE5E838868A4F9CB50E4B4AF23413" ma:contentTypeVersion="8" ma:contentTypeDescription="Crear nuevo documento." ma:contentTypeScope="" ma:versionID="b24284dd4abcc89d9217181297068152">
  <xsd:schema xmlns:xsd="http://www.w3.org/2001/XMLSchema" xmlns:xs="http://www.w3.org/2001/XMLSchema" xmlns:p="http://schemas.microsoft.com/office/2006/metadata/properties" xmlns:ns3="1f6ebdee-899d-4fbd-8aeb-5a868fd22bdd" targetNamespace="http://schemas.microsoft.com/office/2006/metadata/properties" ma:root="true" ma:fieldsID="2102f8778d1be1b8402cbd5fe9ff8ed2" ns3:_="">
    <xsd:import namespace="1f6ebdee-899d-4fbd-8aeb-5a868fd22b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ebdee-899d-4fbd-8aeb-5a868fd22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7F48-2441-489A-AAC1-B0F448FE5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C515D3-7E4B-4E1F-8E41-BBB0172549BD}">
  <ds:schemaRefs>
    <ds:schemaRef ds:uri="1f6ebdee-899d-4fbd-8aeb-5a868fd22bd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D261EA-B4EC-407F-B33E-C4345B7AC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ebdee-899d-4fbd-8aeb-5a868fd22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253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8_Office Theme</vt:lpstr>
      <vt:lpstr>Second Pilot Meeting Participants’ progress overview</vt:lpstr>
      <vt:lpstr>Second Pilot Meeting Participants’ 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Pellicer</dc:creator>
  <cp:lastModifiedBy>ESCRIU Jordi (JRC-ISPRA)</cp:lastModifiedBy>
  <cp:revision>199</cp:revision>
  <dcterms:created xsi:type="dcterms:W3CDTF">2019-08-05T08:54:17Z</dcterms:created>
  <dcterms:modified xsi:type="dcterms:W3CDTF">2025-01-21T19:44:43Z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0x010100FF0AE5E838868A4F9CB50E4B4AF23413</vt:lpwstr>
  </property>
</Properties>
</file>