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10"/>
  </p:notesMasterIdLst>
  <p:sldIdLst>
    <p:sldId id="256" r:id="rId3"/>
    <p:sldId id="288" r:id="rId4"/>
    <p:sldId id="293" r:id="rId5"/>
    <p:sldId id="287" r:id="rId6"/>
    <p:sldId id="290" r:id="rId7"/>
    <p:sldId id="292" r:id="rId8"/>
    <p:sldId id="291" r:id="rId9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14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2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2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4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09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4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0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8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650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2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17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9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51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666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7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4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080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NSPIRE-MIF/GeoDCAT-AP-pilot/tree/main/meetings/2024-11-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metadata101/projects/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metadata101/projects/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 smtClean="0"/>
              <a:t>Overview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/>
              <a:t>Pilot status and ongoing activities</a:t>
            </a:r>
            <a:br>
              <a:rPr lang="en-US" sz="3600" dirty="0" smtClean="0"/>
            </a:b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3rd </a:t>
            </a:r>
            <a:r>
              <a:rPr lang="en-GB" dirty="0"/>
              <a:t>Meeting – </a:t>
            </a:r>
            <a:r>
              <a:rPr lang="en-GB" dirty="0" smtClean="0"/>
              <a:t>January 23, 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 smtClean="0">
                <a:solidFill>
                  <a:srgbClr val="0070C0"/>
                </a:solidFill>
              </a:rPr>
              <a:t>Agenda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Overview </a:t>
            </a:r>
            <a:r>
              <a:rPr lang="en-US" dirty="0"/>
              <a:t>– Pilot status and ongoing activities</a:t>
            </a:r>
            <a:r>
              <a:rPr lang="en-GB" dirty="0" smtClean="0"/>
              <a:t> </a:t>
            </a:r>
            <a:r>
              <a:rPr lang="en-GB" dirty="0"/>
              <a:t>(JRC</a:t>
            </a:r>
            <a:r>
              <a:rPr lang="en-GB" dirty="0" smtClean="0"/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High-Value Datasets </a:t>
            </a:r>
            <a:r>
              <a:rPr lang="en-GB" dirty="0" smtClean="0"/>
              <a:t>tagging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Good </a:t>
            </a:r>
            <a:r>
              <a:rPr lang="en-US" dirty="0"/>
              <a:t>practice candidate – Clarifications &amp; Voting </a:t>
            </a:r>
            <a:r>
              <a:rPr lang="en-US" dirty="0" smtClean="0"/>
              <a:t>procedure</a:t>
            </a:r>
            <a:r>
              <a:rPr lang="en-GB" dirty="0"/>
              <a:t> (JRC</a:t>
            </a:r>
            <a:r>
              <a:rPr lang="en-GB" dirty="0" smtClean="0"/>
              <a:t>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Discussion (All)</a:t>
            </a:r>
            <a:endParaRPr lang="en-GB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Pilot </a:t>
            </a:r>
            <a:r>
              <a:rPr lang="en-GB" dirty="0"/>
              <a:t>progress </a:t>
            </a:r>
            <a:r>
              <a:rPr lang="en-GB" dirty="0" smtClean="0"/>
              <a:t>(BE-Flanders</a:t>
            </a:r>
            <a:r>
              <a:rPr lang="en-GB" dirty="0"/>
              <a:t>, </a:t>
            </a:r>
            <a:r>
              <a:rPr lang="en-GB" dirty="0" smtClean="0"/>
              <a:t>CZ, DK</a:t>
            </a:r>
            <a:r>
              <a:rPr lang="en-GB" dirty="0"/>
              <a:t>, </a:t>
            </a:r>
            <a:r>
              <a:rPr lang="en-GB" dirty="0" smtClean="0"/>
              <a:t>FR, IT</a:t>
            </a:r>
            <a:r>
              <a:rPr lang="en-GB" dirty="0"/>
              <a:t>, FI, NL, ES, </a:t>
            </a:r>
            <a:r>
              <a:rPr lang="en-GB" dirty="0" smtClean="0"/>
              <a:t>SK, </a:t>
            </a:r>
            <a:r>
              <a:rPr lang="en-GB" dirty="0"/>
              <a:t>OP, JRC</a:t>
            </a:r>
            <a:r>
              <a:rPr lang="en-GB" dirty="0" smtClean="0"/>
              <a:t>)</a:t>
            </a:r>
            <a:endParaRPr lang="en-GB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Way </a:t>
            </a:r>
            <a:r>
              <a:rPr lang="en-GB" dirty="0"/>
              <a:t>forward </a:t>
            </a:r>
            <a:r>
              <a:rPr lang="en-GB" dirty="0" smtClean="0"/>
              <a:t>discussion</a:t>
            </a: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Updated </a:t>
            </a:r>
            <a:r>
              <a:rPr lang="en-GB" dirty="0"/>
              <a:t>Timeline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Analysis</a:t>
            </a:r>
            <a:r>
              <a:rPr lang="en-US" dirty="0"/>
              <a:t>, classification and potential integration of issues</a:t>
            </a: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Pilot </a:t>
            </a:r>
            <a:r>
              <a:rPr lang="en-GB" dirty="0"/>
              <a:t>Report Brainstorming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DCAT-AP </a:t>
            </a:r>
            <a:r>
              <a:rPr lang="en-US" dirty="0"/>
              <a:t>schema plugin for GeoNetwork – Status and call for testing</a:t>
            </a:r>
            <a:r>
              <a:rPr lang="en-GB" dirty="0" smtClean="0"/>
              <a:t> (BE-Flanders)</a:t>
            </a:r>
            <a:endParaRPr lang="en-GB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AoB </a:t>
            </a:r>
            <a:r>
              <a:rPr lang="en-GB" dirty="0"/>
              <a:t>(All</a:t>
            </a:r>
            <a:r>
              <a:rPr lang="en-GB" dirty="0" smtClean="0"/>
              <a:t>)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3rd Meeting </a:t>
            </a:r>
            <a:r>
              <a:rPr lang="en-GB" sz="3600" b="1" dirty="0">
                <a:solidFill>
                  <a:srgbClr val="00B0F0"/>
                </a:solidFill>
              </a:rPr>
              <a:t>-</a:t>
            </a:r>
            <a:r>
              <a:rPr lang="en-GB" sz="3600" b="1" dirty="0" smtClean="0">
                <a:solidFill>
                  <a:srgbClr val="00B0F0"/>
                </a:solidFill>
              </a:rPr>
              <a:t> </a:t>
            </a:r>
            <a:r>
              <a:rPr lang="en-GB" sz="3600" b="1" dirty="0">
                <a:solidFill>
                  <a:srgbClr val="00B0F0"/>
                </a:solidFill>
              </a:rPr>
              <a:t>Meeting 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552518" cy="4170363"/>
          </a:xfrm>
        </p:spPr>
        <p:txBody>
          <a:bodyPr/>
          <a:lstStyle/>
          <a:p>
            <a:r>
              <a:rPr lang="en-GB" b="1" dirty="0" smtClean="0">
                <a:solidFill>
                  <a:srgbClr val="034EA2"/>
                </a:solidFill>
              </a:rPr>
              <a:t>Second Meeting minutes</a:t>
            </a:r>
          </a:p>
          <a:p>
            <a:endParaRPr lang="en-GB" dirty="0"/>
          </a:p>
          <a:p>
            <a:r>
              <a:rPr lang="en-GB" dirty="0" smtClean="0"/>
              <a:t>Available at:</a:t>
            </a:r>
          </a:p>
          <a:p>
            <a:pPr marL="447675" indent="0">
              <a:buNone/>
            </a:pP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github.com/INSPIRE-MIF/GeoDCAT-AP-pilot/tree/main/meetings/2024-11-20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3rd Meeting </a:t>
            </a:r>
            <a:r>
              <a:rPr lang="en-GB" sz="3600" b="1" dirty="0">
                <a:solidFill>
                  <a:srgbClr val="00B0F0"/>
                </a:solidFill>
              </a:rPr>
              <a:t>-</a:t>
            </a:r>
            <a:r>
              <a:rPr lang="en-GB" sz="3600" b="1" dirty="0" smtClean="0">
                <a:solidFill>
                  <a:srgbClr val="00B0F0"/>
                </a:solidFill>
              </a:rPr>
              <a:t> </a:t>
            </a:r>
            <a:r>
              <a:rPr lang="en-GB" sz="3600" b="1" dirty="0">
                <a:solidFill>
                  <a:srgbClr val="00B0F0"/>
                </a:solidFill>
              </a:rPr>
              <a:t>Meeting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32" y="1463832"/>
            <a:ext cx="5045725" cy="52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3" y="1620000"/>
            <a:ext cx="10815741" cy="4170363"/>
          </a:xfrm>
          <a:noFill/>
        </p:spPr>
        <p:txBody>
          <a:bodyPr/>
          <a:lstStyle/>
          <a:p>
            <a:r>
              <a:rPr lang="en-US" b="1" dirty="0"/>
              <a:t>Initial timeline </a:t>
            </a:r>
            <a:r>
              <a:rPr lang="en-US" b="1" dirty="0" smtClean="0"/>
              <a:t>- Kick-off </a:t>
            </a:r>
            <a:r>
              <a:rPr lang="en-US" b="1" dirty="0"/>
              <a:t>meeting (2024-10-02)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Work is ongoing</a:t>
            </a:r>
            <a:r>
              <a:rPr lang="en-GB" dirty="0" smtClean="0"/>
              <a:t>. Participants are publishing their initial results on GitHub.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Need to collaboratively </a:t>
            </a:r>
            <a:r>
              <a:rPr lang="en-GB" dirty="0" smtClean="0">
                <a:solidFill>
                  <a:srgbClr val="0070C0"/>
                </a:solidFill>
              </a:rPr>
              <a:t>analyse the outcomes</a:t>
            </a:r>
            <a:r>
              <a:rPr lang="en-GB" dirty="0" smtClean="0"/>
              <a:t>. Potential </a:t>
            </a:r>
            <a:r>
              <a:rPr lang="en-GB" dirty="0" smtClean="0">
                <a:solidFill>
                  <a:srgbClr val="0070C0"/>
                </a:solidFill>
              </a:rPr>
              <a:t>integration</a:t>
            </a:r>
            <a:r>
              <a:rPr lang="en-GB" dirty="0" smtClean="0"/>
              <a:t>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Main tangible result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0070C0"/>
                </a:solidFill>
              </a:rPr>
              <a:t>HVD tagging good practice</a:t>
            </a:r>
            <a:r>
              <a:rPr lang="en-GB" dirty="0" smtClean="0"/>
              <a:t> candidate.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 smtClean="0"/>
              <a:t>Overview</a:t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Pilot status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4952" y="2152054"/>
            <a:ext cx="11929905" cy="2834149"/>
            <a:chOff x="114952" y="2152054"/>
            <a:chExt cx="11929905" cy="2834149"/>
          </a:xfrm>
        </p:grpSpPr>
        <p:sp>
          <p:nvSpPr>
            <p:cNvPr id="29" name="TextBox 28"/>
            <p:cNvSpPr txBox="1"/>
            <p:nvPr/>
          </p:nvSpPr>
          <p:spPr>
            <a:xfrm>
              <a:off x="2586017" y="4345810"/>
              <a:ext cx="2052359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HVD tagging good practice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114952" y="3482587"/>
              <a:ext cx="1912764" cy="324679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2 Oct. 2024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2027715" y="3482587"/>
              <a:ext cx="3092923" cy="324679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Oct. 2024 – Jan .2025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5120639" y="3482587"/>
              <a:ext cx="2173239" cy="345711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End Jan. 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7300331" y="3482587"/>
              <a:ext cx="2369034" cy="324679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End Feb. 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9675823" y="3482587"/>
              <a:ext cx="2369034" cy="324679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IE" sz="1800" kern="1200" dirty="0" smtClean="0">
                  <a:solidFill>
                    <a:srgbClr val="FFFFFF"/>
                  </a:solidFill>
                  <a:ea typeface="+mn-ea"/>
                </a:rPr>
                <a:t>From</a:t>
              </a: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 Mar. 2024</a:t>
              </a:r>
              <a:endPara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232" y="2352418"/>
              <a:ext cx="123768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Kick-off Meeting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1084073" y="3050612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571808" y="2352418"/>
              <a:ext cx="132656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Feedback &amp; Results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V="1">
              <a:off x="6235092" y="3050611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10860340" y="3050610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9834161" y="2352418"/>
              <a:ext cx="2052359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GeoDCAT-AP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3 update release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611372" y="3807266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484848" y="3807266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730359" y="2353172"/>
              <a:ext cx="1761067" cy="58477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Working Group Testing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78031" y="4353455"/>
              <a:ext cx="1013635" cy="58477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Final report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432200" y="2303650"/>
              <a:ext cx="0" cy="268255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/>
            <p:cNvSpPr/>
            <p:nvPr/>
          </p:nvSpPr>
          <p:spPr>
            <a:xfrm flipV="1">
              <a:off x="5341824" y="2152054"/>
              <a:ext cx="180753" cy="22328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flipV="1">
              <a:off x="3612196" y="3056706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73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Collaboration </a:t>
            </a:r>
            <a:r>
              <a:rPr lang="en-GB" dirty="0" smtClean="0">
                <a:solidFill>
                  <a:srgbClr val="0070C0"/>
                </a:solidFill>
              </a:rPr>
              <a:t>with </a:t>
            </a:r>
            <a:r>
              <a:rPr lang="en-GB" dirty="0">
                <a:solidFill>
                  <a:srgbClr val="0070C0"/>
                </a:solidFill>
              </a:rPr>
              <a:t>‘DCAT-AP schema plug-in integration in GeoNetwork’ </a:t>
            </a:r>
            <a:r>
              <a:rPr lang="en-GB" dirty="0" smtClean="0">
                <a:solidFill>
                  <a:srgbClr val="0070C0"/>
                </a:solidFill>
              </a:rPr>
              <a:t>working group</a:t>
            </a:r>
            <a:endParaRPr lang="en-GB" dirty="0">
              <a:solidFill>
                <a:srgbClr val="0070C0"/>
              </a:solidFill>
            </a:endParaRPr>
          </a:p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Ongoing activities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505903" y="2685449"/>
            <a:ext cx="5305697" cy="387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Towards common encoding and working practices</a:t>
            </a: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objectives</a:t>
            </a:r>
          </a:p>
          <a:p>
            <a:pPr marL="722313" marR="0" lvl="1" indent="-2889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Agree on a </a:t>
            </a:r>
            <a:r>
              <a:rPr kumimoji="0" lang="en-GB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good practice for tagging High-Value Datasets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geospatial ISO / INSPIRE metadata.</a:t>
            </a:r>
          </a:p>
          <a:p>
            <a:pPr marL="722313" marR="0" lvl="1" indent="-2889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Integrate a </a:t>
            </a:r>
            <a:r>
              <a:rPr kumimoji="0" lang="en-GB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DCAT-AP schema plugin in GeoNetwork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5588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8CC29"/>
              </a:buClr>
              <a:buSzPts val="2000"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7" y="2567840"/>
            <a:ext cx="5146452" cy="3734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72102" y="6380522"/>
            <a:ext cx="53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https://github.com/orgs/metadata101/projects/2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4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Collaboration </a:t>
            </a:r>
            <a:r>
              <a:rPr lang="en-GB" dirty="0" smtClean="0">
                <a:solidFill>
                  <a:srgbClr val="0070C0"/>
                </a:solidFill>
              </a:rPr>
              <a:t>with </a:t>
            </a:r>
            <a:r>
              <a:rPr lang="en-GB" dirty="0">
                <a:solidFill>
                  <a:srgbClr val="0070C0"/>
                </a:solidFill>
              </a:rPr>
              <a:t>‘DCAT-AP schema plug-in integration in GeoNetwork’ </a:t>
            </a:r>
            <a:r>
              <a:rPr lang="en-GB" dirty="0" smtClean="0">
                <a:solidFill>
                  <a:srgbClr val="0070C0"/>
                </a:solidFill>
              </a:rPr>
              <a:t>working group</a:t>
            </a:r>
            <a:endParaRPr lang="en-GB" dirty="0">
              <a:solidFill>
                <a:srgbClr val="0070C0"/>
              </a:solidFill>
            </a:endParaRPr>
          </a:p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Ongoing activities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7" y="2567840"/>
            <a:ext cx="5146452" cy="3734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72102" y="6380522"/>
            <a:ext cx="53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https://github.com/orgs/metadata101/projects/2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505903" y="2411896"/>
            <a:ext cx="5305697" cy="415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2075" indent="0">
              <a:spcBef>
                <a:spcPts val="600"/>
              </a:spcBef>
              <a:spcAft>
                <a:spcPts val="300"/>
              </a:spcAft>
              <a:buFont typeface="Arial"/>
              <a:buNone/>
            </a:pPr>
            <a:r>
              <a:rPr lang="en-GB" sz="2000" b="1" kern="0" dirty="0" smtClean="0">
                <a:solidFill>
                  <a:srgbClr val="0070C0"/>
                </a:solidFill>
              </a:rPr>
              <a:t>Steps achieved</a:t>
            </a:r>
            <a:endParaRPr lang="en-GB" sz="2000" kern="0" dirty="0"/>
          </a:p>
          <a:p>
            <a:pPr marL="534988" indent="-288925">
              <a:spcBef>
                <a:spcPts val="600"/>
              </a:spcBef>
              <a:spcAft>
                <a:spcPts val="600"/>
              </a:spcAft>
            </a:pPr>
            <a:r>
              <a:rPr lang="en-GB" sz="1800" b="1" kern="0" dirty="0">
                <a:solidFill>
                  <a:schemeClr val="tx1"/>
                </a:solidFill>
              </a:rPr>
              <a:t>Sprint 3</a:t>
            </a:r>
            <a:r>
              <a:rPr lang="en-GB" sz="1800" kern="0" dirty="0">
                <a:solidFill>
                  <a:schemeClr val="tx1"/>
                </a:solidFill>
              </a:rPr>
              <a:t> </a:t>
            </a:r>
            <a:r>
              <a:rPr lang="en-GB" sz="1800" kern="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GB" sz="1800" kern="0" dirty="0" smtClean="0">
                <a:solidFill>
                  <a:schemeClr val="bg1">
                    <a:lumMod val="75000"/>
                  </a:schemeClr>
                </a:solidFill>
              </a:rPr>
              <a:t>25-27 </a:t>
            </a:r>
            <a:r>
              <a:rPr lang="en-GB" sz="1800" kern="0" dirty="0">
                <a:solidFill>
                  <a:schemeClr val="bg1">
                    <a:lumMod val="75000"/>
                  </a:schemeClr>
                </a:solidFill>
              </a:rPr>
              <a:t>Nov. 2024</a:t>
            </a:r>
            <a:r>
              <a:rPr lang="en-GB" sz="1800" kern="0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endParaRPr lang="en-GB" sz="1800" kern="0" dirty="0">
              <a:solidFill>
                <a:schemeClr val="bg1">
                  <a:lumMod val="75000"/>
                </a:schemeClr>
              </a:solidFill>
            </a:endParaRPr>
          </a:p>
          <a:p>
            <a:pPr marL="5349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800" kern="0" dirty="0">
                <a:solidFill>
                  <a:schemeClr val="tx1"/>
                </a:solidFill>
              </a:rPr>
              <a:t>1</a:t>
            </a:r>
            <a:r>
              <a:rPr lang="en-GB" sz="1800" kern="0" baseline="30000" dirty="0">
                <a:solidFill>
                  <a:schemeClr val="tx1"/>
                </a:solidFill>
              </a:rPr>
              <a:t>st</a:t>
            </a:r>
            <a:r>
              <a:rPr lang="en-GB" sz="1800" kern="0" dirty="0">
                <a:solidFill>
                  <a:schemeClr val="tx1"/>
                </a:solidFill>
              </a:rPr>
              <a:t> good practice candidate proposal, ready for testing.</a:t>
            </a:r>
          </a:p>
          <a:p>
            <a:pPr marL="534988" indent="-288925">
              <a:spcBef>
                <a:spcPts val="600"/>
              </a:spcBef>
              <a:spcAft>
                <a:spcPts val="600"/>
              </a:spcAft>
            </a:pPr>
            <a:r>
              <a:rPr lang="en-GB" sz="1800" b="1" kern="0" dirty="0">
                <a:solidFill>
                  <a:schemeClr val="tx1"/>
                </a:solidFill>
              </a:rPr>
              <a:t>Sprint 4</a:t>
            </a:r>
            <a:r>
              <a:rPr lang="en-GB" sz="1800" kern="0" dirty="0">
                <a:solidFill>
                  <a:schemeClr val="tx1"/>
                </a:solidFill>
              </a:rPr>
              <a:t> </a:t>
            </a:r>
            <a:r>
              <a:rPr lang="en-GB" sz="1800" kern="0" dirty="0">
                <a:solidFill>
                  <a:schemeClr val="bg1">
                    <a:lumMod val="75000"/>
                  </a:schemeClr>
                </a:solidFill>
              </a:rPr>
              <a:t>(09-11 Dec. 2024</a:t>
            </a:r>
            <a:r>
              <a:rPr lang="en-GB" sz="1800" kern="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GB" sz="1800" kern="0" dirty="0">
              <a:solidFill>
                <a:schemeClr val="bg1">
                  <a:lumMod val="75000"/>
                </a:schemeClr>
              </a:solidFill>
            </a:endParaRPr>
          </a:p>
          <a:p>
            <a:pPr marL="5349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800" kern="0" dirty="0">
                <a:solidFill>
                  <a:schemeClr val="tx1"/>
                </a:solidFill>
              </a:rPr>
              <a:t>Final discussions and good practice candidate agreement.</a:t>
            </a:r>
          </a:p>
          <a:p>
            <a:pPr marL="534988" indent="-288925">
              <a:spcBef>
                <a:spcPts val="600"/>
              </a:spcBef>
              <a:spcAft>
                <a:spcPts val="600"/>
              </a:spcAft>
            </a:pPr>
            <a:r>
              <a:rPr lang="en-GB" sz="1800" b="1" kern="0" dirty="0">
                <a:solidFill>
                  <a:schemeClr val="tx1"/>
                </a:solidFill>
              </a:rPr>
              <a:t>80</a:t>
            </a:r>
            <a:r>
              <a:rPr lang="en-GB" sz="1800" b="1" kern="0" baseline="30000" dirty="0">
                <a:solidFill>
                  <a:schemeClr val="tx1"/>
                </a:solidFill>
              </a:rPr>
              <a:t>th</a:t>
            </a:r>
            <a:r>
              <a:rPr lang="en-GB" sz="1800" b="1" kern="0" dirty="0">
                <a:solidFill>
                  <a:schemeClr val="tx1"/>
                </a:solidFill>
              </a:rPr>
              <a:t> MIG-T </a:t>
            </a:r>
            <a:r>
              <a:rPr lang="en-GB" sz="1800" kern="0" dirty="0">
                <a:solidFill>
                  <a:schemeClr val="bg1">
                    <a:lumMod val="75000"/>
                  </a:schemeClr>
                </a:solidFill>
              </a:rPr>
              <a:t>(13 Dec. 2024</a:t>
            </a:r>
            <a:r>
              <a:rPr lang="en-GB" sz="1800" kern="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GB" sz="1800" kern="0" dirty="0">
              <a:solidFill>
                <a:schemeClr val="bg1">
                  <a:lumMod val="75000"/>
                </a:schemeClr>
              </a:solidFill>
            </a:endParaRPr>
          </a:p>
          <a:p>
            <a:pPr marL="5349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800" kern="0" dirty="0" smtClean="0">
                <a:solidFill>
                  <a:schemeClr val="tx1"/>
                </a:solidFill>
              </a:rPr>
              <a:t>Proposal shared with Member States for initiating a </a:t>
            </a:r>
            <a:r>
              <a:rPr lang="en-GB" sz="1800" kern="0" dirty="0">
                <a:solidFill>
                  <a:schemeClr val="tx1"/>
                </a:solidFill>
              </a:rPr>
              <a:t>potential endorsement.</a:t>
            </a: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1800" kern="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800" kern="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2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5895357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Candidate good practice status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Currently </a:t>
            </a:r>
            <a:r>
              <a:rPr lang="en-GB" dirty="0" smtClean="0">
                <a:solidFill>
                  <a:srgbClr val="0070C0"/>
                </a:solidFill>
              </a:rPr>
              <a:t>under vote</a:t>
            </a:r>
            <a:r>
              <a:rPr lang="en-GB" dirty="0" smtClean="0"/>
              <a:t> for </a:t>
            </a:r>
            <a:r>
              <a:rPr lang="en-GB" dirty="0" smtClean="0">
                <a:solidFill>
                  <a:srgbClr val="0070C0"/>
                </a:solidFill>
              </a:rPr>
              <a:t>potential endorsement</a:t>
            </a:r>
            <a:r>
              <a:rPr lang="en-GB" dirty="0" smtClean="0">
                <a:solidFill>
                  <a:schemeClr val="tx1"/>
                </a:solidFill>
              </a:rPr>
              <a:t> by INSPIRE MIG-T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Initiated</a:t>
            </a:r>
            <a:r>
              <a:rPr lang="en-GB" dirty="0" smtClean="0"/>
              <a:t> on </a:t>
            </a:r>
            <a:r>
              <a:rPr lang="en-GB" dirty="0" smtClean="0">
                <a:solidFill>
                  <a:srgbClr val="0070C0"/>
                </a:solidFill>
              </a:rPr>
              <a:t>19 Dec. 2024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Only positive votes</a:t>
            </a:r>
            <a:r>
              <a:rPr lang="en-GB" dirty="0" smtClean="0"/>
              <a:t> received so far.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7 Member States / countries</a:t>
            </a:r>
            <a:r>
              <a:rPr lang="en-GB" dirty="0" smtClean="0"/>
              <a:t> voted: ES, IE, IT, RO, SK, FI, EE.</a:t>
            </a:r>
          </a:p>
          <a:p>
            <a:pPr lvl="1">
              <a:spcBef>
                <a:spcPts val="600"/>
              </a:spcBef>
            </a:pPr>
            <a:r>
              <a:rPr lang="en-GB" dirty="0" smtClean="0"/>
              <a:t>Some </a:t>
            </a:r>
            <a:r>
              <a:rPr lang="en-GB" dirty="0" smtClean="0">
                <a:solidFill>
                  <a:srgbClr val="0070C0"/>
                </a:solidFill>
              </a:rPr>
              <a:t>questions recently received</a:t>
            </a:r>
            <a:r>
              <a:rPr lang="en-GB" dirty="0" smtClean="0"/>
              <a:t> from DE and NL.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Some clarifications needed</a:t>
            </a:r>
            <a:r>
              <a:rPr lang="en-GB" dirty="0" smtClean="0"/>
              <a:t> on the proposal (expected for today).</a:t>
            </a:r>
          </a:p>
          <a:p>
            <a:pPr lvl="1">
              <a:spcBef>
                <a:spcPts val="1200"/>
              </a:spcBef>
            </a:pPr>
            <a:r>
              <a:rPr lang="en-GB" b="1" dirty="0" smtClean="0">
                <a:solidFill>
                  <a:srgbClr val="0070C0"/>
                </a:solidFill>
              </a:rPr>
              <a:t>Voting procedure to be extended</a:t>
            </a:r>
            <a:r>
              <a:rPr lang="en-GB" dirty="0" smtClean="0"/>
              <a:t>, at least until </a:t>
            </a:r>
            <a:r>
              <a:rPr lang="en-GB" b="1" dirty="0" smtClean="0">
                <a:solidFill>
                  <a:srgbClr val="0070C0"/>
                </a:solidFill>
              </a:rPr>
              <a:t>7 February 2025</a:t>
            </a:r>
            <a:r>
              <a:rPr lang="en-GB" dirty="0" smtClean="0"/>
              <a:t>.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297" b="23280"/>
          <a:stretch/>
        </p:blipFill>
        <p:spPr>
          <a:xfrm>
            <a:off x="6531462" y="2989422"/>
            <a:ext cx="5395493" cy="2995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06496" y="2078520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Ongoing activities</a:t>
            </a:r>
          </a:p>
        </p:txBody>
      </p:sp>
    </p:spTree>
    <p:extLst>
      <p:ext uri="{BB962C8B-B14F-4D97-AF65-F5344CB8AC3E}">
        <p14:creationId xmlns:p14="http://schemas.microsoft.com/office/powerpoint/2010/main" val="105810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458</Words>
  <Application>Microsoft Office PowerPoint</Application>
  <PresentationFormat>Widescreen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1_Office Theme</vt:lpstr>
      <vt:lpstr>Overview  Pilot status and ongoing activities </vt:lpstr>
      <vt:lpstr>Overview 3rd Meeting - Meeting objectives</vt:lpstr>
      <vt:lpstr>Overview 3rd Meeting - Meeting objectives</vt:lpstr>
      <vt:lpstr>Overview Pilot status</vt:lpstr>
      <vt:lpstr>Overview Ongoing activities</vt:lpstr>
      <vt:lpstr>Overview Ongoing activities</vt:lpstr>
      <vt:lpstr>Overview Ongoing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269</cp:revision>
  <dcterms:created xsi:type="dcterms:W3CDTF">2019-08-09T12:06:42Z</dcterms:created>
  <dcterms:modified xsi:type="dcterms:W3CDTF">2025-01-23T09:31:01Z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