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14"/>
  </p:notesMasterIdLst>
  <p:sldIdLst>
    <p:sldId id="256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78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748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173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0777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39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4255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275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5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7688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540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157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97207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046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7413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441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9052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541051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653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90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7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0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617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good-practices/hvd-tagg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INSPIRE-MIF/GeoDCAT-AP-pilot/blob/main/good-practices/hvd-tagging/CANDIDATE-ISO_HVD_Tagging_Anchor_Multilingual-clarification.xml" TargetMode="External"/><Relationship Id="rId4" Type="http://schemas.openxmlformats.org/officeDocument/2006/relationships/hyperlink" Target="https://github.com/INSPIRE-MIF/GeoDCAT-AP-pilot/blob/main/good-practices/hvd-tagging/CANDIDATE-ISO_HVD_Tagging_Anchor_Non-Multilingual-clarification.x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ata.europa.eu/bna/asd487ae75" TargetMode="Externa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/>
              <a:t>High-Value Datasets tagging</a:t>
            </a:r>
            <a:br>
              <a:rPr lang="en-US" sz="5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/>
              <a:t>Good practice candidate –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Clarifications </a:t>
            </a:r>
            <a:r>
              <a:rPr lang="en-US" sz="3600" dirty="0"/>
              <a:t>&amp; Voting procedure</a:t>
            </a: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606530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BE-Flanders</a:t>
            </a:r>
          </a:p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 smtClean="0"/>
              <a:t>3rd </a:t>
            </a:r>
            <a:r>
              <a:rPr lang="en-GB" dirty="0"/>
              <a:t>Meeting – </a:t>
            </a:r>
            <a:r>
              <a:rPr lang="en-GB" dirty="0" smtClean="0"/>
              <a:t>January 23, 2025</a:t>
            </a:r>
            <a:endParaRPr lang="en-GB" dirty="0"/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CB57-26BE-CD20-8786-1BBFF42D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103E39-165A-35AB-5D05-93528FC4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3642617" cy="4170363"/>
          </a:xfrm>
          <a:noFill/>
        </p:spPr>
        <p:txBody>
          <a:bodyPr/>
          <a:lstStyle/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HVD Thesaurus-Based Keywords – </a:t>
            </a:r>
            <a:endParaRPr lang="nl-NL" dirty="0">
              <a:solidFill>
                <a:srgbClr val="4D4D4D"/>
              </a:solidFill>
            </a:endParaRPr>
          </a:p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Multilingual Example</a:t>
            </a:r>
            <a:endParaRPr lang="nl-NL" dirty="0"/>
          </a:p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5B68-D84C-7A27-14FF-5613F30C1BE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275" y="1462697"/>
            <a:ext cx="8046941" cy="527978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990353" y="4493953"/>
            <a:ext cx="31655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64436" y="4495812"/>
            <a:ext cx="6286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93741" y="4493953"/>
            <a:ext cx="152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7976" y="2297013"/>
            <a:ext cx="31794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30230" y="2297013"/>
            <a:ext cx="6596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99294" y="2294045"/>
            <a:ext cx="167645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7976" y="3293617"/>
            <a:ext cx="3173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97939" y="3293617"/>
            <a:ext cx="6444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99538" y="3293617"/>
            <a:ext cx="56154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04906" y="5497572"/>
            <a:ext cx="52202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84323" y="5998315"/>
            <a:ext cx="596042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35" y="5626427"/>
            <a:ext cx="2341067" cy="743776"/>
          </a:xfrm>
          <a:prstGeom prst="rect">
            <a:avLst/>
          </a:prstGeo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2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b="1" dirty="0">
                <a:solidFill>
                  <a:srgbClr val="034EA2"/>
                </a:solidFill>
              </a:rPr>
              <a:t>Voting status by </a:t>
            </a:r>
            <a:r>
              <a:rPr lang="en-GB" b="1" dirty="0">
                <a:solidFill>
                  <a:srgbClr val="034EA2"/>
                </a:solidFill>
              </a:rPr>
              <a:t>INSPIRE MIG-T</a:t>
            </a:r>
            <a:endParaRPr lang="en-GB" b="1" dirty="0">
              <a:solidFill>
                <a:srgbClr val="034EA2"/>
              </a:solidFill>
            </a:endParaRPr>
          </a:p>
          <a:p>
            <a:pPr marL="447675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 smtClean="0"/>
              <a:t>Currently </a:t>
            </a:r>
            <a:r>
              <a:rPr lang="en-GB" dirty="0">
                <a:solidFill>
                  <a:srgbClr val="0070C0"/>
                </a:solidFill>
              </a:rPr>
              <a:t>under vote</a:t>
            </a:r>
            <a:r>
              <a:rPr lang="en-GB" dirty="0"/>
              <a:t> for </a:t>
            </a:r>
            <a:r>
              <a:rPr lang="en-GB" dirty="0">
                <a:solidFill>
                  <a:srgbClr val="0070C0"/>
                </a:solidFill>
              </a:rPr>
              <a:t>potential </a:t>
            </a:r>
            <a:r>
              <a:rPr lang="en-GB" dirty="0" smtClean="0">
                <a:solidFill>
                  <a:srgbClr val="0070C0"/>
                </a:solidFill>
              </a:rPr>
              <a:t>endorsement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70C0"/>
                </a:solidFill>
              </a:rPr>
              <a:t>Initiated</a:t>
            </a:r>
            <a:r>
              <a:rPr lang="en-GB" dirty="0"/>
              <a:t> on </a:t>
            </a:r>
            <a:r>
              <a:rPr lang="en-GB" dirty="0">
                <a:solidFill>
                  <a:srgbClr val="0070C0"/>
                </a:solidFill>
              </a:rPr>
              <a:t>19 Dec. 2024</a:t>
            </a:r>
            <a:r>
              <a:rPr lang="en-GB" dirty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70C0"/>
                </a:solidFill>
              </a:rPr>
              <a:t>Only positive votes</a:t>
            </a:r>
            <a:r>
              <a:rPr lang="en-GB" dirty="0"/>
              <a:t> received so far.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>
                <a:solidFill>
                  <a:srgbClr val="0070C0"/>
                </a:solidFill>
              </a:rPr>
              <a:t>7 Member States / countries</a:t>
            </a:r>
            <a:r>
              <a:rPr lang="en-GB" dirty="0"/>
              <a:t> voted: ES, IE, IT, RO, SK, FI, EE.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solidFill>
                  <a:srgbClr val="0070C0"/>
                </a:solidFill>
              </a:rPr>
              <a:t>Questions </a:t>
            </a:r>
            <a:r>
              <a:rPr lang="en-GB" dirty="0">
                <a:solidFill>
                  <a:srgbClr val="0070C0"/>
                </a:solidFill>
              </a:rPr>
              <a:t>recently received</a:t>
            </a:r>
            <a:r>
              <a:rPr lang="en-GB" dirty="0"/>
              <a:t> from DE and </a:t>
            </a:r>
            <a:r>
              <a:rPr lang="en-GB" dirty="0" smtClean="0"/>
              <a:t>NL, clarified.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GB" b="1" dirty="0" smtClean="0">
                <a:solidFill>
                  <a:srgbClr val="034EA2"/>
                </a:solidFill>
              </a:rPr>
              <a:t>Voting procedure</a:t>
            </a:r>
          </a:p>
          <a:p>
            <a:pPr marL="447675" lvl="1" indent="0"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r>
              <a:rPr lang="en-GB" sz="2400" b="1" dirty="0">
                <a:solidFill>
                  <a:srgbClr val="0070C0"/>
                </a:solidFill>
              </a:rPr>
              <a:t>To </a:t>
            </a:r>
            <a:r>
              <a:rPr lang="en-GB" sz="2400" b="1" dirty="0">
                <a:solidFill>
                  <a:srgbClr val="0070C0"/>
                </a:solidFill>
              </a:rPr>
              <a:t>be extended</a:t>
            </a:r>
            <a:r>
              <a:rPr lang="en-GB" sz="2400" dirty="0"/>
              <a:t>, at least until </a:t>
            </a:r>
            <a:r>
              <a:rPr lang="en-GB" sz="2400" b="1" dirty="0">
                <a:solidFill>
                  <a:srgbClr val="0070C0"/>
                </a:solidFill>
              </a:rPr>
              <a:t>7 February 2025</a:t>
            </a:r>
            <a:r>
              <a:rPr lang="en-GB" sz="24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9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82617-44BC-A441-3BD9-4EB9468B6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375E0-7DF4-B13D-F5A0-D70AC669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1620000"/>
            <a:ext cx="10756417" cy="4170363"/>
          </a:xfrm>
          <a:noFill/>
        </p:spPr>
        <p:txBody>
          <a:bodyPr/>
          <a:lstStyle/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Input examples identified</a:t>
            </a: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Approaches</a:t>
            </a:r>
            <a:r>
              <a:rPr lang="en-GB" sz="2000" dirty="0"/>
              <a:t>: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Keyword-based: BE-Flanders, DE, DK, NL 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Data Quality report-based: ES</a:t>
            </a:r>
          </a:p>
          <a:p>
            <a:pPr marL="627063">
              <a:spcBef>
                <a:spcPts val="6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Encoding</a:t>
            </a:r>
            <a:r>
              <a:rPr lang="en-GB" sz="2000" dirty="0"/>
              <a:t>: mixes of ‘gmx:Anchor’ vs. ‘gco:CharacterString’</a:t>
            </a:r>
          </a:p>
          <a:p>
            <a:pPr marL="92075" indent="0">
              <a:spcBef>
                <a:spcPts val="1200"/>
              </a:spcBef>
              <a:spcAft>
                <a:spcPts val="300"/>
              </a:spcAft>
              <a:buNone/>
            </a:pPr>
            <a:r>
              <a:rPr lang="en-GB" b="1" dirty="0">
                <a:solidFill>
                  <a:srgbClr val="0070C0"/>
                </a:solidFill>
              </a:rPr>
              <a:t>Agreed decisions</a:t>
            </a:r>
            <a:endParaRPr lang="en-GB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Approach</a:t>
            </a:r>
            <a:r>
              <a:rPr lang="en-GB" sz="2000" dirty="0"/>
              <a:t>: 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Keyword-based (most commonly used)</a:t>
            </a: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Scope</a:t>
            </a:r>
            <a:r>
              <a:rPr lang="en-GB" sz="2000" dirty="0"/>
              <a:t> – Tagging of: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Referencing the High-value dataset </a:t>
            </a:r>
            <a:r>
              <a:rPr lang="en-US" sz="1800" dirty="0"/>
              <a:t>keyword </a:t>
            </a:r>
            <a:r>
              <a:rPr lang="en-US" sz="1800" dirty="0" smtClean="0"/>
              <a:t>using the </a:t>
            </a:r>
            <a:r>
              <a:rPr lang="en-US" sz="1800" dirty="0"/>
              <a:t>applicable </a:t>
            </a:r>
            <a:r>
              <a:rPr lang="en-US" sz="1800" dirty="0" smtClean="0"/>
              <a:t>legislation</a:t>
            </a:r>
            <a:r>
              <a:rPr lang="en-GB" sz="1800" dirty="0" smtClean="0"/>
              <a:t> </a:t>
            </a:r>
            <a:r>
              <a:rPr lang="en-GB" sz="1800" dirty="0"/>
              <a:t>- </a:t>
            </a:r>
            <a:r>
              <a:rPr lang="en-GB" sz="1800" dirty="0">
                <a:solidFill>
                  <a:srgbClr val="FF0000"/>
                </a:solidFill>
              </a:rPr>
              <a:t>Mandatory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Thesaurus-based keyword for HVD Category - </a:t>
            </a:r>
            <a:r>
              <a:rPr lang="en-GB" sz="1800" dirty="0">
                <a:solidFill>
                  <a:srgbClr val="FF0000"/>
                </a:solidFill>
              </a:rPr>
              <a:t>Mandatory</a:t>
            </a:r>
          </a:p>
          <a:p>
            <a:pPr marL="1079500" lvl="1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Thesaurus-based keyword for HVD Sub-Category – </a:t>
            </a:r>
            <a:r>
              <a:rPr lang="en-GB" sz="1800" dirty="0">
                <a:solidFill>
                  <a:srgbClr val="00B050"/>
                </a:solidFill>
              </a:rPr>
              <a:t>Optional, highly recommended</a:t>
            </a: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r>
              <a:rPr lang="en-GB" sz="2000" dirty="0">
                <a:solidFill>
                  <a:srgbClr val="0070C0"/>
                </a:solidFill>
              </a:rPr>
              <a:t>Encoding</a:t>
            </a:r>
            <a:r>
              <a:rPr lang="en-GB" sz="2000" dirty="0"/>
              <a:t>: </a:t>
            </a:r>
            <a:r>
              <a:rPr lang="en-GB" sz="1800" dirty="0"/>
              <a:t>Use ‘gmx:Anchor’ encoding + Allow use of ISO multi-lingual structure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DD59D-A3E1-B402-092C-AC41D577298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4159" y="1567917"/>
            <a:ext cx="49774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25-27 </a:t>
            </a:r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Nov. &amp; 09-11 Dec. 2024</a:t>
            </a:r>
          </a:p>
        </p:txBody>
      </p:sp>
    </p:spTree>
    <p:extLst>
      <p:ext uri="{BB962C8B-B14F-4D97-AF65-F5344CB8AC3E}">
        <p14:creationId xmlns:p14="http://schemas.microsoft.com/office/powerpoint/2010/main" val="7577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208255" y="1622772"/>
            <a:ext cx="110291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spcBef>
                <a:spcPts val="300"/>
              </a:spcBef>
              <a:spcAft>
                <a:spcPts val="300"/>
              </a:spcAft>
              <a:buFont typeface="Arial"/>
              <a:buNone/>
            </a:pPr>
            <a:r>
              <a:rPr lang="en-GB" b="1" dirty="0" smtClean="0">
                <a:solidFill>
                  <a:srgbClr val="0070C0"/>
                </a:solidFill>
              </a:rPr>
              <a:t>Good practice candidate</a:t>
            </a:r>
          </a:p>
          <a:p>
            <a:pPr marL="76200" indent="0">
              <a:spcBef>
                <a:spcPts val="300"/>
              </a:spcBef>
              <a:spcAft>
                <a:spcPts val="300"/>
              </a:spcAft>
              <a:buFont typeface="Arial"/>
              <a:buNone/>
            </a:pPr>
            <a:r>
              <a:rPr lang="en-GB" sz="2000" dirty="0" smtClean="0">
                <a:solidFill>
                  <a:srgbClr val="0070C0"/>
                </a:solidFill>
              </a:rPr>
              <a:t>‘DCAT-AP schema plug-in integration in GeoNetwork &amp; Testing Pilot GeoDCAT-AP’ WG</a:t>
            </a:r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 smtClean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Font typeface="Arial"/>
              <a:buNone/>
            </a:pPr>
            <a:endParaRPr lang="en-GB" sz="2200" dirty="0" smtClean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Font typeface="Arial"/>
              <a:buNone/>
            </a:pPr>
            <a:endParaRPr lang="en-GB" sz="2200" dirty="0" smtClean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 smtClean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8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7608481" cy="4170363"/>
          </a:xfrm>
          <a:noFill/>
        </p:spPr>
        <p:txBody>
          <a:bodyPr/>
          <a:lstStyle/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endParaRPr lang="en-GB" b="1" dirty="0" smtClean="0">
              <a:solidFill>
                <a:srgbClr val="0070C0"/>
              </a:solidFill>
            </a:endParaRPr>
          </a:p>
          <a:p>
            <a:pPr marL="76200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000" dirty="0" smtClean="0">
              <a:solidFill>
                <a:srgbClr val="0070C0"/>
              </a:solidFill>
            </a:endParaRP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200" dirty="0" smtClean="0"/>
              <a:t>HVD </a:t>
            </a:r>
            <a:r>
              <a:rPr lang="en-GB" sz="2200" dirty="0"/>
              <a:t>ISO Elements:</a:t>
            </a:r>
          </a:p>
          <a:p>
            <a:pPr marL="588963" indent="-342900">
              <a:spcBef>
                <a:spcPts val="300"/>
              </a:spcBef>
              <a:spcAft>
                <a:spcPts val="300"/>
              </a:spcAft>
            </a:pPr>
            <a:r>
              <a:rPr lang="en-GB" sz="2200" dirty="0"/>
              <a:t>Free keyword for Identification: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800" dirty="0" smtClean="0"/>
              <a:t>Link the </a:t>
            </a:r>
            <a:r>
              <a:rPr lang="en-GB" sz="1800" dirty="0"/>
              <a:t>EU applicable </a:t>
            </a:r>
            <a:r>
              <a:rPr lang="en-GB" sz="1800" dirty="0" smtClean="0"/>
              <a:t>legislation using the ‘High-value dataset’ (or ‘HVD’) tag </a:t>
            </a:r>
            <a:endParaRPr lang="en-GB" sz="1800" dirty="0"/>
          </a:p>
          <a:p>
            <a:pPr marL="588963" indent="-342900">
              <a:spcBef>
                <a:spcPts val="300"/>
              </a:spcBef>
              <a:spcAft>
                <a:spcPts val="300"/>
              </a:spcAft>
            </a:pPr>
            <a:r>
              <a:rPr lang="en-GB" sz="2200" dirty="0"/>
              <a:t>Thesaurus-Based Keyword(s) for HVD Categorization: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Category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Subcategory (optional)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800" dirty="0"/>
              <a:t>Thesaurus Reference</a:t>
            </a:r>
            <a:endParaRPr lang="en-GB" sz="22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2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2200" dirty="0"/>
          </a:p>
          <a:p>
            <a:pPr marL="627063">
              <a:spcBef>
                <a:spcPts val="300"/>
              </a:spcBef>
              <a:spcAft>
                <a:spcPts val="300"/>
              </a:spcAft>
            </a:pPr>
            <a:endParaRPr lang="en-GB" sz="2200" dirty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8085910" y="2839980"/>
            <a:ext cx="3553097" cy="225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Finally candidate agreement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44500" marR="0" lvl="0" indent="-2905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Sprint 4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(09-11 Dec. 2024)</a:t>
            </a:r>
          </a:p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Shared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 potential endorsement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44500" marR="0" lvl="0" indent="-2905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80</a:t>
            </a:r>
            <a:r>
              <a:rPr kumimoji="0" lang="en-GB" sz="1800" b="1" i="0" u="none" strike="noStrike" kern="0" cap="none" spc="0" normalizeH="0" baseline="3000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MIG-T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(13 Dec. 2024)</a:t>
            </a:r>
          </a:p>
          <a:p>
            <a:pPr marL="246063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F8CC29"/>
              </a:buClr>
              <a:buSzPts val="2400"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5588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8CC29"/>
              </a:buClr>
              <a:buSzPts val="2000"/>
              <a:buFont typeface="Arial"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8CC29"/>
              </a:buClr>
              <a:buSzPts val="2400"/>
              <a:buFont typeface="Arial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76" y="5421338"/>
            <a:ext cx="9317338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https://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github.com/INSPIRE-MIF/GeoDCAT-AP-pilot/tree/main/good-practices/hvd-tagging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57188" lvl="0">
              <a:spcBef>
                <a:spcPts val="600"/>
              </a:spcBef>
              <a:spcAft>
                <a:spcPts val="300"/>
              </a:spcAft>
              <a:buClrTx/>
              <a:defRPr/>
            </a:pPr>
            <a:r>
              <a:rPr lang="es-ES" kern="1200" dirty="0">
                <a:solidFill>
                  <a:srgbClr val="4D4D4D"/>
                </a:solidFill>
                <a:ea typeface="+mn-ea"/>
                <a:cs typeface="+mn-cs"/>
                <a:hlinkClick r:id="rId4"/>
              </a:rPr>
              <a:t>https://</a:t>
            </a:r>
            <a:r>
              <a:rPr lang="es-ES" kern="1200" dirty="0" smtClean="0">
                <a:solidFill>
                  <a:srgbClr val="4D4D4D"/>
                </a:solidFill>
                <a:ea typeface="+mn-ea"/>
                <a:cs typeface="+mn-cs"/>
                <a:hlinkClick r:id="rId4"/>
              </a:rPr>
              <a:t>github.com/INSPIRE-MIF/GeoDCAT-AP-pilot/blob/main/good-practices/hvd-tagging/CANDIDATE-ISO_HVD_Tagging_Anchor_Non-Multilingual-clarification.xml</a:t>
            </a:r>
            <a:r>
              <a:rPr lang="es-ES" kern="1200" dirty="0" smtClean="0">
                <a:solidFill>
                  <a:srgbClr val="4D4D4D"/>
                </a:solidFill>
                <a:ea typeface="+mn-ea"/>
                <a:cs typeface="+mn-cs"/>
              </a:rPr>
              <a:t> </a:t>
            </a:r>
          </a:p>
          <a:p>
            <a:pPr marL="357188" lvl="0">
              <a:spcBef>
                <a:spcPts val="300"/>
              </a:spcBef>
              <a:spcAft>
                <a:spcPts val="300"/>
              </a:spcAft>
              <a:buClrTx/>
              <a:defRPr/>
            </a:pPr>
            <a:r>
              <a:rPr lang="es-ES" kern="1200" dirty="0">
                <a:solidFill>
                  <a:srgbClr val="4D4D4D"/>
                </a:solidFill>
                <a:ea typeface="+mn-ea"/>
                <a:cs typeface="+mn-cs"/>
                <a:hlinkClick r:id="rId5"/>
              </a:rPr>
              <a:t>https://</a:t>
            </a:r>
            <a:r>
              <a:rPr lang="es-ES" kern="1200" dirty="0" smtClean="0">
                <a:solidFill>
                  <a:srgbClr val="4D4D4D"/>
                </a:solidFill>
                <a:ea typeface="+mn-ea"/>
                <a:cs typeface="+mn-cs"/>
                <a:hlinkClick r:id="rId5"/>
              </a:rPr>
              <a:t>github.com/INSPIRE-MIF/GeoDCAT-AP-pilot/blob/main/good-practices/hvd-tagging/CANDIDATE-ISO_HVD_Tagging_Anchor_Multilingual-clarification.xml</a:t>
            </a:r>
            <a:r>
              <a:rPr lang="es-ES" kern="1200" dirty="0" smtClean="0">
                <a:solidFill>
                  <a:srgbClr val="4D4D4D"/>
                </a:solidFill>
                <a:ea typeface="+mn-ea"/>
                <a:cs typeface="+mn-cs"/>
              </a:rPr>
              <a:t> </a:t>
            </a:r>
            <a:endParaRPr lang="es-ES" kern="1200" dirty="0">
              <a:solidFill>
                <a:srgbClr val="4D4D4D"/>
              </a:solidFill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1800" kern="1200" dirty="0" smtClean="0">
                <a:solidFill>
                  <a:srgbClr val="4D4D4D"/>
                </a:solidFill>
                <a:ea typeface="+mn-ea"/>
                <a:cs typeface="+mn-cs"/>
              </a:rPr>
              <a:t> 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6175" y="5856072"/>
            <a:ext cx="20454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ISO Multilingual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Non-multilingual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4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BA28-77C7-AA2D-A2A6-CF3AC735B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F4AA4-F7F3-0217-C4E4-537998D9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b="1" dirty="0">
                <a:solidFill>
                  <a:srgbClr val="0070C0"/>
                </a:solidFill>
              </a:rPr>
              <a:t>HVD Free Keyword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</a:rPr>
              <a:t>Purpose: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600" b="1" dirty="0"/>
              <a:t>To classify the dataset as a High-Value Dataset (HVD) and link it to the EU applicable legislation.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</a:rPr>
              <a:t>Key Elements:</a:t>
            </a:r>
          </a:p>
          <a:p>
            <a:pPr marL="989013" lvl="1" indent="-285750">
              <a:spcBef>
                <a:spcPts val="300"/>
              </a:spcBef>
              <a:spcAft>
                <a:spcPts val="300"/>
              </a:spcAft>
            </a:pPr>
            <a:r>
              <a:rPr lang="en-GB" sz="1600" dirty="0"/>
              <a:t>Keyword: </a:t>
            </a:r>
            <a:r>
              <a:rPr lang="en-GB" sz="1600" b="1" dirty="0" smtClean="0">
                <a:solidFill>
                  <a:srgbClr val="00B050"/>
                </a:solidFill>
              </a:rPr>
              <a:t>Recommended use of the tag in English</a:t>
            </a:r>
            <a:endParaRPr lang="en-GB" sz="1600" b="1" dirty="0"/>
          </a:p>
          <a:p>
            <a:pPr marL="1446213" lvl="2" indent="-285750">
              <a:spcBef>
                <a:spcPts val="300"/>
              </a:spcBef>
              <a:spcAft>
                <a:spcPts val="300"/>
              </a:spcAft>
            </a:pPr>
            <a:r>
              <a:rPr lang="en-GB" sz="1400" dirty="0"/>
              <a:t>&lt;</a:t>
            </a:r>
            <a:r>
              <a:rPr lang="en-GB" sz="1400" dirty="0" err="1"/>
              <a:t>gmd:keyword</a:t>
            </a:r>
            <a:r>
              <a:rPr lang="en-GB" sz="1400" dirty="0"/>
              <a:t>&gt; contains:</a:t>
            </a:r>
          </a:p>
          <a:p>
            <a:pPr marL="1160463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b="1" dirty="0"/>
              <a:t>	"High-value dataset</a:t>
            </a:r>
            <a:r>
              <a:rPr lang="en-GB" sz="1400" b="1" dirty="0" smtClean="0"/>
              <a:t>“ </a:t>
            </a:r>
            <a:r>
              <a:rPr lang="en-GB" sz="1400" b="1" dirty="0"/>
              <a:t>or "</a:t>
            </a:r>
            <a:r>
              <a:rPr lang="en-GB" sz="1400" b="1" dirty="0" smtClean="0"/>
              <a:t>HVD“</a:t>
            </a:r>
            <a:endParaRPr lang="en-GB" sz="1400" b="1" dirty="0"/>
          </a:p>
          <a:p>
            <a:pPr marL="989013" lvl="1" indent="-285750">
              <a:spcBef>
                <a:spcPts val="300"/>
              </a:spcBef>
              <a:spcAft>
                <a:spcPts val="300"/>
              </a:spcAft>
            </a:pPr>
            <a:r>
              <a:rPr lang="en-GB" sz="1600" dirty="0"/>
              <a:t>Anchor with Reference URL</a:t>
            </a:r>
            <a:r>
              <a:rPr lang="en-GB" sz="1600" dirty="0" smtClean="0"/>
              <a:t>: </a:t>
            </a:r>
            <a:r>
              <a:rPr lang="en-GB" sz="1600" b="1" dirty="0" smtClean="0">
                <a:solidFill>
                  <a:srgbClr val="FF0000"/>
                </a:solidFill>
              </a:rPr>
              <a:t>Mandatory</a:t>
            </a:r>
            <a:r>
              <a:rPr lang="en-GB" sz="1600" dirty="0" smtClean="0">
                <a:solidFill>
                  <a:srgbClr val="FF0000"/>
                </a:solidFill>
              </a:rPr>
              <a:t> – Anchor encoding and reference to the applicable legislation (URL)</a:t>
            </a:r>
            <a:endParaRPr lang="en-GB" sz="1600" dirty="0">
              <a:solidFill>
                <a:srgbClr val="FF0000"/>
              </a:solidFill>
            </a:endParaRPr>
          </a:p>
          <a:p>
            <a:pPr marL="1446213" lvl="2" indent="-285750">
              <a:spcBef>
                <a:spcPts val="300"/>
              </a:spcBef>
              <a:spcAft>
                <a:spcPts val="300"/>
              </a:spcAft>
            </a:pPr>
            <a:r>
              <a:rPr lang="en-GB" sz="1400" dirty="0"/>
              <a:t>&lt;</a:t>
            </a:r>
            <a:r>
              <a:rPr lang="en-GB" sz="1400" dirty="0" err="1"/>
              <a:t>gmx</a:t>
            </a:r>
            <a:r>
              <a:rPr lang="en-GB" sz="1400" dirty="0"/>
              <a:t>: Anchor </a:t>
            </a:r>
            <a:r>
              <a:rPr lang="en-GB" sz="1400" dirty="0" err="1"/>
              <a:t>xlink:href</a:t>
            </a:r>
            <a:r>
              <a:rPr lang="en-GB" sz="1400" dirty="0"/>
              <a:t>="</a:t>
            </a:r>
            <a:r>
              <a:rPr lang="en-GB" sz="1400" b="1" dirty="0"/>
              <a:t>http://data.europa.eu/</a:t>
            </a:r>
            <a:r>
              <a:rPr lang="en-GB" sz="1400" b="1" dirty="0" err="1"/>
              <a:t>eli</a:t>
            </a:r>
            <a:r>
              <a:rPr lang="en-GB" sz="1400" b="1" dirty="0"/>
              <a:t>/</a:t>
            </a:r>
            <a:r>
              <a:rPr lang="en-GB" sz="1400" b="1" dirty="0" err="1"/>
              <a:t>reg_impl</a:t>
            </a:r>
            <a:r>
              <a:rPr lang="en-GB" sz="1400" b="1" dirty="0"/>
              <a:t>/2023/138/</a:t>
            </a:r>
            <a:r>
              <a:rPr lang="en-GB" sz="1400" b="1" dirty="0" err="1"/>
              <a:t>oj</a:t>
            </a:r>
            <a:r>
              <a:rPr lang="en-GB" sz="1400" dirty="0"/>
              <a:t>"&gt;</a:t>
            </a:r>
          </a:p>
          <a:p>
            <a:pPr marL="1160463" lvl="2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400" dirty="0"/>
              <a:t>	Links to the EU </a:t>
            </a:r>
            <a:r>
              <a:rPr lang="en-GB" sz="1400" dirty="0" smtClean="0"/>
              <a:t> Implementing Regulation on High-value datasets.</a:t>
            </a:r>
            <a:endParaRPr lang="en-GB" sz="1400" dirty="0"/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solidFill>
                  <a:srgbClr val="0070C0"/>
                </a:solidFill>
              </a:rPr>
              <a:t>Benefits:</a:t>
            </a:r>
            <a:r>
              <a:rPr lang="en-GB" sz="2000" dirty="0"/>
              <a:t> 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400" dirty="0"/>
              <a:t>Ensures compliance with EU regulations.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GB" sz="1400" dirty="0"/>
              <a:t>Provides semantic interpretation for metadata.</a:t>
            </a: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724FB-8EC5-73CF-CD9C-C13625CBF6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7032" y="5985666"/>
            <a:ext cx="10614568" cy="6976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800" b="1" u="sng" dirty="0" smtClean="0">
                <a:solidFill>
                  <a:srgbClr val="034EA2"/>
                </a:solidFill>
              </a:rPr>
              <a:t>NOTE</a:t>
            </a:r>
            <a:r>
              <a:rPr lang="en-GB" sz="1800" dirty="0" smtClean="0">
                <a:solidFill>
                  <a:srgbClr val="034EA2"/>
                </a:solidFill>
              </a:rPr>
              <a:t>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800" dirty="0" smtClean="0">
                <a:solidFill>
                  <a:srgbClr val="034EA2"/>
                </a:solidFill>
              </a:rPr>
              <a:t>The HVD denotation is not a keyword published in a thesaurus, it is a reference to the legislation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5A50-2050-FC37-3BAE-5E65C826B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4A481D-68D7-4F45-BA09-F579B9C4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482934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b="1" dirty="0">
                <a:solidFill>
                  <a:srgbClr val="0070C0"/>
                </a:solidFill>
              </a:rPr>
              <a:t>HVD Free Keyword – </a:t>
            </a:r>
            <a:r>
              <a:rPr lang="en-GB" sz="2000" b="1" dirty="0" smtClean="0">
                <a:solidFill>
                  <a:srgbClr val="0070C0"/>
                </a:solidFill>
              </a:rPr>
              <a:t>Examples</a:t>
            </a:r>
            <a:endParaRPr lang="en-GB" sz="2000" b="1" dirty="0">
              <a:solidFill>
                <a:srgbClr val="0070C0"/>
              </a:solidFill>
            </a:endParaRP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GB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41A81-49FA-B00B-E7F7-81673EF7E9E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769483" y="2162990"/>
            <a:ext cx="9172575" cy="1905000"/>
            <a:chOff x="1509712" y="2162990"/>
            <a:chExt cx="9172575" cy="1905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9712" y="2162990"/>
              <a:ext cx="9172575" cy="1905000"/>
            </a:xfrm>
            <a:prstGeom prst="rect">
              <a:avLst/>
            </a:prstGeom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2664823" y="3478273"/>
              <a:ext cx="54302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556247" y="3475410"/>
              <a:ext cx="9375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133806" y="3478273"/>
              <a:ext cx="1359021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464841" y="1863023"/>
            <a:ext cx="2310063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 smtClean="0">
                <a:solidFill>
                  <a:srgbClr val="FF0000"/>
                </a:solidFill>
              </a:rPr>
              <a:t>Mandatory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 smtClean="0">
                <a:solidFill>
                  <a:srgbClr val="92D050"/>
                </a:solidFill>
              </a:rPr>
              <a:t>Recommended</a:t>
            </a:r>
            <a:endParaRPr lang="en-GB" b="1" dirty="0">
              <a:solidFill>
                <a:srgbClr val="92D05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765126" y="4475124"/>
            <a:ext cx="9274723" cy="1905000"/>
            <a:chOff x="1505355" y="4475124"/>
            <a:chExt cx="9274723" cy="19050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5355" y="4475124"/>
              <a:ext cx="9172575" cy="190500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2378241" y="5795096"/>
              <a:ext cx="57168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8133806" y="5592806"/>
              <a:ext cx="1366389" cy="2616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es-ES" sz="11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HVD</a:t>
              </a:r>
              <a:endParaRPr lang="es-ES" sz="11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154735" y="5795090"/>
              <a:ext cx="275162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1754" y="5566679"/>
              <a:ext cx="1133475" cy="295275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8479172" y="5795090"/>
              <a:ext cx="100308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9528224" y="5500052"/>
              <a:ext cx="1251854" cy="3880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AA24-0A69-DE5F-003C-96136D25B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B0154E-A4C0-D498-E369-F62C5F1E8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HVD Thesaurus-Based Keywords – 1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Purpose:</a:t>
            </a:r>
            <a:r>
              <a:rPr lang="en-US" sz="2000" dirty="0"/>
              <a:t> 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To provide a structured classification of the dataset using a controlled vocabulary (thesaurus).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Keywords: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 smtClean="0">
                <a:solidFill>
                  <a:srgbClr val="FF0000"/>
                </a:solidFill>
              </a:rPr>
              <a:t>Mandatory</a:t>
            </a:r>
            <a:r>
              <a:rPr lang="en-US" sz="1600" dirty="0" smtClean="0"/>
              <a:t> </a:t>
            </a:r>
            <a:r>
              <a:rPr lang="en-US" sz="1600" b="1" dirty="0"/>
              <a:t>Category</a:t>
            </a:r>
            <a:r>
              <a:rPr lang="en-US" sz="1600" dirty="0"/>
              <a:t>: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&lt;</a:t>
            </a:r>
            <a:r>
              <a:rPr lang="en-US" sz="1400" dirty="0" err="1"/>
              <a:t>gmd:keyword</a:t>
            </a:r>
            <a:r>
              <a:rPr lang="en-US" sz="1400" dirty="0"/>
              <a:t>&gt; contains </a:t>
            </a:r>
            <a:r>
              <a:rPr lang="en-US" sz="1400" dirty="0" smtClean="0"/>
              <a:t>e.g.: </a:t>
            </a:r>
            <a:r>
              <a:rPr lang="en-US" sz="1400" b="1" dirty="0" smtClean="0">
                <a:solidFill>
                  <a:srgbClr val="92D050"/>
                </a:solidFill>
              </a:rPr>
              <a:t>Recommended u</a:t>
            </a:r>
            <a:r>
              <a:rPr lang="en-GB" sz="1400" b="1" dirty="0" smtClean="0">
                <a:solidFill>
                  <a:srgbClr val="92D050"/>
                </a:solidFill>
              </a:rPr>
              <a:t>se </a:t>
            </a:r>
            <a:r>
              <a:rPr lang="en-GB" sz="1400" b="1" dirty="0">
                <a:solidFill>
                  <a:srgbClr val="92D050"/>
                </a:solidFill>
              </a:rPr>
              <a:t>of the </a:t>
            </a:r>
            <a:r>
              <a:rPr lang="en-GB" sz="1400" b="1" dirty="0" smtClean="0">
                <a:solidFill>
                  <a:srgbClr val="92D050"/>
                </a:solidFill>
              </a:rPr>
              <a:t>tag in English </a:t>
            </a:r>
            <a:r>
              <a:rPr lang="en-GB" sz="1400" b="1" dirty="0">
                <a:solidFill>
                  <a:srgbClr val="92D050"/>
                </a:solidFill>
              </a:rPr>
              <a:t>(even in multilingual metadata)</a:t>
            </a:r>
            <a:endParaRPr lang="en-US" sz="1400" b="1" dirty="0">
              <a:solidFill>
                <a:srgbClr val="92D050"/>
              </a:solidFill>
            </a:endParaRPr>
          </a:p>
          <a:p>
            <a:pPr marL="1960563" lvl="3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"Earth observation and environment"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Reference</a:t>
            </a:r>
            <a:r>
              <a:rPr lang="en-US" sz="1400" dirty="0" smtClean="0"/>
              <a:t>: </a:t>
            </a:r>
            <a:r>
              <a:rPr lang="en-GB" sz="1400" b="1" dirty="0">
                <a:solidFill>
                  <a:srgbClr val="FF0000"/>
                </a:solidFill>
              </a:rPr>
              <a:t>Mandatory</a:t>
            </a:r>
            <a:r>
              <a:rPr lang="en-GB" sz="1400" dirty="0">
                <a:solidFill>
                  <a:srgbClr val="FF0000"/>
                </a:solidFill>
              </a:rPr>
              <a:t> – Anchor encoding and </a:t>
            </a:r>
            <a:r>
              <a:rPr lang="en-GB" sz="1400" dirty="0" smtClean="0">
                <a:solidFill>
                  <a:srgbClr val="FF0000"/>
                </a:solidFill>
              </a:rPr>
              <a:t>the thesaurus value URL</a:t>
            </a:r>
            <a:endParaRPr lang="en-US" sz="1400" dirty="0"/>
          </a:p>
          <a:p>
            <a:pPr marL="1960563" lvl="3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http://data.europa.eu/bna/c_dd313021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rgbClr val="92D050"/>
                </a:solidFill>
              </a:rPr>
              <a:t>Optional </a:t>
            </a:r>
            <a:r>
              <a:rPr lang="en-US" sz="1600" b="1" dirty="0"/>
              <a:t>Subcategory</a:t>
            </a:r>
            <a:r>
              <a:rPr lang="en-US" sz="1600" dirty="0"/>
              <a:t>: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&lt;</a:t>
            </a:r>
            <a:r>
              <a:rPr lang="en-US" sz="1400" dirty="0" err="1"/>
              <a:t>gmd:keyword</a:t>
            </a:r>
            <a:r>
              <a:rPr lang="en-US" sz="1400" dirty="0"/>
              <a:t>&gt; </a:t>
            </a:r>
            <a:r>
              <a:rPr lang="en-US" sz="1400" dirty="0" smtClean="0"/>
              <a:t>contains e.g.: </a:t>
            </a:r>
            <a:r>
              <a:rPr lang="en-US" sz="1400" b="1" dirty="0">
                <a:solidFill>
                  <a:srgbClr val="92D050"/>
                </a:solidFill>
              </a:rPr>
              <a:t>Recommended u</a:t>
            </a:r>
            <a:r>
              <a:rPr lang="en-GB" sz="1400" b="1" dirty="0">
                <a:solidFill>
                  <a:srgbClr val="92D050"/>
                </a:solidFill>
              </a:rPr>
              <a:t>se of the tag in English (even in multilingual metadata)</a:t>
            </a:r>
            <a:endParaRPr lang="en-US" sz="1400" b="1" dirty="0">
              <a:solidFill>
                <a:srgbClr val="92D050"/>
              </a:solidFill>
            </a:endParaRPr>
          </a:p>
          <a:p>
            <a:pPr marL="1960563" lvl="3">
              <a:spcBef>
                <a:spcPts val="300"/>
              </a:spcBef>
              <a:spcAft>
                <a:spcPts val="300"/>
              </a:spcAft>
            </a:pPr>
            <a:r>
              <a:rPr lang="en-US" sz="1200" dirty="0" smtClean="0"/>
              <a:t>"</a:t>
            </a:r>
            <a:r>
              <a:rPr lang="en-US" sz="1200" dirty="0"/>
              <a:t>Sea regions"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Reference</a:t>
            </a:r>
            <a:r>
              <a:rPr lang="en-US" sz="1400" dirty="0" smtClean="0"/>
              <a:t>: </a:t>
            </a:r>
            <a:r>
              <a:rPr lang="en-GB" sz="1400" b="1" dirty="0">
                <a:solidFill>
                  <a:srgbClr val="FF0000"/>
                </a:solidFill>
              </a:rPr>
              <a:t>Mandatory</a:t>
            </a:r>
            <a:r>
              <a:rPr lang="en-GB" sz="1400" dirty="0">
                <a:solidFill>
                  <a:srgbClr val="FF0000"/>
                </a:solidFill>
              </a:rPr>
              <a:t> – Anchor encoding and the thesaurus value URL</a:t>
            </a:r>
            <a:endParaRPr lang="en-US" sz="1400" dirty="0"/>
          </a:p>
          <a:p>
            <a:pPr marL="1960563" lvl="3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http://data.europa.eu/bna/c_f399050e</a:t>
            </a:r>
            <a:endParaRPr lang="en-GB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302BF-1943-6E03-9B56-BF6703EAC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64884" y="5790363"/>
            <a:ext cx="4448274" cy="9746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800" b="1" u="sng" dirty="0" smtClean="0">
                <a:solidFill>
                  <a:srgbClr val="034EA2"/>
                </a:solidFill>
              </a:rPr>
              <a:t>NOTE</a:t>
            </a:r>
            <a:r>
              <a:rPr lang="en-GB" sz="1800" dirty="0" smtClean="0">
                <a:solidFill>
                  <a:srgbClr val="034EA2"/>
                </a:solidFill>
              </a:rPr>
              <a:t>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>
                <a:solidFill>
                  <a:srgbClr val="034EA2"/>
                </a:solidFill>
              </a:rPr>
              <a:t>There </a:t>
            </a:r>
            <a:r>
              <a:rPr lang="en-US" sz="1800" dirty="0">
                <a:solidFill>
                  <a:srgbClr val="034EA2"/>
                </a:solidFill>
              </a:rPr>
              <a:t>are </a:t>
            </a:r>
            <a:r>
              <a:rPr lang="en-US" sz="1800" dirty="0" smtClean="0">
                <a:solidFill>
                  <a:srgbClr val="034EA2"/>
                </a:solidFill>
              </a:rPr>
              <a:t>currently no </a:t>
            </a:r>
            <a:r>
              <a:rPr lang="en-US" sz="1800" dirty="0">
                <a:solidFill>
                  <a:srgbClr val="034EA2"/>
                </a:solidFill>
              </a:rPr>
              <a:t>translations of High-value dataset </a:t>
            </a:r>
            <a:r>
              <a:rPr lang="en-US" sz="1800" dirty="0" smtClean="0">
                <a:solidFill>
                  <a:srgbClr val="034EA2"/>
                </a:solidFill>
              </a:rPr>
              <a:t>categories thesaurus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3" name="Explosion 2 2"/>
          <p:cNvSpPr/>
          <p:nvPr/>
        </p:nvSpPr>
        <p:spPr>
          <a:xfrm>
            <a:off x="7665739" y="148536"/>
            <a:ext cx="3008376" cy="2265480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34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b="1" dirty="0" smtClean="0">
              <a:solidFill>
                <a:srgbClr val="034EA2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GB" b="1" dirty="0" smtClean="0">
                <a:solidFill>
                  <a:srgbClr val="034EA2"/>
                </a:solidFill>
              </a:rPr>
              <a:t>Potential discussion</a:t>
            </a:r>
          </a:p>
          <a:p>
            <a:pPr algn="ctr">
              <a:spcBef>
                <a:spcPts val="1200"/>
              </a:spcBef>
            </a:pPr>
            <a:r>
              <a:rPr lang="en-GB" sz="1600" b="1" dirty="0" smtClean="0">
                <a:solidFill>
                  <a:srgbClr val="034EA2"/>
                </a:solidFill>
              </a:rPr>
              <a:t>NL</a:t>
            </a:r>
            <a:endParaRPr lang="en-GB" sz="1600" b="1" dirty="0">
              <a:solidFill>
                <a:srgbClr val="034E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A720-31DA-D689-27CC-FA216F68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2202C-89EA-CBAF-CF51-8DCC492E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606117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HVD Thesaurus-Based Keywords – 2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Thesaurus Reference: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&lt;</a:t>
            </a:r>
            <a:r>
              <a:rPr lang="en-US" sz="1800" dirty="0" err="1"/>
              <a:t>gmd:thesaurusName</a:t>
            </a:r>
            <a:r>
              <a:rPr lang="en-US" sz="1800" dirty="0"/>
              <a:t>&gt; provides metadata for the controlled vocabulary.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Details:</a:t>
            </a: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Thesaurus Title: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  <a:tabLst>
                <a:tab pos="6191250" algn="l"/>
              </a:tabLst>
            </a:pPr>
            <a:r>
              <a:rPr lang="en-US" sz="1400" dirty="0"/>
              <a:t>&lt;</a:t>
            </a:r>
            <a:r>
              <a:rPr lang="en-US" sz="1400" dirty="0" err="1"/>
              <a:t>gmx:Anchor</a:t>
            </a:r>
            <a:r>
              <a:rPr lang="en-US" sz="1400" dirty="0"/>
              <a:t>&gt;: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data.europa.eu/bna/asd487ae75</a:t>
            </a:r>
            <a:r>
              <a:rPr lang="en-US" sz="1400" dirty="0"/>
              <a:t>	</a:t>
            </a:r>
            <a:r>
              <a:rPr lang="en-US" sz="1400" b="1" dirty="0" smtClean="0"/>
              <a:t>-  </a:t>
            </a:r>
            <a:r>
              <a:rPr lang="en-GB" sz="1400" b="1" dirty="0" smtClean="0">
                <a:solidFill>
                  <a:srgbClr val="FF0000"/>
                </a:solidFill>
              </a:rPr>
              <a:t>Mandatory</a:t>
            </a:r>
            <a:r>
              <a:rPr lang="en-GB" sz="1400" dirty="0" smtClean="0">
                <a:solidFill>
                  <a:srgbClr val="FF0000"/>
                </a:solidFill>
              </a:rPr>
              <a:t> </a:t>
            </a:r>
            <a:r>
              <a:rPr lang="en-GB" sz="1400" dirty="0">
                <a:solidFill>
                  <a:srgbClr val="FF0000"/>
                </a:solidFill>
              </a:rPr>
              <a:t>– Anchor encoding and </a:t>
            </a:r>
            <a:r>
              <a:rPr lang="en-GB" sz="1400" dirty="0" smtClean="0">
                <a:solidFill>
                  <a:srgbClr val="FF0000"/>
                </a:solidFill>
              </a:rPr>
              <a:t>thesaurus URL</a:t>
            </a:r>
            <a:endParaRPr lang="en-US" sz="1400" dirty="0"/>
          </a:p>
          <a:p>
            <a:pPr marL="1503363" lvl="2">
              <a:spcBef>
                <a:spcPts val="300"/>
              </a:spcBef>
              <a:tabLst>
                <a:tab pos="6191250" algn="l"/>
              </a:tabLst>
            </a:pPr>
            <a:r>
              <a:rPr lang="en-US" sz="1400" b="1" dirty="0"/>
              <a:t>"High-value dataset </a:t>
            </a:r>
            <a:r>
              <a:rPr lang="en-US" sz="1400" b="1" dirty="0" smtClean="0"/>
              <a:t>categories“  	-  </a:t>
            </a:r>
            <a:r>
              <a:rPr lang="en-GB" sz="1400" b="1" dirty="0">
                <a:solidFill>
                  <a:srgbClr val="00B050"/>
                </a:solidFill>
              </a:rPr>
              <a:t>Recommended use of the tag in </a:t>
            </a:r>
            <a:r>
              <a:rPr lang="en-GB" sz="1400" b="1" dirty="0" smtClean="0">
                <a:solidFill>
                  <a:srgbClr val="00B050"/>
                </a:solidFill>
              </a:rPr>
              <a:t>English </a:t>
            </a:r>
          </a:p>
          <a:p>
            <a:pPr marL="1160463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GB" sz="1400" b="1" dirty="0" smtClean="0">
                <a:solidFill>
                  <a:srgbClr val="00B050"/>
                </a:solidFill>
              </a:rPr>
              <a:t>						   (even in multilingual metadata)</a:t>
            </a:r>
            <a:endParaRPr lang="en-US" sz="1400" b="1" dirty="0"/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  <a:tabLst>
                <a:tab pos="6191250" algn="l"/>
              </a:tabLst>
            </a:pPr>
            <a:r>
              <a:rPr lang="en-US" sz="1600" dirty="0"/>
              <a:t>Publication Date</a:t>
            </a:r>
            <a:r>
              <a:rPr lang="en-US" sz="1600" dirty="0" smtClean="0"/>
              <a:t>:	</a:t>
            </a:r>
            <a:r>
              <a:rPr lang="en-US" sz="1400" b="1" dirty="0" smtClean="0"/>
              <a:t>- </a:t>
            </a:r>
            <a:r>
              <a:rPr lang="en-GB" sz="1400" b="1" dirty="0" smtClean="0">
                <a:solidFill>
                  <a:srgbClr val="00B050"/>
                </a:solidFill>
              </a:rPr>
              <a:t>Recommended date value, date type ‘publication’</a:t>
            </a:r>
            <a:endParaRPr lang="en-US" sz="1400" dirty="0"/>
          </a:p>
          <a:p>
            <a:pPr marL="1503363" lvl="2">
              <a:spcBef>
                <a:spcPts val="300"/>
              </a:spcBef>
              <a:spcAft>
                <a:spcPts val="300"/>
              </a:spcAft>
              <a:tabLst>
                <a:tab pos="6191250" algn="l"/>
              </a:tabLst>
            </a:pPr>
            <a:r>
              <a:rPr lang="en-US" sz="1400" dirty="0"/>
              <a:t>&lt;</a:t>
            </a:r>
            <a:r>
              <a:rPr lang="en-US" sz="1400" dirty="0" err="1"/>
              <a:t>gco:Date</a:t>
            </a:r>
            <a:r>
              <a:rPr lang="en-US" sz="1400" dirty="0"/>
              <a:t>&gt;: </a:t>
            </a:r>
            <a:r>
              <a:rPr lang="en-US" sz="1400" b="1" dirty="0" smtClean="0"/>
              <a:t>2023-09-27	</a:t>
            </a:r>
            <a:r>
              <a:rPr lang="en-US" sz="1400" b="1" dirty="0" smtClean="0">
                <a:solidFill>
                  <a:srgbClr val="034EA2"/>
                </a:solidFill>
              </a:rPr>
              <a:t>- Note: the date value has been corrected</a:t>
            </a:r>
            <a:endParaRPr lang="en-US" sz="1400" b="1" dirty="0">
              <a:solidFill>
                <a:srgbClr val="034EA2"/>
              </a:solidFill>
            </a:endParaRPr>
          </a:p>
          <a:p>
            <a:pPr marL="1046163" lvl="1" indent="-342900">
              <a:spcBef>
                <a:spcPts val="300"/>
              </a:spcBef>
              <a:spcAft>
                <a:spcPts val="300"/>
              </a:spcAft>
            </a:pPr>
            <a:r>
              <a:rPr lang="en-US" sz="1600" dirty="0"/>
              <a:t>Date Type:</a:t>
            </a:r>
          </a:p>
          <a:p>
            <a:pPr marL="1503363" lvl="2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&lt;</a:t>
            </a:r>
            <a:r>
              <a:rPr lang="en-US" sz="1400" dirty="0" err="1"/>
              <a:t>gmd:CI_DateTypeCode</a:t>
            </a:r>
            <a:r>
              <a:rPr lang="en-US" sz="1400" dirty="0"/>
              <a:t>&gt;: publication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0070C0"/>
                </a:solidFill>
              </a:rPr>
              <a:t>Benefits:</a:t>
            </a:r>
          </a:p>
          <a:p>
            <a:pPr marL="1046163"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Ensures precise categorization and link to the thesaurus.</a:t>
            </a:r>
          </a:p>
          <a:p>
            <a:pPr marL="1046163"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Supports semantic interoperability with EU HVD standards.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FFD0D-D1E8-D05E-0506-28C9136A355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4884" y="5790363"/>
            <a:ext cx="4448274" cy="9746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800" b="1" u="sng" dirty="0" smtClean="0">
                <a:solidFill>
                  <a:srgbClr val="034EA2"/>
                </a:solidFill>
              </a:rPr>
              <a:t>NOTE</a:t>
            </a:r>
            <a:r>
              <a:rPr lang="en-GB" sz="1800" dirty="0" smtClean="0">
                <a:solidFill>
                  <a:srgbClr val="034EA2"/>
                </a:solidFill>
              </a:rPr>
              <a:t>: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dirty="0" smtClean="0">
                <a:solidFill>
                  <a:srgbClr val="034EA2"/>
                </a:solidFill>
              </a:rPr>
              <a:t>There </a:t>
            </a:r>
            <a:r>
              <a:rPr lang="en-US" sz="1800" dirty="0">
                <a:solidFill>
                  <a:srgbClr val="034EA2"/>
                </a:solidFill>
              </a:rPr>
              <a:t>are </a:t>
            </a:r>
            <a:r>
              <a:rPr lang="en-US" sz="1800" dirty="0" smtClean="0">
                <a:solidFill>
                  <a:srgbClr val="034EA2"/>
                </a:solidFill>
              </a:rPr>
              <a:t>currently no </a:t>
            </a:r>
            <a:r>
              <a:rPr lang="en-US" sz="1800" dirty="0">
                <a:solidFill>
                  <a:srgbClr val="034EA2"/>
                </a:solidFill>
              </a:rPr>
              <a:t>translations of High-value dataset </a:t>
            </a:r>
            <a:r>
              <a:rPr lang="en-US" sz="1800" dirty="0" smtClean="0">
                <a:solidFill>
                  <a:srgbClr val="034EA2"/>
                </a:solidFill>
              </a:rPr>
              <a:t>categories thesaurus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663A-EB85-505C-F677-D9A7A4E8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C86F90-AAA1-6D98-1362-5BFAAC83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HVD Thesaurus-Based Keywords – Example</a:t>
            </a:r>
          </a:p>
          <a:p>
            <a:pPr marL="246063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CBAB1-A893-F41B-2A4D-14DADDA3F3E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103" y="1687120"/>
            <a:ext cx="2341067" cy="743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32" y="2165684"/>
            <a:ext cx="7922887" cy="45960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733675" y="4509149"/>
            <a:ext cx="3820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24150" y="4627647"/>
            <a:ext cx="809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71621" y="4509149"/>
            <a:ext cx="1893358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28850" y="3056022"/>
            <a:ext cx="3820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209436" y="3056022"/>
            <a:ext cx="809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08197" y="3059030"/>
            <a:ext cx="2046761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09800" y="3670133"/>
            <a:ext cx="38205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32097" y="3670133"/>
            <a:ext cx="809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08197" y="3670133"/>
            <a:ext cx="676275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40975" y="5236315"/>
            <a:ext cx="652649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54203" y="5841560"/>
            <a:ext cx="734871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5F5F6-1593-BEDF-9EF6-F1F4FBB2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1881E5-9ED7-5DCD-AC85-2F538611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83" y="1620000"/>
            <a:ext cx="11029133" cy="4170363"/>
          </a:xfrm>
          <a:noFill/>
        </p:spPr>
        <p:txBody>
          <a:bodyPr/>
          <a:lstStyle/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2000" b="1" dirty="0">
                <a:solidFill>
                  <a:srgbClr val="0070C0"/>
                </a:solidFill>
              </a:rPr>
              <a:t>HVD Free Keyword – </a:t>
            </a:r>
            <a:r>
              <a:rPr lang="en-GB" sz="2000" b="1" dirty="0" smtClean="0">
                <a:solidFill>
                  <a:srgbClr val="0070C0"/>
                </a:solidFill>
              </a:rPr>
              <a:t>Multilingual </a:t>
            </a:r>
            <a:r>
              <a:rPr lang="en-GB" sz="2000" b="1" dirty="0">
                <a:solidFill>
                  <a:srgbClr val="0070C0"/>
                </a:solidFill>
              </a:rPr>
              <a:t>Example</a:t>
            </a:r>
            <a:endParaRPr lang="nl-NL" dirty="0"/>
          </a:p>
          <a:p>
            <a:pPr marL="245745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8E5BE-36A2-C753-498D-2B678CC93F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205486"/>
            <a:ext cx="9459644" cy="44239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103" y="1687120"/>
            <a:ext cx="2341067" cy="74377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589768" y="5368034"/>
            <a:ext cx="53596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12480" y="5365172"/>
            <a:ext cx="8969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013340" y="5368034"/>
            <a:ext cx="1320762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DB6B616C-4139-B831-8573-B050213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High-Value </a:t>
            </a:r>
            <a:r>
              <a:rPr lang="en-GB" b="1" dirty="0"/>
              <a:t>Datasets </a:t>
            </a:r>
            <a:r>
              <a:rPr lang="en-GB" b="1" dirty="0" smtClean="0"/>
              <a:t>tagging</a:t>
            </a:r>
            <a:r>
              <a:rPr lang="en-GB" sz="3600" b="1" dirty="0"/>
              <a:t/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Candidate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5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8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786</Words>
  <Application>Microsoft Office PowerPoint</Application>
  <PresentationFormat>Widescreen</PresentationFormat>
  <Paragraphs>128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Office Theme</vt:lpstr>
      <vt:lpstr>8_Office Theme</vt:lpstr>
      <vt:lpstr>High-Value Datasets tagging  Good practice candidate –  Clarifications &amp; Voting procedure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  <vt:lpstr>High-Value Datasets tagging Candidate good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287</cp:revision>
  <dcterms:created xsi:type="dcterms:W3CDTF">2019-08-09T12:06:42Z</dcterms:created>
  <dcterms:modified xsi:type="dcterms:W3CDTF">2025-01-23T08:55:19Z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