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85" r:id="rId3"/>
    <p:sldId id="286" r:id="rId4"/>
  </p:sldIdLst>
  <p:sldSz cx="12192000" cy="6858000"/>
  <p:notesSz cx="6794500" cy="9906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529" userDrawn="1">
          <p15:clr>
            <a:srgbClr val="A4A3A4"/>
          </p15:clr>
        </p15:guide>
        <p15:guide id="3" orient="horz" pos="3777">
          <p15:clr>
            <a:srgbClr val="A4A3A4"/>
          </p15:clr>
        </p15:guide>
        <p15:guide id="4" pos="3839">
          <p15:clr>
            <a:srgbClr val="A4A3A4"/>
          </p15:clr>
        </p15:guide>
        <p15:guide id="5" orient="horz" pos="2162">
          <p15:clr>
            <a:srgbClr val="A4A3A4"/>
          </p15:clr>
        </p15:guide>
        <p15:guide id="6" pos="38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ZfmPaAZDOGffchqPWS8+vvHla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EA2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3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6" y="96"/>
      </p:cViewPr>
      <p:guideLst>
        <p:guide orient="horz" pos="1026"/>
        <p:guide pos="529"/>
        <p:guide orient="horz" pos="3777"/>
        <p:guide pos="3839"/>
        <p:guide orient="horz" pos="2162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customschemas.google.com/relationships/presentationmetadata" Target="metadata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4" Type="http://schemas.openxmlformats.org/officeDocument/2006/relationships/slide" Target="slides/slide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8645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/>
          <p:nvPr/>
        </p:nvSpPr>
        <p:spPr>
          <a:xfrm>
            <a:off x="0" y="1073101"/>
            <a:ext cx="12192000" cy="57849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8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5" name="Google Shape;15;p8"/>
          <p:cNvCxnSpPr/>
          <p:nvPr/>
        </p:nvCxnSpPr>
        <p:spPr>
          <a:xfrm>
            <a:off x="838200" y="1978925"/>
            <a:ext cx="0" cy="4879075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8"/>
          <p:cNvSpPr txBox="1">
            <a:spLocks noGrp="1"/>
          </p:cNvSpPr>
          <p:nvPr>
            <p:ph type="subTitle" idx="1"/>
          </p:nvPr>
        </p:nvSpPr>
        <p:spPr>
          <a:xfrm>
            <a:off x="1071350" y="4418049"/>
            <a:ext cx="10290265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2"/>
          </p:nvPr>
        </p:nvSpPr>
        <p:spPr>
          <a:xfrm>
            <a:off x="6094413" y="5391726"/>
            <a:ext cx="5267202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200"/>
              <a:buFont typeface="Arial"/>
              <a:buNone/>
              <a:defRPr sz="2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" name="Google Shape;18;p8" descr="Foot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7221" y="6390001"/>
            <a:ext cx="697559" cy="46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8" descr="EC-JRC-logo_vertical_EN_pos_transparent-background.png"/>
          <p:cNvPicPr preferRelativeResize="0"/>
          <p:nvPr/>
        </p:nvPicPr>
        <p:blipFill rotWithShape="1">
          <a:blip r:embed="rId3">
            <a:alphaModFix/>
          </a:blip>
          <a:srcRect l="3733" t="5039" r="4158" b="4382"/>
          <a:stretch/>
        </p:blipFill>
        <p:spPr>
          <a:xfrm>
            <a:off x="5373779" y="264907"/>
            <a:ext cx="1674947" cy="11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>
            <a:spLocks noGrp="1"/>
          </p:cNvSpPr>
          <p:nvPr>
            <p:ph type="pic" idx="2"/>
          </p:nvPr>
        </p:nvSpPr>
        <p:spPr>
          <a:xfrm>
            <a:off x="-59635" y="-59635"/>
            <a:ext cx="6155635" cy="6983896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20"/>
          <p:cNvSpPr/>
          <p:nvPr/>
        </p:nvSpPr>
        <p:spPr>
          <a:xfrm>
            <a:off x="3214048" y="1992573"/>
            <a:ext cx="8550322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27615" y="743802"/>
            <a:ext cx="544923" cy="54492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3214048" y="1992572"/>
            <a:ext cx="8010798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0" tIns="360000" rIns="360000" bIns="3600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Content (half page)">
  <p:cSld name="Picture and Content (half page)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6662614" y="1825625"/>
            <a:ext cx="4583519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38200" y="61312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6662614" y="586765"/>
            <a:ext cx="4581771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21"/>
          <p:cNvSpPr>
            <a:spLocks noGrp="1"/>
          </p:cNvSpPr>
          <p:nvPr>
            <p:ph type="pic" idx="2"/>
          </p:nvPr>
        </p:nvSpPr>
        <p:spPr>
          <a:xfrm>
            <a:off x="-46383" y="-46383"/>
            <a:ext cx="6142383" cy="6964017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rizontal Picture and Content">
  <p:cSld name="Horizontal Picture and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-63280" y="-62165"/>
            <a:ext cx="12318560" cy="3468939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957385" y="2818576"/>
            <a:ext cx="10287000" cy="6283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957385" y="3630613"/>
            <a:ext cx="10287000" cy="236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mages">
  <p:cSld name="3 image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>
            <a:spLocks noGrp="1"/>
          </p:cNvSpPr>
          <p:nvPr>
            <p:ph type="pic" idx="2"/>
          </p:nvPr>
        </p:nvSpPr>
        <p:spPr>
          <a:xfrm>
            <a:off x="840157" y="2284667"/>
            <a:ext cx="3347997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2" name="Google Shape;92;p23"/>
          <p:cNvSpPr>
            <a:spLocks noGrp="1"/>
          </p:cNvSpPr>
          <p:nvPr>
            <p:ph type="pic" idx="3"/>
          </p:nvPr>
        </p:nvSpPr>
        <p:spPr>
          <a:xfrm>
            <a:off x="7940525" y="2284668"/>
            <a:ext cx="3419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3" name="Google Shape;93;p23"/>
          <p:cNvSpPr>
            <a:spLocks noGrp="1"/>
          </p:cNvSpPr>
          <p:nvPr>
            <p:ph type="pic" idx="4"/>
          </p:nvPr>
        </p:nvSpPr>
        <p:spPr>
          <a:xfrm>
            <a:off x="4390340" y="2284667"/>
            <a:ext cx="3347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1179376" y="403868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5"/>
          </p:nvPr>
        </p:nvSpPr>
        <p:spPr>
          <a:xfrm>
            <a:off x="4729560" y="404194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6"/>
          </p:nvPr>
        </p:nvSpPr>
        <p:spPr>
          <a:xfrm>
            <a:off x="8315745" y="4037437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98" name="Google Shape;98;p2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mages">
  <p:cSld name="4 image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>
            <a:spLocks noGrp="1"/>
          </p:cNvSpPr>
          <p:nvPr>
            <p:ph type="pic" idx="2"/>
          </p:nvPr>
        </p:nvSpPr>
        <p:spPr>
          <a:xfrm>
            <a:off x="3489177" y="2159957"/>
            <a:ext cx="25189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1" name="Google Shape;101;p24"/>
          <p:cNvSpPr>
            <a:spLocks noGrp="1"/>
          </p:cNvSpPr>
          <p:nvPr>
            <p:ph type="pic" idx="3"/>
          </p:nvPr>
        </p:nvSpPr>
        <p:spPr>
          <a:xfrm>
            <a:off x="3489175" y="4076343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2" name="Google Shape;102;p24"/>
          <p:cNvSpPr>
            <a:spLocks noGrp="1"/>
          </p:cNvSpPr>
          <p:nvPr>
            <p:ph type="pic" idx="4"/>
          </p:nvPr>
        </p:nvSpPr>
        <p:spPr>
          <a:xfrm>
            <a:off x="6197546" y="2159956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>
            <a:off x="8887605" y="4076342"/>
            <a:ext cx="2483779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body" idx="5"/>
          </p:nvPr>
        </p:nvSpPr>
        <p:spPr>
          <a:xfrm>
            <a:off x="957385" y="2159957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4"/>
          <p:cNvSpPr>
            <a:spLocks noGrp="1"/>
          </p:cNvSpPr>
          <p:nvPr>
            <p:ph type="pic" idx="6"/>
          </p:nvPr>
        </p:nvSpPr>
        <p:spPr>
          <a:xfrm>
            <a:off x="6197548" y="4076342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6" name="Google Shape;106;p24"/>
          <p:cNvSpPr txBox="1">
            <a:spLocks noGrp="1"/>
          </p:cNvSpPr>
          <p:nvPr>
            <p:ph type="body" idx="7"/>
          </p:nvPr>
        </p:nvSpPr>
        <p:spPr>
          <a:xfrm>
            <a:off x="957385" y="4076343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8"/>
          </p:nvPr>
        </p:nvSpPr>
        <p:spPr>
          <a:xfrm>
            <a:off x="8919308" y="2159956"/>
            <a:ext cx="2452077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09" name="Google Shape;109;p24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2)">
  <p:cSld name="Last slide (option 2)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/>
          <p:nvPr/>
        </p:nvSpPr>
        <p:spPr>
          <a:xfrm>
            <a:off x="0" y="0"/>
            <a:ext cx="12192000" cy="3432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26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2174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26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74B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2174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2" name="Google Shape;22;p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cover (option 1)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1"/>
          <p:cNvSpPr txBox="1">
            <a:spLocks noGrp="1"/>
          </p:cNvSpPr>
          <p:nvPr>
            <p:ph type="ctrTitle"/>
          </p:nvPr>
        </p:nvSpPr>
        <p:spPr>
          <a:xfrm>
            <a:off x="1070189" y="1122363"/>
            <a:ext cx="1028165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29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FFD12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ubTitle" idx="1"/>
          </p:nvPr>
        </p:nvSpPr>
        <p:spPr>
          <a:xfrm>
            <a:off x="1070189" y="3602038"/>
            <a:ext cx="1028165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3" name="Google Shape;33;p11"/>
          <p:cNvCxnSpPr/>
          <p:nvPr/>
        </p:nvCxnSpPr>
        <p:spPr>
          <a:xfrm>
            <a:off x="838200" y="0"/>
            <a:ext cx="0" cy="3478213"/>
          </a:xfrm>
          <a:prstGeom prst="straightConnector1">
            <a:avLst/>
          </a:prstGeom>
          <a:noFill/>
          <a:ln w="28575" cap="flat" cmpd="sng">
            <a:solidFill>
              <a:srgbClr val="FFD12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5929" y="6193922"/>
            <a:ext cx="1718512" cy="451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3" name="Google Shape;43;p1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Object">
  <p:cSld name="Content and 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6232525" y="1825625"/>
            <a:ext cx="500209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1" name="Google Shape;51;p15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2 columns">
  <p:cSld name="Content - 2 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623252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6" name="Google Shape;56;p16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3 columns">
  <p:cSld name="Content - 3 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970722" y="1825625"/>
            <a:ext cx="3229533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4476002" y="1825624"/>
            <a:ext cx="3239996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3"/>
          </p:nvPr>
        </p:nvSpPr>
        <p:spPr>
          <a:xfrm>
            <a:off x="7990763" y="1825624"/>
            <a:ext cx="3239998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3" name="Google Shape;63;p17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970722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2"/>
          </p:nvPr>
        </p:nvSpPr>
        <p:spPr>
          <a:xfrm>
            <a:off x="970722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3"/>
          </p:nvPr>
        </p:nvSpPr>
        <p:spPr>
          <a:xfrm>
            <a:off x="6232768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4"/>
          </p:nvPr>
        </p:nvSpPr>
        <p:spPr>
          <a:xfrm>
            <a:off x="6232768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0" name="Google Shape;70;p18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photo">
  <p:cSld name="Title_phot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>
            <a:spLocks noGrp="1"/>
          </p:cNvSpPr>
          <p:nvPr>
            <p:ph type="pic" idx="2"/>
          </p:nvPr>
        </p:nvSpPr>
        <p:spPr>
          <a:xfrm>
            <a:off x="0" y="1750540"/>
            <a:ext cx="12192000" cy="424544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75" name="Google Shape;75;p1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 descr="EC-JRC-logo_horizontal_EN_pos_transparent-background.png"/>
          <p:cNvPicPr preferRelativeResize="0"/>
          <p:nvPr/>
        </p:nvPicPr>
        <p:blipFill rotWithShape="1">
          <a:blip r:embed="rId18">
            <a:alphaModFix/>
          </a:blip>
          <a:srcRect l="6902" t="10944" r="6668" b="9112"/>
          <a:stretch/>
        </p:blipFill>
        <p:spPr>
          <a:xfrm>
            <a:off x="9945929" y="6177847"/>
            <a:ext cx="1727997" cy="4672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7"/>
          <p:cNvSpPr txBox="1">
            <a:spLocks noGrp="1"/>
          </p:cNvSpPr>
          <p:nvPr>
            <p:ph type="sldNum" idx="12"/>
          </p:nvPr>
        </p:nvSpPr>
        <p:spPr>
          <a:xfrm>
            <a:off x="838200" y="625429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MICeu/iso-19139-to-dcat-ap/issues/71" TargetMode="External"/><Relationship Id="rId2" Type="http://schemas.openxmlformats.org/officeDocument/2006/relationships/hyperlink" Target="https://github.com/SEMICeu/GeoDCAT-AP/issues/14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EMICeu/iso-19139-to-dcat-ap/issues/72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5600" dirty="0"/>
              <a:t>ISO &amp; GeoDCAT-AP </a:t>
            </a:r>
            <a:r>
              <a:rPr lang="en-US" sz="5600" dirty="0" smtClean="0"/>
              <a:t>metadata</a:t>
            </a:r>
            <a:br>
              <a:rPr lang="en-US" sz="5600" dirty="0" smtClean="0"/>
            </a:br>
            <a:r>
              <a:rPr lang="en-US" sz="5600" dirty="0" smtClean="0"/>
              <a:t>implementation </a:t>
            </a:r>
            <a:r>
              <a:rPr lang="en-US" sz="5600" dirty="0"/>
              <a:t>pilot</a:t>
            </a:r>
            <a:endParaRPr sz="5600" dirty="0"/>
          </a:p>
        </p:txBody>
      </p:sp>
      <p:sp>
        <p:nvSpPr>
          <p:cNvPr id="121" name="Google Shape;121;p1"/>
          <p:cNvSpPr txBox="1">
            <a:spLocks noGrp="1"/>
          </p:cNvSpPr>
          <p:nvPr>
            <p:ph type="subTitle" idx="1"/>
          </p:nvPr>
        </p:nvSpPr>
        <p:spPr>
          <a:xfrm>
            <a:off x="1071350" y="3876692"/>
            <a:ext cx="9453393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300"/>
            </a:pPr>
            <a:r>
              <a:rPr lang="en-US" sz="2400" b="1" dirty="0"/>
              <a:t>European Commission </a:t>
            </a:r>
            <a:r>
              <a:rPr lang="en-US" sz="2400" b="1" dirty="0" smtClean="0"/>
              <a:t>SEMIC Group (DG DIGIT) </a:t>
            </a:r>
            <a:r>
              <a:rPr lang="en-US" sz="2400" b="1" dirty="0"/>
              <a:t>and DG JRC,   Publications Office of the European Union </a:t>
            </a:r>
          </a:p>
          <a:p>
            <a:pPr>
              <a:buSzPts val="2300"/>
            </a:pPr>
            <a:r>
              <a:rPr lang="en-US" sz="2400" b="1" dirty="0"/>
              <a:t>&amp; Member States</a:t>
            </a:r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sz="2400" dirty="0"/>
          </a:p>
        </p:txBody>
      </p:sp>
      <p:sp>
        <p:nvSpPr>
          <p:cNvPr id="122" name="Google Shape;122;p1"/>
          <p:cNvSpPr txBox="1">
            <a:spLocks noGrp="1"/>
          </p:cNvSpPr>
          <p:nvPr>
            <p:ph type="body" idx="2"/>
          </p:nvPr>
        </p:nvSpPr>
        <p:spPr>
          <a:xfrm>
            <a:off x="5684519" y="6356010"/>
            <a:ext cx="5677095" cy="465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en-GB" dirty="0" smtClean="0"/>
              <a:t>3rd </a:t>
            </a:r>
            <a:r>
              <a:rPr lang="en-GB" dirty="0"/>
              <a:t>Meeting – </a:t>
            </a:r>
            <a:r>
              <a:rPr lang="en-GB" dirty="0" smtClean="0"/>
              <a:t>January 23, 2025</a:t>
            </a:r>
            <a:endParaRPr lang="en-GB" dirty="0"/>
          </a:p>
          <a:p>
            <a:pPr marL="0" lvl="0" indent="0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Font typeface="Arial"/>
              <a:buNone/>
            </a:pPr>
            <a:endParaRPr dirty="0"/>
          </a:p>
        </p:txBody>
      </p:sp>
      <p:sp>
        <p:nvSpPr>
          <p:cNvPr id="6" name="Google Shape;122;p1"/>
          <p:cNvSpPr txBox="1">
            <a:spLocks/>
          </p:cNvSpPr>
          <p:nvPr/>
        </p:nvSpPr>
        <p:spPr>
          <a:xfrm>
            <a:off x="5684519" y="5890808"/>
            <a:ext cx="5677095" cy="465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200"/>
              <a:buFont typeface="Arial"/>
              <a:buNone/>
              <a:defRPr sz="2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cs-CZ" dirty="0" smtClean="0"/>
              <a:t>Czech Republic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620000"/>
            <a:ext cx="10267462" cy="5052263"/>
          </a:xfrm>
          <a:noFill/>
        </p:spPr>
        <p:txBody>
          <a:bodyPr/>
          <a:lstStyle/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2000" b="1" dirty="0" smtClean="0">
                <a:solidFill>
                  <a:schemeClr val="bg1">
                    <a:lumMod val="50000"/>
                  </a:schemeClr>
                </a:solidFill>
              </a:rPr>
              <a:t>Most issues with the transformation connected to the national extension of the INSPIRE metadata profile. </a:t>
            </a:r>
            <a:endParaRPr lang="en-GB" sz="2000" b="1" dirty="0" smtClean="0">
              <a:solidFill>
                <a:srgbClr val="0070C0"/>
              </a:solidFill>
            </a:endParaRPr>
          </a:p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2800" b="1" dirty="0" smtClean="0">
                <a:solidFill>
                  <a:srgbClr val="0070C0"/>
                </a:solidFill>
              </a:rPr>
              <a:t>Issues identified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 smtClean="0"/>
              <a:t>XSLT - transformation failed because of the </a:t>
            </a:r>
            <a:r>
              <a:rPr lang="en-GB" dirty="0" err="1" smtClean="0"/>
              <a:t>bilinguality</a:t>
            </a:r>
            <a:r>
              <a:rPr lang="en-GB" dirty="0" smtClean="0"/>
              <a:t> of the </a:t>
            </a:r>
            <a:r>
              <a:rPr lang="en-GB" dirty="0" err="1" smtClean="0"/>
              <a:t>gmd:country</a:t>
            </a:r>
            <a:r>
              <a:rPr lang="en-GB" dirty="0" smtClean="0"/>
              <a:t> item</a:t>
            </a:r>
            <a:endParaRPr lang="en-GB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https://github.com/SEMICeu/GeoDCAT-AP/issues/148</a:t>
            </a:r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 smtClean="0">
                <a:solidFill>
                  <a:schemeClr val="tx1">
                    <a:lumMod val="75000"/>
                  </a:schemeClr>
                </a:solidFill>
              </a:rPr>
              <a:t>More than one dataset identifier</a:t>
            </a:r>
          </a:p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b="1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https://github.com/SEMICeu/iso-19139-to-dcat-ap/issues/71</a:t>
            </a:r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 smtClean="0"/>
              <a:t>Duplicity of </a:t>
            </a:r>
            <a:r>
              <a:rPr lang="en-GB" dirty="0" err="1" smtClean="0"/>
              <a:t>schema:startDate</a:t>
            </a:r>
            <a:r>
              <a:rPr lang="en-GB" dirty="0" smtClean="0"/>
              <a:t>/</a:t>
            </a:r>
            <a:r>
              <a:rPr lang="en-GB" dirty="0" err="1" smtClean="0"/>
              <a:t>schema:endDate</a:t>
            </a:r>
            <a:r>
              <a:rPr lang="en-GB" dirty="0" smtClean="0"/>
              <a:t> after transformation</a:t>
            </a:r>
          </a:p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b="1" dirty="0" smtClean="0">
                <a:hlinkClick r:id="rId4"/>
              </a:rPr>
              <a:t>https://github.com/SEMICeu/iso-19139-to-dcat-ap/issues/72</a:t>
            </a:r>
            <a:r>
              <a:rPr lang="en-GB" b="1" dirty="0" smtClean="0"/>
              <a:t> </a:t>
            </a:r>
          </a:p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Pilot </a:t>
            </a:r>
            <a:r>
              <a:rPr lang="en-GB" b="1" dirty="0" smtClean="0"/>
              <a:t>progress </a:t>
            </a: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cs-CZ" sz="3600" b="1" dirty="0" smtClean="0">
                <a:solidFill>
                  <a:srgbClr val="FF0000"/>
                </a:solidFill>
              </a:rPr>
              <a:t>Czech Republic</a:t>
            </a:r>
            <a:endParaRPr lang="en-GB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9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3" y="2005762"/>
            <a:ext cx="10267462" cy="4170363"/>
          </a:xfrm>
          <a:noFill/>
        </p:spPr>
        <p:txBody>
          <a:bodyPr/>
          <a:lstStyle/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Conclusions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National Metadata Profile (ISO profile) is too complicated.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We could use the XSLT in the Czech „metadata environment“ after some adjustments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We are planning to </a:t>
            </a:r>
            <a:r>
              <a:rPr lang="cs-CZ" b="1" smtClean="0">
                <a:solidFill>
                  <a:schemeClr val="bg1">
                    <a:lumMod val="50000"/>
                  </a:schemeClr>
                </a:solidFill>
              </a:rPr>
              <a:t>simplify</a:t>
            </a:r>
            <a:r>
              <a:rPr lang="en-US" b="1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the Czech National Profile (ISO Profile) to be more compatible with DCAT-AP.</a:t>
            </a:r>
          </a:p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-&gt; detailed mapping of National INSPIRE profile to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GeoDCAT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Pilot </a:t>
            </a:r>
            <a:r>
              <a:rPr lang="en-GB" b="1" dirty="0" smtClean="0"/>
              <a:t>progress </a:t>
            </a: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cs-CZ" sz="3600" b="1" dirty="0" smtClean="0">
                <a:solidFill>
                  <a:srgbClr val="FF0000"/>
                </a:solidFill>
              </a:rPr>
              <a:t>Czech Republic</a:t>
            </a:r>
            <a:endParaRPr lang="en-GB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45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C00000"/>
          </a:solidFill>
          <a:prstDash val="dash"/>
          <a:tailEnd type="stealth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3828</TotalTime>
  <Words>156</Words>
  <Application>Microsoft Office PowerPoint</Application>
  <PresentationFormat>Širokoúhlá obrazovka</PresentationFormat>
  <Paragraphs>23</Paragraphs>
  <Slides>3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ISO &amp; GeoDCAT-AP metadata implementation pilot</vt:lpstr>
      <vt:lpstr>Pilot progress  Czech Republic</vt:lpstr>
      <vt:lpstr>Pilot progress  Czech Republic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INSPIRE Registry</dc:title>
  <dc:creator>JOHN Yvonne (COMM)</dc:creator>
  <cp:lastModifiedBy>Kůsová Veronika</cp:lastModifiedBy>
  <cp:revision>244</cp:revision>
  <dcterms:created xsi:type="dcterms:W3CDTF">2019-08-09T12:06:42Z</dcterms:created>
  <dcterms:modified xsi:type="dcterms:W3CDTF">2025-01-22T16:38:45Z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ServerID">
    <vt:lpwstr>0d3b22a6-6203-4efc-8e8e-b5279256493b</vt:lpwstr>
  </property>
  <property fmtid="{D5CDD505-2E9C-101B-9397-08002B2CF9AE}" pid="3" name="Offisync_UpdateToken">
    <vt:lpwstr>5</vt:lpwstr>
  </property>
  <property fmtid="{D5CDD505-2E9C-101B-9397-08002B2CF9AE}" pid="4" name="Jive_VersionGuid">
    <vt:lpwstr>895d1684-e390-44f7-87f3-a893d9b6b3e1</vt:lpwstr>
  </property>
  <property fmtid="{D5CDD505-2E9C-101B-9397-08002B2CF9AE}" pid="5" name="Offisync_UniqueId">
    <vt:lpwstr>216256</vt:lpwstr>
  </property>
  <property fmtid="{D5CDD505-2E9C-101B-9397-08002B2CF9AE}" pid="6" name="Offisync_ProviderInitializationData">
    <vt:lpwstr>https://webgate.ec.europa.eu/connected</vt:lpwstr>
  </property>
  <property fmtid="{D5CDD505-2E9C-101B-9397-08002B2CF9AE}" pid="7" name="Jive_LatestUserAccountName">
    <vt:lpwstr>wojdapi</vt:lpwstr>
  </property>
  <property fmtid="{D5CDD505-2E9C-101B-9397-08002B2CF9AE}" pid="8" name="ContentTypeId">
    <vt:lpwstr>0x0101008CF1E423E1053143A72AC4DF303AC6F5</vt:lpwstr>
  </property>
</Properties>
</file>