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4"/>
    <p:sldMasterId id="2147483919" r:id="rId5"/>
  </p:sldMasterIdLst>
  <p:notesMasterIdLst>
    <p:notesMasterId r:id="rId8"/>
  </p:notesMasterIdLst>
  <p:handoutMasterIdLst>
    <p:handoutMasterId r:id="rId9"/>
  </p:handoutMasterIdLst>
  <p:sldIdLst>
    <p:sldId id="354" r:id="rId6"/>
    <p:sldId id="34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00"/>
    <a:srgbClr val="FF0000"/>
    <a:srgbClr val="034EA2"/>
    <a:srgbClr val="00B0F0"/>
    <a:srgbClr val="F8CC29"/>
    <a:srgbClr val="0000FF"/>
    <a:srgbClr val="19AFEC"/>
    <a:srgbClr val="2174B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A8CA0-430E-EE7D-1D33-61CC6C98F54E}" v="14" dt="2024-12-12T20:08:48.893"/>
    <p1510:client id="{FCCB4B4C-B507-6190-FDE6-F9050BBD57A7}" v="10" dt="2024-12-12T20:31:15.978"/>
    <p1510:client id="{FE09F406-3A81-4B04-8213-81F5EDF5E023}" v="12" dt="2024-12-12T19:44:32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36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4CBD34-6D1E-4413-84E4-6A40AF026C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ABD91D-22C6-451C-B3C9-A4AB97CD8A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6F47-7618-4C0A-96D1-C3A76407F921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116845-2A31-4B34-9737-ADE928EC73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62F2EF-0F17-49FA-A192-50836D328D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A45D2-FCC8-4AB7-A8BC-043BA38FD2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63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4FB-D810-4C9E-9E50-17CEE17835DB}" type="datetimeFigureOut">
              <a:rPr lang="es-ES" smtClean="0"/>
              <a:pPr/>
              <a:t>23/01/2025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304E-8E33-4C56-AEFD-D02A6B406D0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4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83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86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49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373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00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3445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984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870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257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14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062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538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139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1348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8425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8253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0764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99203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5158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45451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89996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3121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6633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914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7950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609852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63052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835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108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4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690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8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80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08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4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0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992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09763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/>
              <a:t>ISO &amp; GeoDCAT-AP pilot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/>
              <a:t>Updated timeline proposal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 smtClean="0"/>
              <a:t>3rd </a:t>
            </a:r>
            <a:r>
              <a:rPr lang="en-GB" dirty="0"/>
              <a:t>Meeting – </a:t>
            </a:r>
            <a:r>
              <a:rPr lang="en-GB" dirty="0" smtClean="0"/>
              <a:t>January 23, 2025</a:t>
            </a:r>
            <a:endParaRPr lang="en-GB" dirty="0"/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26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531088"/>
            <a:ext cx="10267462" cy="4439275"/>
          </a:xfrm>
          <a:noFill/>
        </p:spPr>
        <p:txBody>
          <a:bodyPr/>
          <a:lstStyle/>
          <a:p>
            <a:r>
              <a:rPr lang="en-US" b="1" dirty="0" smtClean="0"/>
              <a:t>Work in progress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algn="r">
              <a:spcBef>
                <a:spcPts val="600"/>
              </a:spcBef>
              <a:spcAft>
                <a:spcPts val="600"/>
              </a:spcAft>
            </a:pPr>
            <a:endParaRPr lang="en-US" sz="1800" b="1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1800"/>
              </a:spcBef>
              <a:spcAft>
                <a:spcPts val="200"/>
              </a:spcAft>
            </a:pPr>
            <a:r>
              <a:rPr lang="en-GB" sz="2000" dirty="0">
                <a:solidFill>
                  <a:srgbClr val="0070C0"/>
                </a:solidFill>
              </a:rPr>
              <a:t>Work is ongoing</a:t>
            </a:r>
            <a:r>
              <a:rPr lang="en-GB" sz="2000" dirty="0"/>
              <a:t>. Participants are publishing their initial results on GitHub.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000" dirty="0"/>
              <a:t>Need to collaboratively </a:t>
            </a:r>
            <a:r>
              <a:rPr lang="en-GB" sz="2000" dirty="0">
                <a:solidFill>
                  <a:srgbClr val="0070C0"/>
                </a:solidFill>
              </a:rPr>
              <a:t>analyse the outcomes</a:t>
            </a:r>
            <a:r>
              <a:rPr lang="en-GB" sz="2000" dirty="0"/>
              <a:t>. Potential </a:t>
            </a:r>
            <a:r>
              <a:rPr lang="en-GB" sz="2000" dirty="0">
                <a:solidFill>
                  <a:srgbClr val="0070C0"/>
                </a:solidFill>
              </a:rPr>
              <a:t>integration</a:t>
            </a:r>
            <a:r>
              <a:rPr lang="en-GB" sz="2000" dirty="0" smtClean="0"/>
              <a:t>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000" dirty="0">
                <a:solidFill>
                  <a:srgbClr val="0070C0"/>
                </a:solidFill>
              </a:rPr>
              <a:t>F</a:t>
            </a:r>
            <a:r>
              <a:rPr lang="en-GB" sz="2000" dirty="0" smtClean="0">
                <a:solidFill>
                  <a:srgbClr val="0070C0"/>
                </a:solidFill>
              </a:rPr>
              <a:t>acilitate to SEMIC</a:t>
            </a:r>
            <a:r>
              <a:rPr lang="en-GB" sz="2000" dirty="0" smtClean="0"/>
              <a:t> the </a:t>
            </a:r>
            <a:r>
              <a:rPr lang="en-GB" sz="2000" dirty="0" smtClean="0">
                <a:solidFill>
                  <a:srgbClr val="0070C0"/>
                </a:solidFill>
              </a:rPr>
              <a:t>interpretation of results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/>
              <a:t>ISO &amp; GeoDCAT-AP Pilot</a:t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Updated timeline </a:t>
            </a:r>
            <a:r>
              <a:rPr lang="en-GB" sz="3600" b="1" dirty="0" smtClean="0">
                <a:solidFill>
                  <a:schemeClr val="bg1">
                    <a:lumMod val="65000"/>
                  </a:schemeClr>
                </a:solidFill>
              </a:rPr>
              <a:t>(proposal)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70000"/>
            <a:ext cx="982895" cy="1080000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125584" y="2211571"/>
            <a:ext cx="11933447" cy="3215299"/>
            <a:chOff x="125584" y="2211571"/>
            <a:chExt cx="11933447" cy="3215299"/>
          </a:xfrm>
        </p:grpSpPr>
        <p:sp>
          <p:nvSpPr>
            <p:cNvPr id="45" name="Rectangle 44"/>
            <p:cNvSpPr/>
            <p:nvPr/>
          </p:nvSpPr>
          <p:spPr>
            <a:xfrm>
              <a:off x="129126" y="4166870"/>
              <a:ext cx="11929905" cy="1260000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90000" rIns="180000" bIns="90000" rtlCol="0" anchor="b" anchorCtr="0"/>
            <a:lstStyle/>
            <a:p>
              <a:pPr algn="r"/>
              <a:r>
                <a:rPr lang="en-GB" b="1" dirty="0" smtClean="0">
                  <a:solidFill>
                    <a:srgbClr val="C00000"/>
                  </a:solidFill>
                </a:rPr>
                <a:t>DCAT-AP schema plug-in</a:t>
              </a:r>
            </a:p>
            <a:p>
              <a:pPr algn="r"/>
              <a:r>
                <a:rPr lang="en-GB" b="1" dirty="0" smtClean="0">
                  <a:solidFill>
                    <a:srgbClr val="C00000"/>
                  </a:solidFill>
                </a:rPr>
                <a:t>integration </a:t>
              </a:r>
              <a:r>
                <a:rPr lang="en-GB" b="1" dirty="0">
                  <a:solidFill>
                    <a:srgbClr val="C00000"/>
                  </a:solidFill>
                </a:rPr>
                <a:t>in </a:t>
              </a:r>
              <a:r>
                <a:rPr lang="en-GB" b="1" dirty="0" smtClean="0">
                  <a:solidFill>
                    <a:srgbClr val="C00000"/>
                  </a:solidFill>
                </a:rPr>
                <a:t>GeoNetwork WG</a:t>
              </a:r>
              <a:endParaRPr lang="es-ES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25584" y="2211571"/>
              <a:ext cx="11929905" cy="1800000"/>
            </a:xfrm>
            <a:prstGeom prst="rect">
              <a:avLst/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90000" rIns="180000" bIns="90000" rtlCol="0" anchor="t" anchorCtr="0"/>
            <a:lstStyle/>
            <a:p>
              <a:pPr algn="r"/>
              <a:r>
                <a:rPr lang="en-GB" b="1" dirty="0" smtClean="0">
                  <a:solidFill>
                    <a:srgbClr val="C00000"/>
                  </a:solidFill>
                </a:rPr>
                <a:t>ISO &amp; GeoDCAT-AP Pilot WG</a:t>
              </a:r>
              <a:endParaRPr lang="en-GB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 flipV="1">
              <a:off x="2895684" y="3262831"/>
              <a:ext cx="0" cy="788624"/>
            </a:xfrm>
            <a:prstGeom prst="line">
              <a:avLst/>
            </a:prstGeom>
            <a:noFill/>
            <a:ln w="12700" cap="flat" cmpd="sng" algn="ctr">
              <a:solidFill>
                <a:srgbClr val="034EA2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" name="Straight Connector 12"/>
            <p:cNvCxnSpPr>
              <a:stCxn id="5" idx="0"/>
            </p:cNvCxnSpPr>
            <p:nvPr/>
          </p:nvCxnSpPr>
          <p:spPr bwMode="auto">
            <a:xfrm flipV="1">
              <a:off x="1081967" y="3262834"/>
              <a:ext cx="12739" cy="660513"/>
            </a:xfrm>
            <a:prstGeom prst="line">
              <a:avLst/>
            </a:prstGeom>
            <a:noFill/>
            <a:ln w="12700" cap="flat" cmpd="sng" algn="ctr">
              <a:solidFill>
                <a:srgbClr val="4BC5DE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6187973" y="3262833"/>
              <a:ext cx="0" cy="788622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" name="Parallelogram 4"/>
            <p:cNvSpPr/>
            <p:nvPr/>
          </p:nvSpPr>
          <p:spPr>
            <a:xfrm>
              <a:off x="125585" y="3923347"/>
              <a:ext cx="1912764" cy="324679"/>
            </a:xfrm>
            <a:prstGeom prst="parallelogram">
              <a:avLst/>
            </a:prstGeom>
            <a:solidFill>
              <a:srgbClr val="4BC5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Oct</a:t>
              </a:r>
              <a:r>
                <a:rPr kumimoji="0" lang="en-I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. 2024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Parallelogram 5"/>
            <p:cNvSpPr/>
            <p:nvPr/>
          </p:nvSpPr>
          <p:spPr>
            <a:xfrm>
              <a:off x="2038348" y="3923347"/>
              <a:ext cx="3092923" cy="324679"/>
            </a:xfrm>
            <a:prstGeom prst="parallelogram">
              <a:avLst/>
            </a:prstGeom>
            <a:solidFill>
              <a:srgbClr val="034E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Oct. 2024 – Jan .2025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Parallelogram 6"/>
            <p:cNvSpPr/>
            <p:nvPr/>
          </p:nvSpPr>
          <p:spPr>
            <a:xfrm>
              <a:off x="5131272" y="3923347"/>
              <a:ext cx="2173239" cy="345711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End Jan. 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7310964" y="3923347"/>
              <a:ext cx="2369034" cy="324679"/>
            </a:xfrm>
            <a:prstGeom prst="parallelogram">
              <a:avLst/>
            </a:prstGeom>
            <a:solidFill>
              <a:srgbClr val="4BC5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End Feb. 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9686456" y="3923347"/>
              <a:ext cx="2369034" cy="324679"/>
            </a:xfrm>
            <a:prstGeom prst="parallelogram">
              <a:avLst/>
            </a:prstGeom>
            <a:solidFill>
              <a:srgbClr val="034E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From Jun. 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5645" y="2385800"/>
              <a:ext cx="1395662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Kick-off </a:t>
              </a: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Meeting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E" sz="1600" b="1" noProof="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  <a:sym typeface="Arial"/>
                </a:rPr>
                <a:t>2 Oct.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44794" y="2658899"/>
              <a:ext cx="2052359" cy="1200329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Final report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IE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Potential GeoDCAT-AP </a:t>
              </a: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3 </a:t>
              </a: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update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3059708" y="4213937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034EA2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2434855" y="3490582"/>
              <a:ext cx="2373675" cy="2513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06201" y="3434967"/>
              <a:ext cx="3031608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Working Group Testing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677969" y="3487040"/>
              <a:ext cx="1625520" cy="2513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67415" y="3434967"/>
              <a:ext cx="1907887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First report (v1)</a:t>
              </a:r>
              <a:r>
                <a:rPr kumimoji="0" lang="en-IE" sz="1600" b="1" i="0" u="none" strike="noStrike" kern="1200" cap="none" spc="0" normalizeH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 </a:t>
              </a: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*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269359" y="3488810"/>
              <a:ext cx="1976730" cy="2513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174616" y="3434967"/>
              <a:ext cx="2168510" cy="338554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Feedback &amp; Results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28379" y="2385800"/>
              <a:ext cx="1400475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Second  Meeting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E" sz="1600" b="1" noProof="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  <a:sym typeface="Arial"/>
                </a:rPr>
                <a:t>20 Nov.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95620" y="2385800"/>
              <a:ext cx="1400475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Third Meeting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E" sz="1600" b="1" noProof="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  <a:sym typeface="Arial"/>
                </a:rPr>
                <a:t>23 Jan.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04974" y="4667902"/>
              <a:ext cx="156820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Sprint 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E" sz="1600" b="1" noProof="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  <a:sym typeface="Arial"/>
                </a:rPr>
                <a:t>25-27 Nov. 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02211" y="4667549"/>
              <a:ext cx="1568207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Sprint 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E" sz="1600" b="1" noProof="0" dirty="0" smtClean="0">
                  <a:solidFill>
                    <a:schemeClr val="bg1">
                      <a:lumMod val="65000"/>
                    </a:schemeClr>
                  </a:solidFill>
                  <a:latin typeface="Arial"/>
                  <a:cs typeface="Arial"/>
                  <a:sym typeface="Arial"/>
                </a:rPr>
                <a:t>9-11 Dec. 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 bwMode="auto">
            <a:xfrm>
              <a:off x="4186314" y="4213937"/>
              <a:ext cx="0" cy="431975"/>
            </a:xfrm>
            <a:prstGeom prst="line">
              <a:avLst/>
            </a:prstGeom>
            <a:noFill/>
            <a:ln w="12700" cap="flat" cmpd="sng" algn="ctr">
              <a:solidFill>
                <a:srgbClr val="034EA2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</p:grpSp>
      <p:cxnSp>
        <p:nvCxnSpPr>
          <p:cNvPr id="48" name="Straight Connector 47"/>
          <p:cNvCxnSpPr/>
          <p:nvPr/>
        </p:nvCxnSpPr>
        <p:spPr>
          <a:xfrm>
            <a:off x="5432200" y="2211571"/>
            <a:ext cx="0" cy="321529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flipV="1">
            <a:off x="5341824" y="1971492"/>
            <a:ext cx="180753" cy="22328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826521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F0AE5E838868A4F9CB50E4B4AF23413" ma:contentTypeVersion="8" ma:contentTypeDescription="Crear nuevo documento." ma:contentTypeScope="" ma:versionID="b24284dd4abcc89d9217181297068152">
  <xsd:schema xmlns:xsd="http://www.w3.org/2001/XMLSchema" xmlns:xs="http://www.w3.org/2001/XMLSchema" xmlns:p="http://schemas.microsoft.com/office/2006/metadata/properties" xmlns:ns3="1f6ebdee-899d-4fbd-8aeb-5a868fd22bdd" targetNamespace="http://schemas.microsoft.com/office/2006/metadata/properties" ma:root="true" ma:fieldsID="2102f8778d1be1b8402cbd5fe9ff8ed2" ns3:_="">
    <xsd:import namespace="1f6ebdee-899d-4fbd-8aeb-5a868fd22b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ebdee-899d-4fbd-8aeb-5a868fd22b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D261EA-B4EC-407F-B33E-C4345B7AC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ebdee-899d-4fbd-8aeb-5a868fd22b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C515D3-7E4B-4E1F-8E41-BBB0172549B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f6ebdee-899d-4fbd-8aeb-5a868fd22bd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1B7F48-2441-489A-AAC1-B0F448FE55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165</Words>
  <Application>Microsoft Office PowerPoint</Application>
  <PresentationFormat>Widescreen</PresentationFormat>
  <Paragraphs>43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8_Office Theme</vt:lpstr>
      <vt:lpstr>Office Theme</vt:lpstr>
      <vt:lpstr>ISO &amp; GeoDCAT-AP pilot  Updated timeline proposal </vt:lpstr>
      <vt:lpstr>ISO &amp; GeoDCAT-AP Pilot Updated timeline (proposal)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Pellicer</dc:creator>
  <cp:lastModifiedBy>ESCRIU Jordi (JRC-ISPRA)</cp:lastModifiedBy>
  <cp:revision>224</cp:revision>
  <dcterms:created xsi:type="dcterms:W3CDTF">2019-08-05T08:54:17Z</dcterms:created>
  <dcterms:modified xsi:type="dcterms:W3CDTF">2025-01-23T04:39:37Z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0x010100FF0AE5E838868A4F9CB50E4B4AF23413</vt:lpwstr>
  </property>
</Properties>
</file>