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82" r:id="rId2"/>
    <p:sldId id="273" r:id="rId3"/>
    <p:sldId id="278" r:id="rId4"/>
    <p:sldId id="279" r:id="rId5"/>
    <p:sldId id="280" r:id="rId6"/>
    <p:sldId id="277" r:id="rId7"/>
    <p:sldId id="283" r:id="rId8"/>
    <p:sldId id="285" r:id="rId9"/>
    <p:sldId id="287" r:id="rId10"/>
    <p:sldId id="281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EBF5"/>
    <a:srgbClr val="CFD5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90" y="81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6AC891-E944-4CBB-A98C-D09691D9B38C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8A271E-6DCD-4FC2-8115-D7C2A8917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7171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2A5BE-3E80-4EE6-8449-BC38407CBE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B8B0CD-042A-45EB-99F7-CDCEAF1E41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C6112D-ED4E-4EB2-A336-80E4E6A18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67EF2-1716-484E-8A54-6ED563B96C55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8B5D2B-4D5E-487E-A08F-0BC2B0510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42512E-1C51-4B31-B614-6EA90C16D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621C8-E2E7-4D27-A78A-177162E53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645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F948B-A2A8-4D32-8276-05F0248E0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F1DEC5-1374-4168-9777-5497BA5A57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F2AA96-A2FE-4713-BAF7-7818FEEF8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67EF2-1716-484E-8A54-6ED563B96C55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FE2B30-D47E-4956-9E09-7354E38F9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E5A76-9E31-4A5D-AE24-ED239BF68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621C8-E2E7-4D27-A78A-177162E53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540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447BD5-D317-4E2C-8FD1-BAE119E257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0C0431-7C81-425C-B768-60BE55BB64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D6DBDB-B246-44CA-AAA5-EB0B11190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67EF2-1716-484E-8A54-6ED563B96C55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F929A9-C449-4B56-B8F8-1613941A3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8F3BB5-A81D-4069-808C-69A813E6D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621C8-E2E7-4D27-A78A-177162E53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7919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6727600"/>
            <a:ext cx="12192000" cy="13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415600" y="421233"/>
            <a:ext cx="11360800" cy="1108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415600" y="1633633"/>
            <a:ext cx="11360800" cy="4472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de" smtClean="0"/>
              <a:pPr/>
              <a:t>‹#›</a:t>
            </a:fld>
            <a:endParaRPr lang="de"/>
          </a:p>
        </p:txBody>
      </p:sp>
    </p:spTree>
    <p:extLst>
      <p:ext uri="{BB962C8B-B14F-4D97-AF65-F5344CB8AC3E}">
        <p14:creationId xmlns:p14="http://schemas.microsoft.com/office/powerpoint/2010/main" val="2042429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55746-7B97-445C-8205-99FB65788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682CC7-CA91-4A76-9297-3395F05C38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BDA58-6E8A-459F-8C8C-EEDCB1594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67EF2-1716-484E-8A54-6ED563B96C55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4BC3D0-C1CD-43E2-BE82-3D3AF5F73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963647-AC5B-4712-8EAF-E0B742DBB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621C8-E2E7-4D27-A78A-177162E53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566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E8D01-B2C2-4CDA-8DAD-06FCEA201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FEFA17-1D1E-4D56-8DE8-0AEF21BD25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2FA93C-0066-4884-8603-6C816CB18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67EF2-1716-484E-8A54-6ED563B96C55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AA0D4F-6F58-49F6-970E-7C839EB4B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A13E84-73EC-4CDF-BFF2-66A9707B1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621C8-E2E7-4D27-A78A-177162E53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058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44C57-057D-444C-B67E-E04FA4F33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C3E4E-6CE9-4D5B-9EC0-52181335BA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E276BD-B755-4B52-B900-93CCDA5354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4A9074-25D0-416B-AEE3-4C680BA2C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67EF2-1716-484E-8A54-6ED563B96C55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D009AB-1C58-47BE-A5FD-36A0B0D2B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C47523-1995-4B58-BF32-E12E3655B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621C8-E2E7-4D27-A78A-177162E53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003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638DF-6014-47B7-B45E-7713C227D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EE7406-458D-4400-9CBF-A277376E32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CB28BA-804D-4FC5-BDB5-2727F16E2C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87993D-7726-4EC9-92D5-0B5C579124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82FA33-CB8A-4F43-A879-7EAB354D26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FE0753-5441-4BB6-9D64-E4DE6B730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67EF2-1716-484E-8A54-6ED563B96C55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C25CB8-707D-45E7-8ED3-81748B96E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FE0E6A-E3C1-4A18-9726-5F460A369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621C8-E2E7-4D27-A78A-177162E53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633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A4B98-1B3F-4D12-9A4D-6DE4E45A5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7EAB7F-B476-4971-9C0C-1289F5AC7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67EF2-1716-484E-8A54-6ED563B96C55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CA5A2A-18A1-433D-ADFF-E7977BC5F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892E55-F71B-4029-8143-9DE8362A3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621C8-E2E7-4D27-A78A-177162E53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256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C92E2C-A8A4-47AB-B50A-BDE3B5FC3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67EF2-1716-484E-8A54-6ED563B96C55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E31D66-376E-42D4-A775-B94792E83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285024-194A-4BC9-9B96-36AD8E510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621C8-E2E7-4D27-A78A-177162E53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85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0D8EC-4461-4FDD-A253-15B6ABD39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09D64-58E3-41E3-BA4A-811CE723DF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71EE10-C6FD-4348-A80A-B1C273374F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DB4240-45A0-4A90-9510-F3881C312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67EF2-1716-484E-8A54-6ED563B96C55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6796FB-AE7C-4759-9DA2-F68891753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04096B-3DE8-44B4-B35D-FD3255A69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621C8-E2E7-4D27-A78A-177162E53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837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F662E-3B12-47E3-A7FC-DE794E39F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36C3C5-6E85-4F9B-9A8D-F53B581EFD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33FF8A-D1D5-4770-8864-097C675C8D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9A261F-3EBA-44F0-A25C-C78AB1DFB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67EF2-1716-484E-8A54-6ED563B96C55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B898C2-A181-401F-8F6A-1659604A9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C50CE6-7202-4210-9798-955ABEA4F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621C8-E2E7-4D27-A78A-177162E53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924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C0ECD7-1764-4C02-BBC6-A498EFD48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E50D37-0E3F-4FCD-94C2-FF19BB1497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550F71-40E2-4B9E-8D3A-40DE4DC329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767EF2-1716-484E-8A54-6ED563B96C55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A35D5F-DE4C-4505-A7A6-1150A302C6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34A2BC-B9CF-4C2C-8F04-1ABB918676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621C8-E2E7-4D27-A78A-177162E5308A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11" descr="C:\Users\Kathi Schleidt\Dropbox (Privat)\kathi\DC-logo_transperent_400x160.png">
            <a:extLst>
              <a:ext uri="{FF2B5EF4-FFF2-40B4-BE49-F238E27FC236}">
                <a16:creationId xmlns:a16="http://schemas.microsoft.com/office/drawing/2014/main" id="{EA0622C1-F289-4814-8027-CAAA8EB8306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3247" y="19794"/>
            <a:ext cx="2518753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9862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C5D0BD-DA24-44E8-91FF-88FEC8A84E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INSPIRE Coverages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7FB5C9B-97C2-468C-84B8-EA984AD054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Schema Modifications for WCS</a:t>
            </a:r>
          </a:p>
        </p:txBody>
      </p:sp>
    </p:spTree>
    <p:extLst>
      <p:ext uri="{BB962C8B-B14F-4D97-AF65-F5344CB8AC3E}">
        <p14:creationId xmlns:p14="http://schemas.microsoft.com/office/powerpoint/2010/main" val="666874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Coverages Online!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Now we have all required to import our coverages:</a:t>
            </a:r>
          </a:p>
          <a:p>
            <a:r>
              <a:rPr lang="en-US" dirty="0"/>
              <a:t>sen2irc8b_202012.tif</a:t>
            </a:r>
          </a:p>
          <a:p>
            <a:r>
              <a:rPr lang="da-DK" dirty="0"/>
              <a:t>sen2irc8b_202012_INSPIRE_MD.xml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A239AC1-E1FD-4513-8632-63E7E7161D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615" y="3429001"/>
            <a:ext cx="3194540" cy="319454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B8607F6-5FCF-48DF-AC49-6E1965BF55D0}"/>
              </a:ext>
            </a:extLst>
          </p:cNvPr>
          <p:cNvSpPr txBox="1"/>
          <p:nvPr/>
        </p:nvSpPr>
        <p:spPr>
          <a:xfrm>
            <a:off x="7795847" y="948690"/>
            <a:ext cx="9669407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80000"/>
            <a:r>
              <a:rPr lang="en-US" sz="700" dirty="0"/>
              <a:t>&lt;</a:t>
            </a:r>
            <a:r>
              <a:rPr lang="en-US" sz="700" dirty="0" err="1"/>
              <a:t>oi-cov:OrthoimageCoverageMetadata</a:t>
            </a:r>
            <a:r>
              <a:rPr lang="en-US" sz="700" dirty="0"/>
              <a:t>&gt;</a:t>
            </a:r>
          </a:p>
          <a:p>
            <a:pPr defTabSz="180000"/>
            <a:r>
              <a:rPr lang="en-US" sz="700" dirty="0"/>
              <a:t>	&lt;</a:t>
            </a:r>
            <a:r>
              <a:rPr lang="en-US" sz="700" dirty="0" err="1"/>
              <a:t>oi-cov:inspireId</a:t>
            </a:r>
            <a:r>
              <a:rPr lang="en-US" sz="700" dirty="0"/>
              <a:t>&gt;</a:t>
            </a:r>
          </a:p>
          <a:p>
            <a:pPr defTabSz="180000"/>
            <a:r>
              <a:rPr lang="en-US" sz="700" dirty="0"/>
              <a:t>		&lt;</a:t>
            </a:r>
            <a:r>
              <a:rPr lang="en-US" sz="700" dirty="0" err="1"/>
              <a:t>base:Identifier</a:t>
            </a:r>
            <a:r>
              <a:rPr lang="en-US" sz="700" dirty="0"/>
              <a:t>&gt;</a:t>
            </a:r>
          </a:p>
          <a:p>
            <a:pPr defTabSz="180000"/>
            <a:r>
              <a:rPr lang="en-US" sz="700" dirty="0"/>
              <a:t>			&lt;</a:t>
            </a:r>
            <a:r>
              <a:rPr lang="en-US" sz="700" dirty="0" err="1"/>
              <a:t>base:localId</a:t>
            </a:r>
            <a:r>
              <a:rPr lang="en-US" sz="700" dirty="0"/>
              <a:t>&gt;ortoimatge-satellit-sentinel-2-mensual-v1r0-desembre-2020-sen2irc8bf04.tif&lt;/</a:t>
            </a:r>
            <a:r>
              <a:rPr lang="en-US" sz="700" dirty="0" err="1"/>
              <a:t>base:localId</a:t>
            </a:r>
            <a:r>
              <a:rPr lang="en-US" sz="700" dirty="0"/>
              <a:t>&gt;</a:t>
            </a:r>
          </a:p>
          <a:p>
            <a:pPr defTabSz="180000"/>
            <a:r>
              <a:rPr lang="en-US" sz="700" dirty="0"/>
              <a:t>			&lt;</a:t>
            </a:r>
            <a:r>
              <a:rPr lang="en-US" sz="700" dirty="0" err="1"/>
              <a:t>base:namespace</a:t>
            </a:r>
            <a:r>
              <a:rPr lang="en-US" sz="700" dirty="0"/>
              <a:t>&gt;</a:t>
            </a:r>
            <a:r>
              <a:rPr lang="en-US" sz="700" dirty="0" err="1"/>
              <a:t>catalunya</a:t>
            </a:r>
            <a:r>
              <a:rPr lang="en-US" sz="700" dirty="0"/>
              <a:t>&lt;/</a:t>
            </a:r>
            <a:r>
              <a:rPr lang="en-US" sz="700" dirty="0" err="1"/>
              <a:t>base:namespace</a:t>
            </a:r>
            <a:r>
              <a:rPr lang="en-US" sz="700" dirty="0"/>
              <a:t>&gt;</a:t>
            </a:r>
          </a:p>
          <a:p>
            <a:pPr defTabSz="180000"/>
            <a:r>
              <a:rPr lang="en-US" sz="700" dirty="0"/>
              <a:t>		&lt;/</a:t>
            </a:r>
            <a:r>
              <a:rPr lang="en-US" sz="700" dirty="0" err="1"/>
              <a:t>base:Identifier</a:t>
            </a:r>
            <a:r>
              <a:rPr lang="en-US" sz="700" dirty="0"/>
              <a:t>&gt;</a:t>
            </a:r>
          </a:p>
          <a:p>
            <a:pPr defTabSz="180000"/>
            <a:r>
              <a:rPr lang="en-US" sz="700" dirty="0"/>
              <a:t>	&lt;/</a:t>
            </a:r>
            <a:r>
              <a:rPr lang="en-US" sz="700" dirty="0" err="1"/>
              <a:t>oi-cov:inspireId</a:t>
            </a:r>
            <a:r>
              <a:rPr lang="en-US" sz="700" dirty="0"/>
              <a:t>&gt;</a:t>
            </a:r>
          </a:p>
          <a:p>
            <a:pPr defTabSz="180000"/>
            <a:r>
              <a:rPr lang="en-US" sz="700" dirty="0"/>
              <a:t>	&lt;</a:t>
            </a:r>
            <a:r>
              <a:rPr lang="en-US" sz="700" dirty="0" err="1"/>
              <a:t>oi-cov:domainExtent</a:t>
            </a:r>
            <a:r>
              <a:rPr lang="en-US" sz="700" dirty="0"/>
              <a:t>&gt;</a:t>
            </a:r>
          </a:p>
          <a:p>
            <a:pPr defTabSz="180000"/>
            <a:r>
              <a:rPr lang="en-US" sz="700" dirty="0"/>
              <a:t>		&lt;</a:t>
            </a:r>
            <a:r>
              <a:rPr lang="en-US" sz="700" dirty="0" err="1"/>
              <a:t>gmd:EX_Extent</a:t>
            </a:r>
            <a:r>
              <a:rPr lang="en-US" sz="700" dirty="0"/>
              <a:t>&gt;</a:t>
            </a:r>
          </a:p>
          <a:p>
            <a:pPr defTabSz="180000"/>
            <a:r>
              <a:rPr lang="en-US" sz="700" dirty="0"/>
              <a:t>			&lt;</a:t>
            </a:r>
            <a:r>
              <a:rPr lang="en-US" sz="700" dirty="0" err="1"/>
              <a:t>gmd:description</a:t>
            </a:r>
            <a:r>
              <a:rPr lang="en-US" sz="700" dirty="0"/>
              <a:t>&gt;</a:t>
            </a:r>
          </a:p>
          <a:p>
            <a:pPr defTabSz="180000"/>
            <a:r>
              <a:rPr lang="en-US" sz="700" dirty="0"/>
              <a:t>				&lt;</a:t>
            </a:r>
            <a:r>
              <a:rPr lang="en-US" sz="700" dirty="0" err="1"/>
              <a:t>gco:CharacterString</a:t>
            </a:r>
            <a:r>
              <a:rPr lang="en-US" sz="700" dirty="0"/>
              <a:t>&gt;Mosaic of the territory of Catalonia covered by raster file sen2irc8bf04.tif produced by ICGC, with a spatial resolution of 10 meters and 8 bits of radiometric re&lt;/</a:t>
            </a:r>
            <a:r>
              <a:rPr lang="en-US" sz="700" dirty="0" err="1"/>
              <a:t>gco:CharacterString</a:t>
            </a:r>
            <a:r>
              <a:rPr lang="en-US" sz="700" dirty="0"/>
              <a:t>&gt;</a:t>
            </a:r>
          </a:p>
          <a:p>
            <a:pPr defTabSz="180000"/>
            <a:r>
              <a:rPr lang="en-US" sz="700" dirty="0"/>
              <a:t>			&lt;/</a:t>
            </a:r>
            <a:r>
              <a:rPr lang="en-US" sz="700" dirty="0" err="1"/>
              <a:t>gmd:description</a:t>
            </a:r>
            <a:r>
              <a:rPr lang="en-US" sz="700" dirty="0"/>
              <a:t>&gt;</a:t>
            </a:r>
          </a:p>
          <a:p>
            <a:pPr defTabSz="180000"/>
            <a:r>
              <a:rPr lang="en-US" sz="700" dirty="0"/>
              <a:t>			&lt;</a:t>
            </a:r>
            <a:r>
              <a:rPr lang="en-US" sz="700" dirty="0" err="1"/>
              <a:t>gmd:geographicElement</a:t>
            </a:r>
            <a:r>
              <a:rPr lang="en-US" sz="700" dirty="0"/>
              <a:t>&gt;</a:t>
            </a:r>
          </a:p>
          <a:p>
            <a:pPr defTabSz="180000"/>
            <a:r>
              <a:rPr lang="en-US" sz="700" dirty="0"/>
              <a:t>				&lt;</a:t>
            </a:r>
            <a:r>
              <a:rPr lang="en-US" sz="700" dirty="0" err="1"/>
              <a:t>gmd:EX_GeographicBoundingBox</a:t>
            </a:r>
            <a:r>
              <a:rPr lang="en-US" sz="700" dirty="0"/>
              <a:t>&gt;</a:t>
            </a:r>
          </a:p>
          <a:p>
            <a:pPr defTabSz="180000"/>
            <a:r>
              <a:rPr lang="en-US" sz="700" dirty="0"/>
              <a:t>					&lt;</a:t>
            </a:r>
            <a:r>
              <a:rPr lang="en-US" sz="700" dirty="0" err="1"/>
              <a:t>gmd:westBoundLongitude</a:t>
            </a:r>
            <a:r>
              <a:rPr lang="en-US" sz="700" dirty="0"/>
              <a:t>&gt;</a:t>
            </a:r>
          </a:p>
          <a:p>
            <a:pPr defTabSz="180000"/>
            <a:r>
              <a:rPr lang="en-US" sz="700" dirty="0"/>
              <a:t>						&lt;</a:t>
            </a:r>
            <a:r>
              <a:rPr lang="en-US" sz="700" dirty="0" err="1"/>
              <a:t>gco:Decimal</a:t>
            </a:r>
            <a:r>
              <a:rPr lang="en-US" sz="700" dirty="0"/>
              <a:t>&gt;-0.196395&lt;/</a:t>
            </a:r>
            <a:r>
              <a:rPr lang="en-US" sz="700" dirty="0" err="1"/>
              <a:t>gco:Decimal</a:t>
            </a:r>
            <a:r>
              <a:rPr lang="en-US" sz="700" dirty="0"/>
              <a:t>&gt;</a:t>
            </a:r>
          </a:p>
          <a:p>
            <a:pPr defTabSz="180000"/>
            <a:r>
              <a:rPr lang="en-US" sz="700" dirty="0"/>
              <a:t>					&lt;/</a:t>
            </a:r>
            <a:r>
              <a:rPr lang="en-US" sz="700" dirty="0" err="1"/>
              <a:t>gmd:westBoundLongitude</a:t>
            </a:r>
            <a:r>
              <a:rPr lang="en-US" sz="700" dirty="0"/>
              <a:t>&gt;</a:t>
            </a:r>
          </a:p>
          <a:p>
            <a:pPr defTabSz="180000"/>
            <a:r>
              <a:rPr lang="en-US" sz="700" dirty="0"/>
              <a:t>					&lt;</a:t>
            </a:r>
            <a:r>
              <a:rPr lang="en-US" sz="700" dirty="0" err="1"/>
              <a:t>gmd:eastBoundLongitude</a:t>
            </a:r>
            <a:r>
              <a:rPr lang="en-US" sz="700" dirty="0"/>
              <a:t>&gt;</a:t>
            </a:r>
          </a:p>
          <a:p>
            <a:pPr defTabSz="180000"/>
            <a:r>
              <a:rPr lang="en-US" sz="700" dirty="0"/>
              <a:t>						&lt;</a:t>
            </a:r>
            <a:r>
              <a:rPr lang="en-US" sz="700" dirty="0" err="1"/>
              <a:t>gco:Decimal</a:t>
            </a:r>
            <a:r>
              <a:rPr lang="en-US" sz="700" dirty="0"/>
              <a:t>&gt;3.492119&lt;/</a:t>
            </a:r>
            <a:r>
              <a:rPr lang="en-US" sz="700" dirty="0" err="1"/>
              <a:t>gco:Decimal</a:t>
            </a:r>
            <a:r>
              <a:rPr lang="en-US" sz="700" dirty="0"/>
              <a:t>&gt;</a:t>
            </a:r>
          </a:p>
          <a:p>
            <a:pPr defTabSz="180000"/>
            <a:r>
              <a:rPr lang="en-US" sz="700" dirty="0"/>
              <a:t>					&lt;/</a:t>
            </a:r>
            <a:r>
              <a:rPr lang="en-US" sz="700" dirty="0" err="1"/>
              <a:t>gmd:eastBoundLongitude</a:t>
            </a:r>
            <a:r>
              <a:rPr lang="en-US" sz="700" dirty="0"/>
              <a:t>&gt;</a:t>
            </a:r>
          </a:p>
          <a:p>
            <a:pPr defTabSz="180000"/>
            <a:r>
              <a:rPr lang="en-US" sz="700" dirty="0"/>
              <a:t>					&lt;</a:t>
            </a:r>
            <a:r>
              <a:rPr lang="en-US" sz="700" dirty="0" err="1"/>
              <a:t>gmd:southBoundLatitude</a:t>
            </a:r>
            <a:r>
              <a:rPr lang="en-US" sz="700" dirty="0"/>
              <a:t>&gt;</a:t>
            </a:r>
          </a:p>
          <a:p>
            <a:pPr defTabSz="180000"/>
            <a:r>
              <a:rPr lang="en-US" sz="700" dirty="0"/>
              <a:t>						&lt;</a:t>
            </a:r>
            <a:r>
              <a:rPr lang="en-US" sz="700" dirty="0" err="1"/>
              <a:t>gco:Decimal</a:t>
            </a:r>
            <a:r>
              <a:rPr lang="en-US" sz="700" dirty="0"/>
              <a:t>&gt;40.430026&lt;/</a:t>
            </a:r>
            <a:r>
              <a:rPr lang="en-US" sz="700" dirty="0" err="1"/>
              <a:t>gco:Decimal</a:t>
            </a:r>
            <a:r>
              <a:rPr lang="en-US" sz="700" dirty="0"/>
              <a:t>&gt;</a:t>
            </a:r>
          </a:p>
          <a:p>
            <a:pPr defTabSz="180000"/>
            <a:r>
              <a:rPr lang="en-US" sz="700" dirty="0"/>
              <a:t>					&lt;/</a:t>
            </a:r>
            <a:r>
              <a:rPr lang="en-US" sz="700" dirty="0" err="1"/>
              <a:t>gmd:southBoundLatitude</a:t>
            </a:r>
            <a:r>
              <a:rPr lang="en-US" sz="700" dirty="0"/>
              <a:t>&gt;</a:t>
            </a:r>
          </a:p>
          <a:p>
            <a:pPr defTabSz="180000"/>
            <a:r>
              <a:rPr lang="en-US" sz="700" dirty="0"/>
              <a:t>					&lt;</a:t>
            </a:r>
            <a:r>
              <a:rPr lang="en-US" sz="700" dirty="0" err="1"/>
              <a:t>gmd:northBoundLatitude</a:t>
            </a:r>
            <a:r>
              <a:rPr lang="en-US" sz="700" dirty="0"/>
              <a:t>&gt;</a:t>
            </a:r>
          </a:p>
          <a:p>
            <a:pPr defTabSz="180000"/>
            <a:r>
              <a:rPr lang="en-US" sz="700" dirty="0"/>
              <a:t>						&lt;</a:t>
            </a:r>
            <a:r>
              <a:rPr lang="en-US" sz="700" dirty="0" err="1"/>
              <a:t>gco:Decimal</a:t>
            </a:r>
            <a:r>
              <a:rPr lang="en-US" sz="700" dirty="0"/>
              <a:t>&gt;43.171704&lt;/</a:t>
            </a:r>
            <a:r>
              <a:rPr lang="en-US" sz="700" dirty="0" err="1"/>
              <a:t>gco:Decimal</a:t>
            </a:r>
            <a:r>
              <a:rPr lang="en-US" sz="700" dirty="0"/>
              <a:t>&gt;</a:t>
            </a:r>
          </a:p>
          <a:p>
            <a:pPr defTabSz="180000"/>
            <a:r>
              <a:rPr lang="en-US" sz="700" dirty="0"/>
              <a:t>					&lt;/</a:t>
            </a:r>
            <a:r>
              <a:rPr lang="en-US" sz="700" dirty="0" err="1"/>
              <a:t>gmd:northBoundLatitude</a:t>
            </a:r>
            <a:r>
              <a:rPr lang="en-US" sz="700" dirty="0"/>
              <a:t>&gt;</a:t>
            </a:r>
          </a:p>
          <a:p>
            <a:pPr defTabSz="180000"/>
            <a:r>
              <a:rPr lang="en-US" sz="700" dirty="0"/>
              <a:t>				&lt;/</a:t>
            </a:r>
            <a:r>
              <a:rPr lang="en-US" sz="700" dirty="0" err="1"/>
              <a:t>gmd:EX_GeographicBoundingBox</a:t>
            </a:r>
            <a:r>
              <a:rPr lang="en-US" sz="700" dirty="0"/>
              <a:t>&gt;</a:t>
            </a:r>
          </a:p>
          <a:p>
            <a:pPr defTabSz="180000"/>
            <a:r>
              <a:rPr lang="en-US" sz="700" dirty="0"/>
              <a:t>			&lt;/</a:t>
            </a:r>
            <a:r>
              <a:rPr lang="en-US" sz="700" dirty="0" err="1"/>
              <a:t>gmd:geographicElement</a:t>
            </a:r>
            <a:r>
              <a:rPr lang="en-US" sz="700" dirty="0"/>
              <a:t>&gt;</a:t>
            </a:r>
          </a:p>
          <a:p>
            <a:pPr defTabSz="180000"/>
            <a:r>
              <a:rPr lang="en-US" sz="700" dirty="0"/>
              <a:t>		&lt;/</a:t>
            </a:r>
            <a:r>
              <a:rPr lang="en-US" sz="700" dirty="0" err="1"/>
              <a:t>gmd:EX_Extent</a:t>
            </a:r>
            <a:r>
              <a:rPr lang="en-US" sz="700" dirty="0"/>
              <a:t>&gt;</a:t>
            </a:r>
          </a:p>
          <a:p>
            <a:pPr defTabSz="180000"/>
            <a:r>
              <a:rPr lang="en-US" sz="700" dirty="0"/>
              <a:t>	&lt;/</a:t>
            </a:r>
            <a:r>
              <a:rPr lang="en-US" sz="700" dirty="0" err="1"/>
              <a:t>oi-cov:domainExtent</a:t>
            </a:r>
            <a:r>
              <a:rPr lang="en-US" sz="700" dirty="0"/>
              <a:t>&gt;</a:t>
            </a:r>
          </a:p>
          <a:p>
            <a:pPr defTabSz="180000"/>
            <a:r>
              <a:rPr lang="en-US" sz="700" dirty="0"/>
              <a:t>	&lt;</a:t>
            </a:r>
            <a:r>
              <a:rPr lang="en-US" sz="700" dirty="0" err="1"/>
              <a:t>oi-cov:footprint</a:t>
            </a:r>
            <a:r>
              <a:rPr lang="en-US" sz="700" dirty="0"/>
              <a:t>&gt;</a:t>
            </a:r>
          </a:p>
          <a:p>
            <a:pPr defTabSz="180000"/>
            <a:r>
              <a:rPr lang="en-US" sz="700" dirty="0"/>
              <a:t>		&lt;</a:t>
            </a:r>
            <a:r>
              <a:rPr lang="en-US" sz="700" dirty="0" err="1"/>
              <a:t>gml:MultiSurface</a:t>
            </a:r>
            <a:r>
              <a:rPr lang="en-US" sz="700" dirty="0"/>
              <a:t>&gt;</a:t>
            </a:r>
          </a:p>
          <a:p>
            <a:pPr defTabSz="180000"/>
            <a:r>
              <a:rPr lang="en-US" sz="700" dirty="0"/>
              <a:t>			&lt;</a:t>
            </a:r>
            <a:r>
              <a:rPr lang="en-US" sz="700" dirty="0" err="1"/>
              <a:t>gml:surfaceMember</a:t>
            </a:r>
            <a:r>
              <a:rPr lang="en-US" sz="700" dirty="0"/>
              <a:t>&gt;</a:t>
            </a:r>
          </a:p>
          <a:p>
            <a:pPr defTabSz="180000"/>
            <a:r>
              <a:rPr lang="en-US" sz="700" dirty="0"/>
              <a:t>				&lt;</a:t>
            </a:r>
            <a:r>
              <a:rPr lang="en-US" sz="700" dirty="0" err="1"/>
              <a:t>gml:Polygon</a:t>
            </a:r>
            <a:r>
              <a:rPr lang="en-US" sz="700" dirty="0"/>
              <a:t>&gt;</a:t>
            </a:r>
          </a:p>
          <a:p>
            <a:pPr defTabSz="180000"/>
            <a:r>
              <a:rPr lang="en-US" sz="700" dirty="0"/>
              <a:t>					&lt;</a:t>
            </a:r>
            <a:r>
              <a:rPr lang="en-US" sz="700" dirty="0" err="1"/>
              <a:t>gml:exterior</a:t>
            </a:r>
            <a:r>
              <a:rPr lang="en-US" sz="700" dirty="0"/>
              <a:t>&gt;</a:t>
            </a:r>
          </a:p>
          <a:p>
            <a:pPr defTabSz="180000"/>
            <a:r>
              <a:rPr lang="en-US" sz="700" dirty="0"/>
              <a:t>						&lt;</a:t>
            </a:r>
            <a:r>
              <a:rPr lang="en-US" sz="700" dirty="0" err="1"/>
              <a:t>gml:LinearRing</a:t>
            </a:r>
            <a:r>
              <a:rPr lang="en-US" sz="700" dirty="0"/>
              <a:t>&gt;</a:t>
            </a:r>
          </a:p>
          <a:p>
            <a:pPr defTabSz="180000"/>
            <a:r>
              <a:rPr lang="en-US" sz="700" dirty="0"/>
              <a:t>							&lt;</a:t>
            </a:r>
            <a:r>
              <a:rPr lang="en-US" sz="700" dirty="0" err="1"/>
              <a:t>gml:posList</a:t>
            </a:r>
            <a:r>
              <a:rPr lang="en-US" sz="700" dirty="0"/>
              <a:t>&gt; </a:t>
            </a:r>
          </a:p>
          <a:p>
            <a:pPr defTabSz="180000"/>
            <a:r>
              <a:rPr lang="en-US" sz="700" dirty="0"/>
              <a:t>									43.171704 -0.196395 43.171704 3.492119 40.430026 3.492119 40.430026 -0.196395 43.171704 -0.196395&lt;/</a:t>
            </a:r>
            <a:r>
              <a:rPr lang="en-US" sz="700" dirty="0" err="1"/>
              <a:t>gml:posList</a:t>
            </a:r>
            <a:r>
              <a:rPr lang="en-US" sz="700" dirty="0"/>
              <a:t>&gt;</a:t>
            </a:r>
          </a:p>
          <a:p>
            <a:pPr defTabSz="180000"/>
            <a:r>
              <a:rPr lang="en-US" sz="700" dirty="0"/>
              <a:t>						&lt;/</a:t>
            </a:r>
            <a:r>
              <a:rPr lang="en-US" sz="700" dirty="0" err="1"/>
              <a:t>gml:LinearRing</a:t>
            </a:r>
            <a:r>
              <a:rPr lang="en-US" sz="700" dirty="0"/>
              <a:t>&gt;</a:t>
            </a:r>
          </a:p>
          <a:p>
            <a:pPr defTabSz="180000"/>
            <a:r>
              <a:rPr lang="en-US" sz="700" dirty="0"/>
              <a:t>					&lt;/</a:t>
            </a:r>
            <a:r>
              <a:rPr lang="en-US" sz="700" dirty="0" err="1"/>
              <a:t>gml:exterior</a:t>
            </a:r>
            <a:r>
              <a:rPr lang="en-US" sz="700" dirty="0"/>
              <a:t>&gt;</a:t>
            </a:r>
          </a:p>
          <a:p>
            <a:pPr defTabSz="180000"/>
            <a:r>
              <a:rPr lang="en-US" sz="700" dirty="0"/>
              <a:t>				&lt;/</a:t>
            </a:r>
            <a:r>
              <a:rPr lang="en-US" sz="700" dirty="0" err="1"/>
              <a:t>gml:Polygon</a:t>
            </a:r>
            <a:r>
              <a:rPr lang="en-US" sz="700" dirty="0"/>
              <a:t>&gt;</a:t>
            </a:r>
          </a:p>
          <a:p>
            <a:pPr defTabSz="180000"/>
            <a:r>
              <a:rPr lang="en-US" sz="700" dirty="0"/>
              <a:t>			&lt;/</a:t>
            </a:r>
            <a:r>
              <a:rPr lang="en-US" sz="700" dirty="0" err="1"/>
              <a:t>gml:surfaceMember</a:t>
            </a:r>
            <a:r>
              <a:rPr lang="en-US" sz="700" dirty="0"/>
              <a:t>&gt;</a:t>
            </a:r>
          </a:p>
          <a:p>
            <a:pPr defTabSz="180000"/>
            <a:r>
              <a:rPr lang="en-US" sz="700" dirty="0"/>
              <a:t>		&lt;/</a:t>
            </a:r>
            <a:r>
              <a:rPr lang="en-US" sz="700" dirty="0" err="1"/>
              <a:t>gml:MultiSurface</a:t>
            </a:r>
            <a:r>
              <a:rPr lang="en-US" sz="700" dirty="0"/>
              <a:t>&gt;</a:t>
            </a:r>
          </a:p>
          <a:p>
            <a:pPr defTabSz="180000"/>
            <a:r>
              <a:rPr lang="en-US" sz="700" dirty="0"/>
              <a:t>	&lt;/</a:t>
            </a:r>
            <a:r>
              <a:rPr lang="en-US" sz="700" dirty="0" err="1"/>
              <a:t>oi-cov:footprint</a:t>
            </a:r>
            <a:r>
              <a:rPr lang="en-US" sz="700" dirty="0"/>
              <a:t>&gt;</a:t>
            </a:r>
          </a:p>
          <a:p>
            <a:pPr defTabSz="180000"/>
            <a:r>
              <a:rPr lang="en-US" sz="700" dirty="0"/>
              <a:t>	&lt;</a:t>
            </a:r>
            <a:r>
              <a:rPr lang="en-US" sz="700" dirty="0" err="1"/>
              <a:t>oi-cov:interpolationType</a:t>
            </a:r>
            <a:r>
              <a:rPr lang="en-US" sz="700" dirty="0"/>
              <a:t> </a:t>
            </a:r>
            <a:r>
              <a:rPr lang="en-US" sz="700" dirty="0" err="1"/>
              <a:t>xlink:href</a:t>
            </a:r>
            <a:r>
              <a:rPr lang="en-US" sz="700" dirty="0"/>
              <a:t>="http://inspire.ec.europa.eu/</a:t>
            </a:r>
            <a:r>
              <a:rPr lang="en-US" sz="700" dirty="0" err="1"/>
              <a:t>codelist</a:t>
            </a:r>
            <a:r>
              <a:rPr lang="en-US" sz="700" dirty="0"/>
              <a:t>/</a:t>
            </a:r>
            <a:r>
              <a:rPr lang="en-US" sz="700" dirty="0" err="1"/>
              <a:t>InterpolationMethodValue</a:t>
            </a:r>
            <a:r>
              <a:rPr lang="en-US" sz="700" dirty="0"/>
              <a:t>/bilinear"/&gt;</a:t>
            </a:r>
          </a:p>
          <a:p>
            <a:pPr defTabSz="180000"/>
            <a:r>
              <a:rPr lang="en-US" sz="700" dirty="0"/>
              <a:t>	&lt;</a:t>
            </a:r>
            <a:r>
              <a:rPr lang="en-US" sz="700" dirty="0" err="1"/>
              <a:t>oi-cov:name</a:t>
            </a:r>
            <a:r>
              <a:rPr lang="en-US" sz="700" dirty="0"/>
              <a:t>&gt;sen2irc8bf04.tif&lt;/</a:t>
            </a:r>
            <a:r>
              <a:rPr lang="en-US" sz="700" dirty="0" err="1"/>
              <a:t>oi-cov:name</a:t>
            </a:r>
            <a:r>
              <a:rPr lang="en-US" sz="700" dirty="0"/>
              <a:t>&gt;</a:t>
            </a:r>
          </a:p>
          <a:p>
            <a:pPr defTabSz="180000"/>
            <a:r>
              <a:rPr lang="en-US" sz="700" dirty="0"/>
              <a:t>	&lt;</a:t>
            </a:r>
            <a:r>
              <a:rPr lang="en-US" sz="700" dirty="0" err="1"/>
              <a:t>oi-cov:phenomenonTime</a:t>
            </a:r>
            <a:r>
              <a:rPr lang="en-US" sz="700" dirty="0"/>
              <a:t>&gt;</a:t>
            </a:r>
          </a:p>
          <a:p>
            <a:pPr defTabSz="180000"/>
            <a:r>
              <a:rPr lang="en-US" sz="700" dirty="0"/>
              <a:t>		&lt;</a:t>
            </a:r>
            <a:r>
              <a:rPr lang="en-US" sz="700" dirty="0" err="1"/>
              <a:t>gml:TimePeriod</a:t>
            </a:r>
            <a:r>
              <a:rPr lang="en-US" sz="700" dirty="0"/>
              <a:t>&gt;</a:t>
            </a:r>
          </a:p>
          <a:p>
            <a:pPr defTabSz="180000"/>
            <a:r>
              <a:rPr lang="en-US" sz="700" dirty="0"/>
              <a:t>			&lt;</a:t>
            </a:r>
            <a:r>
              <a:rPr lang="en-US" sz="700" dirty="0" err="1"/>
              <a:t>gml:beginPosition</a:t>
            </a:r>
            <a:r>
              <a:rPr lang="en-US" sz="700" dirty="0"/>
              <a:t>&gt;2020-12-03 00:00:00&lt;/</a:t>
            </a:r>
            <a:r>
              <a:rPr lang="en-US" sz="700" dirty="0" err="1"/>
              <a:t>gml:beginPosition</a:t>
            </a:r>
            <a:r>
              <a:rPr lang="en-US" sz="700" dirty="0"/>
              <a:t>&gt;</a:t>
            </a:r>
          </a:p>
          <a:p>
            <a:pPr defTabSz="180000"/>
            <a:r>
              <a:rPr lang="en-US" sz="700" dirty="0"/>
              <a:t>			&lt;</a:t>
            </a:r>
            <a:r>
              <a:rPr lang="en-US" sz="700" dirty="0" err="1"/>
              <a:t>gml:endPosition</a:t>
            </a:r>
            <a:r>
              <a:rPr lang="en-US" sz="700" dirty="0"/>
              <a:t>&gt;2020-12-28 23:59:59&lt;/</a:t>
            </a:r>
            <a:r>
              <a:rPr lang="en-US" sz="700" dirty="0" err="1"/>
              <a:t>gml:endPosition</a:t>
            </a:r>
            <a:r>
              <a:rPr lang="en-US" sz="700" dirty="0"/>
              <a:t>&gt;</a:t>
            </a:r>
          </a:p>
          <a:p>
            <a:pPr defTabSz="180000"/>
            <a:r>
              <a:rPr lang="en-US" sz="700" dirty="0"/>
              <a:t>		&lt;/</a:t>
            </a:r>
            <a:r>
              <a:rPr lang="en-US" sz="700" dirty="0" err="1"/>
              <a:t>gml:TimePeriod</a:t>
            </a:r>
            <a:r>
              <a:rPr lang="en-US" sz="700" dirty="0"/>
              <a:t>&gt;</a:t>
            </a:r>
          </a:p>
          <a:p>
            <a:pPr defTabSz="180000"/>
            <a:r>
              <a:rPr lang="en-US" sz="700" dirty="0"/>
              <a:t>	&lt;/</a:t>
            </a:r>
            <a:r>
              <a:rPr lang="en-US" sz="700" dirty="0" err="1"/>
              <a:t>oi-cov:phenomenonTime</a:t>
            </a:r>
            <a:r>
              <a:rPr lang="en-US" sz="700" dirty="0"/>
              <a:t>&gt;</a:t>
            </a:r>
          </a:p>
          <a:p>
            <a:pPr defTabSz="180000"/>
            <a:r>
              <a:rPr lang="en-US" sz="700" dirty="0"/>
              <a:t>	&lt;</a:t>
            </a:r>
            <a:r>
              <a:rPr lang="en-US" sz="700" dirty="0" err="1"/>
              <a:t>oi-cov:beginLifespanVersion</a:t>
            </a:r>
            <a:r>
              <a:rPr lang="en-US" sz="700" dirty="0"/>
              <a:t>&gt;20210222&lt;/</a:t>
            </a:r>
            <a:r>
              <a:rPr lang="en-US" sz="700" dirty="0" err="1"/>
              <a:t>oi-cov:beginLifespanVersion</a:t>
            </a:r>
            <a:r>
              <a:rPr lang="en-US" sz="700" dirty="0"/>
              <a:t>&gt;</a:t>
            </a:r>
          </a:p>
          <a:p>
            <a:pPr defTabSz="180000"/>
            <a:r>
              <a:rPr lang="en-US" sz="700" dirty="0"/>
              <a:t>&lt;/</a:t>
            </a:r>
            <a:r>
              <a:rPr lang="en-US" sz="700" dirty="0" err="1"/>
              <a:t>oi-cov:OrthoimageCoverageMetadata</a:t>
            </a:r>
            <a:r>
              <a:rPr lang="en-US" sz="7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112834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Thanks for your attention!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9" y="4269615"/>
            <a:ext cx="3250704" cy="1108719"/>
          </a:xfrm>
          <a:noFill/>
        </p:spPr>
        <p:txBody>
          <a:bodyPr/>
          <a:lstStyle/>
          <a:p>
            <a:pPr marL="0" indent="0">
              <a:buNone/>
            </a:pPr>
            <a:r>
              <a:rPr lang="de-AT" dirty="0"/>
              <a:t>Kathi Schleidt</a:t>
            </a:r>
          </a:p>
          <a:p>
            <a:pPr marL="0" indent="0">
              <a:buNone/>
            </a:pPr>
            <a:r>
              <a:rPr lang="de-AT" dirty="0"/>
              <a:t>Kathi@DataCove.eu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598" y="1479666"/>
            <a:ext cx="1740877" cy="2305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758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560" y="1200150"/>
            <a:ext cx="3181350" cy="5657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Coverage Metadata Model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8023" y="1211983"/>
            <a:ext cx="3816424" cy="537041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47825"/>
            <a:ext cx="3443432" cy="3970362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6312024" y="3545583"/>
            <a:ext cx="1765176" cy="28346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1992" y="4223809"/>
            <a:ext cx="3209925" cy="2324100"/>
          </a:xfrm>
          <a:prstGeom prst="rect">
            <a:avLst/>
          </a:prstGeom>
        </p:spPr>
      </p:pic>
      <p:pic>
        <p:nvPicPr>
          <p:cNvPr id="1028" name="Picture 4" descr="C:\Users\Kathi Schleidt\AppData\Local\Microsoft\Windows\Temporary Internet Files\Content.IE5\FM0AANMP\154478600[1]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7728" y="3852000"/>
            <a:ext cx="509016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Oval 5">
            <a:extLst>
              <a:ext uri="{FF2B5EF4-FFF2-40B4-BE49-F238E27FC236}">
                <a16:creationId xmlns:a16="http://schemas.microsoft.com/office/drawing/2014/main" id="{0C9E41C0-3B76-460E-BAD3-A3CFB4C0E914}"/>
              </a:ext>
            </a:extLst>
          </p:cNvPr>
          <p:cNvSpPr/>
          <p:nvPr/>
        </p:nvSpPr>
        <p:spPr>
          <a:xfrm>
            <a:off x="1818023" y="4223809"/>
            <a:ext cx="3921360" cy="2618511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6DC29C83-548A-495B-8295-400434E8D276}"/>
              </a:ext>
            </a:extLst>
          </p:cNvPr>
          <p:cNvCxnSpPr>
            <a:stCxn id="9" idx="7"/>
            <a:endCxn id="6" idx="2"/>
          </p:cNvCxnSpPr>
          <p:nvPr/>
        </p:nvCxnSpPr>
        <p:spPr>
          <a:xfrm flipV="1">
            <a:off x="5165113" y="3687317"/>
            <a:ext cx="1146911" cy="919964"/>
          </a:xfrm>
          <a:prstGeom prst="straightConnector1">
            <a:avLst/>
          </a:prstGeom>
          <a:noFill/>
          <a:ln w="38100"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CE9E2AD-0296-4C00-BB6A-C725FD037D4E}"/>
              </a:ext>
            </a:extLst>
          </p:cNvPr>
          <p:cNvSpPr/>
          <p:nvPr/>
        </p:nvSpPr>
        <p:spPr>
          <a:xfrm>
            <a:off x="2092570" y="2045324"/>
            <a:ext cx="8006861" cy="27673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Note: </a:t>
            </a:r>
            <a:r>
              <a:rPr lang="en-US" sz="2800" b="1" dirty="0"/>
              <a:t>Metadata</a:t>
            </a:r>
            <a:r>
              <a:rPr lang="en-US" sz="2800" dirty="0"/>
              <a:t> is a very broad concept!</a:t>
            </a:r>
          </a:p>
          <a:p>
            <a:pPr algn="ctr"/>
            <a:r>
              <a:rPr lang="en-US" sz="2800" dirty="0"/>
              <a:t>The Coverage Metadata described here is NOT related to INSPIRE Metadata in accordance with ISO 19115 and provided by a Catalogue Service!</a:t>
            </a:r>
          </a:p>
        </p:txBody>
      </p:sp>
    </p:spTree>
    <p:extLst>
      <p:ext uri="{BB962C8B-B14F-4D97-AF65-F5344CB8AC3E}">
        <p14:creationId xmlns:p14="http://schemas.microsoft.com/office/powerpoint/2010/main" val="3235743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3" dur="1000" fill="hold"/>
                                        <p:tgtEl>
                                          <p:spTgt spid="7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9" grpId="1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Elevation Coverage Metadata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5086" y="1976437"/>
            <a:ext cx="7441828" cy="4218880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0DDEE6B5-721B-4B03-A721-49495135F54D}"/>
              </a:ext>
            </a:extLst>
          </p:cNvPr>
          <p:cNvSpPr txBox="1"/>
          <p:nvPr/>
        </p:nvSpPr>
        <p:spPr>
          <a:xfrm>
            <a:off x="2375086" y="6195317"/>
            <a:ext cx="6325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https://schema.datacove.eu/ElevationGridCoverageMetadata.xsd</a:t>
            </a:r>
          </a:p>
        </p:txBody>
      </p:sp>
    </p:spTree>
    <p:extLst>
      <p:ext uri="{BB962C8B-B14F-4D97-AF65-F5344CB8AC3E}">
        <p14:creationId xmlns:p14="http://schemas.microsoft.com/office/powerpoint/2010/main" val="2652083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OrthoImagery Coverage Metadata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390" y="1760305"/>
            <a:ext cx="10049221" cy="4712413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E2C418E8-DFDD-4ABA-8DC7-FDE43C95A1D8}"/>
              </a:ext>
            </a:extLst>
          </p:cNvPr>
          <p:cNvSpPr txBox="1"/>
          <p:nvPr/>
        </p:nvSpPr>
        <p:spPr>
          <a:xfrm>
            <a:off x="1071390" y="6492875"/>
            <a:ext cx="5501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https://schema.datacove.eu/OrthoimageryMetadata.xsd</a:t>
            </a:r>
          </a:p>
        </p:txBody>
      </p:sp>
    </p:spTree>
    <p:extLst>
      <p:ext uri="{BB962C8B-B14F-4D97-AF65-F5344CB8AC3E}">
        <p14:creationId xmlns:p14="http://schemas.microsoft.com/office/powerpoint/2010/main" val="3884355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Land Cover Coverage Metadata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5677" y="2266950"/>
            <a:ext cx="5440647" cy="3939222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362F6282-50CC-464D-94CB-48A008420336}"/>
              </a:ext>
            </a:extLst>
          </p:cNvPr>
          <p:cNvSpPr txBox="1"/>
          <p:nvPr/>
        </p:nvSpPr>
        <p:spPr>
          <a:xfrm>
            <a:off x="3375677" y="6234282"/>
            <a:ext cx="5047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http://test.datacove.eu/LandCoverRasterMDExt.xsd</a:t>
            </a:r>
          </a:p>
        </p:txBody>
      </p:sp>
    </p:spTree>
    <p:extLst>
      <p:ext uri="{BB962C8B-B14F-4D97-AF65-F5344CB8AC3E}">
        <p14:creationId xmlns:p14="http://schemas.microsoft.com/office/powerpoint/2010/main" val="3727194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1BED9-7DFF-4C7B-92FE-ADA9B1B7A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Schema Files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B21B69-5DE0-4EFD-A0EB-E6F2BD378D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https://schema.datacove.eu/ElevationGridCoverageMetadata.xsd</a:t>
            </a:r>
          </a:p>
          <a:p>
            <a:r>
              <a:rPr lang="de-AT" dirty="0"/>
              <a:t>https://schema.datacove.eu/OrthoimageryMetadata.xsd</a:t>
            </a:r>
          </a:p>
          <a:p>
            <a:r>
              <a:rPr lang="en-US" dirty="0"/>
              <a:t>http://test.datacove.eu/LandCoverRasterMDExt.xsd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481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1FC56-0306-416C-89DF-7560A393E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Coverage Reality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BC0B41-E8D6-4C66-86FF-7F316CD6F4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152396" indent="0">
              <a:spcBef>
                <a:spcPts val="1200"/>
              </a:spcBef>
              <a:buNone/>
            </a:pPr>
            <a:r>
              <a:rPr lang="en-US" dirty="0"/>
              <a:t>In order to ingest coverage data into a WCS, you will need:</a:t>
            </a:r>
          </a:p>
          <a:p>
            <a:pPr>
              <a:spcBef>
                <a:spcPts val="1200"/>
              </a:spcBef>
            </a:pPr>
            <a:r>
              <a:rPr lang="en-US" dirty="0"/>
              <a:t>Your coverage data (usually a </a:t>
            </a:r>
            <a:r>
              <a:rPr lang="en-US" dirty="0" err="1"/>
              <a:t>GeoTIFF</a:t>
            </a:r>
            <a:r>
              <a:rPr lang="en-US" dirty="0"/>
              <a:t>, JPEG2000,…)</a:t>
            </a:r>
          </a:p>
          <a:p>
            <a:pPr>
              <a:spcBef>
                <a:spcPts val="1200"/>
              </a:spcBef>
            </a:pPr>
            <a:r>
              <a:rPr lang="en-US" dirty="0"/>
              <a:t>Your coverage metadata!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No tools yet for creation</a:t>
            </a:r>
            <a:br>
              <a:rPr lang="en-US" dirty="0"/>
            </a:br>
            <a:r>
              <a:rPr lang="en-US" dirty="0"/>
              <a:t>but…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Not that hard to do directly in XML</a:t>
            </a:r>
            <a:br>
              <a:rPr lang="en-US" dirty="0"/>
            </a:br>
            <a:r>
              <a:rPr lang="en-US" dirty="0"/>
              <a:t>Tips:</a:t>
            </a:r>
          </a:p>
          <a:p>
            <a:pPr marL="1800000" lvl="2">
              <a:spcBef>
                <a:spcPts val="1200"/>
              </a:spcBef>
            </a:pPr>
            <a:r>
              <a:rPr lang="en-US" dirty="0"/>
              <a:t>Create a basic example first</a:t>
            </a:r>
          </a:p>
          <a:p>
            <a:pPr marL="1800000" lvl="2">
              <a:spcBef>
                <a:spcPts val="1200"/>
              </a:spcBef>
            </a:pPr>
            <a:r>
              <a:rPr lang="en-US" dirty="0"/>
              <a:t>If you are doing this manually, make sure to validate!</a:t>
            </a:r>
          </a:p>
          <a:p>
            <a:pPr marL="1800000" lvl="2">
              <a:spcBef>
                <a:spcPts val="1200"/>
              </a:spcBef>
            </a:pPr>
            <a:r>
              <a:rPr lang="en-US" dirty="0"/>
              <a:t>XML editors provide a great deal of help in this process</a:t>
            </a:r>
          </a:p>
        </p:txBody>
      </p:sp>
    </p:spTree>
    <p:extLst>
      <p:ext uri="{BB962C8B-B14F-4D97-AF65-F5344CB8AC3E}">
        <p14:creationId xmlns:p14="http://schemas.microsoft.com/office/powerpoint/2010/main" val="1164595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C331B-F810-465A-BBFA-1358AE171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Coverage Metadata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BD55F7-D1AF-44CD-90B7-E9844A69B4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62087"/>
            <a:ext cx="5210175" cy="39338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947E3C4-004B-4F0A-AB9F-E57C470A90B7}"/>
              </a:ext>
            </a:extLst>
          </p:cNvPr>
          <p:cNvSpPr txBox="1"/>
          <p:nvPr/>
        </p:nvSpPr>
        <p:spPr>
          <a:xfrm>
            <a:off x="5650043" y="-29988"/>
            <a:ext cx="4965142" cy="69865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80000"/>
            <a:r>
              <a:rPr lang="en-US" sz="800" dirty="0"/>
              <a:t>&lt;</a:t>
            </a:r>
            <a:r>
              <a:rPr lang="en-US" sz="800" dirty="0" err="1"/>
              <a:t>oi-cov:OrthoimageCoverageMetadata</a:t>
            </a:r>
            <a:r>
              <a:rPr lang="en-US" sz="800" dirty="0"/>
              <a:t>&gt;</a:t>
            </a:r>
          </a:p>
          <a:p>
            <a:pPr defTabSz="180000"/>
            <a:r>
              <a:rPr lang="en-US" sz="800" dirty="0"/>
              <a:t>	&lt;</a:t>
            </a:r>
            <a:r>
              <a:rPr lang="en-US" sz="800" dirty="0" err="1"/>
              <a:t>oi-cov:inspireId</a:t>
            </a:r>
            <a:r>
              <a:rPr lang="en-US" sz="800" dirty="0"/>
              <a:t>&gt;</a:t>
            </a:r>
          </a:p>
          <a:p>
            <a:pPr defTabSz="180000"/>
            <a:r>
              <a:rPr lang="en-US" sz="800" dirty="0"/>
              <a:t>		&lt;</a:t>
            </a:r>
            <a:r>
              <a:rPr lang="en-US" sz="800" dirty="0" err="1"/>
              <a:t>base:Identifier</a:t>
            </a:r>
            <a:r>
              <a:rPr lang="en-US" sz="800" dirty="0"/>
              <a:t>&gt;</a:t>
            </a:r>
          </a:p>
          <a:p>
            <a:pPr defTabSz="180000"/>
            <a:r>
              <a:rPr lang="en-US" sz="800" dirty="0"/>
              <a:t>			&lt;</a:t>
            </a:r>
            <a:r>
              <a:rPr lang="en-US" sz="800" dirty="0" err="1"/>
              <a:t>base:localId</a:t>
            </a:r>
            <a:r>
              <a:rPr lang="en-US" sz="800" dirty="0"/>
              <a:t>&gt;</a:t>
            </a:r>
            <a:r>
              <a:rPr lang="en-US" sz="800" dirty="0" err="1"/>
              <a:t>localId</a:t>
            </a:r>
            <a:r>
              <a:rPr lang="en-US" sz="800" dirty="0"/>
              <a:t>&lt;/</a:t>
            </a:r>
            <a:r>
              <a:rPr lang="en-US" sz="800" dirty="0" err="1"/>
              <a:t>base:localId</a:t>
            </a:r>
            <a:r>
              <a:rPr lang="en-US" sz="800" dirty="0"/>
              <a:t>&gt;</a:t>
            </a:r>
          </a:p>
          <a:p>
            <a:pPr defTabSz="180000"/>
            <a:r>
              <a:rPr lang="en-US" sz="800" dirty="0"/>
              <a:t>			&lt;</a:t>
            </a:r>
            <a:r>
              <a:rPr lang="en-US" sz="800" dirty="0" err="1"/>
              <a:t>base:namespace</a:t>
            </a:r>
            <a:r>
              <a:rPr lang="en-US" sz="800" dirty="0"/>
              <a:t>&gt;namespace&lt;/</a:t>
            </a:r>
            <a:r>
              <a:rPr lang="en-US" sz="800" dirty="0" err="1"/>
              <a:t>base:namespace</a:t>
            </a:r>
            <a:r>
              <a:rPr lang="en-US" sz="800" dirty="0"/>
              <a:t>&gt;</a:t>
            </a:r>
          </a:p>
          <a:p>
            <a:pPr defTabSz="180000"/>
            <a:r>
              <a:rPr lang="en-US" sz="800" dirty="0"/>
              <a:t>		&lt;/</a:t>
            </a:r>
            <a:r>
              <a:rPr lang="en-US" sz="800" dirty="0" err="1"/>
              <a:t>base:Identifier</a:t>
            </a:r>
            <a:r>
              <a:rPr lang="en-US" sz="800" dirty="0"/>
              <a:t>&gt;</a:t>
            </a:r>
          </a:p>
          <a:p>
            <a:pPr defTabSz="180000"/>
            <a:r>
              <a:rPr lang="en-US" sz="800" dirty="0"/>
              <a:t>	&lt;/</a:t>
            </a:r>
            <a:r>
              <a:rPr lang="en-US" sz="800" dirty="0" err="1"/>
              <a:t>oi-cov:inspireId</a:t>
            </a:r>
            <a:r>
              <a:rPr lang="en-US" sz="800" dirty="0"/>
              <a:t>&gt;</a:t>
            </a:r>
          </a:p>
          <a:p>
            <a:pPr defTabSz="180000"/>
            <a:r>
              <a:rPr lang="en-US" sz="800" dirty="0"/>
              <a:t>	&lt;</a:t>
            </a:r>
            <a:r>
              <a:rPr lang="en-US" sz="800" dirty="0" err="1"/>
              <a:t>oi-cov:domainExtent</a:t>
            </a:r>
            <a:r>
              <a:rPr lang="en-US" sz="800" dirty="0"/>
              <a:t>&gt;</a:t>
            </a:r>
          </a:p>
          <a:p>
            <a:pPr defTabSz="180000"/>
            <a:r>
              <a:rPr lang="en-US" sz="800" dirty="0"/>
              <a:t>		&lt;</a:t>
            </a:r>
            <a:r>
              <a:rPr lang="en-US" sz="800" dirty="0" err="1"/>
              <a:t>gmd:EX_Extent</a:t>
            </a:r>
            <a:r>
              <a:rPr lang="en-US" sz="800" dirty="0"/>
              <a:t>&gt;</a:t>
            </a:r>
          </a:p>
          <a:p>
            <a:pPr defTabSz="180000"/>
            <a:r>
              <a:rPr lang="en-US" sz="800" dirty="0"/>
              <a:t>			&lt;</a:t>
            </a:r>
            <a:r>
              <a:rPr lang="en-US" sz="800" dirty="0" err="1"/>
              <a:t>gmd:description</a:t>
            </a:r>
            <a:r>
              <a:rPr lang="en-US" sz="800" dirty="0"/>
              <a:t>&gt;</a:t>
            </a:r>
          </a:p>
          <a:p>
            <a:pPr defTabSz="180000"/>
            <a:r>
              <a:rPr lang="en-US" sz="800" dirty="0"/>
              <a:t>				&lt;</a:t>
            </a:r>
            <a:r>
              <a:rPr lang="en-US" sz="800" dirty="0" err="1"/>
              <a:t>gco:CharacterString</a:t>
            </a:r>
            <a:r>
              <a:rPr lang="en-US" sz="800" dirty="0"/>
              <a:t>&gt;description&lt;/</a:t>
            </a:r>
            <a:r>
              <a:rPr lang="en-US" sz="800" dirty="0" err="1"/>
              <a:t>gco:CharacterString</a:t>
            </a:r>
            <a:r>
              <a:rPr lang="en-US" sz="800" dirty="0"/>
              <a:t>&gt;</a:t>
            </a:r>
          </a:p>
          <a:p>
            <a:pPr defTabSz="180000"/>
            <a:r>
              <a:rPr lang="en-US" sz="800" dirty="0"/>
              <a:t>			&lt;/</a:t>
            </a:r>
            <a:r>
              <a:rPr lang="en-US" sz="800" dirty="0" err="1"/>
              <a:t>gmd:description</a:t>
            </a:r>
            <a:r>
              <a:rPr lang="en-US" sz="800" dirty="0"/>
              <a:t>&gt;</a:t>
            </a:r>
          </a:p>
          <a:p>
            <a:pPr defTabSz="180000"/>
            <a:r>
              <a:rPr lang="en-US" sz="800" dirty="0"/>
              <a:t>			&lt;</a:t>
            </a:r>
            <a:r>
              <a:rPr lang="en-US" sz="800" dirty="0" err="1"/>
              <a:t>gmd:geographicElement</a:t>
            </a:r>
            <a:r>
              <a:rPr lang="en-US" sz="800" dirty="0"/>
              <a:t>&gt;</a:t>
            </a:r>
          </a:p>
          <a:p>
            <a:pPr defTabSz="180000"/>
            <a:r>
              <a:rPr lang="en-US" sz="800" dirty="0"/>
              <a:t>				&lt;</a:t>
            </a:r>
            <a:r>
              <a:rPr lang="en-US" sz="800" dirty="0" err="1"/>
              <a:t>gmd:EX_GeographicBoundingBox</a:t>
            </a:r>
            <a:r>
              <a:rPr lang="en-US" sz="800" dirty="0"/>
              <a:t>&gt;</a:t>
            </a:r>
          </a:p>
          <a:p>
            <a:pPr defTabSz="180000"/>
            <a:r>
              <a:rPr lang="en-US" sz="800" dirty="0"/>
              <a:t>					&lt;</a:t>
            </a:r>
            <a:r>
              <a:rPr lang="en-US" sz="800" dirty="0" err="1"/>
              <a:t>gmd:westBoundLongitude</a:t>
            </a:r>
            <a:r>
              <a:rPr lang="en-US" sz="800" dirty="0"/>
              <a:t>&gt;</a:t>
            </a:r>
          </a:p>
          <a:p>
            <a:pPr defTabSz="180000"/>
            <a:r>
              <a:rPr lang="en-US" sz="800" dirty="0"/>
              <a:t>						&lt;</a:t>
            </a:r>
            <a:r>
              <a:rPr lang="en-US" sz="800" dirty="0" err="1"/>
              <a:t>gco:Decimal</a:t>
            </a:r>
            <a:r>
              <a:rPr lang="en-US" sz="800" dirty="0"/>
              <a:t>&gt;0&lt;/</a:t>
            </a:r>
            <a:r>
              <a:rPr lang="en-US" sz="800" dirty="0" err="1"/>
              <a:t>gco:Decimal</a:t>
            </a:r>
            <a:r>
              <a:rPr lang="en-US" sz="800" dirty="0"/>
              <a:t>&gt;</a:t>
            </a:r>
          </a:p>
          <a:p>
            <a:pPr defTabSz="180000"/>
            <a:r>
              <a:rPr lang="en-US" sz="800" dirty="0"/>
              <a:t>					&lt;/</a:t>
            </a:r>
            <a:r>
              <a:rPr lang="en-US" sz="800" dirty="0" err="1"/>
              <a:t>gmd:westBoundLongitude</a:t>
            </a:r>
            <a:r>
              <a:rPr lang="en-US" sz="800" dirty="0"/>
              <a:t>&gt;</a:t>
            </a:r>
          </a:p>
          <a:p>
            <a:pPr defTabSz="180000"/>
            <a:r>
              <a:rPr lang="en-US" sz="800" dirty="0"/>
              <a:t>					&lt;</a:t>
            </a:r>
            <a:r>
              <a:rPr lang="en-US" sz="800" dirty="0" err="1"/>
              <a:t>gmd:eastBoundLongitude</a:t>
            </a:r>
            <a:r>
              <a:rPr lang="en-US" sz="800" dirty="0"/>
              <a:t>&gt;</a:t>
            </a:r>
          </a:p>
          <a:p>
            <a:pPr defTabSz="180000"/>
            <a:r>
              <a:rPr lang="en-US" sz="800" dirty="0"/>
              <a:t>						&lt;</a:t>
            </a:r>
            <a:r>
              <a:rPr lang="en-US" sz="800" dirty="0" err="1"/>
              <a:t>gco:Decimal</a:t>
            </a:r>
            <a:r>
              <a:rPr lang="en-US" sz="800" dirty="0"/>
              <a:t>&gt;10&lt;/</a:t>
            </a:r>
            <a:r>
              <a:rPr lang="en-US" sz="800" dirty="0" err="1"/>
              <a:t>gco:Decimal</a:t>
            </a:r>
            <a:r>
              <a:rPr lang="en-US" sz="800" dirty="0"/>
              <a:t>&gt;</a:t>
            </a:r>
          </a:p>
          <a:p>
            <a:pPr defTabSz="180000"/>
            <a:r>
              <a:rPr lang="en-US" sz="800" dirty="0"/>
              <a:t>					&lt;/</a:t>
            </a:r>
            <a:r>
              <a:rPr lang="en-US" sz="800" dirty="0" err="1"/>
              <a:t>gmd:eastBoundLongitude</a:t>
            </a:r>
            <a:r>
              <a:rPr lang="en-US" sz="800" dirty="0"/>
              <a:t>&gt;</a:t>
            </a:r>
          </a:p>
          <a:p>
            <a:pPr defTabSz="180000"/>
            <a:r>
              <a:rPr lang="en-US" sz="800" dirty="0"/>
              <a:t>					&lt;</a:t>
            </a:r>
            <a:r>
              <a:rPr lang="en-US" sz="800" dirty="0" err="1"/>
              <a:t>gmd:southBoundLatitude</a:t>
            </a:r>
            <a:r>
              <a:rPr lang="en-US" sz="800" dirty="0"/>
              <a:t>&gt;</a:t>
            </a:r>
          </a:p>
          <a:p>
            <a:pPr defTabSz="180000"/>
            <a:r>
              <a:rPr lang="en-US" sz="800" dirty="0"/>
              <a:t>						&lt;</a:t>
            </a:r>
            <a:r>
              <a:rPr lang="en-US" sz="800" dirty="0" err="1"/>
              <a:t>gco:Decimal</a:t>
            </a:r>
            <a:r>
              <a:rPr lang="en-US" sz="800" dirty="0"/>
              <a:t>&gt;0&lt;/</a:t>
            </a:r>
            <a:r>
              <a:rPr lang="en-US" sz="800" dirty="0" err="1"/>
              <a:t>gco:Decimal</a:t>
            </a:r>
            <a:r>
              <a:rPr lang="en-US" sz="800" dirty="0"/>
              <a:t>&gt;</a:t>
            </a:r>
          </a:p>
          <a:p>
            <a:pPr defTabSz="180000"/>
            <a:r>
              <a:rPr lang="en-US" sz="800" dirty="0"/>
              <a:t>					&lt;/</a:t>
            </a:r>
            <a:r>
              <a:rPr lang="en-US" sz="800" dirty="0" err="1"/>
              <a:t>gmd:southBoundLatitude</a:t>
            </a:r>
            <a:r>
              <a:rPr lang="en-US" sz="800" dirty="0"/>
              <a:t>&gt;</a:t>
            </a:r>
          </a:p>
          <a:p>
            <a:pPr defTabSz="180000"/>
            <a:r>
              <a:rPr lang="en-US" sz="800" dirty="0"/>
              <a:t>					&lt;</a:t>
            </a:r>
            <a:r>
              <a:rPr lang="en-US" sz="800" dirty="0" err="1"/>
              <a:t>gmd:northBoundLatitude</a:t>
            </a:r>
            <a:r>
              <a:rPr lang="en-US" sz="800" dirty="0"/>
              <a:t>&gt;</a:t>
            </a:r>
          </a:p>
          <a:p>
            <a:pPr defTabSz="180000"/>
            <a:r>
              <a:rPr lang="en-US" sz="800" dirty="0"/>
              <a:t>						&lt;</a:t>
            </a:r>
            <a:r>
              <a:rPr lang="en-US" sz="800" dirty="0" err="1"/>
              <a:t>gco:Decimal</a:t>
            </a:r>
            <a:r>
              <a:rPr lang="en-US" sz="800" dirty="0"/>
              <a:t>&gt;10&lt;/</a:t>
            </a:r>
            <a:r>
              <a:rPr lang="en-US" sz="800" dirty="0" err="1"/>
              <a:t>gco:Decimal</a:t>
            </a:r>
            <a:r>
              <a:rPr lang="en-US" sz="800" dirty="0"/>
              <a:t>&gt;</a:t>
            </a:r>
          </a:p>
          <a:p>
            <a:pPr defTabSz="180000"/>
            <a:r>
              <a:rPr lang="en-US" sz="800" dirty="0"/>
              <a:t>					&lt;/</a:t>
            </a:r>
            <a:r>
              <a:rPr lang="en-US" sz="800" dirty="0" err="1"/>
              <a:t>gmd:northBoundLatitude</a:t>
            </a:r>
            <a:r>
              <a:rPr lang="en-US" sz="800" dirty="0"/>
              <a:t>&gt;</a:t>
            </a:r>
          </a:p>
          <a:p>
            <a:pPr defTabSz="180000"/>
            <a:r>
              <a:rPr lang="en-US" sz="800" dirty="0"/>
              <a:t>				&lt;/</a:t>
            </a:r>
            <a:r>
              <a:rPr lang="en-US" sz="800" dirty="0" err="1"/>
              <a:t>gmd:EX_GeographicBoundingBox</a:t>
            </a:r>
            <a:r>
              <a:rPr lang="en-US" sz="800" dirty="0"/>
              <a:t>&gt;</a:t>
            </a:r>
          </a:p>
          <a:p>
            <a:pPr defTabSz="180000"/>
            <a:r>
              <a:rPr lang="en-US" sz="800" dirty="0"/>
              <a:t>			&lt;/</a:t>
            </a:r>
            <a:r>
              <a:rPr lang="en-US" sz="800" dirty="0" err="1"/>
              <a:t>gmd:geographicElement</a:t>
            </a:r>
            <a:r>
              <a:rPr lang="en-US" sz="800" dirty="0"/>
              <a:t>&gt;</a:t>
            </a:r>
          </a:p>
          <a:p>
            <a:pPr defTabSz="180000"/>
            <a:r>
              <a:rPr lang="en-US" sz="800" dirty="0"/>
              <a:t>		&lt;/</a:t>
            </a:r>
            <a:r>
              <a:rPr lang="en-US" sz="800" dirty="0" err="1"/>
              <a:t>gmd:EX_Extent</a:t>
            </a:r>
            <a:r>
              <a:rPr lang="en-US" sz="800" dirty="0"/>
              <a:t>&gt;</a:t>
            </a:r>
          </a:p>
          <a:p>
            <a:pPr defTabSz="180000"/>
            <a:r>
              <a:rPr lang="en-US" sz="800" dirty="0"/>
              <a:t>	&lt;/</a:t>
            </a:r>
            <a:r>
              <a:rPr lang="en-US" sz="800" dirty="0" err="1"/>
              <a:t>oi-cov:domainExtent</a:t>
            </a:r>
            <a:r>
              <a:rPr lang="en-US" sz="800" dirty="0"/>
              <a:t>&gt;</a:t>
            </a:r>
          </a:p>
          <a:p>
            <a:pPr defTabSz="180000"/>
            <a:r>
              <a:rPr lang="en-US" sz="800" dirty="0"/>
              <a:t>	&lt;</a:t>
            </a:r>
            <a:r>
              <a:rPr lang="en-US" sz="800" dirty="0" err="1"/>
              <a:t>oi-cov:footprint</a:t>
            </a:r>
            <a:r>
              <a:rPr lang="en-US" sz="800" dirty="0"/>
              <a:t>&gt;</a:t>
            </a:r>
          </a:p>
          <a:p>
            <a:pPr defTabSz="180000"/>
            <a:r>
              <a:rPr lang="en-US" sz="800" dirty="0"/>
              <a:t>		&lt;</a:t>
            </a:r>
            <a:r>
              <a:rPr lang="en-US" sz="800" dirty="0" err="1"/>
              <a:t>gml:MultiSurface</a:t>
            </a:r>
            <a:r>
              <a:rPr lang="en-US" sz="800" dirty="0"/>
              <a:t>&gt;</a:t>
            </a:r>
          </a:p>
          <a:p>
            <a:pPr defTabSz="180000"/>
            <a:r>
              <a:rPr lang="en-US" sz="800" dirty="0"/>
              <a:t>			&lt;</a:t>
            </a:r>
            <a:r>
              <a:rPr lang="en-US" sz="800" dirty="0" err="1"/>
              <a:t>gml:surfaceMember</a:t>
            </a:r>
            <a:r>
              <a:rPr lang="en-US" sz="800" dirty="0"/>
              <a:t>&gt;</a:t>
            </a:r>
          </a:p>
          <a:p>
            <a:pPr defTabSz="180000"/>
            <a:r>
              <a:rPr lang="en-US" sz="800" dirty="0"/>
              <a:t>				&lt;</a:t>
            </a:r>
            <a:r>
              <a:rPr lang="en-US" sz="800" dirty="0" err="1"/>
              <a:t>gml:Polygon</a:t>
            </a:r>
            <a:r>
              <a:rPr lang="en-US" sz="800" dirty="0"/>
              <a:t>&gt;</a:t>
            </a:r>
          </a:p>
          <a:p>
            <a:pPr defTabSz="180000"/>
            <a:r>
              <a:rPr lang="en-US" sz="800" dirty="0"/>
              <a:t>					&lt;</a:t>
            </a:r>
            <a:r>
              <a:rPr lang="en-US" sz="800" dirty="0" err="1"/>
              <a:t>gml:exterior</a:t>
            </a:r>
            <a:r>
              <a:rPr lang="en-US" sz="800" dirty="0"/>
              <a:t>&gt;</a:t>
            </a:r>
          </a:p>
          <a:p>
            <a:pPr defTabSz="180000"/>
            <a:r>
              <a:rPr lang="en-US" sz="800" dirty="0"/>
              <a:t>						&lt;</a:t>
            </a:r>
            <a:r>
              <a:rPr lang="en-US" sz="800" dirty="0" err="1"/>
              <a:t>gml:LinearRing</a:t>
            </a:r>
            <a:r>
              <a:rPr lang="en-US" sz="800" dirty="0"/>
              <a:t>&gt;</a:t>
            </a:r>
          </a:p>
          <a:p>
            <a:pPr defTabSz="180000"/>
            <a:r>
              <a:rPr lang="en-US" sz="800" dirty="0"/>
              <a:t>							&lt;</a:t>
            </a:r>
            <a:r>
              <a:rPr lang="en-US" sz="800" dirty="0" err="1"/>
              <a:t>gml:posList</a:t>
            </a:r>
            <a:r>
              <a:rPr lang="en-US" sz="800" dirty="0"/>
              <a:t>&gt; </a:t>
            </a:r>
          </a:p>
          <a:p>
            <a:pPr defTabSz="180000"/>
            <a:r>
              <a:rPr lang="en-US" sz="800" dirty="0"/>
              <a:t>									10 0  10 10  0 10  0 0  10 0</a:t>
            </a:r>
          </a:p>
          <a:p>
            <a:pPr defTabSz="180000"/>
            <a:r>
              <a:rPr lang="en-US" sz="800" dirty="0"/>
              <a:t>							&lt;/</a:t>
            </a:r>
            <a:r>
              <a:rPr lang="en-US" sz="800" dirty="0" err="1"/>
              <a:t>gml:posList</a:t>
            </a:r>
            <a:r>
              <a:rPr lang="en-US" sz="800" dirty="0"/>
              <a:t>&gt;</a:t>
            </a:r>
          </a:p>
          <a:p>
            <a:pPr defTabSz="180000"/>
            <a:r>
              <a:rPr lang="en-US" sz="800" dirty="0"/>
              <a:t>						&lt;/</a:t>
            </a:r>
            <a:r>
              <a:rPr lang="en-US" sz="800" dirty="0" err="1"/>
              <a:t>gml:LinearRing</a:t>
            </a:r>
            <a:r>
              <a:rPr lang="en-US" sz="800" dirty="0"/>
              <a:t>&gt;</a:t>
            </a:r>
          </a:p>
          <a:p>
            <a:pPr defTabSz="180000"/>
            <a:r>
              <a:rPr lang="en-US" sz="800" dirty="0"/>
              <a:t>					&lt;/</a:t>
            </a:r>
            <a:r>
              <a:rPr lang="en-US" sz="800" dirty="0" err="1"/>
              <a:t>gml:exterior</a:t>
            </a:r>
            <a:r>
              <a:rPr lang="en-US" sz="800" dirty="0"/>
              <a:t>&gt;</a:t>
            </a:r>
          </a:p>
          <a:p>
            <a:pPr defTabSz="180000"/>
            <a:r>
              <a:rPr lang="en-US" sz="800" dirty="0"/>
              <a:t>				&lt;/</a:t>
            </a:r>
            <a:r>
              <a:rPr lang="en-US" sz="800" dirty="0" err="1"/>
              <a:t>gml:Polygon</a:t>
            </a:r>
            <a:r>
              <a:rPr lang="en-US" sz="800" dirty="0"/>
              <a:t>&gt;</a:t>
            </a:r>
          </a:p>
          <a:p>
            <a:pPr defTabSz="180000"/>
            <a:r>
              <a:rPr lang="en-US" sz="800" dirty="0"/>
              <a:t>			&lt;/</a:t>
            </a:r>
            <a:r>
              <a:rPr lang="en-US" sz="800" dirty="0" err="1"/>
              <a:t>gml:surfaceMember</a:t>
            </a:r>
            <a:r>
              <a:rPr lang="en-US" sz="800" dirty="0"/>
              <a:t>&gt;</a:t>
            </a:r>
          </a:p>
          <a:p>
            <a:pPr defTabSz="180000"/>
            <a:r>
              <a:rPr lang="en-US" sz="800" dirty="0"/>
              <a:t>		&lt;/</a:t>
            </a:r>
            <a:r>
              <a:rPr lang="en-US" sz="800" dirty="0" err="1"/>
              <a:t>gml:MultiSurface</a:t>
            </a:r>
            <a:r>
              <a:rPr lang="en-US" sz="800" dirty="0"/>
              <a:t>&gt;</a:t>
            </a:r>
          </a:p>
          <a:p>
            <a:pPr defTabSz="180000"/>
            <a:r>
              <a:rPr lang="en-US" sz="800" dirty="0"/>
              <a:t>	&lt;/</a:t>
            </a:r>
            <a:r>
              <a:rPr lang="en-US" sz="800" dirty="0" err="1"/>
              <a:t>oi-cov:footprint</a:t>
            </a:r>
            <a:r>
              <a:rPr lang="en-US" sz="800" dirty="0"/>
              <a:t>&gt;</a:t>
            </a:r>
          </a:p>
          <a:p>
            <a:pPr defTabSz="180000"/>
            <a:r>
              <a:rPr lang="en-US" sz="800" dirty="0"/>
              <a:t>	&lt;</a:t>
            </a:r>
            <a:r>
              <a:rPr lang="en-US" sz="800" dirty="0" err="1"/>
              <a:t>oi-cov:interpolationType</a:t>
            </a:r>
            <a:r>
              <a:rPr lang="en-US" sz="800" dirty="0"/>
              <a:t> </a:t>
            </a:r>
            <a:r>
              <a:rPr lang="en-US" sz="800" dirty="0" err="1"/>
              <a:t>xlink:href</a:t>
            </a:r>
            <a:r>
              <a:rPr lang="en-US" sz="800" dirty="0"/>
              <a:t>="http://inspire.ec.europa.eu/</a:t>
            </a:r>
            <a:r>
              <a:rPr lang="en-US" sz="800" dirty="0" err="1"/>
              <a:t>codelist</a:t>
            </a:r>
            <a:r>
              <a:rPr lang="en-US" sz="800" dirty="0"/>
              <a:t>/</a:t>
            </a:r>
            <a:r>
              <a:rPr lang="en-US" sz="800" dirty="0" err="1"/>
              <a:t>InterpolationMethodValue</a:t>
            </a:r>
            <a:r>
              <a:rPr lang="en-US" sz="800" dirty="0"/>
              <a:t>/XXX"/&gt;</a:t>
            </a:r>
          </a:p>
          <a:p>
            <a:pPr defTabSz="180000"/>
            <a:r>
              <a:rPr lang="en-US" sz="800" dirty="0"/>
              <a:t>	&lt;</a:t>
            </a:r>
            <a:r>
              <a:rPr lang="en-US" sz="800" dirty="0" err="1"/>
              <a:t>oi-cov:name</a:t>
            </a:r>
            <a:r>
              <a:rPr lang="en-US" sz="800" dirty="0"/>
              <a:t>&gt;name&lt;/</a:t>
            </a:r>
            <a:r>
              <a:rPr lang="en-US" sz="800" dirty="0" err="1"/>
              <a:t>oi-cov:name</a:t>
            </a:r>
            <a:r>
              <a:rPr lang="en-US" sz="800" dirty="0"/>
              <a:t>&gt;</a:t>
            </a:r>
          </a:p>
          <a:p>
            <a:pPr defTabSz="180000"/>
            <a:r>
              <a:rPr lang="en-US" sz="800" dirty="0"/>
              <a:t>	&lt;</a:t>
            </a:r>
            <a:r>
              <a:rPr lang="en-US" sz="800" dirty="0" err="1"/>
              <a:t>oi-cov:phenomenonTime</a:t>
            </a:r>
            <a:r>
              <a:rPr lang="en-US" sz="800" dirty="0"/>
              <a:t>&gt;</a:t>
            </a:r>
          </a:p>
          <a:p>
            <a:pPr defTabSz="180000"/>
            <a:r>
              <a:rPr lang="en-US" sz="800" dirty="0"/>
              <a:t>		&lt;</a:t>
            </a:r>
            <a:r>
              <a:rPr lang="en-US" sz="800" dirty="0" err="1"/>
              <a:t>gml:TimePeriod</a:t>
            </a:r>
            <a:r>
              <a:rPr lang="en-US" sz="800" dirty="0"/>
              <a:t>&gt;</a:t>
            </a:r>
          </a:p>
          <a:p>
            <a:pPr defTabSz="180000"/>
            <a:r>
              <a:rPr lang="en-US" sz="800" dirty="0"/>
              <a:t>			&lt;</a:t>
            </a:r>
            <a:r>
              <a:rPr lang="en-US" sz="800" dirty="0" err="1"/>
              <a:t>gml:beginPosition</a:t>
            </a:r>
            <a:r>
              <a:rPr lang="en-US" sz="800" dirty="0"/>
              <a:t>&gt;</a:t>
            </a:r>
            <a:r>
              <a:rPr lang="en-US" sz="800" dirty="0" err="1"/>
              <a:t>beginPosition</a:t>
            </a:r>
            <a:r>
              <a:rPr lang="en-US" sz="800" dirty="0"/>
              <a:t>&lt;/</a:t>
            </a:r>
            <a:r>
              <a:rPr lang="en-US" sz="800" dirty="0" err="1"/>
              <a:t>gml:beginPosition</a:t>
            </a:r>
            <a:r>
              <a:rPr lang="en-US" sz="800" dirty="0"/>
              <a:t>&gt;</a:t>
            </a:r>
          </a:p>
          <a:p>
            <a:pPr defTabSz="180000"/>
            <a:r>
              <a:rPr lang="en-US" sz="800" dirty="0"/>
              <a:t>			&lt;</a:t>
            </a:r>
            <a:r>
              <a:rPr lang="en-US" sz="800" dirty="0" err="1"/>
              <a:t>gml:endPosition</a:t>
            </a:r>
            <a:r>
              <a:rPr lang="en-US" sz="800" dirty="0"/>
              <a:t>&gt;</a:t>
            </a:r>
            <a:r>
              <a:rPr lang="en-US" sz="800" dirty="0" err="1"/>
              <a:t>endPosition</a:t>
            </a:r>
            <a:r>
              <a:rPr lang="en-US" sz="800" dirty="0"/>
              <a:t>&lt;/</a:t>
            </a:r>
            <a:r>
              <a:rPr lang="en-US" sz="800" dirty="0" err="1"/>
              <a:t>gml:endPosition</a:t>
            </a:r>
            <a:r>
              <a:rPr lang="en-US" sz="800" dirty="0"/>
              <a:t>&gt;</a:t>
            </a:r>
          </a:p>
          <a:p>
            <a:pPr defTabSz="180000"/>
            <a:r>
              <a:rPr lang="en-US" sz="800" dirty="0"/>
              <a:t>		&lt;/</a:t>
            </a:r>
            <a:r>
              <a:rPr lang="en-US" sz="800" dirty="0" err="1"/>
              <a:t>gml:TimePeriod</a:t>
            </a:r>
            <a:r>
              <a:rPr lang="en-US" sz="800" dirty="0"/>
              <a:t>&gt;</a:t>
            </a:r>
          </a:p>
          <a:p>
            <a:pPr defTabSz="180000"/>
            <a:r>
              <a:rPr lang="en-US" sz="800" dirty="0"/>
              <a:t>	&lt;/</a:t>
            </a:r>
            <a:r>
              <a:rPr lang="en-US" sz="800" dirty="0" err="1"/>
              <a:t>oi-cov:phenomenonTime</a:t>
            </a:r>
            <a:r>
              <a:rPr lang="en-US" sz="800" dirty="0"/>
              <a:t>&gt;</a:t>
            </a:r>
          </a:p>
          <a:p>
            <a:pPr defTabSz="180000"/>
            <a:r>
              <a:rPr lang="en-US" sz="800" dirty="0"/>
              <a:t>	&lt;</a:t>
            </a:r>
            <a:r>
              <a:rPr lang="en-US" sz="800" dirty="0" err="1"/>
              <a:t>oi-cov:beginLifespanVersion</a:t>
            </a:r>
            <a:r>
              <a:rPr lang="en-US" sz="800" dirty="0"/>
              <a:t>&gt;</a:t>
            </a:r>
            <a:r>
              <a:rPr lang="en-US" sz="800" dirty="0" err="1"/>
              <a:t>beginLifespanVersion</a:t>
            </a:r>
            <a:r>
              <a:rPr lang="en-US" sz="800" dirty="0"/>
              <a:t>&lt;/</a:t>
            </a:r>
            <a:r>
              <a:rPr lang="en-US" sz="800" dirty="0" err="1"/>
              <a:t>oi-cov:beginLifespanVersion</a:t>
            </a:r>
            <a:r>
              <a:rPr lang="en-US" sz="800" dirty="0"/>
              <a:t>&gt;</a:t>
            </a:r>
          </a:p>
          <a:p>
            <a:pPr defTabSz="180000"/>
            <a:r>
              <a:rPr lang="en-US" sz="800" dirty="0"/>
              <a:t>&lt;/</a:t>
            </a:r>
            <a:r>
              <a:rPr lang="en-US" sz="800" dirty="0" err="1"/>
              <a:t>oi-cov:OrthoimageCoverageMetadata</a:t>
            </a:r>
            <a:r>
              <a:rPr lang="en-US" sz="800" dirty="0"/>
              <a:t>&gt;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E1AE59-B01E-4473-8D18-BE8D423426FF}"/>
              </a:ext>
            </a:extLst>
          </p:cNvPr>
          <p:cNvSpPr txBox="1"/>
          <p:nvPr/>
        </p:nvSpPr>
        <p:spPr>
          <a:xfrm>
            <a:off x="5652000" y="-29988"/>
            <a:ext cx="4965142" cy="69865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80000"/>
            <a:r>
              <a:rPr lang="en-US" sz="800" dirty="0"/>
              <a:t>&lt;</a:t>
            </a:r>
            <a:r>
              <a:rPr lang="en-US" sz="800" dirty="0" err="1"/>
              <a:t>oi-cov:OrthoimageCoverageMetadata</a:t>
            </a:r>
            <a:r>
              <a:rPr lang="en-US" sz="800" dirty="0"/>
              <a:t>&gt;</a:t>
            </a:r>
          </a:p>
          <a:p>
            <a:pPr defTabSz="180000"/>
            <a:r>
              <a:rPr lang="en-US" sz="800" dirty="0"/>
              <a:t>	&lt;</a:t>
            </a:r>
            <a:r>
              <a:rPr lang="en-US" sz="800" dirty="0" err="1"/>
              <a:t>oi-cov:inspireId</a:t>
            </a:r>
            <a:r>
              <a:rPr lang="en-US" sz="800" dirty="0"/>
              <a:t>&gt;</a:t>
            </a:r>
          </a:p>
          <a:p>
            <a:pPr defTabSz="180000"/>
            <a:r>
              <a:rPr lang="en-US" sz="800" dirty="0"/>
              <a:t>		&lt;</a:t>
            </a:r>
            <a:r>
              <a:rPr lang="en-US" sz="800" dirty="0" err="1"/>
              <a:t>base:Identifier</a:t>
            </a:r>
            <a:r>
              <a:rPr lang="en-US" sz="800" dirty="0"/>
              <a:t>&gt;</a:t>
            </a:r>
          </a:p>
          <a:p>
            <a:pPr defTabSz="180000"/>
            <a:r>
              <a:rPr lang="en-US" sz="800" dirty="0"/>
              <a:t>			&lt;</a:t>
            </a:r>
            <a:r>
              <a:rPr lang="en-US" sz="800" dirty="0" err="1"/>
              <a:t>base:localId</a:t>
            </a:r>
            <a:r>
              <a:rPr lang="en-US" sz="800" dirty="0"/>
              <a:t>&gt;</a:t>
            </a:r>
            <a:r>
              <a:rPr lang="en-US" sz="800" dirty="0" err="1">
                <a:highlight>
                  <a:srgbClr val="FFFF00"/>
                </a:highlight>
              </a:rPr>
              <a:t>localId</a:t>
            </a:r>
            <a:r>
              <a:rPr lang="en-US" sz="800" dirty="0"/>
              <a:t>&lt;/</a:t>
            </a:r>
            <a:r>
              <a:rPr lang="en-US" sz="800" dirty="0" err="1"/>
              <a:t>base:localId</a:t>
            </a:r>
            <a:r>
              <a:rPr lang="en-US" sz="800" dirty="0"/>
              <a:t>&gt;</a:t>
            </a:r>
          </a:p>
          <a:p>
            <a:pPr defTabSz="180000"/>
            <a:r>
              <a:rPr lang="en-US" sz="800" dirty="0"/>
              <a:t>			&lt;</a:t>
            </a:r>
            <a:r>
              <a:rPr lang="en-US" sz="800" dirty="0" err="1"/>
              <a:t>base:namespace</a:t>
            </a:r>
            <a:r>
              <a:rPr lang="en-US" sz="800" dirty="0"/>
              <a:t>&gt;</a:t>
            </a:r>
            <a:r>
              <a:rPr lang="en-US" sz="800" dirty="0">
                <a:highlight>
                  <a:srgbClr val="FFFF00"/>
                </a:highlight>
              </a:rPr>
              <a:t>namespace</a:t>
            </a:r>
            <a:r>
              <a:rPr lang="en-US" sz="800" dirty="0"/>
              <a:t>&lt;/</a:t>
            </a:r>
            <a:r>
              <a:rPr lang="en-US" sz="800" dirty="0" err="1"/>
              <a:t>base:namespace</a:t>
            </a:r>
            <a:r>
              <a:rPr lang="en-US" sz="800" dirty="0"/>
              <a:t>&gt;</a:t>
            </a:r>
          </a:p>
          <a:p>
            <a:pPr defTabSz="180000"/>
            <a:r>
              <a:rPr lang="en-US" sz="800" dirty="0"/>
              <a:t>		&lt;/</a:t>
            </a:r>
            <a:r>
              <a:rPr lang="en-US" sz="800" dirty="0" err="1"/>
              <a:t>base:Identifier</a:t>
            </a:r>
            <a:r>
              <a:rPr lang="en-US" sz="800" dirty="0"/>
              <a:t>&gt;</a:t>
            </a:r>
          </a:p>
          <a:p>
            <a:pPr defTabSz="180000"/>
            <a:r>
              <a:rPr lang="en-US" sz="800" dirty="0"/>
              <a:t>	&lt;/</a:t>
            </a:r>
            <a:r>
              <a:rPr lang="en-US" sz="800" dirty="0" err="1"/>
              <a:t>oi-cov:inspireId</a:t>
            </a:r>
            <a:r>
              <a:rPr lang="en-US" sz="800" dirty="0"/>
              <a:t>&gt;</a:t>
            </a:r>
          </a:p>
          <a:p>
            <a:pPr defTabSz="180000"/>
            <a:r>
              <a:rPr lang="en-US" sz="800" dirty="0"/>
              <a:t>	&lt;</a:t>
            </a:r>
            <a:r>
              <a:rPr lang="en-US" sz="800" dirty="0" err="1"/>
              <a:t>oi-cov:domainExtent</a:t>
            </a:r>
            <a:r>
              <a:rPr lang="en-US" sz="800" dirty="0"/>
              <a:t>&gt;</a:t>
            </a:r>
          </a:p>
          <a:p>
            <a:pPr defTabSz="180000"/>
            <a:r>
              <a:rPr lang="en-US" sz="800" dirty="0"/>
              <a:t>		&lt;</a:t>
            </a:r>
            <a:r>
              <a:rPr lang="en-US" sz="800" dirty="0" err="1"/>
              <a:t>gmd:EX_Extent</a:t>
            </a:r>
            <a:r>
              <a:rPr lang="en-US" sz="800" dirty="0"/>
              <a:t>&gt;</a:t>
            </a:r>
          </a:p>
          <a:p>
            <a:pPr defTabSz="180000"/>
            <a:r>
              <a:rPr lang="en-US" sz="800" dirty="0"/>
              <a:t>			&lt;</a:t>
            </a:r>
            <a:r>
              <a:rPr lang="en-US" sz="800" dirty="0" err="1"/>
              <a:t>gmd:description</a:t>
            </a:r>
            <a:r>
              <a:rPr lang="en-US" sz="800" dirty="0"/>
              <a:t>&gt;</a:t>
            </a:r>
          </a:p>
          <a:p>
            <a:pPr defTabSz="180000"/>
            <a:r>
              <a:rPr lang="en-US" sz="800" dirty="0"/>
              <a:t>				&lt;</a:t>
            </a:r>
            <a:r>
              <a:rPr lang="en-US" sz="800" dirty="0" err="1"/>
              <a:t>gco:CharacterString</a:t>
            </a:r>
            <a:r>
              <a:rPr lang="en-US" sz="800" dirty="0"/>
              <a:t>&gt;</a:t>
            </a:r>
            <a:r>
              <a:rPr lang="en-US" sz="800" dirty="0">
                <a:highlight>
                  <a:srgbClr val="FFFF00"/>
                </a:highlight>
              </a:rPr>
              <a:t>description</a:t>
            </a:r>
            <a:r>
              <a:rPr lang="en-US" sz="800" dirty="0"/>
              <a:t>&lt;/</a:t>
            </a:r>
            <a:r>
              <a:rPr lang="en-US" sz="800" dirty="0" err="1"/>
              <a:t>gco:CharacterString</a:t>
            </a:r>
            <a:r>
              <a:rPr lang="en-US" sz="800" dirty="0"/>
              <a:t>&gt;</a:t>
            </a:r>
          </a:p>
          <a:p>
            <a:pPr defTabSz="180000"/>
            <a:r>
              <a:rPr lang="en-US" sz="800" dirty="0"/>
              <a:t>			&lt;/</a:t>
            </a:r>
            <a:r>
              <a:rPr lang="en-US" sz="800" dirty="0" err="1"/>
              <a:t>gmd:description</a:t>
            </a:r>
            <a:r>
              <a:rPr lang="en-US" sz="800" dirty="0"/>
              <a:t>&gt;</a:t>
            </a:r>
          </a:p>
          <a:p>
            <a:pPr defTabSz="180000"/>
            <a:r>
              <a:rPr lang="en-US" sz="800" dirty="0"/>
              <a:t>			&lt;</a:t>
            </a:r>
            <a:r>
              <a:rPr lang="en-US" sz="800" dirty="0" err="1"/>
              <a:t>gmd:geographicElement</a:t>
            </a:r>
            <a:r>
              <a:rPr lang="en-US" sz="800" dirty="0"/>
              <a:t>&gt;</a:t>
            </a:r>
          </a:p>
          <a:p>
            <a:pPr defTabSz="180000"/>
            <a:r>
              <a:rPr lang="en-US" sz="800" dirty="0"/>
              <a:t>				&lt;</a:t>
            </a:r>
            <a:r>
              <a:rPr lang="en-US" sz="800" dirty="0" err="1"/>
              <a:t>gmd:EX_GeographicBoundingBox</a:t>
            </a:r>
            <a:r>
              <a:rPr lang="en-US" sz="800" dirty="0"/>
              <a:t>&gt;</a:t>
            </a:r>
          </a:p>
          <a:p>
            <a:pPr defTabSz="180000"/>
            <a:r>
              <a:rPr lang="en-US" sz="800" dirty="0"/>
              <a:t>					&lt;</a:t>
            </a:r>
            <a:r>
              <a:rPr lang="en-US" sz="800" dirty="0" err="1"/>
              <a:t>gmd:westBoundLongitude</a:t>
            </a:r>
            <a:r>
              <a:rPr lang="en-US" sz="800" dirty="0"/>
              <a:t>&gt;</a:t>
            </a:r>
          </a:p>
          <a:p>
            <a:pPr defTabSz="180000"/>
            <a:r>
              <a:rPr lang="en-US" sz="800" dirty="0"/>
              <a:t>						&lt;</a:t>
            </a:r>
            <a:r>
              <a:rPr lang="en-US" sz="800" dirty="0" err="1"/>
              <a:t>gco:Decimal</a:t>
            </a:r>
            <a:r>
              <a:rPr lang="en-US" sz="800" dirty="0"/>
              <a:t>&gt;</a:t>
            </a:r>
            <a:r>
              <a:rPr lang="en-US" sz="800" dirty="0">
                <a:highlight>
                  <a:srgbClr val="FFFF00"/>
                </a:highlight>
              </a:rPr>
              <a:t>0</a:t>
            </a:r>
            <a:r>
              <a:rPr lang="en-US" sz="800" dirty="0"/>
              <a:t>&lt;/</a:t>
            </a:r>
            <a:r>
              <a:rPr lang="en-US" sz="800" dirty="0" err="1"/>
              <a:t>gco:Decimal</a:t>
            </a:r>
            <a:r>
              <a:rPr lang="en-US" sz="800" dirty="0"/>
              <a:t>&gt;</a:t>
            </a:r>
          </a:p>
          <a:p>
            <a:pPr defTabSz="180000"/>
            <a:r>
              <a:rPr lang="en-US" sz="800" dirty="0"/>
              <a:t>					&lt;/</a:t>
            </a:r>
            <a:r>
              <a:rPr lang="en-US" sz="800" dirty="0" err="1"/>
              <a:t>gmd:westBoundLongitude</a:t>
            </a:r>
            <a:r>
              <a:rPr lang="en-US" sz="800" dirty="0"/>
              <a:t>&gt;</a:t>
            </a:r>
          </a:p>
          <a:p>
            <a:pPr defTabSz="180000"/>
            <a:r>
              <a:rPr lang="en-US" sz="800" dirty="0"/>
              <a:t>					&lt;</a:t>
            </a:r>
            <a:r>
              <a:rPr lang="en-US" sz="800" dirty="0" err="1"/>
              <a:t>gmd:eastBoundLongitude</a:t>
            </a:r>
            <a:r>
              <a:rPr lang="en-US" sz="800" dirty="0"/>
              <a:t>&gt;</a:t>
            </a:r>
          </a:p>
          <a:p>
            <a:pPr defTabSz="180000"/>
            <a:r>
              <a:rPr lang="en-US" sz="800" dirty="0"/>
              <a:t>						&lt;</a:t>
            </a:r>
            <a:r>
              <a:rPr lang="en-US" sz="800" dirty="0" err="1"/>
              <a:t>gco:Decimal</a:t>
            </a:r>
            <a:r>
              <a:rPr lang="en-US" sz="800" dirty="0"/>
              <a:t>&gt;</a:t>
            </a:r>
            <a:r>
              <a:rPr lang="en-US" sz="800" dirty="0">
                <a:highlight>
                  <a:srgbClr val="FFFF00"/>
                </a:highlight>
              </a:rPr>
              <a:t>10</a:t>
            </a:r>
            <a:r>
              <a:rPr lang="en-US" sz="800" dirty="0"/>
              <a:t>&lt;/</a:t>
            </a:r>
            <a:r>
              <a:rPr lang="en-US" sz="800" dirty="0" err="1"/>
              <a:t>gco:Decimal</a:t>
            </a:r>
            <a:r>
              <a:rPr lang="en-US" sz="800" dirty="0"/>
              <a:t>&gt;</a:t>
            </a:r>
          </a:p>
          <a:p>
            <a:pPr defTabSz="180000"/>
            <a:r>
              <a:rPr lang="en-US" sz="800" dirty="0"/>
              <a:t>					&lt;/</a:t>
            </a:r>
            <a:r>
              <a:rPr lang="en-US" sz="800" dirty="0" err="1"/>
              <a:t>gmd:eastBoundLongitude</a:t>
            </a:r>
            <a:r>
              <a:rPr lang="en-US" sz="800" dirty="0"/>
              <a:t>&gt;</a:t>
            </a:r>
          </a:p>
          <a:p>
            <a:pPr defTabSz="180000"/>
            <a:r>
              <a:rPr lang="en-US" sz="800" dirty="0"/>
              <a:t>					&lt;</a:t>
            </a:r>
            <a:r>
              <a:rPr lang="en-US" sz="800" dirty="0" err="1"/>
              <a:t>gmd:southBoundLatitude</a:t>
            </a:r>
            <a:r>
              <a:rPr lang="en-US" sz="800" dirty="0"/>
              <a:t>&gt;</a:t>
            </a:r>
          </a:p>
          <a:p>
            <a:pPr defTabSz="180000"/>
            <a:r>
              <a:rPr lang="en-US" sz="800" dirty="0"/>
              <a:t>						&lt;</a:t>
            </a:r>
            <a:r>
              <a:rPr lang="en-US" sz="800" dirty="0" err="1"/>
              <a:t>gco:Decimal</a:t>
            </a:r>
            <a:r>
              <a:rPr lang="en-US" sz="800" dirty="0"/>
              <a:t>&gt;</a:t>
            </a:r>
            <a:r>
              <a:rPr lang="en-US" sz="800" dirty="0">
                <a:highlight>
                  <a:srgbClr val="FFFF00"/>
                </a:highlight>
              </a:rPr>
              <a:t>0</a:t>
            </a:r>
            <a:r>
              <a:rPr lang="en-US" sz="800" dirty="0"/>
              <a:t>&lt;/</a:t>
            </a:r>
            <a:r>
              <a:rPr lang="en-US" sz="800" dirty="0" err="1"/>
              <a:t>gco:Decimal</a:t>
            </a:r>
            <a:r>
              <a:rPr lang="en-US" sz="800" dirty="0"/>
              <a:t>&gt;</a:t>
            </a:r>
          </a:p>
          <a:p>
            <a:pPr defTabSz="180000"/>
            <a:r>
              <a:rPr lang="en-US" sz="800" dirty="0"/>
              <a:t>					&lt;/</a:t>
            </a:r>
            <a:r>
              <a:rPr lang="en-US" sz="800" dirty="0" err="1"/>
              <a:t>gmd:southBoundLatitude</a:t>
            </a:r>
            <a:r>
              <a:rPr lang="en-US" sz="800" dirty="0"/>
              <a:t>&gt;</a:t>
            </a:r>
          </a:p>
          <a:p>
            <a:pPr defTabSz="180000"/>
            <a:r>
              <a:rPr lang="en-US" sz="800" dirty="0"/>
              <a:t>					&lt;</a:t>
            </a:r>
            <a:r>
              <a:rPr lang="en-US" sz="800" dirty="0" err="1"/>
              <a:t>gmd:northBoundLatitude</a:t>
            </a:r>
            <a:r>
              <a:rPr lang="en-US" sz="800" dirty="0"/>
              <a:t>&gt;</a:t>
            </a:r>
          </a:p>
          <a:p>
            <a:pPr defTabSz="180000"/>
            <a:r>
              <a:rPr lang="en-US" sz="800" dirty="0"/>
              <a:t>						&lt;</a:t>
            </a:r>
            <a:r>
              <a:rPr lang="en-US" sz="800" dirty="0" err="1"/>
              <a:t>gco:Decimal</a:t>
            </a:r>
            <a:r>
              <a:rPr lang="en-US" sz="800" dirty="0"/>
              <a:t>&gt;</a:t>
            </a:r>
            <a:r>
              <a:rPr lang="en-US" sz="800" dirty="0">
                <a:highlight>
                  <a:srgbClr val="FFFF00"/>
                </a:highlight>
              </a:rPr>
              <a:t>10</a:t>
            </a:r>
            <a:r>
              <a:rPr lang="en-US" sz="800" dirty="0"/>
              <a:t>&lt;/</a:t>
            </a:r>
            <a:r>
              <a:rPr lang="en-US" sz="800" dirty="0" err="1"/>
              <a:t>gco:Decimal</a:t>
            </a:r>
            <a:r>
              <a:rPr lang="en-US" sz="800" dirty="0"/>
              <a:t>&gt;</a:t>
            </a:r>
          </a:p>
          <a:p>
            <a:pPr defTabSz="180000"/>
            <a:r>
              <a:rPr lang="en-US" sz="800" dirty="0"/>
              <a:t>					&lt;/</a:t>
            </a:r>
            <a:r>
              <a:rPr lang="en-US" sz="800" dirty="0" err="1"/>
              <a:t>gmd:northBoundLatitude</a:t>
            </a:r>
            <a:r>
              <a:rPr lang="en-US" sz="800" dirty="0"/>
              <a:t>&gt;</a:t>
            </a:r>
          </a:p>
          <a:p>
            <a:pPr defTabSz="180000"/>
            <a:r>
              <a:rPr lang="en-US" sz="800" dirty="0"/>
              <a:t>				&lt;/</a:t>
            </a:r>
            <a:r>
              <a:rPr lang="en-US" sz="800" dirty="0" err="1"/>
              <a:t>gmd:EX_GeographicBoundingBox</a:t>
            </a:r>
            <a:r>
              <a:rPr lang="en-US" sz="800" dirty="0"/>
              <a:t>&gt;</a:t>
            </a:r>
          </a:p>
          <a:p>
            <a:pPr defTabSz="180000"/>
            <a:r>
              <a:rPr lang="en-US" sz="800" dirty="0"/>
              <a:t>			&lt;/</a:t>
            </a:r>
            <a:r>
              <a:rPr lang="en-US" sz="800" dirty="0" err="1"/>
              <a:t>gmd:geographicElement</a:t>
            </a:r>
            <a:r>
              <a:rPr lang="en-US" sz="800" dirty="0"/>
              <a:t>&gt;</a:t>
            </a:r>
          </a:p>
          <a:p>
            <a:pPr defTabSz="180000"/>
            <a:r>
              <a:rPr lang="en-US" sz="800" dirty="0"/>
              <a:t>		&lt;/</a:t>
            </a:r>
            <a:r>
              <a:rPr lang="en-US" sz="800" dirty="0" err="1"/>
              <a:t>gmd:EX_Extent</a:t>
            </a:r>
            <a:r>
              <a:rPr lang="en-US" sz="800" dirty="0"/>
              <a:t>&gt;</a:t>
            </a:r>
          </a:p>
          <a:p>
            <a:pPr defTabSz="180000"/>
            <a:r>
              <a:rPr lang="en-US" sz="800" dirty="0"/>
              <a:t>	&lt;/</a:t>
            </a:r>
            <a:r>
              <a:rPr lang="en-US" sz="800" dirty="0" err="1"/>
              <a:t>oi-cov:domainExtent</a:t>
            </a:r>
            <a:r>
              <a:rPr lang="en-US" sz="800" dirty="0"/>
              <a:t>&gt;</a:t>
            </a:r>
          </a:p>
          <a:p>
            <a:pPr defTabSz="180000"/>
            <a:r>
              <a:rPr lang="en-US" sz="800" dirty="0"/>
              <a:t>	&lt;</a:t>
            </a:r>
            <a:r>
              <a:rPr lang="en-US" sz="800" dirty="0" err="1"/>
              <a:t>oi-cov:footprint</a:t>
            </a:r>
            <a:r>
              <a:rPr lang="en-US" sz="800" dirty="0"/>
              <a:t>&gt;</a:t>
            </a:r>
          </a:p>
          <a:p>
            <a:pPr defTabSz="180000"/>
            <a:r>
              <a:rPr lang="en-US" sz="800" dirty="0"/>
              <a:t>		&lt;</a:t>
            </a:r>
            <a:r>
              <a:rPr lang="en-US" sz="800" dirty="0" err="1"/>
              <a:t>gml:MultiSurface</a:t>
            </a:r>
            <a:r>
              <a:rPr lang="en-US" sz="800" dirty="0"/>
              <a:t>&gt;</a:t>
            </a:r>
          </a:p>
          <a:p>
            <a:pPr defTabSz="180000"/>
            <a:r>
              <a:rPr lang="en-US" sz="800" dirty="0"/>
              <a:t>			&lt;</a:t>
            </a:r>
            <a:r>
              <a:rPr lang="en-US" sz="800" dirty="0" err="1"/>
              <a:t>gml:surfaceMember</a:t>
            </a:r>
            <a:r>
              <a:rPr lang="en-US" sz="800" dirty="0"/>
              <a:t>&gt;</a:t>
            </a:r>
          </a:p>
          <a:p>
            <a:pPr defTabSz="180000"/>
            <a:r>
              <a:rPr lang="en-US" sz="800" dirty="0"/>
              <a:t>				&lt;</a:t>
            </a:r>
            <a:r>
              <a:rPr lang="en-US" sz="800" dirty="0" err="1"/>
              <a:t>gml:Polygon</a:t>
            </a:r>
            <a:r>
              <a:rPr lang="en-US" sz="800" dirty="0"/>
              <a:t>&gt;</a:t>
            </a:r>
          </a:p>
          <a:p>
            <a:pPr defTabSz="180000"/>
            <a:r>
              <a:rPr lang="en-US" sz="800" dirty="0"/>
              <a:t>					&lt;</a:t>
            </a:r>
            <a:r>
              <a:rPr lang="en-US" sz="800" dirty="0" err="1"/>
              <a:t>gml:exterior</a:t>
            </a:r>
            <a:r>
              <a:rPr lang="en-US" sz="800" dirty="0"/>
              <a:t>&gt;</a:t>
            </a:r>
          </a:p>
          <a:p>
            <a:pPr defTabSz="180000"/>
            <a:r>
              <a:rPr lang="en-US" sz="800" dirty="0"/>
              <a:t>						&lt;</a:t>
            </a:r>
            <a:r>
              <a:rPr lang="en-US" sz="800" dirty="0" err="1"/>
              <a:t>gml:LinearRing</a:t>
            </a:r>
            <a:r>
              <a:rPr lang="en-US" sz="800" dirty="0"/>
              <a:t>&gt;</a:t>
            </a:r>
          </a:p>
          <a:p>
            <a:pPr defTabSz="180000"/>
            <a:r>
              <a:rPr lang="en-US" sz="800" dirty="0"/>
              <a:t>							&lt;</a:t>
            </a:r>
            <a:r>
              <a:rPr lang="en-US" sz="800" dirty="0" err="1"/>
              <a:t>gml:posList</a:t>
            </a:r>
            <a:r>
              <a:rPr lang="en-US" sz="800" dirty="0"/>
              <a:t>&gt; </a:t>
            </a:r>
          </a:p>
          <a:p>
            <a:pPr defTabSz="180000"/>
            <a:r>
              <a:rPr lang="en-US" sz="800" dirty="0"/>
              <a:t>									</a:t>
            </a:r>
            <a:r>
              <a:rPr lang="en-US" sz="800" dirty="0">
                <a:highlight>
                  <a:srgbClr val="FFFF00"/>
                </a:highlight>
              </a:rPr>
              <a:t>10 0  10 10  0 10  0 0  10 0</a:t>
            </a:r>
          </a:p>
          <a:p>
            <a:pPr defTabSz="180000"/>
            <a:r>
              <a:rPr lang="en-US" sz="800" dirty="0"/>
              <a:t>							&lt;/</a:t>
            </a:r>
            <a:r>
              <a:rPr lang="en-US" sz="800" dirty="0" err="1"/>
              <a:t>gml:posList</a:t>
            </a:r>
            <a:r>
              <a:rPr lang="en-US" sz="800" dirty="0"/>
              <a:t>&gt;</a:t>
            </a:r>
          </a:p>
          <a:p>
            <a:pPr defTabSz="180000"/>
            <a:r>
              <a:rPr lang="en-US" sz="800" dirty="0"/>
              <a:t>						&lt;/</a:t>
            </a:r>
            <a:r>
              <a:rPr lang="en-US" sz="800" dirty="0" err="1"/>
              <a:t>gml:LinearRing</a:t>
            </a:r>
            <a:r>
              <a:rPr lang="en-US" sz="800" dirty="0"/>
              <a:t>&gt;</a:t>
            </a:r>
          </a:p>
          <a:p>
            <a:pPr defTabSz="180000"/>
            <a:r>
              <a:rPr lang="en-US" sz="800" dirty="0"/>
              <a:t>					&lt;/</a:t>
            </a:r>
            <a:r>
              <a:rPr lang="en-US" sz="800" dirty="0" err="1"/>
              <a:t>gml:exterior</a:t>
            </a:r>
            <a:r>
              <a:rPr lang="en-US" sz="800" dirty="0"/>
              <a:t>&gt;</a:t>
            </a:r>
          </a:p>
          <a:p>
            <a:pPr defTabSz="180000"/>
            <a:r>
              <a:rPr lang="en-US" sz="800" dirty="0"/>
              <a:t>				&lt;/</a:t>
            </a:r>
            <a:r>
              <a:rPr lang="en-US" sz="800" dirty="0" err="1"/>
              <a:t>gml:Polygon</a:t>
            </a:r>
            <a:r>
              <a:rPr lang="en-US" sz="800" dirty="0"/>
              <a:t>&gt;</a:t>
            </a:r>
          </a:p>
          <a:p>
            <a:pPr defTabSz="180000"/>
            <a:r>
              <a:rPr lang="en-US" sz="800" dirty="0"/>
              <a:t>			&lt;/</a:t>
            </a:r>
            <a:r>
              <a:rPr lang="en-US" sz="800" dirty="0" err="1"/>
              <a:t>gml:surfaceMember</a:t>
            </a:r>
            <a:r>
              <a:rPr lang="en-US" sz="800" dirty="0"/>
              <a:t>&gt;</a:t>
            </a:r>
          </a:p>
          <a:p>
            <a:pPr defTabSz="180000"/>
            <a:r>
              <a:rPr lang="en-US" sz="800" dirty="0"/>
              <a:t>		&lt;/</a:t>
            </a:r>
            <a:r>
              <a:rPr lang="en-US" sz="800" dirty="0" err="1"/>
              <a:t>gml:MultiSurface</a:t>
            </a:r>
            <a:r>
              <a:rPr lang="en-US" sz="800" dirty="0"/>
              <a:t>&gt;</a:t>
            </a:r>
          </a:p>
          <a:p>
            <a:pPr defTabSz="180000"/>
            <a:r>
              <a:rPr lang="en-US" sz="800" dirty="0"/>
              <a:t>	&lt;/</a:t>
            </a:r>
            <a:r>
              <a:rPr lang="en-US" sz="800" dirty="0" err="1"/>
              <a:t>oi-cov:footprint</a:t>
            </a:r>
            <a:r>
              <a:rPr lang="en-US" sz="800" dirty="0"/>
              <a:t>&gt;</a:t>
            </a:r>
          </a:p>
          <a:p>
            <a:pPr defTabSz="180000"/>
            <a:r>
              <a:rPr lang="en-US" sz="800" dirty="0"/>
              <a:t>	&lt;</a:t>
            </a:r>
            <a:r>
              <a:rPr lang="en-US" sz="800" dirty="0" err="1"/>
              <a:t>oi-cov:interpolationType</a:t>
            </a:r>
            <a:r>
              <a:rPr lang="en-US" sz="800" dirty="0"/>
              <a:t> </a:t>
            </a:r>
            <a:r>
              <a:rPr lang="en-US" sz="800" dirty="0" err="1"/>
              <a:t>xlink:href</a:t>
            </a:r>
            <a:r>
              <a:rPr lang="en-US" sz="800" dirty="0"/>
              <a:t>="</a:t>
            </a:r>
            <a:r>
              <a:rPr lang="en-US" sz="800" dirty="0">
                <a:highlight>
                  <a:srgbClr val="FFFF00"/>
                </a:highlight>
              </a:rPr>
              <a:t>http://inspire.ec.europa.eu/</a:t>
            </a:r>
            <a:r>
              <a:rPr lang="en-US" sz="800" dirty="0" err="1">
                <a:highlight>
                  <a:srgbClr val="FFFF00"/>
                </a:highlight>
              </a:rPr>
              <a:t>codelist</a:t>
            </a:r>
            <a:r>
              <a:rPr lang="en-US" sz="800" dirty="0">
                <a:highlight>
                  <a:srgbClr val="FFFF00"/>
                </a:highlight>
              </a:rPr>
              <a:t>/</a:t>
            </a:r>
            <a:r>
              <a:rPr lang="en-US" sz="800" dirty="0" err="1">
                <a:highlight>
                  <a:srgbClr val="FFFF00"/>
                </a:highlight>
              </a:rPr>
              <a:t>InterpolationMethodValue</a:t>
            </a:r>
            <a:r>
              <a:rPr lang="en-US" sz="800" dirty="0">
                <a:highlight>
                  <a:srgbClr val="FFFF00"/>
                </a:highlight>
              </a:rPr>
              <a:t>/XXX</a:t>
            </a:r>
            <a:r>
              <a:rPr lang="en-US" sz="800" dirty="0"/>
              <a:t>"/&gt;</a:t>
            </a:r>
          </a:p>
          <a:p>
            <a:pPr defTabSz="180000"/>
            <a:r>
              <a:rPr lang="en-US" sz="800" dirty="0"/>
              <a:t>	&lt;</a:t>
            </a:r>
            <a:r>
              <a:rPr lang="en-US" sz="800" dirty="0" err="1"/>
              <a:t>oi-cov:name</a:t>
            </a:r>
            <a:r>
              <a:rPr lang="en-US" sz="800" dirty="0"/>
              <a:t>&gt;</a:t>
            </a:r>
            <a:r>
              <a:rPr lang="en-US" sz="800" dirty="0">
                <a:highlight>
                  <a:srgbClr val="FFFF00"/>
                </a:highlight>
              </a:rPr>
              <a:t>name</a:t>
            </a:r>
            <a:r>
              <a:rPr lang="en-US" sz="800" dirty="0"/>
              <a:t>&lt;/</a:t>
            </a:r>
            <a:r>
              <a:rPr lang="en-US" sz="800" dirty="0" err="1"/>
              <a:t>oi-cov:name</a:t>
            </a:r>
            <a:r>
              <a:rPr lang="en-US" sz="800" dirty="0"/>
              <a:t>&gt;</a:t>
            </a:r>
          </a:p>
          <a:p>
            <a:pPr defTabSz="180000"/>
            <a:r>
              <a:rPr lang="en-US" sz="800" dirty="0"/>
              <a:t>	&lt;</a:t>
            </a:r>
            <a:r>
              <a:rPr lang="en-US" sz="800" dirty="0" err="1"/>
              <a:t>oi-cov:phenomenonTime</a:t>
            </a:r>
            <a:r>
              <a:rPr lang="en-US" sz="800" dirty="0"/>
              <a:t>&gt;</a:t>
            </a:r>
          </a:p>
          <a:p>
            <a:pPr defTabSz="180000"/>
            <a:r>
              <a:rPr lang="en-US" sz="800" dirty="0"/>
              <a:t>		&lt;</a:t>
            </a:r>
            <a:r>
              <a:rPr lang="en-US" sz="800" dirty="0" err="1"/>
              <a:t>gml:TimePeriod</a:t>
            </a:r>
            <a:r>
              <a:rPr lang="en-US" sz="800" dirty="0"/>
              <a:t>&gt;</a:t>
            </a:r>
          </a:p>
          <a:p>
            <a:pPr defTabSz="180000"/>
            <a:r>
              <a:rPr lang="en-US" sz="800" dirty="0"/>
              <a:t>			&lt;</a:t>
            </a:r>
            <a:r>
              <a:rPr lang="en-US" sz="800" dirty="0" err="1"/>
              <a:t>gml:beginPosition</a:t>
            </a:r>
            <a:r>
              <a:rPr lang="en-US" sz="800" dirty="0"/>
              <a:t>&gt;</a:t>
            </a:r>
            <a:r>
              <a:rPr lang="en-US" sz="800" dirty="0" err="1">
                <a:highlight>
                  <a:srgbClr val="FFFF00"/>
                </a:highlight>
              </a:rPr>
              <a:t>beginPosition</a:t>
            </a:r>
            <a:r>
              <a:rPr lang="en-US" sz="800" dirty="0"/>
              <a:t>&lt;/</a:t>
            </a:r>
            <a:r>
              <a:rPr lang="en-US" sz="800" dirty="0" err="1"/>
              <a:t>gml:beginPosition</a:t>
            </a:r>
            <a:r>
              <a:rPr lang="en-US" sz="800" dirty="0"/>
              <a:t>&gt;</a:t>
            </a:r>
          </a:p>
          <a:p>
            <a:pPr defTabSz="180000"/>
            <a:r>
              <a:rPr lang="en-US" sz="800" dirty="0"/>
              <a:t>			&lt;</a:t>
            </a:r>
            <a:r>
              <a:rPr lang="en-US" sz="800" dirty="0" err="1"/>
              <a:t>gml:endPosition</a:t>
            </a:r>
            <a:r>
              <a:rPr lang="en-US" sz="800" dirty="0"/>
              <a:t>&gt;</a:t>
            </a:r>
            <a:r>
              <a:rPr lang="en-US" sz="800" dirty="0" err="1">
                <a:highlight>
                  <a:srgbClr val="FFFF00"/>
                </a:highlight>
              </a:rPr>
              <a:t>endPosition</a:t>
            </a:r>
            <a:r>
              <a:rPr lang="en-US" sz="800" dirty="0"/>
              <a:t>&lt;/</a:t>
            </a:r>
            <a:r>
              <a:rPr lang="en-US" sz="800" dirty="0" err="1"/>
              <a:t>gml:endPosition</a:t>
            </a:r>
            <a:r>
              <a:rPr lang="en-US" sz="800" dirty="0"/>
              <a:t>&gt;</a:t>
            </a:r>
          </a:p>
          <a:p>
            <a:pPr defTabSz="180000"/>
            <a:r>
              <a:rPr lang="en-US" sz="800" dirty="0"/>
              <a:t>		&lt;/</a:t>
            </a:r>
            <a:r>
              <a:rPr lang="en-US" sz="800" dirty="0" err="1"/>
              <a:t>gml:TimePeriod</a:t>
            </a:r>
            <a:r>
              <a:rPr lang="en-US" sz="800" dirty="0"/>
              <a:t>&gt;</a:t>
            </a:r>
          </a:p>
          <a:p>
            <a:pPr defTabSz="180000"/>
            <a:r>
              <a:rPr lang="en-US" sz="800" dirty="0"/>
              <a:t>	&lt;/</a:t>
            </a:r>
            <a:r>
              <a:rPr lang="en-US" sz="800" dirty="0" err="1"/>
              <a:t>oi-cov:phenomenonTime</a:t>
            </a:r>
            <a:r>
              <a:rPr lang="en-US" sz="800" dirty="0"/>
              <a:t>&gt;</a:t>
            </a:r>
          </a:p>
          <a:p>
            <a:pPr defTabSz="180000"/>
            <a:r>
              <a:rPr lang="en-US" sz="800" dirty="0"/>
              <a:t>	&lt;</a:t>
            </a:r>
            <a:r>
              <a:rPr lang="en-US" sz="800" dirty="0" err="1"/>
              <a:t>oi-cov:beginLifespanVersion</a:t>
            </a:r>
            <a:r>
              <a:rPr lang="en-US" sz="800" dirty="0"/>
              <a:t>&gt;</a:t>
            </a:r>
            <a:r>
              <a:rPr lang="en-US" sz="800" dirty="0" err="1">
                <a:highlight>
                  <a:srgbClr val="FFFF00"/>
                </a:highlight>
              </a:rPr>
              <a:t>beginLifespanVersion</a:t>
            </a:r>
            <a:r>
              <a:rPr lang="en-US" sz="800" dirty="0"/>
              <a:t>&lt;/</a:t>
            </a:r>
            <a:r>
              <a:rPr lang="en-US" sz="800" dirty="0" err="1"/>
              <a:t>oi-cov:beginLifespanVersion</a:t>
            </a:r>
            <a:r>
              <a:rPr lang="en-US" sz="800" dirty="0"/>
              <a:t>&gt;</a:t>
            </a:r>
          </a:p>
          <a:p>
            <a:pPr defTabSz="180000"/>
            <a:r>
              <a:rPr lang="en-US" sz="800" dirty="0"/>
              <a:t>&lt;/</a:t>
            </a:r>
            <a:r>
              <a:rPr lang="en-US" sz="800" dirty="0" err="1"/>
              <a:t>oi-cov:OrthoimageCoverageMetadata</a:t>
            </a:r>
            <a:r>
              <a:rPr lang="en-US" sz="800" dirty="0"/>
              <a:t>&gt;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51CCB3C-91A2-4977-829E-B72D477CE9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3351806"/>
              </p:ext>
            </p:extLst>
          </p:nvPr>
        </p:nvGraphicFramePr>
        <p:xfrm>
          <a:off x="2455290" y="1525510"/>
          <a:ext cx="9559638" cy="5237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2184">
                  <a:extLst>
                    <a:ext uri="{9D8B030D-6E8A-4147-A177-3AD203B41FA5}">
                      <a16:colId xmlns:a16="http://schemas.microsoft.com/office/drawing/2014/main" val="1727546737"/>
                    </a:ext>
                  </a:extLst>
                </a:gridCol>
                <a:gridCol w="5957454">
                  <a:extLst>
                    <a:ext uri="{9D8B030D-6E8A-4147-A177-3AD203B41FA5}">
                      <a16:colId xmlns:a16="http://schemas.microsoft.com/office/drawing/2014/main" val="42319037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2769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/>
                        <a:t>inspireId</a:t>
                      </a:r>
                      <a:r>
                        <a:rPr lang="en-US" sz="1200" dirty="0"/>
                        <a:t>::</a:t>
                      </a:r>
                      <a:r>
                        <a:rPr lang="en-US" sz="1200" dirty="0" err="1"/>
                        <a:t>localId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ortoimatge-satellit-sentinel-2-mensual-v1r0-desembre-2020-sen2irc8bf04.tif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611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/>
                        <a:t>inspireId</a:t>
                      </a:r>
                      <a:r>
                        <a:rPr lang="en-US" sz="1200" dirty="0"/>
                        <a:t>::namespace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catalunya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702018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err="1"/>
                        <a:t>domainExtent</a:t>
                      </a:r>
                      <a:r>
                        <a:rPr lang="en-US" sz="1200" dirty="0"/>
                        <a:t>::description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Mosaic of the territory of Catalonia covered by raster file sen2irc8bf04.tif produced by ICGC, with a spatial resolution of 10 meters and 8 bits of radiometric resolution. The image is made from rectified images captured by the multispectral sensor (MSI) of Sentinel-2 satellites in the framework of the Copernicus program. It contains information about the </a:t>
                      </a:r>
                      <a:r>
                        <a:rPr lang="en-US" sz="1200" dirty="0" err="1"/>
                        <a:t>the</a:t>
                      </a:r>
                      <a:r>
                        <a:rPr lang="en-US" sz="1200" dirty="0"/>
                        <a:t> near infrared, red and green bands (IRC) of the electromagnetic spectrum.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2335325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/>
                        <a:t>domainExtent</a:t>
                      </a:r>
                      <a:r>
                        <a:rPr lang="en-US" sz="1200" dirty="0"/>
                        <a:t>::</a:t>
                      </a:r>
                      <a:r>
                        <a:rPr lang="en-US" sz="1200" dirty="0" err="1"/>
                        <a:t>westBoundLongitude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-0.196395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291588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/>
                        <a:t>domainExtent</a:t>
                      </a:r>
                      <a:r>
                        <a:rPr lang="en-US" sz="1200" dirty="0"/>
                        <a:t>::</a:t>
                      </a:r>
                      <a:r>
                        <a:rPr lang="en-US" sz="1200" dirty="0" err="1"/>
                        <a:t>eastBoundLongitude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3.492119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9259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/>
                        <a:t>domainExtent</a:t>
                      </a:r>
                      <a:r>
                        <a:rPr lang="en-US" sz="1200" dirty="0"/>
                        <a:t>::</a:t>
                      </a:r>
                      <a:r>
                        <a:rPr lang="en-US" sz="1200" dirty="0" err="1"/>
                        <a:t>southBoundLatitude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40.430026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15574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/>
                        <a:t>domainExtent</a:t>
                      </a:r>
                      <a:r>
                        <a:rPr lang="en-US" sz="1200" dirty="0"/>
                        <a:t>::</a:t>
                      </a:r>
                      <a:r>
                        <a:rPr lang="en-US" sz="1200" dirty="0" err="1"/>
                        <a:t>northBoundLatitude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43.171704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062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footprint::</a:t>
                      </a:r>
                      <a:r>
                        <a:rPr lang="en-US" sz="1200" dirty="0" err="1"/>
                        <a:t>posList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43.171704 -0.196395 43.171704 3.492119 40.430026 3.492119 40.430026 -0.196395 43.171704 -0.196395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5517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/>
                        <a:t>interpolationType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http://inspire.ec.europa.eu/codelist/InterpolationMethodValue/bilinear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9802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sen2irc8bf04.tif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553460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err="1"/>
                        <a:t>phenomenonTime</a:t>
                      </a:r>
                      <a:r>
                        <a:rPr lang="en-US" sz="1200" dirty="0"/>
                        <a:t>::</a:t>
                      </a:r>
                      <a:r>
                        <a:rPr lang="en-US" sz="1200" dirty="0" err="1"/>
                        <a:t>beginPosition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2020-12-03 00:00:00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3501228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/>
                        <a:t>phenomenonTime</a:t>
                      </a:r>
                      <a:r>
                        <a:rPr lang="en-US" sz="1200" dirty="0"/>
                        <a:t>::</a:t>
                      </a:r>
                      <a:r>
                        <a:rPr lang="en-US" sz="1200" dirty="0" err="1"/>
                        <a:t>endPosition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2020-12-28 23:59:59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8279628"/>
                  </a:ext>
                </a:extLst>
              </a:tr>
              <a:tr h="180340">
                <a:tc>
                  <a:txBody>
                    <a:bodyPr/>
                    <a:lstStyle/>
                    <a:p>
                      <a:r>
                        <a:rPr lang="en-US" sz="1200"/>
                        <a:t>beginLifespanVersion</a:t>
                      </a:r>
                      <a:endParaRPr lang="en-US" sz="1200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20210222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004933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7690451F-6E7F-4535-8BC0-BE2A0FD148C8}"/>
              </a:ext>
            </a:extLst>
          </p:cNvPr>
          <p:cNvSpPr/>
          <p:nvPr/>
        </p:nvSpPr>
        <p:spPr>
          <a:xfrm>
            <a:off x="6095010" y="1925026"/>
            <a:ext cx="5105400" cy="301451"/>
          </a:xfrm>
          <a:prstGeom prst="rect">
            <a:avLst/>
          </a:prstGeom>
          <a:solidFill>
            <a:srgbClr val="CFD5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4D45FCA-EC6D-4D0F-AAE6-488E1FAF44DF}"/>
              </a:ext>
            </a:extLst>
          </p:cNvPr>
          <p:cNvSpPr/>
          <p:nvPr/>
        </p:nvSpPr>
        <p:spPr>
          <a:xfrm>
            <a:off x="6095009" y="2695507"/>
            <a:ext cx="5815623" cy="927279"/>
          </a:xfrm>
          <a:prstGeom prst="rect">
            <a:avLst/>
          </a:prstGeom>
          <a:solidFill>
            <a:srgbClr val="CFD5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933131A-1D6F-4C33-BBF4-81FA90BBEDFE}"/>
              </a:ext>
            </a:extLst>
          </p:cNvPr>
          <p:cNvSpPr/>
          <p:nvPr/>
        </p:nvSpPr>
        <p:spPr>
          <a:xfrm>
            <a:off x="6095010" y="3993524"/>
            <a:ext cx="5105400" cy="174207"/>
          </a:xfrm>
          <a:prstGeom prst="rect">
            <a:avLst/>
          </a:prstGeom>
          <a:solidFill>
            <a:srgbClr val="CFD5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C82A7F7-2674-4085-8BA5-E851D23674F4}"/>
              </a:ext>
            </a:extLst>
          </p:cNvPr>
          <p:cNvSpPr/>
          <p:nvPr/>
        </p:nvSpPr>
        <p:spPr>
          <a:xfrm>
            <a:off x="6095009" y="4514122"/>
            <a:ext cx="5105400" cy="174207"/>
          </a:xfrm>
          <a:prstGeom prst="rect">
            <a:avLst/>
          </a:prstGeom>
          <a:solidFill>
            <a:srgbClr val="CFD5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04CE69E-F3ED-4C0A-A60A-D11121787695}"/>
              </a:ext>
            </a:extLst>
          </p:cNvPr>
          <p:cNvSpPr/>
          <p:nvPr/>
        </p:nvSpPr>
        <p:spPr>
          <a:xfrm>
            <a:off x="6095009" y="5219823"/>
            <a:ext cx="5105400" cy="240998"/>
          </a:xfrm>
          <a:prstGeom prst="rect">
            <a:avLst/>
          </a:prstGeom>
          <a:solidFill>
            <a:srgbClr val="CFD5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F27A0E8-5158-4736-A74E-D9AA6B69D474}"/>
              </a:ext>
            </a:extLst>
          </p:cNvPr>
          <p:cNvSpPr/>
          <p:nvPr/>
        </p:nvSpPr>
        <p:spPr>
          <a:xfrm>
            <a:off x="6095009" y="5992315"/>
            <a:ext cx="5105400" cy="174207"/>
          </a:xfrm>
          <a:prstGeom prst="rect">
            <a:avLst/>
          </a:prstGeom>
          <a:solidFill>
            <a:srgbClr val="CFD5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88835BB-0FCB-4861-8982-BE79AC7F448E}"/>
              </a:ext>
            </a:extLst>
          </p:cNvPr>
          <p:cNvSpPr/>
          <p:nvPr/>
        </p:nvSpPr>
        <p:spPr>
          <a:xfrm>
            <a:off x="6095009" y="6546447"/>
            <a:ext cx="5105400" cy="174207"/>
          </a:xfrm>
          <a:prstGeom prst="rect">
            <a:avLst/>
          </a:prstGeom>
          <a:solidFill>
            <a:srgbClr val="CFD5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5BDED5B-C64A-46F4-946F-F8C40CD6DE0E}"/>
              </a:ext>
            </a:extLst>
          </p:cNvPr>
          <p:cNvSpPr/>
          <p:nvPr/>
        </p:nvSpPr>
        <p:spPr>
          <a:xfrm>
            <a:off x="6095009" y="2316208"/>
            <a:ext cx="5105400" cy="238188"/>
          </a:xfrm>
          <a:prstGeom prst="rect">
            <a:avLst/>
          </a:prstGeom>
          <a:solidFill>
            <a:srgbClr val="E9EB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EA6EA94-FD03-45E0-8E15-A23AB0B670BB}"/>
              </a:ext>
            </a:extLst>
          </p:cNvPr>
          <p:cNvSpPr/>
          <p:nvPr/>
        </p:nvSpPr>
        <p:spPr>
          <a:xfrm>
            <a:off x="6095009" y="3646986"/>
            <a:ext cx="5105400" cy="238188"/>
          </a:xfrm>
          <a:prstGeom prst="rect">
            <a:avLst/>
          </a:prstGeom>
          <a:solidFill>
            <a:srgbClr val="E9EB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DD6E2B2-3A05-4FB0-94B8-66ED31B9D2FC}"/>
              </a:ext>
            </a:extLst>
          </p:cNvPr>
          <p:cNvSpPr/>
          <p:nvPr/>
        </p:nvSpPr>
        <p:spPr>
          <a:xfrm>
            <a:off x="6095009" y="4205066"/>
            <a:ext cx="5105400" cy="238188"/>
          </a:xfrm>
          <a:prstGeom prst="rect">
            <a:avLst/>
          </a:prstGeom>
          <a:solidFill>
            <a:srgbClr val="E9EB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C2309E9-7114-4940-8A46-139FC12C8295}"/>
              </a:ext>
            </a:extLst>
          </p:cNvPr>
          <p:cNvSpPr/>
          <p:nvPr/>
        </p:nvSpPr>
        <p:spPr>
          <a:xfrm>
            <a:off x="6095009" y="5612390"/>
            <a:ext cx="5105400" cy="238188"/>
          </a:xfrm>
          <a:prstGeom prst="rect">
            <a:avLst/>
          </a:prstGeom>
          <a:solidFill>
            <a:srgbClr val="E9EB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2CA1753-4DC4-4234-845C-1FC7F05F3784}"/>
              </a:ext>
            </a:extLst>
          </p:cNvPr>
          <p:cNvSpPr/>
          <p:nvPr/>
        </p:nvSpPr>
        <p:spPr>
          <a:xfrm>
            <a:off x="6095009" y="6242342"/>
            <a:ext cx="5105400" cy="238188"/>
          </a:xfrm>
          <a:prstGeom prst="rect">
            <a:avLst/>
          </a:prstGeom>
          <a:solidFill>
            <a:srgbClr val="E9EB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5994BA2-88DC-4485-A3C2-995F4C44926B}"/>
              </a:ext>
            </a:extLst>
          </p:cNvPr>
          <p:cNvSpPr/>
          <p:nvPr/>
        </p:nvSpPr>
        <p:spPr>
          <a:xfrm>
            <a:off x="6095009" y="4786756"/>
            <a:ext cx="5383646" cy="367149"/>
          </a:xfrm>
          <a:prstGeom prst="rect">
            <a:avLst/>
          </a:prstGeom>
          <a:solidFill>
            <a:srgbClr val="E9EB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D8A1FA1-44E8-4077-8CE6-4315FF5607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9997" y="2315059"/>
            <a:ext cx="2400635" cy="2838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881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000"/>
                            </p:stCondLst>
                            <p:childTnLst>
                              <p:par>
                                <p:cTn id="8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500"/>
                            </p:stCondLst>
                            <p:childTnLst>
                              <p:par>
                                <p:cTn id="8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500"/>
                            </p:stCondLst>
                            <p:childTnLst>
                              <p:par>
                                <p:cTn id="11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500"/>
                            </p:stCondLst>
                            <p:childTnLst>
                              <p:par>
                                <p:cTn id="11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000"/>
                            </p:stCondLst>
                            <p:childTnLst>
                              <p:par>
                                <p:cTn id="12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071BEC-1C71-4F55-8673-8C013A4BEBBA}"/>
              </a:ext>
            </a:extLst>
          </p:cNvPr>
          <p:cNvSpPr txBox="1"/>
          <p:nvPr/>
        </p:nvSpPr>
        <p:spPr>
          <a:xfrm>
            <a:off x="7409204" y="1"/>
            <a:ext cx="11017341" cy="685995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defTabSz="180000"/>
            <a:r>
              <a:rPr lang="en-US" sz="800" dirty="0"/>
              <a:t>&lt;</a:t>
            </a:r>
            <a:r>
              <a:rPr lang="en-US" sz="800" dirty="0" err="1"/>
              <a:t>oi-cov:OrthoimageCoverageMetadata</a:t>
            </a:r>
            <a:r>
              <a:rPr lang="en-US" sz="800" dirty="0"/>
              <a:t>&gt;</a:t>
            </a:r>
          </a:p>
          <a:p>
            <a:pPr defTabSz="180000"/>
            <a:r>
              <a:rPr lang="en-US" sz="800" dirty="0"/>
              <a:t>	&lt;</a:t>
            </a:r>
            <a:r>
              <a:rPr lang="en-US" sz="800" dirty="0" err="1"/>
              <a:t>oi-cov:inspireId</a:t>
            </a:r>
            <a:r>
              <a:rPr lang="en-US" sz="800" dirty="0"/>
              <a:t>&gt;</a:t>
            </a:r>
          </a:p>
          <a:p>
            <a:pPr defTabSz="180000"/>
            <a:r>
              <a:rPr lang="en-US" sz="800" dirty="0"/>
              <a:t>		&lt;</a:t>
            </a:r>
            <a:r>
              <a:rPr lang="en-US" sz="800" dirty="0" err="1"/>
              <a:t>base:Identifier</a:t>
            </a:r>
            <a:r>
              <a:rPr lang="en-US" sz="800" dirty="0"/>
              <a:t>&gt;</a:t>
            </a:r>
          </a:p>
          <a:p>
            <a:pPr defTabSz="180000"/>
            <a:r>
              <a:rPr lang="en-US" sz="800" dirty="0"/>
              <a:t>			&lt;</a:t>
            </a:r>
            <a:r>
              <a:rPr lang="en-US" sz="800" dirty="0" err="1"/>
              <a:t>base:localId</a:t>
            </a:r>
            <a:r>
              <a:rPr lang="en-US" sz="800" dirty="0"/>
              <a:t>&gt;ortoimatge-satellit-sentinel-2-mensual-v1r0-desembre-2020-sen2irc8bf04.tif&lt;/</a:t>
            </a:r>
            <a:r>
              <a:rPr lang="en-US" sz="800" dirty="0" err="1"/>
              <a:t>base:localId</a:t>
            </a:r>
            <a:r>
              <a:rPr lang="en-US" sz="800" dirty="0"/>
              <a:t>&gt;</a:t>
            </a:r>
          </a:p>
          <a:p>
            <a:pPr defTabSz="180000"/>
            <a:r>
              <a:rPr lang="en-US" sz="800" dirty="0"/>
              <a:t>			&lt;</a:t>
            </a:r>
            <a:r>
              <a:rPr lang="en-US" sz="800" dirty="0" err="1"/>
              <a:t>base:namespace</a:t>
            </a:r>
            <a:r>
              <a:rPr lang="en-US" sz="800" dirty="0"/>
              <a:t>&gt;</a:t>
            </a:r>
            <a:r>
              <a:rPr lang="en-US" sz="800" dirty="0" err="1"/>
              <a:t>catalunya</a:t>
            </a:r>
            <a:r>
              <a:rPr lang="en-US" sz="800" dirty="0"/>
              <a:t>&lt;/</a:t>
            </a:r>
            <a:r>
              <a:rPr lang="en-US" sz="800" dirty="0" err="1"/>
              <a:t>base:namespace</a:t>
            </a:r>
            <a:r>
              <a:rPr lang="en-US" sz="800" dirty="0"/>
              <a:t>&gt;</a:t>
            </a:r>
          </a:p>
          <a:p>
            <a:pPr defTabSz="180000"/>
            <a:r>
              <a:rPr lang="en-US" sz="800" dirty="0"/>
              <a:t>		&lt;/</a:t>
            </a:r>
            <a:r>
              <a:rPr lang="en-US" sz="800" dirty="0" err="1"/>
              <a:t>base:Identifier</a:t>
            </a:r>
            <a:r>
              <a:rPr lang="en-US" sz="800" dirty="0"/>
              <a:t>&gt;</a:t>
            </a:r>
          </a:p>
          <a:p>
            <a:pPr defTabSz="180000"/>
            <a:r>
              <a:rPr lang="en-US" sz="800" dirty="0"/>
              <a:t>	&lt;/</a:t>
            </a:r>
            <a:r>
              <a:rPr lang="en-US" sz="800" dirty="0" err="1"/>
              <a:t>oi-cov:inspireId</a:t>
            </a:r>
            <a:r>
              <a:rPr lang="en-US" sz="800" dirty="0"/>
              <a:t>&gt;</a:t>
            </a:r>
          </a:p>
          <a:p>
            <a:pPr defTabSz="180000"/>
            <a:r>
              <a:rPr lang="en-US" sz="800" dirty="0"/>
              <a:t>	&lt;</a:t>
            </a:r>
            <a:r>
              <a:rPr lang="en-US" sz="800" dirty="0" err="1"/>
              <a:t>oi-cov:domainExtent</a:t>
            </a:r>
            <a:r>
              <a:rPr lang="en-US" sz="800" dirty="0"/>
              <a:t>&gt;</a:t>
            </a:r>
          </a:p>
          <a:p>
            <a:pPr defTabSz="180000"/>
            <a:r>
              <a:rPr lang="en-US" sz="800" dirty="0"/>
              <a:t>		&lt;</a:t>
            </a:r>
            <a:r>
              <a:rPr lang="en-US" sz="800" dirty="0" err="1"/>
              <a:t>gmd:EX_Extent</a:t>
            </a:r>
            <a:r>
              <a:rPr lang="en-US" sz="800" dirty="0"/>
              <a:t>&gt;</a:t>
            </a:r>
          </a:p>
          <a:p>
            <a:pPr defTabSz="180000"/>
            <a:r>
              <a:rPr lang="en-US" sz="800" dirty="0"/>
              <a:t>			&lt;</a:t>
            </a:r>
            <a:r>
              <a:rPr lang="en-US" sz="800" dirty="0" err="1"/>
              <a:t>gmd:description</a:t>
            </a:r>
            <a:r>
              <a:rPr lang="en-US" sz="800" dirty="0"/>
              <a:t>&gt;</a:t>
            </a:r>
          </a:p>
          <a:p>
            <a:pPr defTabSz="180000"/>
            <a:r>
              <a:rPr lang="en-US" sz="800" dirty="0"/>
              <a:t>				&lt;</a:t>
            </a:r>
            <a:r>
              <a:rPr lang="en-US" sz="800" dirty="0" err="1"/>
              <a:t>gco:CharacterString</a:t>
            </a:r>
            <a:r>
              <a:rPr lang="en-US" sz="800" dirty="0"/>
              <a:t>&gt;Mosaic of the territory of Catalonia covered by raster file sen2irc8bf04.tif produced by ICGC, with a spatial resolution of 10 meters and 8 bits of radiometric re&lt;/</a:t>
            </a:r>
            <a:r>
              <a:rPr lang="en-US" sz="800" dirty="0" err="1"/>
              <a:t>gco:CharacterString</a:t>
            </a:r>
            <a:r>
              <a:rPr lang="en-US" sz="800" dirty="0"/>
              <a:t>&gt;</a:t>
            </a:r>
          </a:p>
          <a:p>
            <a:pPr defTabSz="180000"/>
            <a:r>
              <a:rPr lang="en-US" sz="800" dirty="0"/>
              <a:t>			&lt;/</a:t>
            </a:r>
            <a:r>
              <a:rPr lang="en-US" sz="800" dirty="0" err="1"/>
              <a:t>gmd:description</a:t>
            </a:r>
            <a:r>
              <a:rPr lang="en-US" sz="800" dirty="0"/>
              <a:t>&gt;</a:t>
            </a:r>
          </a:p>
          <a:p>
            <a:pPr defTabSz="180000"/>
            <a:r>
              <a:rPr lang="en-US" sz="800" dirty="0"/>
              <a:t>			&lt;</a:t>
            </a:r>
            <a:r>
              <a:rPr lang="en-US" sz="800" dirty="0" err="1"/>
              <a:t>gmd:geographicElement</a:t>
            </a:r>
            <a:r>
              <a:rPr lang="en-US" sz="800" dirty="0"/>
              <a:t>&gt;</a:t>
            </a:r>
          </a:p>
          <a:p>
            <a:pPr defTabSz="180000"/>
            <a:r>
              <a:rPr lang="en-US" sz="800" dirty="0"/>
              <a:t>				&lt;</a:t>
            </a:r>
            <a:r>
              <a:rPr lang="en-US" sz="800" dirty="0" err="1"/>
              <a:t>gmd:EX_GeographicBoundingBox</a:t>
            </a:r>
            <a:r>
              <a:rPr lang="en-US" sz="800" dirty="0"/>
              <a:t>&gt;</a:t>
            </a:r>
          </a:p>
          <a:p>
            <a:pPr defTabSz="180000"/>
            <a:r>
              <a:rPr lang="en-US" sz="800" dirty="0"/>
              <a:t>					&lt;</a:t>
            </a:r>
            <a:r>
              <a:rPr lang="en-US" sz="800" dirty="0" err="1"/>
              <a:t>gmd:westBoundLongitude</a:t>
            </a:r>
            <a:r>
              <a:rPr lang="en-US" sz="800" dirty="0"/>
              <a:t>&gt;</a:t>
            </a:r>
          </a:p>
          <a:p>
            <a:pPr defTabSz="180000"/>
            <a:r>
              <a:rPr lang="en-US" sz="800" dirty="0"/>
              <a:t>						&lt;</a:t>
            </a:r>
            <a:r>
              <a:rPr lang="en-US" sz="800" dirty="0" err="1"/>
              <a:t>gco:Decimal</a:t>
            </a:r>
            <a:r>
              <a:rPr lang="en-US" sz="800" dirty="0"/>
              <a:t>&gt;-0.196395&lt;/</a:t>
            </a:r>
            <a:r>
              <a:rPr lang="en-US" sz="800" dirty="0" err="1"/>
              <a:t>gco:Decimal</a:t>
            </a:r>
            <a:r>
              <a:rPr lang="en-US" sz="800" dirty="0"/>
              <a:t>&gt;</a:t>
            </a:r>
          </a:p>
          <a:p>
            <a:pPr defTabSz="180000"/>
            <a:r>
              <a:rPr lang="en-US" sz="800" dirty="0"/>
              <a:t>					&lt;/</a:t>
            </a:r>
            <a:r>
              <a:rPr lang="en-US" sz="800" dirty="0" err="1"/>
              <a:t>gmd:westBoundLongitude</a:t>
            </a:r>
            <a:r>
              <a:rPr lang="en-US" sz="800" dirty="0"/>
              <a:t>&gt;</a:t>
            </a:r>
          </a:p>
          <a:p>
            <a:pPr defTabSz="180000"/>
            <a:r>
              <a:rPr lang="en-US" sz="800" dirty="0"/>
              <a:t>					&lt;</a:t>
            </a:r>
            <a:r>
              <a:rPr lang="en-US" sz="800" dirty="0" err="1"/>
              <a:t>gmd:eastBoundLongitude</a:t>
            </a:r>
            <a:r>
              <a:rPr lang="en-US" sz="800" dirty="0"/>
              <a:t>&gt;</a:t>
            </a:r>
          </a:p>
          <a:p>
            <a:pPr defTabSz="180000"/>
            <a:r>
              <a:rPr lang="en-US" sz="800" dirty="0"/>
              <a:t>						&lt;</a:t>
            </a:r>
            <a:r>
              <a:rPr lang="en-US" sz="800" dirty="0" err="1"/>
              <a:t>gco:Decimal</a:t>
            </a:r>
            <a:r>
              <a:rPr lang="en-US" sz="800" dirty="0"/>
              <a:t>&gt;3.492119&lt;/</a:t>
            </a:r>
            <a:r>
              <a:rPr lang="en-US" sz="800" dirty="0" err="1"/>
              <a:t>gco:Decimal</a:t>
            </a:r>
            <a:r>
              <a:rPr lang="en-US" sz="800" dirty="0"/>
              <a:t>&gt;</a:t>
            </a:r>
          </a:p>
          <a:p>
            <a:pPr defTabSz="180000"/>
            <a:r>
              <a:rPr lang="en-US" sz="800" dirty="0"/>
              <a:t>					&lt;/</a:t>
            </a:r>
            <a:r>
              <a:rPr lang="en-US" sz="800" dirty="0" err="1"/>
              <a:t>gmd:eastBoundLongitude</a:t>
            </a:r>
            <a:r>
              <a:rPr lang="en-US" sz="800" dirty="0"/>
              <a:t>&gt;</a:t>
            </a:r>
          </a:p>
          <a:p>
            <a:pPr defTabSz="180000"/>
            <a:r>
              <a:rPr lang="en-US" sz="800" dirty="0"/>
              <a:t>					&lt;</a:t>
            </a:r>
            <a:r>
              <a:rPr lang="en-US" sz="800" dirty="0" err="1"/>
              <a:t>gmd:southBoundLatitude</a:t>
            </a:r>
            <a:r>
              <a:rPr lang="en-US" sz="800" dirty="0"/>
              <a:t>&gt;</a:t>
            </a:r>
          </a:p>
          <a:p>
            <a:pPr defTabSz="180000"/>
            <a:r>
              <a:rPr lang="en-US" sz="800" dirty="0"/>
              <a:t>						&lt;</a:t>
            </a:r>
            <a:r>
              <a:rPr lang="en-US" sz="800" dirty="0" err="1"/>
              <a:t>gco:Decimal</a:t>
            </a:r>
            <a:r>
              <a:rPr lang="en-US" sz="800" dirty="0"/>
              <a:t>&gt;40.430026&lt;/</a:t>
            </a:r>
            <a:r>
              <a:rPr lang="en-US" sz="800" dirty="0" err="1"/>
              <a:t>gco:Decimal</a:t>
            </a:r>
            <a:r>
              <a:rPr lang="en-US" sz="800" dirty="0"/>
              <a:t>&gt;</a:t>
            </a:r>
          </a:p>
          <a:p>
            <a:pPr defTabSz="180000"/>
            <a:r>
              <a:rPr lang="en-US" sz="800" dirty="0"/>
              <a:t>					&lt;/</a:t>
            </a:r>
            <a:r>
              <a:rPr lang="en-US" sz="800" dirty="0" err="1"/>
              <a:t>gmd:southBoundLatitude</a:t>
            </a:r>
            <a:r>
              <a:rPr lang="en-US" sz="800" dirty="0"/>
              <a:t>&gt;</a:t>
            </a:r>
          </a:p>
          <a:p>
            <a:pPr defTabSz="180000"/>
            <a:r>
              <a:rPr lang="en-US" sz="800" dirty="0"/>
              <a:t>					&lt;</a:t>
            </a:r>
            <a:r>
              <a:rPr lang="en-US" sz="800" dirty="0" err="1"/>
              <a:t>gmd:northBoundLatitude</a:t>
            </a:r>
            <a:r>
              <a:rPr lang="en-US" sz="800" dirty="0"/>
              <a:t>&gt;</a:t>
            </a:r>
          </a:p>
          <a:p>
            <a:pPr defTabSz="180000"/>
            <a:r>
              <a:rPr lang="en-US" sz="800" dirty="0"/>
              <a:t>						&lt;</a:t>
            </a:r>
            <a:r>
              <a:rPr lang="en-US" sz="800" dirty="0" err="1"/>
              <a:t>gco:Decimal</a:t>
            </a:r>
            <a:r>
              <a:rPr lang="en-US" sz="800" dirty="0"/>
              <a:t>&gt;43.171704&lt;/</a:t>
            </a:r>
            <a:r>
              <a:rPr lang="en-US" sz="800" dirty="0" err="1"/>
              <a:t>gco:Decimal</a:t>
            </a:r>
            <a:r>
              <a:rPr lang="en-US" sz="800" dirty="0"/>
              <a:t>&gt;</a:t>
            </a:r>
          </a:p>
          <a:p>
            <a:pPr defTabSz="180000"/>
            <a:r>
              <a:rPr lang="en-US" sz="800" dirty="0"/>
              <a:t>					&lt;/</a:t>
            </a:r>
            <a:r>
              <a:rPr lang="en-US" sz="800" dirty="0" err="1"/>
              <a:t>gmd:northBoundLatitude</a:t>
            </a:r>
            <a:r>
              <a:rPr lang="en-US" sz="800" dirty="0"/>
              <a:t>&gt;</a:t>
            </a:r>
          </a:p>
          <a:p>
            <a:pPr defTabSz="180000"/>
            <a:r>
              <a:rPr lang="en-US" sz="800" dirty="0"/>
              <a:t>				&lt;/</a:t>
            </a:r>
            <a:r>
              <a:rPr lang="en-US" sz="800" dirty="0" err="1"/>
              <a:t>gmd:EX_GeographicBoundingBox</a:t>
            </a:r>
            <a:r>
              <a:rPr lang="en-US" sz="800" dirty="0"/>
              <a:t>&gt;</a:t>
            </a:r>
          </a:p>
          <a:p>
            <a:pPr defTabSz="180000"/>
            <a:r>
              <a:rPr lang="en-US" sz="800" dirty="0"/>
              <a:t>			&lt;/</a:t>
            </a:r>
            <a:r>
              <a:rPr lang="en-US" sz="800" dirty="0" err="1"/>
              <a:t>gmd:geographicElement</a:t>
            </a:r>
            <a:r>
              <a:rPr lang="en-US" sz="800" dirty="0"/>
              <a:t>&gt;</a:t>
            </a:r>
          </a:p>
          <a:p>
            <a:pPr defTabSz="180000"/>
            <a:r>
              <a:rPr lang="en-US" sz="800" dirty="0"/>
              <a:t>		&lt;/</a:t>
            </a:r>
            <a:r>
              <a:rPr lang="en-US" sz="800" dirty="0" err="1"/>
              <a:t>gmd:EX_Extent</a:t>
            </a:r>
            <a:r>
              <a:rPr lang="en-US" sz="800" dirty="0"/>
              <a:t>&gt;</a:t>
            </a:r>
          </a:p>
          <a:p>
            <a:pPr defTabSz="180000"/>
            <a:r>
              <a:rPr lang="en-US" sz="800" dirty="0"/>
              <a:t>	&lt;/</a:t>
            </a:r>
            <a:r>
              <a:rPr lang="en-US" sz="800" dirty="0" err="1"/>
              <a:t>oi-cov:domainExtent</a:t>
            </a:r>
            <a:r>
              <a:rPr lang="en-US" sz="800" dirty="0"/>
              <a:t>&gt;</a:t>
            </a:r>
          </a:p>
          <a:p>
            <a:pPr defTabSz="180000"/>
            <a:r>
              <a:rPr lang="en-US" sz="800" dirty="0"/>
              <a:t>	&lt;</a:t>
            </a:r>
            <a:r>
              <a:rPr lang="en-US" sz="800" dirty="0" err="1"/>
              <a:t>oi-cov:footprint</a:t>
            </a:r>
            <a:r>
              <a:rPr lang="en-US" sz="800" dirty="0"/>
              <a:t>&gt;</a:t>
            </a:r>
          </a:p>
          <a:p>
            <a:pPr defTabSz="180000"/>
            <a:r>
              <a:rPr lang="en-US" sz="800" dirty="0"/>
              <a:t>		&lt;</a:t>
            </a:r>
            <a:r>
              <a:rPr lang="en-US" sz="800" dirty="0" err="1"/>
              <a:t>gml:MultiSurface</a:t>
            </a:r>
            <a:r>
              <a:rPr lang="en-US" sz="800" dirty="0"/>
              <a:t>&gt;</a:t>
            </a:r>
          </a:p>
          <a:p>
            <a:pPr defTabSz="180000"/>
            <a:r>
              <a:rPr lang="en-US" sz="800" dirty="0"/>
              <a:t>			&lt;</a:t>
            </a:r>
            <a:r>
              <a:rPr lang="en-US" sz="800" dirty="0" err="1"/>
              <a:t>gml:surfaceMember</a:t>
            </a:r>
            <a:r>
              <a:rPr lang="en-US" sz="800" dirty="0"/>
              <a:t>&gt;</a:t>
            </a:r>
          </a:p>
          <a:p>
            <a:pPr defTabSz="180000"/>
            <a:r>
              <a:rPr lang="en-US" sz="800" dirty="0"/>
              <a:t>				&lt;</a:t>
            </a:r>
            <a:r>
              <a:rPr lang="en-US" sz="800" dirty="0" err="1"/>
              <a:t>gml:Polygon</a:t>
            </a:r>
            <a:r>
              <a:rPr lang="en-US" sz="800" dirty="0"/>
              <a:t>&gt;</a:t>
            </a:r>
          </a:p>
          <a:p>
            <a:pPr defTabSz="180000"/>
            <a:r>
              <a:rPr lang="en-US" sz="800" dirty="0"/>
              <a:t>					&lt;</a:t>
            </a:r>
            <a:r>
              <a:rPr lang="en-US" sz="800" dirty="0" err="1"/>
              <a:t>gml:exterior</a:t>
            </a:r>
            <a:r>
              <a:rPr lang="en-US" sz="800" dirty="0"/>
              <a:t>&gt;</a:t>
            </a:r>
          </a:p>
          <a:p>
            <a:pPr defTabSz="180000"/>
            <a:r>
              <a:rPr lang="en-US" sz="800" dirty="0"/>
              <a:t>						&lt;</a:t>
            </a:r>
            <a:r>
              <a:rPr lang="en-US" sz="800" dirty="0" err="1"/>
              <a:t>gml:LinearRing</a:t>
            </a:r>
            <a:r>
              <a:rPr lang="en-US" sz="800" dirty="0"/>
              <a:t>&gt;</a:t>
            </a:r>
          </a:p>
          <a:p>
            <a:pPr defTabSz="180000"/>
            <a:r>
              <a:rPr lang="en-US" sz="800" dirty="0"/>
              <a:t>							&lt;</a:t>
            </a:r>
            <a:r>
              <a:rPr lang="en-US" sz="800" dirty="0" err="1"/>
              <a:t>gml:posList</a:t>
            </a:r>
            <a:r>
              <a:rPr lang="en-US" sz="800" dirty="0"/>
              <a:t>&gt; </a:t>
            </a:r>
          </a:p>
          <a:p>
            <a:pPr defTabSz="180000"/>
            <a:r>
              <a:rPr lang="en-US" sz="800" dirty="0"/>
              <a:t>									43.171704 -0.196395 43.171704 3.492119 40.430026 3.492119 40.430026 -0.196395 43.171704 -0.196395&lt;/</a:t>
            </a:r>
            <a:r>
              <a:rPr lang="en-US" sz="800" dirty="0" err="1"/>
              <a:t>gml:posList</a:t>
            </a:r>
            <a:r>
              <a:rPr lang="en-US" sz="800" dirty="0"/>
              <a:t>&gt;</a:t>
            </a:r>
          </a:p>
          <a:p>
            <a:pPr defTabSz="180000"/>
            <a:r>
              <a:rPr lang="en-US" sz="800" dirty="0"/>
              <a:t>						&lt;/</a:t>
            </a:r>
            <a:r>
              <a:rPr lang="en-US" sz="800" dirty="0" err="1"/>
              <a:t>gml:LinearRing</a:t>
            </a:r>
            <a:r>
              <a:rPr lang="en-US" sz="800" dirty="0"/>
              <a:t>&gt;</a:t>
            </a:r>
          </a:p>
          <a:p>
            <a:pPr defTabSz="180000"/>
            <a:r>
              <a:rPr lang="en-US" sz="800" dirty="0"/>
              <a:t>					&lt;/</a:t>
            </a:r>
            <a:r>
              <a:rPr lang="en-US" sz="800" dirty="0" err="1"/>
              <a:t>gml:exterior</a:t>
            </a:r>
            <a:r>
              <a:rPr lang="en-US" sz="800" dirty="0"/>
              <a:t>&gt;</a:t>
            </a:r>
          </a:p>
          <a:p>
            <a:pPr defTabSz="180000"/>
            <a:r>
              <a:rPr lang="en-US" sz="800" dirty="0"/>
              <a:t>				&lt;/</a:t>
            </a:r>
            <a:r>
              <a:rPr lang="en-US" sz="800" dirty="0" err="1"/>
              <a:t>gml:Polygon</a:t>
            </a:r>
            <a:r>
              <a:rPr lang="en-US" sz="800" dirty="0"/>
              <a:t>&gt;</a:t>
            </a:r>
          </a:p>
          <a:p>
            <a:pPr defTabSz="180000"/>
            <a:r>
              <a:rPr lang="en-US" sz="800" dirty="0"/>
              <a:t>			&lt;/</a:t>
            </a:r>
            <a:r>
              <a:rPr lang="en-US" sz="800" dirty="0" err="1"/>
              <a:t>gml:surfaceMember</a:t>
            </a:r>
            <a:r>
              <a:rPr lang="en-US" sz="800" dirty="0"/>
              <a:t>&gt;</a:t>
            </a:r>
          </a:p>
          <a:p>
            <a:pPr defTabSz="180000"/>
            <a:r>
              <a:rPr lang="en-US" sz="800" dirty="0"/>
              <a:t>		&lt;/</a:t>
            </a:r>
            <a:r>
              <a:rPr lang="en-US" sz="800" dirty="0" err="1"/>
              <a:t>gml:MultiSurface</a:t>
            </a:r>
            <a:r>
              <a:rPr lang="en-US" sz="800" dirty="0"/>
              <a:t>&gt;</a:t>
            </a:r>
          </a:p>
          <a:p>
            <a:pPr defTabSz="180000"/>
            <a:r>
              <a:rPr lang="en-US" sz="800" dirty="0"/>
              <a:t>	&lt;/</a:t>
            </a:r>
            <a:r>
              <a:rPr lang="en-US" sz="800" dirty="0" err="1"/>
              <a:t>oi-cov:footprint</a:t>
            </a:r>
            <a:r>
              <a:rPr lang="en-US" sz="800" dirty="0"/>
              <a:t>&gt;</a:t>
            </a:r>
          </a:p>
          <a:p>
            <a:pPr defTabSz="180000"/>
            <a:r>
              <a:rPr lang="en-US" sz="800" dirty="0"/>
              <a:t>	&lt;</a:t>
            </a:r>
            <a:r>
              <a:rPr lang="en-US" sz="800" dirty="0" err="1"/>
              <a:t>oi-cov:interpolationType</a:t>
            </a:r>
            <a:r>
              <a:rPr lang="en-US" sz="800" dirty="0"/>
              <a:t> </a:t>
            </a:r>
            <a:r>
              <a:rPr lang="en-US" sz="800" dirty="0" err="1"/>
              <a:t>xlink:href</a:t>
            </a:r>
            <a:r>
              <a:rPr lang="en-US" sz="800" dirty="0"/>
              <a:t>="http://inspire.ec.europa.eu/</a:t>
            </a:r>
            <a:r>
              <a:rPr lang="en-US" sz="800" dirty="0" err="1"/>
              <a:t>codelist</a:t>
            </a:r>
            <a:r>
              <a:rPr lang="en-US" sz="800" dirty="0"/>
              <a:t>/</a:t>
            </a:r>
            <a:r>
              <a:rPr lang="en-US" sz="800" dirty="0" err="1"/>
              <a:t>InterpolationMethodValue</a:t>
            </a:r>
            <a:r>
              <a:rPr lang="en-US" sz="800" dirty="0"/>
              <a:t>/bilinear"/&gt;</a:t>
            </a:r>
          </a:p>
          <a:p>
            <a:pPr defTabSz="180000"/>
            <a:r>
              <a:rPr lang="en-US" sz="800" dirty="0"/>
              <a:t>	&lt;</a:t>
            </a:r>
            <a:r>
              <a:rPr lang="en-US" sz="800" dirty="0" err="1"/>
              <a:t>oi-cov:name</a:t>
            </a:r>
            <a:r>
              <a:rPr lang="en-US" sz="800" dirty="0"/>
              <a:t>&gt;sen2irc8bf04.tif&lt;/</a:t>
            </a:r>
            <a:r>
              <a:rPr lang="en-US" sz="800" dirty="0" err="1"/>
              <a:t>oi-cov:name</a:t>
            </a:r>
            <a:r>
              <a:rPr lang="en-US" sz="800" dirty="0"/>
              <a:t>&gt;</a:t>
            </a:r>
          </a:p>
          <a:p>
            <a:pPr defTabSz="180000"/>
            <a:r>
              <a:rPr lang="en-US" sz="800" dirty="0"/>
              <a:t>	&lt;</a:t>
            </a:r>
            <a:r>
              <a:rPr lang="en-US" sz="800" dirty="0" err="1"/>
              <a:t>oi-cov:phenomenonTime</a:t>
            </a:r>
            <a:r>
              <a:rPr lang="en-US" sz="800" dirty="0"/>
              <a:t>&gt;</a:t>
            </a:r>
          </a:p>
          <a:p>
            <a:pPr defTabSz="180000"/>
            <a:r>
              <a:rPr lang="en-US" sz="800" dirty="0"/>
              <a:t>		&lt;</a:t>
            </a:r>
            <a:r>
              <a:rPr lang="en-US" sz="800" dirty="0" err="1"/>
              <a:t>gml:TimePeriod</a:t>
            </a:r>
            <a:r>
              <a:rPr lang="en-US" sz="800" dirty="0"/>
              <a:t>&gt;</a:t>
            </a:r>
          </a:p>
          <a:p>
            <a:pPr defTabSz="180000"/>
            <a:r>
              <a:rPr lang="en-US" sz="800" dirty="0"/>
              <a:t>			&lt;</a:t>
            </a:r>
            <a:r>
              <a:rPr lang="en-US" sz="800" dirty="0" err="1"/>
              <a:t>gml:beginPosition</a:t>
            </a:r>
            <a:r>
              <a:rPr lang="en-US" sz="800" dirty="0"/>
              <a:t>&gt;2020-12-03 00:00:00&lt;/</a:t>
            </a:r>
            <a:r>
              <a:rPr lang="en-US" sz="800" dirty="0" err="1"/>
              <a:t>gml:beginPosition</a:t>
            </a:r>
            <a:r>
              <a:rPr lang="en-US" sz="800" dirty="0"/>
              <a:t>&gt;</a:t>
            </a:r>
          </a:p>
          <a:p>
            <a:pPr defTabSz="180000"/>
            <a:r>
              <a:rPr lang="en-US" sz="800" dirty="0"/>
              <a:t>			&lt;</a:t>
            </a:r>
            <a:r>
              <a:rPr lang="en-US" sz="800" dirty="0" err="1"/>
              <a:t>gml:endPosition</a:t>
            </a:r>
            <a:r>
              <a:rPr lang="en-US" sz="800" dirty="0"/>
              <a:t>&gt;2020-12-28 23:59:59&lt;/</a:t>
            </a:r>
            <a:r>
              <a:rPr lang="en-US" sz="800" dirty="0" err="1"/>
              <a:t>gml:endPosition</a:t>
            </a:r>
            <a:r>
              <a:rPr lang="en-US" sz="800" dirty="0"/>
              <a:t>&gt;</a:t>
            </a:r>
          </a:p>
          <a:p>
            <a:pPr defTabSz="180000"/>
            <a:r>
              <a:rPr lang="en-US" sz="800" dirty="0"/>
              <a:t>		&lt;/</a:t>
            </a:r>
            <a:r>
              <a:rPr lang="en-US" sz="800" dirty="0" err="1"/>
              <a:t>gml:TimePeriod</a:t>
            </a:r>
            <a:r>
              <a:rPr lang="en-US" sz="800" dirty="0"/>
              <a:t>&gt;</a:t>
            </a:r>
          </a:p>
          <a:p>
            <a:pPr defTabSz="180000"/>
            <a:r>
              <a:rPr lang="en-US" sz="800" dirty="0"/>
              <a:t>	&lt;/</a:t>
            </a:r>
            <a:r>
              <a:rPr lang="en-US" sz="800" dirty="0" err="1"/>
              <a:t>oi-cov:phenomenonTime</a:t>
            </a:r>
            <a:r>
              <a:rPr lang="en-US" sz="800" dirty="0"/>
              <a:t>&gt;</a:t>
            </a:r>
          </a:p>
          <a:p>
            <a:pPr defTabSz="180000"/>
            <a:r>
              <a:rPr lang="en-US" sz="800" dirty="0"/>
              <a:t>	&lt;</a:t>
            </a:r>
            <a:r>
              <a:rPr lang="en-US" sz="800" dirty="0" err="1"/>
              <a:t>oi-cov:beginLifespanVersion</a:t>
            </a:r>
            <a:r>
              <a:rPr lang="en-US" sz="800" dirty="0"/>
              <a:t>&gt;20210222&lt;/</a:t>
            </a:r>
            <a:r>
              <a:rPr lang="en-US" sz="800" dirty="0" err="1"/>
              <a:t>oi-cov:beginLifespanVersion</a:t>
            </a:r>
            <a:r>
              <a:rPr lang="en-US" sz="800" dirty="0"/>
              <a:t>&gt;</a:t>
            </a:r>
          </a:p>
          <a:p>
            <a:pPr defTabSz="180000"/>
            <a:r>
              <a:rPr lang="en-US" sz="800" dirty="0"/>
              <a:t>&lt;/</a:t>
            </a:r>
            <a:r>
              <a:rPr lang="en-US" sz="800" dirty="0" err="1"/>
              <a:t>oi-cov:OrthoimageCoverageMetadata</a:t>
            </a:r>
            <a:r>
              <a:rPr lang="en-US" sz="800" dirty="0"/>
              <a:t>&gt;</a:t>
            </a:r>
          </a:p>
        </p:txBody>
      </p:sp>
      <p:graphicFrame>
        <p:nvGraphicFramePr>
          <p:cNvPr id="3" name="Table 7">
            <a:extLst>
              <a:ext uri="{FF2B5EF4-FFF2-40B4-BE49-F238E27FC236}">
                <a16:creationId xmlns:a16="http://schemas.microsoft.com/office/drawing/2014/main" id="{C48EE2CA-6949-4612-8645-CF850D0750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9248069"/>
              </p:ext>
            </p:extLst>
          </p:nvPr>
        </p:nvGraphicFramePr>
        <p:xfrm>
          <a:off x="174539" y="958237"/>
          <a:ext cx="7234665" cy="550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1749">
                  <a:extLst>
                    <a:ext uri="{9D8B030D-6E8A-4147-A177-3AD203B41FA5}">
                      <a16:colId xmlns:a16="http://schemas.microsoft.com/office/drawing/2014/main" val="1727546737"/>
                    </a:ext>
                  </a:extLst>
                </a:gridCol>
                <a:gridCol w="4742916">
                  <a:extLst>
                    <a:ext uri="{9D8B030D-6E8A-4147-A177-3AD203B41FA5}">
                      <a16:colId xmlns:a16="http://schemas.microsoft.com/office/drawing/2014/main" val="42319037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2769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/>
                        <a:t>inspireId</a:t>
                      </a:r>
                      <a:r>
                        <a:rPr lang="en-US" sz="1200" dirty="0"/>
                        <a:t>::</a:t>
                      </a:r>
                      <a:r>
                        <a:rPr lang="en-US" sz="1200" dirty="0" err="1"/>
                        <a:t>localId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ortoimatge-satellit-sentinel-2-mensual-v1r0-desembre-2020-sen2irc8bf04.tif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611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/>
                        <a:t>inspireId</a:t>
                      </a:r>
                      <a:r>
                        <a:rPr lang="en-US" sz="1200" dirty="0"/>
                        <a:t>::namespace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catalunya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702018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err="1"/>
                        <a:t>domainExtent</a:t>
                      </a:r>
                      <a:r>
                        <a:rPr lang="en-US" sz="1200" dirty="0"/>
                        <a:t>::description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Mosaic of the territory of Catalonia covered by raster file sen2irc8bf04.tif produced by ICGC, with a spatial resolution of 10 meters and 8 bits of radiometric resolution. The image is made from rectified images captured by the multispectral sensor (MSI) of Sentinel-2 satellites in the framework of the Copernicus program. It contains information about the </a:t>
                      </a:r>
                      <a:r>
                        <a:rPr lang="en-US" sz="1200" dirty="0" err="1"/>
                        <a:t>the</a:t>
                      </a:r>
                      <a:r>
                        <a:rPr lang="en-US" sz="1200" dirty="0"/>
                        <a:t> near infrared, red and green bands (IRC) of the electromagnetic spectrum.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2335325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/>
                        <a:t>domainExtent</a:t>
                      </a:r>
                      <a:r>
                        <a:rPr lang="en-US" sz="1200" dirty="0"/>
                        <a:t>::</a:t>
                      </a:r>
                      <a:r>
                        <a:rPr lang="en-US" sz="1200" dirty="0" err="1"/>
                        <a:t>westBoundLongitude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-0.196395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291588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/>
                        <a:t>domainExtent</a:t>
                      </a:r>
                      <a:r>
                        <a:rPr lang="en-US" sz="1200" dirty="0"/>
                        <a:t>::</a:t>
                      </a:r>
                      <a:r>
                        <a:rPr lang="en-US" sz="1200" dirty="0" err="1"/>
                        <a:t>eastBoundLongitude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3.492119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9259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/>
                        <a:t>domainExtent</a:t>
                      </a:r>
                      <a:r>
                        <a:rPr lang="en-US" sz="1200" dirty="0"/>
                        <a:t>::</a:t>
                      </a:r>
                      <a:r>
                        <a:rPr lang="en-US" sz="1200" dirty="0" err="1"/>
                        <a:t>southBoundLatitude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40.430026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15574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/>
                        <a:t>domainExtent</a:t>
                      </a:r>
                      <a:r>
                        <a:rPr lang="en-US" sz="1200" dirty="0"/>
                        <a:t>::</a:t>
                      </a:r>
                      <a:r>
                        <a:rPr lang="en-US" sz="1200" dirty="0" err="1"/>
                        <a:t>northBoundLatitude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43.171704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062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footprint::</a:t>
                      </a:r>
                      <a:r>
                        <a:rPr lang="en-US" sz="1200" dirty="0" err="1"/>
                        <a:t>posList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43.171704 -0.196395 43.171704 3.492119 40.430026 3.492119 40.430026 -0.196395 43.171704 -0.196395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5517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/>
                        <a:t>interpolationType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http://inspire.ec.europa.eu/codelist/InterpolationMethodValue/bilinear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9802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sen2irc8bf04.tif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553460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err="1"/>
                        <a:t>phenomenonTime</a:t>
                      </a:r>
                      <a:r>
                        <a:rPr lang="en-US" sz="1200" dirty="0"/>
                        <a:t>::</a:t>
                      </a:r>
                      <a:r>
                        <a:rPr lang="en-US" sz="1200" dirty="0" err="1"/>
                        <a:t>beginPosition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2020-12-03 00:00:00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3501228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/>
                        <a:t>phenomenonTime</a:t>
                      </a:r>
                      <a:r>
                        <a:rPr lang="en-US" sz="1200" dirty="0"/>
                        <a:t>::</a:t>
                      </a:r>
                      <a:r>
                        <a:rPr lang="en-US" sz="1200" dirty="0" err="1"/>
                        <a:t>endPosition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2020-12-28 23:59:59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8279628"/>
                  </a:ext>
                </a:extLst>
              </a:tr>
              <a:tr h="180340">
                <a:tc>
                  <a:txBody>
                    <a:bodyPr/>
                    <a:lstStyle/>
                    <a:p>
                      <a:r>
                        <a:rPr lang="en-US" sz="1200"/>
                        <a:t>beginLifespanVersion</a:t>
                      </a:r>
                      <a:endParaRPr lang="en-US" sz="1200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20210222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004933"/>
                  </a:ext>
                </a:extLst>
              </a:tr>
            </a:tbl>
          </a:graphicData>
        </a:graphic>
      </p:graphicFrame>
      <p:sp>
        <p:nvSpPr>
          <p:cNvPr id="4" name="Title 3">
            <a:extLst>
              <a:ext uri="{FF2B5EF4-FFF2-40B4-BE49-F238E27FC236}">
                <a16:creationId xmlns:a16="http://schemas.microsoft.com/office/drawing/2014/main" id="{1FE46E59-D0C4-490A-85D0-46437F391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29" y="-13564"/>
            <a:ext cx="10515600" cy="1325563"/>
          </a:xfrm>
        </p:spPr>
        <p:txBody>
          <a:bodyPr/>
          <a:lstStyle/>
          <a:p>
            <a:r>
              <a:rPr lang="en-US" dirty="0"/>
              <a:t>Coverage Metadata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E326AE6-E22E-4A75-B62E-85CA26AAE804}"/>
              </a:ext>
            </a:extLst>
          </p:cNvPr>
          <p:cNvSpPr/>
          <p:nvPr/>
        </p:nvSpPr>
        <p:spPr>
          <a:xfrm>
            <a:off x="8639464" y="393043"/>
            <a:ext cx="3177886" cy="1334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07535F6-B33F-4F14-8274-A2CFA1033C30}"/>
              </a:ext>
            </a:extLst>
          </p:cNvPr>
          <p:cNvSpPr/>
          <p:nvPr/>
        </p:nvSpPr>
        <p:spPr>
          <a:xfrm>
            <a:off x="8836314" y="545443"/>
            <a:ext cx="396586" cy="1334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CC1A45-529F-40F7-B4AC-D72B5ED3525B}"/>
              </a:ext>
            </a:extLst>
          </p:cNvPr>
          <p:cNvSpPr/>
          <p:nvPr/>
        </p:nvSpPr>
        <p:spPr>
          <a:xfrm>
            <a:off x="9134763" y="1258849"/>
            <a:ext cx="9016712" cy="1334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F64856C-2D8E-4285-A610-4A3FAA94927F}"/>
              </a:ext>
            </a:extLst>
          </p:cNvPr>
          <p:cNvSpPr/>
          <p:nvPr/>
        </p:nvSpPr>
        <p:spPr>
          <a:xfrm>
            <a:off x="9188739" y="1885625"/>
            <a:ext cx="409286" cy="1334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6551031-F555-46C0-89EF-F9F61E1E84E1}"/>
              </a:ext>
            </a:extLst>
          </p:cNvPr>
          <p:cNvSpPr/>
          <p:nvPr/>
        </p:nvSpPr>
        <p:spPr>
          <a:xfrm>
            <a:off x="9188738" y="2253925"/>
            <a:ext cx="377537" cy="1334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1C52B8F-2713-4BA8-9096-CE6827FA6040}"/>
              </a:ext>
            </a:extLst>
          </p:cNvPr>
          <p:cNvSpPr/>
          <p:nvPr/>
        </p:nvSpPr>
        <p:spPr>
          <a:xfrm>
            <a:off x="9188738" y="2597112"/>
            <a:ext cx="431511" cy="1334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6994601-2858-441E-A29D-167C3C64D9FF}"/>
              </a:ext>
            </a:extLst>
          </p:cNvPr>
          <p:cNvSpPr/>
          <p:nvPr/>
        </p:nvSpPr>
        <p:spPr>
          <a:xfrm>
            <a:off x="9188738" y="2974650"/>
            <a:ext cx="432000" cy="1334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4748E5-7D3B-49D1-928B-A2E204D89C60}"/>
              </a:ext>
            </a:extLst>
          </p:cNvPr>
          <p:cNvSpPr/>
          <p:nvPr/>
        </p:nvSpPr>
        <p:spPr>
          <a:xfrm>
            <a:off x="9101860" y="4557021"/>
            <a:ext cx="4369665" cy="1334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CA34E78-0248-4405-9E42-B6E97737C8B3}"/>
              </a:ext>
            </a:extLst>
          </p:cNvPr>
          <p:cNvSpPr/>
          <p:nvPr/>
        </p:nvSpPr>
        <p:spPr>
          <a:xfrm>
            <a:off x="9222219" y="5399658"/>
            <a:ext cx="3080905" cy="1334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9760826-2004-4EB4-8B34-CF5FBA10D06F}"/>
              </a:ext>
            </a:extLst>
          </p:cNvPr>
          <p:cNvSpPr/>
          <p:nvPr/>
        </p:nvSpPr>
        <p:spPr>
          <a:xfrm>
            <a:off x="8298295" y="5533088"/>
            <a:ext cx="645680" cy="1334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2D04F4E-B3B6-4A73-A221-1D1A01C4A2B4}"/>
              </a:ext>
            </a:extLst>
          </p:cNvPr>
          <p:cNvSpPr/>
          <p:nvPr/>
        </p:nvSpPr>
        <p:spPr>
          <a:xfrm>
            <a:off x="8890866" y="5895284"/>
            <a:ext cx="843683" cy="1334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ADFC47F-6C3F-4978-A66F-828C72D080B3}"/>
              </a:ext>
            </a:extLst>
          </p:cNvPr>
          <p:cNvSpPr/>
          <p:nvPr/>
        </p:nvSpPr>
        <p:spPr>
          <a:xfrm>
            <a:off x="8820583" y="6005962"/>
            <a:ext cx="843683" cy="1334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3490BD0-B4FF-4C21-ABAC-8816FDAF94DA}"/>
              </a:ext>
            </a:extLst>
          </p:cNvPr>
          <p:cNvSpPr/>
          <p:nvPr/>
        </p:nvSpPr>
        <p:spPr>
          <a:xfrm>
            <a:off x="8955665" y="6368158"/>
            <a:ext cx="404236" cy="1334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F2BA5E3-3254-4024-B60C-1A65E6512008}"/>
              </a:ext>
            </a:extLst>
          </p:cNvPr>
          <p:cNvSpPr/>
          <p:nvPr/>
        </p:nvSpPr>
        <p:spPr>
          <a:xfrm>
            <a:off x="2314575" y="958237"/>
            <a:ext cx="5160639" cy="1546838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6F62DBE-9A34-47B3-A43C-8CCB8D42BF2B}"/>
              </a:ext>
            </a:extLst>
          </p:cNvPr>
          <p:cNvSpPr/>
          <p:nvPr/>
        </p:nvSpPr>
        <p:spPr>
          <a:xfrm>
            <a:off x="2357770" y="1885625"/>
            <a:ext cx="5160639" cy="1763434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80D34E0-6F02-45E2-A594-E7AF8474076C}"/>
              </a:ext>
            </a:extLst>
          </p:cNvPr>
          <p:cNvSpPr/>
          <p:nvPr/>
        </p:nvSpPr>
        <p:spPr>
          <a:xfrm>
            <a:off x="2461846" y="3294184"/>
            <a:ext cx="1184031" cy="1199791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103F8E7-BED1-450D-AC71-5233662BD1CB}"/>
              </a:ext>
            </a:extLst>
          </p:cNvPr>
          <p:cNvSpPr/>
          <p:nvPr/>
        </p:nvSpPr>
        <p:spPr>
          <a:xfrm>
            <a:off x="2461846" y="4360984"/>
            <a:ext cx="4838153" cy="621324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0487E0C-476F-4BBA-A136-EC9070D5F9DF}"/>
              </a:ext>
            </a:extLst>
          </p:cNvPr>
          <p:cNvSpPr/>
          <p:nvPr/>
        </p:nvSpPr>
        <p:spPr>
          <a:xfrm>
            <a:off x="2614246" y="4794738"/>
            <a:ext cx="4838153" cy="464899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A739194-0708-4871-9AD9-42D51B469E67}"/>
              </a:ext>
            </a:extLst>
          </p:cNvPr>
          <p:cNvSpPr/>
          <p:nvPr/>
        </p:nvSpPr>
        <p:spPr>
          <a:xfrm>
            <a:off x="2614247" y="5181598"/>
            <a:ext cx="1266091" cy="464899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DE7D109-EFCA-4B15-B2DE-A2A0E686E276}"/>
              </a:ext>
            </a:extLst>
          </p:cNvPr>
          <p:cNvSpPr/>
          <p:nvPr/>
        </p:nvSpPr>
        <p:spPr>
          <a:xfrm>
            <a:off x="2450123" y="5522424"/>
            <a:ext cx="1887415" cy="1034300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826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xit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500"/>
                            </p:stCondLst>
                            <p:childTnLst>
                              <p:par>
                                <p:cTn id="62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000"/>
                            </p:stCondLst>
                            <p:childTnLst>
                              <p:par>
                                <p:cTn id="88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000"/>
                            </p:stCondLst>
                            <p:childTnLst>
                              <p:par>
                                <p:cTn id="101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500"/>
                            </p:stCondLst>
                            <p:childTnLst>
                              <p:par>
                                <p:cTn id="1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14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18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2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5" grpId="1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2853</Words>
  <Application>Microsoft Office PowerPoint</Application>
  <PresentationFormat>Widescreen</PresentationFormat>
  <Paragraphs>307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INSPIRE Coverages</vt:lpstr>
      <vt:lpstr>Coverage Metadata Model</vt:lpstr>
      <vt:lpstr>Elevation Coverage Metadata</vt:lpstr>
      <vt:lpstr>OrthoImagery Coverage Metadata</vt:lpstr>
      <vt:lpstr>Land Cover Coverage Metadata</vt:lpstr>
      <vt:lpstr>Schema Files</vt:lpstr>
      <vt:lpstr>Coverage Reality</vt:lpstr>
      <vt:lpstr>Coverage Metadata</vt:lpstr>
      <vt:lpstr>Coverage Metadata</vt:lpstr>
      <vt:lpstr>Coverages Online!</vt:lpstr>
      <vt:lpstr>Thanks for your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Kathi</dc:creator>
  <cp:lastModifiedBy>Katharina Schleidt</cp:lastModifiedBy>
  <cp:revision>29</cp:revision>
  <dcterms:created xsi:type="dcterms:W3CDTF">2018-09-18T12:23:43Z</dcterms:created>
  <dcterms:modified xsi:type="dcterms:W3CDTF">2021-02-25T13:39:54Z</dcterms:modified>
</cp:coreProperties>
</file>