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3A943-CC3F-4627-83E4-B7544A5FD22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2B847-1A9B-42F9-BE82-5792FFA5B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8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2B847-1A9B-42F9-BE82-5792FFA5B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6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JRC</a:t>
            </a:r>
            <a:r>
              <a:rPr lang="en-US" baseline="0" dirty="0" smtClean="0"/>
              <a:t> agrees on dropping the use of </a:t>
            </a:r>
            <a:r>
              <a:rPr lang="en-US" baseline="0" dirty="0" smtClean="0"/>
              <a:t>Function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2B847-1A9B-42F9-BE82-5792FFA5B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7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2B847-1A9B-42F9-BE82-5792FFA5B1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7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2B847-1A9B-42F9-BE82-5792FFA5B1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2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2B847-1A9B-42F9-BE82-5792FFA5B1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6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5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2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6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4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560A-FD35-47B5-893E-B06971E83A8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560A-FD35-47B5-893E-B06971E83A83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8F003-8681-4FD5-A79E-B04EE8387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6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117" y="2611166"/>
            <a:ext cx="1877786" cy="123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08071" y="2604407"/>
            <a:ext cx="1877786" cy="1232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r>
              <a:rPr lang="en-US" dirty="0" err="1" smtClean="0"/>
              <a:t>GetCap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28903" y="2900771"/>
            <a:ext cx="2379168" cy="67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9" idx="1"/>
          </p:cNvCxnSpPr>
          <p:nvPr/>
        </p:nvCxnSpPr>
        <p:spPr>
          <a:xfrm>
            <a:off x="6585857" y="3220811"/>
            <a:ext cx="3552785" cy="6759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9" idx="0"/>
            <a:endCxn id="5" idx="0"/>
          </p:cNvCxnSpPr>
          <p:nvPr/>
        </p:nvCxnSpPr>
        <p:spPr>
          <a:xfrm rot="16200000" flipV="1">
            <a:off x="8358871" y="-107499"/>
            <a:ext cx="6759" cy="5430571"/>
          </a:xfrm>
          <a:prstGeom prst="bentConnector3">
            <a:avLst>
              <a:gd name="adj1" fmla="val 3482157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08071" y="4698542"/>
            <a:ext cx="1877786" cy="12328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(Layer/Feature)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5" idx="2"/>
            <a:endCxn id="26" idx="0"/>
          </p:cNvCxnSpPr>
          <p:nvPr/>
        </p:nvCxnSpPr>
        <p:spPr>
          <a:xfrm>
            <a:off x="5646964" y="3837214"/>
            <a:ext cx="0" cy="861328"/>
          </a:xfrm>
          <a:prstGeom prst="straightConnector1">
            <a:avLst/>
          </a:prstGeom>
          <a:ln w="57150">
            <a:headEnd type="none"/>
            <a:tailEnd type="diamon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79" idx="2"/>
          </p:cNvCxnSpPr>
          <p:nvPr/>
        </p:nvCxnSpPr>
        <p:spPr>
          <a:xfrm flipV="1">
            <a:off x="6585857" y="3843973"/>
            <a:ext cx="4491678" cy="147097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74911" y="1988000"/>
            <a:ext cx="204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[?]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5521" y="5370030"/>
            <a:ext cx="195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[?] </a:t>
            </a:r>
            <a:r>
              <a:rPr lang="en-US" dirty="0" err="1" smtClean="0"/>
              <a:t>metadataURL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80014" y="4021009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585857" y="2820914"/>
            <a:ext cx="355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[M] </a:t>
            </a:r>
            <a:r>
              <a:rPr lang="en-US" dirty="0" err="1" smtClean="0"/>
              <a:t>ExtCap</a:t>
            </a:r>
            <a:r>
              <a:rPr lang="en-US" dirty="0" smtClean="0"/>
              <a:t>/</a:t>
            </a:r>
            <a:r>
              <a:rPr lang="en-US" dirty="0" err="1" smtClean="0"/>
              <a:t>SpatialDatasetIdentifier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61237" y="2460017"/>
            <a:ext cx="23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[M]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cxnSp>
        <p:nvCxnSpPr>
          <p:cNvPr id="51" name="Elbow Connector 50"/>
          <p:cNvCxnSpPr>
            <a:stCxn id="4" idx="0"/>
            <a:endCxn id="79" idx="0"/>
          </p:cNvCxnSpPr>
          <p:nvPr/>
        </p:nvCxnSpPr>
        <p:spPr>
          <a:xfrm rot="5400000" flipH="1" flipV="1">
            <a:off x="6233772" y="-2232596"/>
            <a:ext cx="12700" cy="9687525"/>
          </a:xfrm>
          <a:prstGeom prst="bentConnector3">
            <a:avLst>
              <a:gd name="adj1" fmla="val 9600000"/>
            </a:avLst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25408" y="1002262"/>
            <a:ext cx="26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[C] [0..n] </a:t>
            </a:r>
            <a:r>
              <a:rPr lang="en-US" dirty="0" err="1" smtClean="0"/>
              <a:t>CoupledResource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0138642" y="2611166"/>
            <a:ext cx="1877786" cy="1232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MD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20565" y="140937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classic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361237" y="3560659"/>
            <a:ext cx="2314500" cy="0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29750" y="3155702"/>
            <a:ext cx="257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[?] </a:t>
            </a:r>
            <a:r>
              <a:rPr lang="en-US" dirty="0" err="1" smtClean="0"/>
              <a:t>ExtCap</a:t>
            </a:r>
            <a:r>
              <a:rPr lang="en-US" dirty="0" smtClean="0"/>
              <a:t>/</a:t>
            </a:r>
            <a:r>
              <a:rPr lang="en-US" dirty="0" err="1" smtClean="0"/>
              <a:t>metadataURL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186848" y="725992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Dataset Metadata: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99967" y="140937"/>
            <a:ext cx="499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7571" y="1544691"/>
            <a:ext cx="1883779" cy="4316347"/>
            <a:chOff x="537205" y="1562108"/>
            <a:chExt cx="1883779" cy="4316347"/>
          </a:xfrm>
        </p:grpSpPr>
        <p:sp>
          <p:nvSpPr>
            <p:cNvPr id="13" name="Rectangle 12"/>
            <p:cNvSpPr/>
            <p:nvPr/>
          </p:nvSpPr>
          <p:spPr>
            <a:xfrm>
              <a:off x="537206" y="156210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URL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7206" y="449266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7206" y="302738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7206" y="229474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Protocol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7205" y="3760028"/>
              <a:ext cx="1883778" cy="6551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ApplicationProfile</a:t>
              </a:r>
              <a:endParaRPr lang="en-US" dirty="0" smtClean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7205" y="5223271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Description</a:t>
              </a:r>
            </a:p>
          </p:txBody>
        </p:sp>
      </p:grpSp>
      <p:sp>
        <p:nvSpPr>
          <p:cNvPr id="7" name="Double Brace 6"/>
          <p:cNvSpPr/>
          <p:nvPr/>
        </p:nvSpPr>
        <p:spPr>
          <a:xfrm>
            <a:off x="2394856" y="1158240"/>
            <a:ext cx="9511393" cy="5094513"/>
          </a:xfrm>
          <a:prstGeom prst="bracePair">
            <a:avLst>
              <a:gd name="adj" fmla="val 2863"/>
            </a:avLst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Decide the features we associated to “download” and “view”.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Issue #17: it contains a proposal of using these values as specification of an URL that point to the “INSPIRE Get View/Download Service Metadata”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186848" y="725992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Dataset Metadata: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99967" y="140937"/>
            <a:ext cx="499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7571" y="1544691"/>
            <a:ext cx="1883779" cy="4316347"/>
            <a:chOff x="537205" y="1562108"/>
            <a:chExt cx="1883779" cy="4316347"/>
          </a:xfrm>
        </p:grpSpPr>
        <p:sp>
          <p:nvSpPr>
            <p:cNvPr id="13" name="Rectangle 12"/>
            <p:cNvSpPr/>
            <p:nvPr/>
          </p:nvSpPr>
          <p:spPr>
            <a:xfrm>
              <a:off x="537206" y="156210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URL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7206" y="4492668"/>
              <a:ext cx="1883778" cy="6551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7206" y="302738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7206" y="229474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Protocol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7205" y="376002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ApplicationProfile</a:t>
              </a:r>
              <a:endParaRPr lang="en-US" dirty="0" smtClean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7205" y="5223271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Description</a:t>
              </a:r>
            </a:p>
          </p:txBody>
        </p:sp>
      </p:grpSp>
      <p:sp>
        <p:nvSpPr>
          <p:cNvPr id="7" name="Double Brace 6"/>
          <p:cNvSpPr/>
          <p:nvPr/>
        </p:nvSpPr>
        <p:spPr>
          <a:xfrm>
            <a:off x="2394856" y="1158240"/>
            <a:ext cx="9511393" cy="5094513"/>
          </a:xfrm>
          <a:prstGeom prst="bracePair">
            <a:avLst>
              <a:gd name="adj" fmla="val 2863"/>
            </a:avLst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Discussion on </a:t>
            </a:r>
            <a:r>
              <a:rPr lang="en-US" dirty="0" err="1" smtClean="0"/>
              <a:t>Antonio+Paul</a:t>
            </a:r>
            <a:r>
              <a:rPr lang="en-US" dirty="0" smtClean="0"/>
              <a:t> proposal, of using this field to pinpoint some “data element”</a:t>
            </a:r>
            <a:r>
              <a:rPr lang="en-US" dirty="0"/>
              <a:t> (layer or feature)</a:t>
            </a:r>
            <a:r>
              <a:rPr lang="en-US" dirty="0" smtClean="0"/>
              <a:t> inside the service</a:t>
            </a:r>
          </a:p>
        </p:txBody>
      </p:sp>
    </p:spTree>
    <p:extLst>
      <p:ext uri="{BB962C8B-B14F-4D97-AF65-F5344CB8AC3E}">
        <p14:creationId xmlns:p14="http://schemas.microsoft.com/office/powerpoint/2010/main" val="29711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186848" y="725992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Dataset Metadata: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99967" y="140937"/>
            <a:ext cx="499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7571" y="1544691"/>
            <a:ext cx="1883779" cy="4316347"/>
            <a:chOff x="537205" y="1562108"/>
            <a:chExt cx="1883779" cy="4316347"/>
          </a:xfrm>
        </p:grpSpPr>
        <p:sp>
          <p:nvSpPr>
            <p:cNvPr id="13" name="Rectangle 12"/>
            <p:cNvSpPr/>
            <p:nvPr/>
          </p:nvSpPr>
          <p:spPr>
            <a:xfrm>
              <a:off x="537206" y="156210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URL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7206" y="449266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7206" y="302738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7206" y="229474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Protocol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7205" y="376002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ApplicationProfile</a:t>
              </a:r>
              <a:endParaRPr lang="en-US" dirty="0" smtClean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7205" y="5223271"/>
              <a:ext cx="1883778" cy="6551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Description</a:t>
              </a:r>
            </a:p>
          </p:txBody>
        </p:sp>
      </p:grpSp>
      <p:sp>
        <p:nvSpPr>
          <p:cNvPr id="7" name="Double Brace 6"/>
          <p:cNvSpPr/>
          <p:nvPr/>
        </p:nvSpPr>
        <p:spPr>
          <a:xfrm>
            <a:off x="2394856" y="1158240"/>
            <a:ext cx="9511393" cy="5094513"/>
          </a:xfrm>
          <a:prstGeom prst="bracePair">
            <a:avLst>
              <a:gd name="adj" fmla="val 2863"/>
            </a:avLst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Discussion on the use of a specific </a:t>
            </a:r>
            <a:r>
              <a:rPr lang="en-US" dirty="0" err="1" smtClean="0"/>
              <a:t>codelist</a:t>
            </a:r>
            <a:r>
              <a:rPr lang="en-US" dirty="0" smtClean="0"/>
              <a:t> to distinguish the URL that give access to “</a:t>
            </a:r>
            <a:r>
              <a:rPr lang="en-US" dirty="0" err="1" smtClean="0"/>
              <a:t>GetCap</a:t>
            </a:r>
            <a:r>
              <a:rPr lang="en-US" dirty="0" smtClean="0"/>
              <a:t>” document.</a:t>
            </a:r>
          </a:p>
          <a:p>
            <a:pPr algn="ctr"/>
            <a:r>
              <a:rPr lang="en-US" dirty="0" smtClean="0"/>
              <a:t>Access Point VS Endpoint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117" y="2611166"/>
            <a:ext cx="1877786" cy="123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86475" y="1571625"/>
            <a:ext cx="4629150" cy="3305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r>
              <a:rPr lang="en-US" dirty="0" err="1" smtClean="0"/>
              <a:t>GetCap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328903" y="3224213"/>
            <a:ext cx="3757572" cy="33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38934" y="768303"/>
            <a:ext cx="29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Metadata: Scenario 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61237" y="2780057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[M]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cxnSp>
        <p:nvCxnSpPr>
          <p:cNvPr id="51" name="Elbow Connector 50"/>
          <p:cNvCxnSpPr>
            <a:stCxn id="21" idx="2"/>
            <a:endCxn id="4" idx="2"/>
          </p:cNvCxnSpPr>
          <p:nvPr/>
        </p:nvCxnSpPr>
        <p:spPr>
          <a:xfrm rot="5400000" flipH="1">
            <a:off x="4464841" y="769142"/>
            <a:ext cx="861377" cy="7011040"/>
          </a:xfrm>
          <a:prstGeom prst="bentConnector3">
            <a:avLst>
              <a:gd name="adj1" fmla="val -91780"/>
            </a:avLst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035573" y="3843973"/>
            <a:ext cx="2730953" cy="861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ExtendedCapabilities</a:t>
            </a:r>
            <a:endParaRPr lang="en-US" dirty="0" smtClean="0"/>
          </a:p>
          <a:p>
            <a:pPr algn="ctr"/>
            <a:r>
              <a:rPr lang="en-US" dirty="0" smtClean="0"/>
              <a:t>[size=3]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87211" y="5492913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[M] </a:t>
            </a:r>
            <a:r>
              <a:rPr lang="en-US" dirty="0" err="1" smtClean="0"/>
              <a:t>inspire_common:MetadataURL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544690" y="2919411"/>
            <a:ext cx="2476501" cy="3571877"/>
            <a:chOff x="9544690" y="2919411"/>
            <a:chExt cx="2476501" cy="3571877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690" y="2919411"/>
              <a:ext cx="2476501" cy="357187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229850" y="2919412"/>
              <a:ext cx="1704975" cy="690564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920565" y="140937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classic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270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117" y="2611166"/>
            <a:ext cx="1877786" cy="123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86475" y="1571625"/>
            <a:ext cx="4629150" cy="3305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r>
              <a:rPr lang="en-US" dirty="0" err="1" smtClean="0"/>
              <a:t>GetCap</a:t>
            </a:r>
            <a:r>
              <a:rPr lang="en-US" dirty="0" smtClean="0"/>
              <a:t> </a:t>
            </a:r>
            <a:r>
              <a:rPr lang="en-US" b="1" dirty="0" smtClean="0"/>
              <a:t>(+)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328903" y="3224213"/>
            <a:ext cx="3757572" cy="33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7029" y="725992"/>
            <a:ext cx="465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Metadata: Scenario 2 (</a:t>
            </a:r>
            <a:r>
              <a:rPr lang="en-US" b="1" dirty="0" smtClean="0">
                <a:solidFill>
                  <a:srgbClr val="FF0000"/>
                </a:solidFill>
              </a:rPr>
              <a:t>based on VW TG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61237" y="2780057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[M]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cxnSp>
        <p:nvCxnSpPr>
          <p:cNvPr id="51" name="Elbow Connector 50"/>
          <p:cNvCxnSpPr>
            <a:stCxn id="21" idx="2"/>
            <a:endCxn id="4" idx="2"/>
          </p:cNvCxnSpPr>
          <p:nvPr/>
        </p:nvCxnSpPr>
        <p:spPr>
          <a:xfrm rot="5400000" flipH="1">
            <a:off x="4464841" y="769142"/>
            <a:ext cx="861377" cy="7011040"/>
          </a:xfrm>
          <a:prstGeom prst="bentConnector3">
            <a:avLst>
              <a:gd name="adj1" fmla="val -91780"/>
            </a:avLst>
          </a:prstGeom>
          <a:ln w="57150"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035573" y="3843973"/>
            <a:ext cx="2730953" cy="861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ExtendedCapabilities</a:t>
            </a:r>
            <a:endParaRPr lang="en-US" dirty="0" smtClean="0"/>
          </a:p>
          <a:p>
            <a:pPr algn="ctr"/>
            <a:r>
              <a:rPr lang="en-US" b="1" dirty="0" smtClean="0"/>
              <a:t>[size=n]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87211" y="5492913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[O] </a:t>
            </a:r>
            <a:r>
              <a:rPr lang="en-US" dirty="0" err="1" smtClean="0"/>
              <a:t>inspire_common:MetadataURL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6862" y="354951"/>
            <a:ext cx="3363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 the VW TG, the existence of the service MD is mandatory, regardless of the </a:t>
            </a:r>
            <a:r>
              <a:rPr lang="en-US" b="1" dirty="0" err="1" smtClean="0">
                <a:solidFill>
                  <a:srgbClr val="FF0000"/>
                </a:solidFill>
              </a:rPr>
              <a:t>choosen</a:t>
            </a:r>
            <a:r>
              <a:rPr lang="en-US" b="1" dirty="0" smtClean="0">
                <a:solidFill>
                  <a:srgbClr val="FF0000"/>
                </a:solidFill>
              </a:rPr>
              <a:t> scenario (1 or 2). It means a simple duplication of information between the service and its metadata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544690" y="2976561"/>
            <a:ext cx="2476501" cy="3571877"/>
            <a:chOff x="9544690" y="2938461"/>
            <a:chExt cx="2476501" cy="357187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690" y="2938461"/>
              <a:ext cx="2476501" cy="3571877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0229850" y="3609976"/>
              <a:ext cx="1704975" cy="288131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20565" y="140937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classic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9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117" y="2611166"/>
            <a:ext cx="1877786" cy="12328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86475" y="1571625"/>
            <a:ext cx="4629150" cy="3305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r>
              <a:rPr lang="en-US" dirty="0" err="1" smtClean="0"/>
              <a:t>GetCap</a:t>
            </a:r>
            <a:r>
              <a:rPr lang="en-US" dirty="0"/>
              <a:t> </a:t>
            </a:r>
            <a:r>
              <a:rPr lang="en-US" b="1" dirty="0" smtClean="0"/>
              <a:t>(+)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 flipV="1">
            <a:off x="2328903" y="3224213"/>
            <a:ext cx="3757572" cy="3357"/>
          </a:xfrm>
          <a:prstGeom prst="straightConnector1">
            <a:avLst/>
          </a:prstGeom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7029" y="725992"/>
            <a:ext cx="465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Metadata: Scenario 2 (</a:t>
            </a:r>
            <a:r>
              <a:rPr lang="en-US" b="1" dirty="0" smtClean="0">
                <a:solidFill>
                  <a:srgbClr val="FF0000"/>
                </a:solidFill>
              </a:rPr>
              <a:t>based on DW TG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361237" y="2780057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[M]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cxnSp>
        <p:nvCxnSpPr>
          <p:cNvPr id="51" name="Elbow Connector 50"/>
          <p:cNvCxnSpPr>
            <a:stCxn id="21" idx="2"/>
            <a:endCxn id="4" idx="2"/>
          </p:cNvCxnSpPr>
          <p:nvPr/>
        </p:nvCxnSpPr>
        <p:spPr>
          <a:xfrm rot="5400000" flipH="1">
            <a:off x="4464841" y="769142"/>
            <a:ext cx="861377" cy="7011040"/>
          </a:xfrm>
          <a:prstGeom prst="bentConnector3">
            <a:avLst>
              <a:gd name="adj1" fmla="val -91780"/>
            </a:avLst>
          </a:prstGeom>
          <a:ln w="57150" cap="flat" cmpd="sng" algn="ctr">
            <a:solidFill>
              <a:schemeClr val="accent4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035573" y="3843973"/>
            <a:ext cx="2730953" cy="8613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ExtendedCapabilities</a:t>
            </a:r>
            <a:endParaRPr lang="en-US" dirty="0" smtClean="0"/>
          </a:p>
          <a:p>
            <a:pPr algn="ctr"/>
            <a:r>
              <a:rPr lang="en-US" b="1" dirty="0" smtClean="0"/>
              <a:t>[size=n]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887211" y="5492913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[O] </a:t>
            </a:r>
            <a:r>
              <a:rPr lang="en-US" dirty="0" err="1" smtClean="0"/>
              <a:t>inspire_common:MetadataURL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2229" y="531059"/>
            <a:ext cx="33634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 the DW TG, the existence of the service MD is NOT mandatory. It means that scenario 2 suggests you can avoid the creation of service MD, if you enrich the service itself with MD information.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544690" y="2976561"/>
            <a:ext cx="2476501" cy="3571877"/>
            <a:chOff x="9544690" y="2938461"/>
            <a:chExt cx="2476501" cy="357187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690" y="2938461"/>
              <a:ext cx="2476501" cy="357187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229850" y="3609976"/>
              <a:ext cx="1704975" cy="288131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920565" y="140937"/>
            <a:ext cx="4350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classic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9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451117" y="2611166"/>
            <a:ext cx="1877786" cy="12328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MD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619625" y="2604407"/>
            <a:ext cx="2054678" cy="12328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r>
              <a:rPr lang="en-US" dirty="0" err="1" smtClean="0"/>
              <a:t>GetCap</a:t>
            </a:r>
            <a:r>
              <a:rPr lang="en-US" dirty="0" smtClean="0"/>
              <a:t> </a:t>
            </a:r>
            <a:r>
              <a:rPr lang="en-US" b="1" dirty="0" smtClean="0"/>
              <a:t>(+)</a:t>
            </a:r>
            <a:endParaRPr lang="en-US" b="1" dirty="0"/>
          </a:p>
        </p:txBody>
      </p:sp>
      <p:cxnSp>
        <p:nvCxnSpPr>
          <p:cNvPr id="51" name="Straight Arrow Connector 50"/>
          <p:cNvCxnSpPr>
            <a:stCxn id="49" idx="3"/>
            <a:endCxn id="63" idx="1"/>
          </p:cNvCxnSpPr>
          <p:nvPr/>
        </p:nvCxnSpPr>
        <p:spPr>
          <a:xfrm>
            <a:off x="6674303" y="3220811"/>
            <a:ext cx="3464339" cy="0"/>
          </a:xfrm>
          <a:prstGeom prst="straightConnector1">
            <a:avLst/>
          </a:prstGeom>
          <a:ln w="57150" cmpd="sng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3" idx="0"/>
            <a:endCxn id="49" idx="0"/>
          </p:cNvCxnSpPr>
          <p:nvPr/>
        </p:nvCxnSpPr>
        <p:spPr>
          <a:xfrm rot="16200000" flipV="1">
            <a:off x="8362250" y="-110879"/>
            <a:ext cx="12700" cy="5430571"/>
          </a:xfrm>
          <a:prstGeom prst="bent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08071" y="4698542"/>
            <a:ext cx="1877786" cy="123280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(Layer/Feature)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49" idx="2"/>
            <a:endCxn id="53" idx="0"/>
          </p:cNvCxnSpPr>
          <p:nvPr/>
        </p:nvCxnSpPr>
        <p:spPr>
          <a:xfrm>
            <a:off x="5646964" y="3837214"/>
            <a:ext cx="0" cy="861328"/>
          </a:xfrm>
          <a:prstGeom prst="straightConnector1">
            <a:avLst/>
          </a:prstGeom>
          <a:ln w="57150">
            <a:headEnd type="none"/>
            <a:tailEnd type="diamon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32"/>
          <p:cNvCxnSpPr>
            <a:stCxn id="53" idx="3"/>
            <a:endCxn id="63" idx="2"/>
          </p:cNvCxnSpPr>
          <p:nvPr/>
        </p:nvCxnSpPr>
        <p:spPr>
          <a:xfrm flipV="1">
            <a:off x="6585857" y="3837214"/>
            <a:ext cx="4491678" cy="147773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74911" y="1988000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[M]</a:t>
            </a:r>
            <a:r>
              <a:rPr lang="en-US" dirty="0" smtClean="0"/>
              <a:t>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65521" y="5314945"/>
            <a:ext cx="18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[M]</a:t>
            </a:r>
            <a:r>
              <a:rPr lang="en-US" dirty="0" smtClean="0"/>
              <a:t> </a:t>
            </a:r>
            <a:r>
              <a:rPr lang="en-US" dirty="0" err="1" smtClean="0"/>
              <a:t>metadataURL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46963" y="4021009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646766" y="2820914"/>
            <a:ext cx="35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[O]</a:t>
            </a:r>
            <a:r>
              <a:rPr lang="en-US" dirty="0" smtClean="0"/>
              <a:t> </a:t>
            </a:r>
            <a:r>
              <a:rPr lang="en-US" dirty="0" err="1" smtClean="0"/>
              <a:t>ExtCap</a:t>
            </a:r>
            <a:r>
              <a:rPr lang="en-US" dirty="0" smtClean="0"/>
              <a:t>/</a:t>
            </a:r>
            <a:r>
              <a:rPr lang="en-US" dirty="0" err="1" smtClean="0"/>
              <a:t>SpatialDatasetIdentifier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138642" y="2604407"/>
            <a:ext cx="1877786" cy="12328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MD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02182" y="140937"/>
            <a:ext cx="5187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52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1425" y="1266825"/>
            <a:ext cx="4629150" cy="33051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</a:t>
            </a:r>
            <a:r>
              <a:rPr lang="en-US" dirty="0" err="1" smtClean="0"/>
              <a:t>GetCap</a:t>
            </a:r>
            <a:r>
              <a:rPr lang="en-US" dirty="0"/>
              <a:t> </a:t>
            </a:r>
            <a:r>
              <a:rPr lang="en-US" b="1" dirty="0" smtClean="0"/>
              <a:t>(+)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96074" y="725992"/>
            <a:ext cx="332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Service Metadata: single scenario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30523" y="3539173"/>
            <a:ext cx="2730953" cy="8613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ExtendedCapabilities</a:t>
            </a:r>
            <a:endParaRPr lang="en-US" dirty="0" smtClean="0"/>
          </a:p>
          <a:p>
            <a:pPr algn="ctr"/>
            <a:r>
              <a:rPr lang="en-US" b="1" dirty="0" smtClean="0"/>
              <a:t>[size=n]</a:t>
            </a:r>
            <a:endParaRPr lang="en-US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39640" y="2671761"/>
            <a:ext cx="2476501" cy="3571877"/>
            <a:chOff x="9544690" y="2938461"/>
            <a:chExt cx="2476501" cy="357187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4690" y="2938461"/>
              <a:ext cx="2476501" cy="3571877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10229850" y="3609976"/>
              <a:ext cx="1704975" cy="2881312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99967" y="140937"/>
            <a:ext cx="499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607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186848" y="725992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Dataset Metadata: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99967" y="140937"/>
            <a:ext cx="499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6384" y="2871004"/>
            <a:ext cx="1704975" cy="78155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MD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52004" y="241144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URL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80152" y="3804454"/>
            <a:ext cx="185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ApplicationProfile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863871" y="298999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19757" y="194176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18702" y="3956854"/>
            <a:ext cx="96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Protocol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50327" y="4954967"/>
            <a:ext cx="246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(ISO restricted)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6410" y="3442504"/>
            <a:ext cx="2055379" cy="6551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ResourceLocator</a:t>
            </a:r>
            <a:endParaRPr lang="en-US" dirty="0" smtClean="0"/>
          </a:p>
        </p:txBody>
      </p:sp>
      <p:sp>
        <p:nvSpPr>
          <p:cNvPr id="3" name="Left Brace 2"/>
          <p:cNvSpPr/>
          <p:nvPr/>
        </p:nvSpPr>
        <p:spPr>
          <a:xfrm>
            <a:off x="4070985" y="1680379"/>
            <a:ext cx="809142" cy="4267200"/>
          </a:xfrm>
          <a:prstGeom prst="leftBrac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186848" y="725992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Dataset Metadata: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99967" y="140937"/>
            <a:ext cx="499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7571" y="1544691"/>
            <a:ext cx="1883779" cy="4316347"/>
            <a:chOff x="537205" y="1562108"/>
            <a:chExt cx="1883779" cy="4316347"/>
          </a:xfrm>
        </p:grpSpPr>
        <p:sp>
          <p:nvSpPr>
            <p:cNvPr id="13" name="Rectangle 12"/>
            <p:cNvSpPr/>
            <p:nvPr/>
          </p:nvSpPr>
          <p:spPr>
            <a:xfrm>
              <a:off x="537206" y="156210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URL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7206" y="449266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7206" y="302738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7206" y="2294748"/>
              <a:ext cx="1883778" cy="6551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Protocol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7205" y="376002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ApplicationProfile</a:t>
              </a:r>
              <a:endParaRPr lang="en-US" dirty="0" smtClean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7205" y="5223271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Description</a:t>
              </a:r>
            </a:p>
          </p:txBody>
        </p:sp>
      </p:grpSp>
      <p:sp>
        <p:nvSpPr>
          <p:cNvPr id="7" name="Double Brace 6"/>
          <p:cNvSpPr/>
          <p:nvPr/>
        </p:nvSpPr>
        <p:spPr>
          <a:xfrm>
            <a:off x="2394856" y="1158240"/>
            <a:ext cx="9511393" cy="5094513"/>
          </a:xfrm>
          <a:prstGeom prst="bracePair">
            <a:avLst>
              <a:gd name="adj" fmla="val 2863"/>
            </a:avLst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of simple </a:t>
            </a:r>
            <a:r>
              <a:rPr lang="en-US" dirty="0" err="1" smtClean="0"/>
              <a:t>codelist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. “OGC:WFS”), without expressing versions and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4186848" y="725992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Dataset Metadata: </a:t>
            </a:r>
            <a:r>
              <a:rPr lang="en-US" dirty="0" err="1" smtClean="0"/>
              <a:t>ResourceLocator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99967" y="140937"/>
            <a:ext cx="4992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INSPIRE model: </a:t>
            </a:r>
            <a:r>
              <a:rPr lang="en-US" sz="3600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simplified</a:t>
            </a:r>
            <a:endParaRPr lang="en-US" sz="36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7571" y="1544691"/>
            <a:ext cx="1883779" cy="4316347"/>
            <a:chOff x="537205" y="1562108"/>
            <a:chExt cx="1883779" cy="4316347"/>
          </a:xfrm>
        </p:grpSpPr>
        <p:sp>
          <p:nvSpPr>
            <p:cNvPr id="13" name="Rectangle 12"/>
            <p:cNvSpPr/>
            <p:nvPr/>
          </p:nvSpPr>
          <p:spPr>
            <a:xfrm>
              <a:off x="537206" y="156210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URL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37206" y="449266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7206" y="3027388"/>
              <a:ext cx="1883778" cy="65518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Function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7206" y="229474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Protocol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7205" y="3760028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ApplicationProfile</a:t>
              </a:r>
              <a:endParaRPr lang="en-US" dirty="0" smtClean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7205" y="5223271"/>
              <a:ext cx="1883778" cy="65518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Description</a:t>
              </a:r>
            </a:p>
          </p:txBody>
        </p:sp>
      </p:grpSp>
      <p:sp>
        <p:nvSpPr>
          <p:cNvPr id="7" name="Double Brace 6"/>
          <p:cNvSpPr/>
          <p:nvPr/>
        </p:nvSpPr>
        <p:spPr>
          <a:xfrm>
            <a:off x="2394856" y="1158240"/>
            <a:ext cx="9511393" cy="5094513"/>
          </a:xfrm>
          <a:prstGeom prst="bracePair">
            <a:avLst>
              <a:gd name="adj" fmla="val 2863"/>
            </a:avLst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8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458</Words>
  <Application>Microsoft Office PowerPoint</Application>
  <PresentationFormat>Widescreen</PresentationFormat>
  <Paragraphs>116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IES - JRC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ARTASENSI Davide (JRC-ISPRA-EXT)</dc:creator>
  <cp:lastModifiedBy>ARTASENSI Davide (JRC-ISPRA-EXT)</cp:lastModifiedBy>
  <cp:revision>34</cp:revision>
  <dcterms:created xsi:type="dcterms:W3CDTF">2021-07-14T10:16:46Z</dcterms:created>
  <dcterms:modified xsi:type="dcterms:W3CDTF">2021-08-12T16:19:44Z</dcterms:modified>
</cp:coreProperties>
</file>