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4"/>
  </p:sldMasterIdLst>
  <p:notesMasterIdLst>
    <p:notesMasterId r:id="rId13"/>
  </p:notesMasterIdLst>
  <p:handoutMasterIdLst>
    <p:handoutMasterId r:id="rId14"/>
  </p:handoutMasterIdLst>
  <p:sldIdLst>
    <p:sldId id="370" r:id="rId5"/>
    <p:sldId id="270" r:id="rId6"/>
    <p:sldId id="448" r:id="rId7"/>
    <p:sldId id="447" r:id="rId8"/>
    <p:sldId id="449" r:id="rId9"/>
    <p:sldId id="451" r:id="rId10"/>
    <p:sldId id="450" r:id="rId11"/>
    <p:sldId id="446" r:id="rId12"/>
  </p:sldIdLst>
  <p:sldSz cx="9144000" cy="5143500" type="screen16x9"/>
  <p:notesSz cx="7010400" cy="92964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6699FF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11F153-77EB-4804-9776-F6B96374E4B8}">
  <a:tblStyle styleId="{DA11F153-77EB-4804-9776-F6B96374E4B8}" styleName="Table_0"/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7707" autoAdjust="0"/>
  </p:normalViewPr>
  <p:slideViewPr>
    <p:cSldViewPr snapToGrid="0">
      <p:cViewPr varScale="1">
        <p:scale>
          <a:sx n="83" d="100"/>
          <a:sy n="83" d="100"/>
        </p:scale>
        <p:origin x="64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egnaposto intestazion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4099" name="Segnaposto data 2"/>
          <p:cNvSpPr>
            <a:spLocks noGrp="1"/>
          </p:cNvSpPr>
          <p:nvPr>
            <p:ph type="dt" sz="quarter" idx="1"/>
          </p:nvPr>
        </p:nvSpPr>
        <p:spPr bwMode="auto">
          <a:xfrm>
            <a:off x="3970338" y="0"/>
            <a:ext cx="30384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0036D3A-D340-460E-9D7F-0D5D68362B85}" type="datetimeFigureOut">
              <a:rPr lang="it-IT" altLang="it-IT"/>
              <a:pPr>
                <a:defRPr/>
              </a:pPr>
              <a:t>18/11/2022</a:t>
            </a:fld>
            <a:endParaRPr lang="it-IT" altLang="it-IT"/>
          </a:p>
        </p:txBody>
      </p:sp>
      <p:sp>
        <p:nvSpPr>
          <p:cNvPr id="4100" name="Segnaposto piè di pagina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30384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4101" name="Segnaposto numero diapositiva 4"/>
          <p:cNvSpPr>
            <a:spLocks noGrp="1"/>
          </p:cNvSpPr>
          <p:nvPr>
            <p:ph type="sldNum" sz="quarter" idx="3"/>
          </p:nvPr>
        </p:nvSpPr>
        <p:spPr bwMode="auto"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D29A4AD-B456-4903-9549-93937B13917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custGeom>
            <a:avLst/>
            <a:gdLst>
              <a:gd name="T0" fmla="*/ 0 w 120000"/>
              <a:gd name="T1" fmla="*/ 0 h 120000"/>
              <a:gd name="T2" fmla="*/ 320085381 w 120000"/>
              <a:gd name="T3" fmla="*/ 0 h 120000"/>
              <a:gd name="T4" fmla="*/ 320085381 w 120000"/>
              <a:gd name="T5" fmla="*/ 101277015 h 120000"/>
              <a:gd name="T6" fmla="*/ 0 w 120000"/>
              <a:gd name="T7" fmla="*/ 101277015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endParaRPr noProof="0"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indent="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indent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indent="685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indent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68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8000"/>
              </a:lnSpc>
              <a:spcBef>
                <a:spcPct val="0"/>
              </a:spcBef>
            </a:pPr>
            <a:endParaRPr lang="it-IT" altLang="it-IT"/>
          </a:p>
        </p:txBody>
      </p:sp>
      <p:sp>
        <p:nvSpPr>
          <p:cNvPr id="6147" name="Shape 6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hape 68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8000"/>
              </a:lnSpc>
              <a:spcBef>
                <a:spcPct val="0"/>
              </a:spcBef>
            </a:pPr>
            <a:endParaRPr lang="it-IT" altLang="it-IT"/>
          </a:p>
        </p:txBody>
      </p:sp>
      <p:sp>
        <p:nvSpPr>
          <p:cNvPr id="8195" name="Shape 6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  <p:extLst>
      <p:ext uri="{BB962C8B-B14F-4D97-AF65-F5344CB8AC3E}">
        <p14:creationId xmlns:p14="http://schemas.microsoft.com/office/powerpoint/2010/main" val="1593576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hape 68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8000"/>
              </a:lnSpc>
              <a:spcBef>
                <a:spcPct val="0"/>
              </a:spcBef>
            </a:pPr>
            <a:endParaRPr lang="it-IT" altLang="it-IT"/>
          </a:p>
        </p:txBody>
      </p:sp>
      <p:sp>
        <p:nvSpPr>
          <p:cNvPr id="8195" name="Shape 6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  <p:extLst>
      <p:ext uri="{BB962C8B-B14F-4D97-AF65-F5344CB8AC3E}">
        <p14:creationId xmlns:p14="http://schemas.microsoft.com/office/powerpoint/2010/main" val="4054936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hape 68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8000"/>
              </a:lnSpc>
              <a:spcBef>
                <a:spcPct val="0"/>
              </a:spcBef>
            </a:pPr>
            <a:endParaRPr lang="it-IT" altLang="it-IT"/>
          </a:p>
        </p:txBody>
      </p:sp>
      <p:sp>
        <p:nvSpPr>
          <p:cNvPr id="10243" name="Shape 6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unti elenc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33412" y="666750"/>
            <a:ext cx="7877100" cy="3805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41300" marR="0" lvl="0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482600" marR="0" lvl="1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711200" marR="0" lvl="2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952500" marR="0" lvl="3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1193800" marR="0" lvl="4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1435100" marR="0" lvl="5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1663700" marR="0" lvl="6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1905000" marR="0" lvl="7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2146300" marR="0" lvl="8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Shape 10"/>
          <p:cNvSpPr txBox="1">
            <a:spLocks noGrp="1"/>
          </p:cNvSpPr>
          <p:nvPr>
            <p:ph type="sldNum" idx="13"/>
          </p:nvPr>
        </p:nvSpPr>
        <p:spPr>
          <a:xfrm>
            <a:off x="4484688" y="4905375"/>
            <a:ext cx="169862" cy="1762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869BD-C196-4C6D-9E11-DD84BBA9BAC3}" type="slidenum">
              <a:rPr lang="it-IT" altLang="it-IT"/>
              <a:pPr>
                <a:defRPr/>
              </a:pPr>
              <a:t>‹N›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356841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olo e sottotitol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498" cy="174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857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247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3333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428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514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5905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6762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it-IT"/>
              <a:t>Fare clic per modificare lo stile del titolo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66750" y="2652710"/>
            <a:ext cx="7810498" cy="59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tillium Web"/>
              <a:buNone/>
              <a:defRPr sz="17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857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tillium Web"/>
              <a:buNone/>
              <a:defRPr sz="17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tillium Web"/>
              <a:buNone/>
              <a:defRPr sz="17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2476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tillium Web"/>
              <a:buNone/>
              <a:defRPr sz="17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3333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tillium Web"/>
              <a:buNone/>
              <a:defRPr sz="17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1466813" marR="0" lvl="5" indent="5719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4083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1708107" marR="0" lvl="6" indent="4450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4083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1949402" marR="0" lvl="7" indent="4133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4083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2177996" marR="0" lvl="8" indent="6039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4083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hape 36"/>
          <p:cNvSpPr txBox="1">
            <a:spLocks noGrp="1"/>
          </p:cNvSpPr>
          <p:nvPr>
            <p:ph type="sldNum" idx="10"/>
          </p:nvPr>
        </p:nvSpPr>
        <p:spPr>
          <a:xfrm>
            <a:off x="4484688" y="4905375"/>
            <a:ext cx="169862" cy="176213"/>
          </a:xfrm>
          <a:prstGeom prst="rect">
            <a:avLst/>
          </a:prstGeom>
        </p:spPr>
        <p:txBody>
          <a:bodyPr/>
          <a:lstStyle>
            <a:lvl1pPr>
              <a:buClrTx/>
              <a:buFontTx/>
              <a:buNone/>
              <a:defRPr>
                <a:latin typeface="Titillium Web" panose="00000500000000000000" pitchFamily="2" charset="0"/>
              </a:defRPr>
            </a:lvl1pPr>
          </a:lstStyle>
          <a:p>
            <a:pPr>
              <a:defRPr/>
            </a:pPr>
            <a:fld id="{14F9915B-9314-4D12-ADCD-BCEA74C07901}" type="slidenum">
              <a:rPr lang="it-IT" altLang="it-IT" smtClean="0"/>
              <a:pPr>
                <a:defRPr/>
              </a:pPr>
              <a:t>‹N›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29117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to - Orizzonta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pic" idx="2"/>
          </p:nvPr>
        </p:nvSpPr>
        <p:spPr>
          <a:xfrm>
            <a:off x="1172237" y="252412"/>
            <a:ext cx="6801000" cy="3276600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marL="241300" marR="0" lvl="0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482600" marR="0" lvl="1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711200" marR="0" lvl="2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952500" marR="0" lvl="3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1193800" marR="0" lvl="4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1435100" marR="0" lvl="5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1663700" marR="0" lvl="6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1905000" marR="0" lvl="7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2146300" marR="0" lvl="8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lvl="0"/>
            <a:r>
              <a:rPr lang="it-IT" noProof="0">
                <a:sym typeface="Titillium Web"/>
              </a:rPr>
              <a:t>Fare clic sull'icona per inserire un'immagine</a:t>
            </a:r>
            <a:endParaRPr noProof="0">
              <a:sym typeface="Titillium Web"/>
            </a:endParaRPr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238125" y="3543300"/>
            <a:ext cx="8667900" cy="752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it-IT"/>
              <a:t>Fare clic per modificare lo stile del titolo</a:t>
            </a: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238125" y="4319587"/>
            <a:ext cx="8667900" cy="595500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tillium Web"/>
              <a:buNone/>
              <a:defRPr sz="17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tillium Web"/>
              <a:buNone/>
              <a:defRPr sz="17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tillium Web"/>
              <a:buNone/>
              <a:defRPr sz="17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tillium Web"/>
              <a:buNone/>
              <a:defRPr sz="17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tillium Web"/>
              <a:buNone/>
              <a:defRPr sz="17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1435100" marR="0" lvl="5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1663700" marR="0" lvl="6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1905000" marR="0" lvl="7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2146300" marR="0" lvl="8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hape 10"/>
          <p:cNvSpPr txBox="1">
            <a:spLocks noGrp="1"/>
          </p:cNvSpPr>
          <p:nvPr>
            <p:ph type="sldNum" idx="13"/>
          </p:nvPr>
        </p:nvSpPr>
        <p:spPr>
          <a:xfrm>
            <a:off x="4484688" y="4905375"/>
            <a:ext cx="169862" cy="1762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DDA458-7749-48DD-9EA3-A618180F0FA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14038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olo - Centrato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666750" y="1700212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it-IT"/>
              <a:t>Fare clic per modificare lo stile del titolo</a:t>
            </a:r>
            <a:endParaRPr/>
          </a:p>
        </p:txBody>
      </p:sp>
      <p:sp>
        <p:nvSpPr>
          <p:cNvPr id="3" name="Shape 10"/>
          <p:cNvSpPr txBox="1">
            <a:spLocks noGrp="1"/>
          </p:cNvSpPr>
          <p:nvPr>
            <p:ph type="sldNum" idx="13"/>
          </p:nvPr>
        </p:nvSpPr>
        <p:spPr>
          <a:xfrm>
            <a:off x="4484688" y="4905375"/>
            <a:ext cx="169862" cy="1762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DC34A-AB6C-4521-8866-CFDEBF5B8718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2173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to - Vertica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4937242" y="414337"/>
            <a:ext cx="3571800" cy="4314900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marL="241300" marR="0" lvl="0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482600" marR="0" lvl="1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711200" marR="0" lvl="2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952500" marR="0" lvl="3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1193800" marR="0" lvl="4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1435100" marR="0" lvl="5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1663700" marR="0" lvl="6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1905000" marR="0" lvl="7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2146300" marR="0" lvl="8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lvl="0"/>
            <a:r>
              <a:rPr lang="it-IT" noProof="0">
                <a:sym typeface="Titillium Web"/>
              </a:rPr>
              <a:t>Fare clic sull'icona per inserire un'immagine</a:t>
            </a:r>
            <a:endParaRPr noProof="0">
              <a:sym typeface="Titillium Web"/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619125" y="414337"/>
            <a:ext cx="3833700" cy="21051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tillium Web"/>
              <a:buNone/>
              <a:defRPr sz="32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it-IT"/>
              <a:t>Fare clic per modificare lo stile del titolo</a:t>
            </a: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19125" y="2566987"/>
            <a:ext cx="3833700" cy="2162100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tillium Web"/>
              <a:buNone/>
              <a:defRPr sz="17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tillium Web"/>
              <a:buNone/>
              <a:defRPr sz="17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tillium Web"/>
              <a:buNone/>
              <a:defRPr sz="17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tillium Web"/>
              <a:buNone/>
              <a:defRPr sz="17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tillium Web"/>
              <a:buNone/>
              <a:defRPr sz="17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1435100" marR="0" lvl="5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1663700" marR="0" lvl="6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1905000" marR="0" lvl="7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2146300" marR="0" lvl="8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hape 10"/>
          <p:cNvSpPr txBox="1">
            <a:spLocks noGrp="1"/>
          </p:cNvSpPr>
          <p:nvPr>
            <p:ph type="sldNum" idx="13"/>
          </p:nvPr>
        </p:nvSpPr>
        <p:spPr>
          <a:xfrm>
            <a:off x="4484688" y="4905375"/>
            <a:ext cx="169862" cy="1762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EAAD0-28B7-4BF7-9CD5-76E07B75C87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3134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olo - In alto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33412" y="357187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it-IT"/>
              <a:t>Fare clic per modificare lo stile del titolo</a:t>
            </a:r>
            <a:endParaRPr/>
          </a:p>
        </p:txBody>
      </p:sp>
      <p:sp>
        <p:nvSpPr>
          <p:cNvPr id="3" name="Shape 10"/>
          <p:cNvSpPr txBox="1">
            <a:spLocks noGrp="1"/>
          </p:cNvSpPr>
          <p:nvPr>
            <p:ph type="sldNum" idx="13"/>
          </p:nvPr>
        </p:nvSpPr>
        <p:spPr>
          <a:xfrm>
            <a:off x="4484688" y="4905375"/>
            <a:ext cx="169862" cy="1762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D4E7C-D678-40D9-8F1E-5BEF8549657D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5289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olo, punti elenco e foto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4938712" y="1214437"/>
            <a:ext cx="3571800" cy="3452700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marL="241300" marR="0" lvl="0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482600" marR="0" lvl="1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711200" marR="0" lvl="2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952500" marR="0" lvl="3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1193800" marR="0" lvl="4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1435100" marR="0" lvl="5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1663700" marR="0" lvl="6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1905000" marR="0" lvl="7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2146300" marR="0" lvl="8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lvl="0"/>
            <a:r>
              <a:rPr lang="it-IT" noProof="0">
                <a:sym typeface="Titillium Web"/>
              </a:rPr>
              <a:t>Fare clic sull'icona per inserire un'immagine</a:t>
            </a:r>
            <a:endParaRPr noProof="0">
              <a:sym typeface="Titillium Web"/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33412" y="357187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it-IT"/>
              <a:t>Fare clic per modificare lo stile del titolo</a:t>
            </a:r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33412" y="1214437"/>
            <a:ext cx="3753000" cy="3452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15900" marR="0" lvl="0" indent="-1397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6470"/>
              <a:buFont typeface="Titillium Web"/>
              <a:buChar char="•"/>
              <a:defRPr sz="17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419100" marR="0" lvl="1" indent="-1270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6470"/>
              <a:buFont typeface="Titillium Web"/>
              <a:buChar char="•"/>
              <a:defRPr sz="17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635000" marR="0" lvl="2" indent="-1397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6470"/>
              <a:buFont typeface="Titillium Web"/>
              <a:buChar char="•"/>
              <a:defRPr sz="17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838200" marR="0" lvl="3" indent="-1270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6470"/>
              <a:buFont typeface="Titillium Web"/>
              <a:buChar char="•"/>
              <a:defRPr sz="17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1054100" marR="0" lvl="4" indent="-1397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6470"/>
              <a:buFont typeface="Titillium Web"/>
              <a:buChar char="•"/>
              <a:defRPr sz="17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1435100" marR="0" lvl="5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1663700" marR="0" lvl="6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1905000" marR="0" lvl="7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2146300" marR="0" lvl="8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hape 10"/>
          <p:cNvSpPr txBox="1">
            <a:spLocks noGrp="1"/>
          </p:cNvSpPr>
          <p:nvPr>
            <p:ph type="sldNum" idx="13"/>
          </p:nvPr>
        </p:nvSpPr>
        <p:spPr>
          <a:xfrm>
            <a:off x="4484688" y="4905375"/>
            <a:ext cx="169862" cy="1762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158A8-6240-40BB-BDE3-0148ECAB8529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5538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to - 3 per pagina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pic" idx="2"/>
          </p:nvPr>
        </p:nvSpPr>
        <p:spPr>
          <a:xfrm>
            <a:off x="5910262" y="2643187"/>
            <a:ext cx="2776500" cy="2081400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marL="241300" marR="0" lvl="0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482600" marR="0" lvl="1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711200" marR="0" lvl="2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952500" marR="0" lvl="3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1193800" marR="0" lvl="4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1435100" marR="0" lvl="5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1663700" marR="0" lvl="6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1905000" marR="0" lvl="7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2146300" marR="0" lvl="8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lvl="0"/>
            <a:r>
              <a:rPr lang="it-IT" noProof="0">
                <a:sym typeface="Titillium Web"/>
              </a:rPr>
              <a:t>Fare clic sull'icona per inserire un'immagine</a:t>
            </a:r>
            <a:endParaRPr noProof="0">
              <a:sym typeface="Titillium Web"/>
            </a:endParaRPr>
          </a:p>
        </p:txBody>
      </p:sp>
      <p:sp>
        <p:nvSpPr>
          <p:cNvPr id="48" name="Shape 48"/>
          <p:cNvSpPr>
            <a:spLocks noGrp="1"/>
          </p:cNvSpPr>
          <p:nvPr>
            <p:ph type="pic" idx="3"/>
          </p:nvPr>
        </p:nvSpPr>
        <p:spPr>
          <a:xfrm>
            <a:off x="5910262" y="423862"/>
            <a:ext cx="2776500" cy="2081400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marL="241300" marR="0" lvl="0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482600" marR="0" lvl="1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711200" marR="0" lvl="2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952500" marR="0" lvl="3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1193800" marR="0" lvl="4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1435100" marR="0" lvl="5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1663700" marR="0" lvl="6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1905000" marR="0" lvl="7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2146300" marR="0" lvl="8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lvl="0"/>
            <a:r>
              <a:rPr lang="it-IT" noProof="0">
                <a:sym typeface="Titillium Web"/>
              </a:rPr>
              <a:t>Fare clic sull'icona per inserire un'immagine</a:t>
            </a:r>
            <a:endParaRPr noProof="0">
              <a:sym typeface="Titillium Web"/>
            </a:endParaRPr>
          </a:p>
        </p:txBody>
      </p:sp>
      <p:sp>
        <p:nvSpPr>
          <p:cNvPr id="49" name="Shape 49"/>
          <p:cNvSpPr>
            <a:spLocks noGrp="1"/>
          </p:cNvSpPr>
          <p:nvPr>
            <p:ph type="pic" idx="4"/>
          </p:nvPr>
        </p:nvSpPr>
        <p:spPr>
          <a:xfrm>
            <a:off x="452437" y="423862"/>
            <a:ext cx="5315100" cy="4300500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marL="241300" marR="0" lvl="0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482600" marR="0" lvl="1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711200" marR="0" lvl="2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952500" marR="0" lvl="3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1193800" marR="0" lvl="4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1435100" marR="0" lvl="5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1663700" marR="0" lvl="6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1905000" marR="0" lvl="7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2146300" marR="0" lvl="8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lvl="0"/>
            <a:r>
              <a:rPr lang="it-IT" noProof="0">
                <a:sym typeface="Titillium Web"/>
              </a:rPr>
              <a:t>Fare clic sull'icona per inserire un'immagine</a:t>
            </a:r>
            <a:endParaRPr noProof="0">
              <a:sym typeface="Titillium Web"/>
            </a:endParaRPr>
          </a:p>
        </p:txBody>
      </p:sp>
      <p:sp>
        <p:nvSpPr>
          <p:cNvPr id="5" name="Shape 10"/>
          <p:cNvSpPr txBox="1">
            <a:spLocks noGrp="1"/>
          </p:cNvSpPr>
          <p:nvPr>
            <p:ph type="sldNum" idx="13"/>
          </p:nvPr>
        </p:nvSpPr>
        <p:spPr>
          <a:xfrm>
            <a:off x="4484688" y="4905375"/>
            <a:ext cx="169862" cy="1762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04857-9C2E-48FF-8F93-02996750E955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9562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zion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895350" y="3357562"/>
            <a:ext cx="7358100" cy="257100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400" b="0" i="0" u="none" strike="noStrike" cap="none">
                <a:solidFill>
                  <a:srgbClr val="000000"/>
                </a:solidFill>
                <a:latin typeface="Titillium Web" panose="00000500000000000000" pitchFamily="2" charset="0"/>
                <a:ea typeface="Titillium Web" panose="00000500000000000000" pitchFamily="2" charset="0"/>
                <a:cs typeface="Titillium Web" panose="00000500000000000000" pitchFamily="2" charset="0"/>
                <a:sym typeface="Helvetica Neue"/>
              </a:defRPr>
            </a:lvl1pPr>
            <a:lvl2pPr marL="482600" marR="0" lvl="1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711200" marR="0" lvl="2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952500" marR="0" lvl="3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1193800" marR="0" lvl="4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1435100" marR="0" lvl="5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1663700" marR="0" lvl="6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1905000" marR="0" lvl="7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2146300" marR="0" lvl="8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895350" y="2266950"/>
            <a:ext cx="7358100" cy="3333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Titillium Web" panose="00000500000000000000" pitchFamily="2" charset="0"/>
                <a:ea typeface="Titillium Web" panose="00000500000000000000" pitchFamily="2" charset="0"/>
                <a:cs typeface="Titillium Web" panose="00000500000000000000" pitchFamily="2" charset="0"/>
                <a:sym typeface="Helvetica Neue"/>
              </a:defRPr>
            </a:lvl1pPr>
            <a:lvl2pPr marL="482600" marR="0" lvl="1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711200" marR="0" lvl="2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952500" marR="0" lvl="3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1193800" marR="0" lvl="4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1435100" marR="0" lvl="5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1663700" marR="0" lvl="6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1905000" marR="0" lvl="7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2146300" marR="0" lvl="8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hape 10"/>
          <p:cNvSpPr txBox="1">
            <a:spLocks noGrp="1"/>
          </p:cNvSpPr>
          <p:nvPr>
            <p:ph type="sldNum" idx="13"/>
          </p:nvPr>
        </p:nvSpPr>
        <p:spPr>
          <a:xfrm>
            <a:off x="4484688" y="4905375"/>
            <a:ext cx="169862" cy="1762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BD54D-FDA8-4DA7-9FD2-B93ACB51C00A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2447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to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marL="241300" marR="0" lvl="0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482600" marR="0" lvl="1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711200" marR="0" lvl="2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952500" marR="0" lvl="3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1193800" marR="0" lvl="4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1435100" marR="0" lvl="5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1663700" marR="0" lvl="6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1905000" marR="0" lvl="7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2146300" marR="0" lvl="8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lvl="0"/>
            <a:r>
              <a:rPr lang="it-IT" noProof="0" dirty="0">
                <a:sym typeface="Titillium Web"/>
              </a:rPr>
              <a:t>Fare clic sull'icona per inserire un'immagine</a:t>
            </a:r>
            <a:endParaRPr noProof="0" dirty="0">
              <a:sym typeface="Titillium Web"/>
            </a:endParaRPr>
          </a:p>
        </p:txBody>
      </p:sp>
      <p:sp>
        <p:nvSpPr>
          <p:cNvPr id="3" name="Shape 10"/>
          <p:cNvSpPr txBox="1">
            <a:spLocks noGrp="1"/>
          </p:cNvSpPr>
          <p:nvPr>
            <p:ph type="sldNum" idx="13"/>
          </p:nvPr>
        </p:nvSpPr>
        <p:spPr>
          <a:xfrm>
            <a:off x="4484688" y="4905375"/>
            <a:ext cx="169862" cy="1762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4B94C-08D4-4942-B9F1-6729B5626D19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50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/>
          <p:cNvGrpSpPr/>
          <p:nvPr userDrawn="1"/>
        </p:nvGrpSpPr>
        <p:grpSpPr>
          <a:xfrm>
            <a:off x="-4040" y="4790859"/>
            <a:ext cx="9148040" cy="352800"/>
            <a:chOff x="-4040" y="4790859"/>
            <a:chExt cx="9162000" cy="352800"/>
          </a:xfrm>
        </p:grpSpPr>
        <p:sp>
          <p:nvSpPr>
            <p:cNvPr id="12" name="Rettangolo 11"/>
            <p:cNvSpPr/>
            <p:nvPr userDrawn="1"/>
          </p:nvSpPr>
          <p:spPr>
            <a:xfrm>
              <a:off x="-4040" y="4790859"/>
              <a:ext cx="9162000" cy="352800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3" name="Immagine 12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1613" y="4874885"/>
              <a:ext cx="977900" cy="139700"/>
            </a:xfrm>
            <a:prstGeom prst="rect">
              <a:avLst/>
            </a:prstGeom>
          </p:spPr>
        </p:pic>
      </p:grpSp>
      <p:sp>
        <p:nvSpPr>
          <p:cNvPr id="1026" name="Shape 6"/>
          <p:cNvSpPr txBox="1">
            <a:spLocks noGrp="1"/>
          </p:cNvSpPr>
          <p:nvPr>
            <p:ph type="title"/>
          </p:nvPr>
        </p:nvSpPr>
        <p:spPr bwMode="auto">
          <a:xfrm>
            <a:off x="633413" y="357188"/>
            <a:ext cx="78771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4275" tIns="34275" rIns="34275" bIns="34275" numCol="1" anchor="ctr" anchorCtr="0" compatLnSpc="1">
            <a:prstTxWarp prst="textNoShape">
              <a:avLst/>
            </a:prstTxWarp>
          </a:bodyPr>
          <a:lstStyle/>
          <a:p>
            <a:pPr lvl="0"/>
            <a:endParaRPr lang="it-IT" altLang="it-IT">
              <a:sym typeface="Arial" panose="020B0604020202020204" pitchFamily="34" charset="0"/>
            </a:endParaRPr>
          </a:p>
        </p:txBody>
      </p:sp>
      <p:sp>
        <p:nvSpPr>
          <p:cNvPr id="1029" name="Shape 9"/>
          <p:cNvSpPr txBox="1">
            <a:spLocks noGrp="1"/>
          </p:cNvSpPr>
          <p:nvPr>
            <p:ph type="body" idx="1"/>
          </p:nvPr>
        </p:nvSpPr>
        <p:spPr bwMode="auto">
          <a:xfrm>
            <a:off x="633413" y="1214438"/>
            <a:ext cx="7877175" cy="345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4275" tIns="34275" rIns="34275" bIns="34275" numCol="1" anchor="ctr" anchorCtr="0" compatLnSpc="1">
            <a:prstTxWarp prst="textNoShape">
              <a:avLst/>
            </a:prstTxWarp>
          </a:bodyPr>
          <a:lstStyle/>
          <a:p>
            <a:pPr lvl="0"/>
            <a:endParaRPr lang="it-IT" altLang="it-IT" dirty="0">
              <a:sym typeface="Arial" panose="020B0604020202020204" pitchFamily="34" charset="0"/>
            </a:endParaRPr>
          </a:p>
        </p:txBody>
      </p:sp>
      <p:sp>
        <p:nvSpPr>
          <p:cNvPr id="14" name="Shape 10"/>
          <p:cNvSpPr txBox="1">
            <a:spLocks noGrp="1"/>
          </p:cNvSpPr>
          <p:nvPr>
            <p:ph type="sldNum" idx="4"/>
          </p:nvPr>
        </p:nvSpPr>
        <p:spPr bwMode="auto">
          <a:xfrm>
            <a:off x="4484688" y="4905375"/>
            <a:ext cx="1698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050" tIns="19050" rIns="19050" bIns="1905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>
                <a:srgbClr val="000000"/>
              </a:buClr>
              <a:buSzPct val="25000"/>
              <a:buFont typeface="Helvetica Neue"/>
              <a:buNone/>
              <a:defRPr sz="900" baseline="0">
                <a:solidFill>
                  <a:schemeClr val="bg1"/>
                </a:solidFill>
                <a:latin typeface="Titillium Web" panose="00000500000000000000" pitchFamily="2" charset="0"/>
                <a:ea typeface="Titillium Web" panose="00000500000000000000" pitchFamily="2" charset="0"/>
                <a:cs typeface="Titillium Web" panose="00000500000000000000" pitchFamily="2" charset="0"/>
                <a:sym typeface="Helvetica Neue"/>
              </a:defRPr>
            </a:lvl1pPr>
          </a:lstStyle>
          <a:p>
            <a:pPr>
              <a:defRPr/>
            </a:pPr>
            <a:fld id="{87EED4DC-E30F-413B-8041-0A82977AD044}" type="slidenum">
              <a:rPr lang="it-IT" altLang="it-IT" smtClean="0"/>
              <a:pPr>
                <a:defRPr/>
              </a:pPr>
              <a:t>‹N›</a:t>
            </a:fld>
            <a:endParaRPr lang="it-IT" altLang="it-IT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Titillium Web" panose="00000500000000000000" pitchFamily="2" charset="0"/>
          <a:ea typeface="Titillium Web" panose="00000500000000000000" pitchFamily="2" charset="0"/>
          <a:cs typeface="Arial"/>
          <a:sym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Titillium Web" panose="00000500000000000000" pitchFamily="2" charset="0"/>
          <a:ea typeface="Titillium Web" panose="00000500000000000000" pitchFamily="2" charset="0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registry.geodati.gov.it/metadata-codelist/ProtocolValue/www-downloa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w3.org/TR/xlink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tiff"/><Relationship Id="rId4" Type="http://schemas.openxmlformats.org/officeDocument/2006/relationships/hyperlink" Target="https://creativecommons.org/licenses/by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 descr="Nome cognome e ruolo in AgID" title="Nome cognome e ruolo in AgID"/>
          <p:cNvGrpSpPr/>
          <p:nvPr/>
        </p:nvGrpSpPr>
        <p:grpSpPr>
          <a:xfrm>
            <a:off x="484188" y="3216275"/>
            <a:ext cx="8175625" cy="638175"/>
            <a:chOff x="484188" y="3216275"/>
            <a:chExt cx="8175625" cy="638175"/>
          </a:xfrm>
        </p:grpSpPr>
        <p:cxnSp>
          <p:nvCxnSpPr>
            <p:cNvPr id="5125" name="Shape 76" descr="Barra di separazione" title="Barra di separazione"/>
            <p:cNvCxnSpPr>
              <a:cxnSpLocks noChangeShapeType="1"/>
            </p:cNvCxnSpPr>
            <p:nvPr/>
          </p:nvCxnSpPr>
          <p:spPr bwMode="auto">
            <a:xfrm>
              <a:off x="484188" y="3216275"/>
              <a:ext cx="8175625" cy="0"/>
            </a:xfrm>
            <a:prstGeom prst="straightConnector1">
              <a:avLst/>
            </a:prstGeom>
            <a:noFill/>
            <a:ln w="19050">
              <a:solidFill>
                <a:srgbClr val="0066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6" name="Shape 77" descr="Barra di separazione" title="Barra di separazione"/>
            <p:cNvCxnSpPr>
              <a:cxnSpLocks noChangeShapeType="1"/>
            </p:cNvCxnSpPr>
            <p:nvPr/>
          </p:nvCxnSpPr>
          <p:spPr bwMode="auto">
            <a:xfrm>
              <a:off x="484188" y="3854450"/>
              <a:ext cx="8175625" cy="0"/>
            </a:xfrm>
            <a:prstGeom prst="straightConnector1">
              <a:avLst/>
            </a:prstGeom>
            <a:noFill/>
            <a:ln w="19050">
              <a:solidFill>
                <a:srgbClr val="0066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uppo 2" descr="Logo AgID" title="Logo AgID"/>
          <p:cNvGrpSpPr/>
          <p:nvPr/>
        </p:nvGrpSpPr>
        <p:grpSpPr>
          <a:xfrm>
            <a:off x="-9525" y="4414838"/>
            <a:ext cx="9163050" cy="728662"/>
            <a:chOff x="-9525" y="4414838"/>
            <a:chExt cx="9163050" cy="728662"/>
          </a:xfrm>
        </p:grpSpPr>
        <p:sp>
          <p:nvSpPr>
            <p:cNvPr id="5122" name="Shape 71" descr="Casella di testo blu" title="Casella di testo blu"/>
            <p:cNvSpPr>
              <a:spLocks noChangeArrowheads="1"/>
            </p:cNvSpPr>
            <p:nvPr/>
          </p:nvSpPr>
          <p:spPr bwMode="auto">
            <a:xfrm>
              <a:off x="-9525" y="4414838"/>
              <a:ext cx="9163050" cy="728662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tIns="19050" rIns="19050" bIns="19050" anchor="ctr"/>
            <a:lstStyle>
              <a:lvl1pPr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000000"/>
                </a:buClr>
              </a:pPr>
              <a:endParaRPr lang="it-IT" altLang="it-IT" sz="1900">
                <a:latin typeface="Titillium Web" panose="00000800000000000000" pitchFamily="2" charset="0"/>
                <a:sym typeface="Titillium Web" panose="00000800000000000000" pitchFamily="2" charset="0"/>
              </a:endParaRPr>
            </a:p>
          </p:txBody>
        </p:sp>
        <p:pic>
          <p:nvPicPr>
            <p:cNvPr id="2" name="Immagine 1" descr="Logo AgID" title="Logo AgID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2993" y="4660057"/>
              <a:ext cx="2030400" cy="291266"/>
            </a:xfrm>
            <a:prstGeom prst="rect">
              <a:avLst/>
            </a:prstGeom>
          </p:spPr>
        </p:pic>
      </p:grpSp>
      <p:sp>
        <p:nvSpPr>
          <p:cNvPr id="5123" name="Shape 73" descr="Nome, cognome e ruolo in AgID" title="Nome, cognome e ruolo in AgID"/>
          <p:cNvSpPr txBox="1">
            <a:spLocks noGrp="1"/>
          </p:cNvSpPr>
          <p:nvPr>
            <p:ph type="title"/>
          </p:nvPr>
        </p:nvSpPr>
        <p:spPr>
          <a:xfrm>
            <a:off x="484187" y="3411539"/>
            <a:ext cx="8175625" cy="317182"/>
          </a:xfrm>
        </p:spPr>
        <p:txBody>
          <a:bodyPr lIns="24550" tIns="24550" rIns="24550" bIns="24550" anchor="t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SzPct val="25000"/>
              <a:buFont typeface="Titillium Web" panose="00000800000000000000" pitchFamily="2" charset="0"/>
              <a:buNone/>
            </a:pPr>
            <a:r>
              <a:rPr lang="it-IT" altLang="it-IT" sz="1600" b="1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Helvetica Neue"/>
              </a:rPr>
              <a:t>Antonio Rotundo</a:t>
            </a:r>
            <a:endParaRPr lang="it-IT" altLang="it-IT" sz="1600" i="1" dirty="0">
              <a:solidFill>
                <a:srgbClr val="0070C0"/>
              </a:solidFill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grpSp>
        <p:nvGrpSpPr>
          <p:cNvPr id="5" name="Gruppo 4" descr="Titolo, sottotitolo" title="Titolo, sottotitolo"/>
          <p:cNvGrpSpPr/>
          <p:nvPr/>
        </p:nvGrpSpPr>
        <p:grpSpPr>
          <a:xfrm>
            <a:off x="9525" y="1157288"/>
            <a:ext cx="9124950" cy="3062287"/>
            <a:chOff x="9525" y="1157288"/>
            <a:chExt cx="9124950" cy="3062287"/>
          </a:xfrm>
        </p:grpSpPr>
        <p:sp>
          <p:nvSpPr>
            <p:cNvPr id="5127" name="CasellaDiTesto 9"/>
            <p:cNvSpPr txBox="1">
              <a:spLocks noChangeArrowheads="1"/>
            </p:cNvSpPr>
            <p:nvPr/>
          </p:nvSpPr>
          <p:spPr bwMode="auto">
            <a:xfrm>
              <a:off x="2914650" y="3911600"/>
              <a:ext cx="33147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it-IT" altLang="it-IT" dirty="0">
                  <a:solidFill>
                    <a:srgbClr val="010335"/>
                  </a:solidFill>
                  <a:latin typeface="Calibri" panose="020F0502020204030204" pitchFamily="34" charset="0"/>
                  <a:ea typeface="Open Sans"/>
                  <a:cs typeface="Calibri" panose="020F0502020204030204" pitchFamily="34" charset="0"/>
                  <a:sym typeface="Titillium Web" panose="00000800000000000000" pitchFamily="2" charset="0"/>
                </a:rPr>
                <a:t>21/11/2022</a:t>
              </a:r>
            </a:p>
          </p:txBody>
        </p:sp>
        <p:sp>
          <p:nvSpPr>
            <p:cNvPr id="11" name="Shape 126"/>
            <p:cNvSpPr>
              <a:spLocks noChangeArrowheads="1"/>
            </p:cNvSpPr>
            <p:nvPr/>
          </p:nvSpPr>
          <p:spPr bwMode="auto">
            <a:xfrm>
              <a:off x="9525" y="1157288"/>
              <a:ext cx="9124950" cy="106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9438" tIns="29438" rIns="29438" bIns="29438"/>
            <a:lstStyle>
              <a:lvl1pPr indent="-47625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10335"/>
                </a:buClr>
                <a:buSzPct val="25000"/>
                <a:defRPr/>
              </a:pPr>
              <a:r>
                <a:rPr lang="it-IT" altLang="it-IT" sz="3200" b="1" kern="0" dirty="0" err="1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  <a:ea typeface="Titillium Web"/>
                  <a:cs typeface="Calibri" panose="020F0502020204030204" pitchFamily="34" charset="0"/>
                  <a:sym typeface="Titillium Web" pitchFamily="2" charset="0"/>
                </a:rPr>
                <a:t>Simplification</a:t>
              </a:r>
              <a:r>
                <a:rPr lang="it-IT" altLang="it-IT" sz="3200" b="1" kern="0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  <a:ea typeface="Titillium Web"/>
                  <a:cs typeface="Calibri" panose="020F0502020204030204" pitchFamily="34" charset="0"/>
                  <a:sym typeface="Titillium Web" pitchFamily="2" charset="0"/>
                </a:rPr>
                <a:t> </a:t>
              </a:r>
              <a:r>
                <a:rPr lang="it-IT" altLang="it-IT" sz="3200" b="1" kern="0" dirty="0" err="1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  <a:ea typeface="Titillium Web"/>
                  <a:cs typeface="Calibri" panose="020F0502020204030204" pitchFamily="34" charset="0"/>
                  <a:sym typeface="Titillium Web" pitchFamily="2" charset="0"/>
                </a:rPr>
                <a:t>implementation</a:t>
              </a:r>
              <a:r>
                <a:rPr lang="it-IT" altLang="it-IT" sz="3200" b="1" kern="0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  <a:ea typeface="Titillium Web"/>
                  <a:cs typeface="Calibri" panose="020F0502020204030204" pitchFamily="34" charset="0"/>
                  <a:sym typeface="Titillium Web" pitchFamily="2" charset="0"/>
                </a:rPr>
                <a:t> in Italy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/>
        </p:nvSpPr>
        <p:spPr>
          <a:xfrm>
            <a:off x="388956" y="344678"/>
            <a:ext cx="778730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50" b="1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The national metadata </a:t>
            </a:r>
            <a:r>
              <a:rPr lang="it-IT" sz="2250" b="1" dirty="0" err="1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profile</a:t>
            </a:r>
            <a:endParaRPr lang="it-IT" sz="2250" b="1" dirty="0">
              <a:solidFill>
                <a:srgbClr val="0070C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B89DCF2-2FF9-243A-52E2-C4E12D28E4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01" b="6701"/>
          <a:stretch/>
        </p:blipFill>
        <p:spPr>
          <a:xfrm>
            <a:off x="483870" y="863063"/>
            <a:ext cx="8012430" cy="390294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5174FD7-063A-D845-055C-138D29071C7D}"/>
              </a:ext>
            </a:extLst>
          </p:cNvPr>
          <p:cNvSpPr txBox="1"/>
          <p:nvPr/>
        </p:nvSpPr>
        <p:spPr>
          <a:xfrm>
            <a:off x="5757134" y="4087983"/>
            <a:ext cx="3223260" cy="584775"/>
          </a:xfrm>
          <a:prstGeom prst="rect">
            <a:avLst/>
          </a:prstGeom>
          <a:solidFill>
            <a:schemeClr val="accent3">
              <a:lumMod val="20000"/>
              <a:lumOff val="80000"/>
              <a:alpha val="34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aligned</a:t>
            </a:r>
            <a:r>
              <a:rPr lang="it-IT" sz="1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to and </a:t>
            </a:r>
            <a:r>
              <a:rPr lang="it-IT" sz="16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extending</a:t>
            </a:r>
            <a:r>
              <a:rPr lang="it-IT" sz="1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INSPIRE metadata </a:t>
            </a:r>
            <a:r>
              <a:rPr lang="it-IT" sz="16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TGs</a:t>
            </a:r>
            <a:r>
              <a:rPr lang="it-IT" sz="1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2.0</a:t>
            </a:r>
          </a:p>
        </p:txBody>
      </p:sp>
      <p:sp>
        <p:nvSpPr>
          <p:cNvPr id="6" name="Figura a mano libera 14">
            <a:extLst>
              <a:ext uri="{FF2B5EF4-FFF2-40B4-BE49-F238E27FC236}">
                <a16:creationId xmlns:a16="http://schemas.microsoft.com/office/drawing/2014/main" id="{94BF5846-A45D-4E94-774B-BE2B47317987}"/>
              </a:ext>
            </a:extLst>
          </p:cNvPr>
          <p:cNvSpPr/>
          <p:nvPr/>
        </p:nvSpPr>
        <p:spPr>
          <a:xfrm>
            <a:off x="5711415" y="4144999"/>
            <a:ext cx="45719" cy="470742"/>
          </a:xfrm>
          <a:custGeom>
            <a:avLst/>
            <a:gdLst>
              <a:gd name="connsiteX0" fmla="*/ 8626 w 69590"/>
              <a:gd name="connsiteY0" fmla="*/ 0 h 2053087"/>
              <a:gd name="connsiteX1" fmla="*/ 8626 w 69590"/>
              <a:gd name="connsiteY1" fmla="*/ 215660 h 2053087"/>
              <a:gd name="connsiteX2" fmla="*/ 0 w 69590"/>
              <a:gd name="connsiteY2" fmla="*/ 241540 h 2053087"/>
              <a:gd name="connsiteX3" fmla="*/ 25879 w 69590"/>
              <a:gd name="connsiteY3" fmla="*/ 379562 h 2053087"/>
              <a:gd name="connsiteX4" fmla="*/ 43132 w 69590"/>
              <a:gd name="connsiteY4" fmla="*/ 431321 h 2053087"/>
              <a:gd name="connsiteX5" fmla="*/ 51758 w 69590"/>
              <a:gd name="connsiteY5" fmla="*/ 457200 h 2053087"/>
              <a:gd name="connsiteX6" fmla="*/ 25879 w 69590"/>
              <a:gd name="connsiteY6" fmla="*/ 664234 h 2053087"/>
              <a:gd name="connsiteX7" fmla="*/ 34505 w 69590"/>
              <a:gd name="connsiteY7" fmla="*/ 724619 h 2053087"/>
              <a:gd name="connsiteX8" fmla="*/ 43132 w 69590"/>
              <a:gd name="connsiteY8" fmla="*/ 759125 h 2053087"/>
              <a:gd name="connsiteX9" fmla="*/ 25879 w 69590"/>
              <a:gd name="connsiteY9" fmla="*/ 862642 h 2053087"/>
              <a:gd name="connsiteX10" fmla="*/ 17252 w 69590"/>
              <a:gd name="connsiteY10" fmla="*/ 905774 h 2053087"/>
              <a:gd name="connsiteX11" fmla="*/ 0 w 69590"/>
              <a:gd name="connsiteY11" fmla="*/ 974785 h 2053087"/>
              <a:gd name="connsiteX12" fmla="*/ 8626 w 69590"/>
              <a:gd name="connsiteY12" fmla="*/ 1121434 h 2053087"/>
              <a:gd name="connsiteX13" fmla="*/ 17252 w 69590"/>
              <a:gd name="connsiteY13" fmla="*/ 1147313 h 2053087"/>
              <a:gd name="connsiteX14" fmla="*/ 25879 w 69590"/>
              <a:gd name="connsiteY14" fmla="*/ 1388853 h 2053087"/>
              <a:gd name="connsiteX15" fmla="*/ 43132 w 69590"/>
              <a:gd name="connsiteY15" fmla="*/ 1414732 h 2053087"/>
              <a:gd name="connsiteX16" fmla="*/ 60384 w 69590"/>
              <a:gd name="connsiteY16" fmla="*/ 1449238 h 2053087"/>
              <a:gd name="connsiteX17" fmla="*/ 51758 w 69590"/>
              <a:gd name="connsiteY17" fmla="*/ 1854679 h 2053087"/>
              <a:gd name="connsiteX18" fmla="*/ 43132 w 69590"/>
              <a:gd name="connsiteY18" fmla="*/ 1880559 h 2053087"/>
              <a:gd name="connsiteX19" fmla="*/ 51758 w 69590"/>
              <a:gd name="connsiteY19" fmla="*/ 2053087 h 2053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9590" h="2053087">
                <a:moveTo>
                  <a:pt x="8626" y="0"/>
                </a:moveTo>
                <a:cubicBezTo>
                  <a:pt x="18489" y="108497"/>
                  <a:pt x="22586" y="96995"/>
                  <a:pt x="8626" y="215660"/>
                </a:cubicBezTo>
                <a:cubicBezTo>
                  <a:pt x="7564" y="224691"/>
                  <a:pt x="2875" y="232913"/>
                  <a:pt x="0" y="241540"/>
                </a:cubicBezTo>
                <a:cubicBezTo>
                  <a:pt x="14333" y="413549"/>
                  <a:pt x="-8582" y="293410"/>
                  <a:pt x="25879" y="379562"/>
                </a:cubicBezTo>
                <a:cubicBezTo>
                  <a:pt x="32633" y="396447"/>
                  <a:pt x="37381" y="414068"/>
                  <a:pt x="43132" y="431321"/>
                </a:cubicBezTo>
                <a:lnTo>
                  <a:pt x="51758" y="457200"/>
                </a:lnTo>
                <a:cubicBezTo>
                  <a:pt x="33643" y="647407"/>
                  <a:pt x="53686" y="580809"/>
                  <a:pt x="25879" y="664234"/>
                </a:cubicBezTo>
                <a:cubicBezTo>
                  <a:pt x="28754" y="684362"/>
                  <a:pt x="30868" y="704614"/>
                  <a:pt x="34505" y="724619"/>
                </a:cubicBezTo>
                <a:cubicBezTo>
                  <a:pt x="36626" y="736284"/>
                  <a:pt x="43132" y="747269"/>
                  <a:pt x="43132" y="759125"/>
                </a:cubicBezTo>
                <a:cubicBezTo>
                  <a:pt x="43132" y="855540"/>
                  <a:pt x="39375" y="808658"/>
                  <a:pt x="25879" y="862642"/>
                </a:cubicBezTo>
                <a:cubicBezTo>
                  <a:pt x="22323" y="876866"/>
                  <a:pt x="20549" y="891487"/>
                  <a:pt x="17252" y="905774"/>
                </a:cubicBezTo>
                <a:cubicBezTo>
                  <a:pt x="11920" y="928878"/>
                  <a:pt x="0" y="974785"/>
                  <a:pt x="0" y="974785"/>
                </a:cubicBezTo>
                <a:cubicBezTo>
                  <a:pt x="2875" y="1023668"/>
                  <a:pt x="3754" y="1072710"/>
                  <a:pt x="8626" y="1121434"/>
                </a:cubicBezTo>
                <a:cubicBezTo>
                  <a:pt x="9531" y="1130482"/>
                  <a:pt x="16667" y="1138239"/>
                  <a:pt x="17252" y="1147313"/>
                </a:cubicBezTo>
                <a:cubicBezTo>
                  <a:pt x="22439" y="1227711"/>
                  <a:pt x="18118" y="1308663"/>
                  <a:pt x="25879" y="1388853"/>
                </a:cubicBezTo>
                <a:cubicBezTo>
                  <a:pt x="26878" y="1399172"/>
                  <a:pt x="37988" y="1405730"/>
                  <a:pt x="43132" y="1414732"/>
                </a:cubicBezTo>
                <a:cubicBezTo>
                  <a:pt x="49512" y="1425897"/>
                  <a:pt x="54633" y="1437736"/>
                  <a:pt x="60384" y="1449238"/>
                </a:cubicBezTo>
                <a:cubicBezTo>
                  <a:pt x="68450" y="1683136"/>
                  <a:pt x="79696" y="1659113"/>
                  <a:pt x="51758" y="1854679"/>
                </a:cubicBezTo>
                <a:cubicBezTo>
                  <a:pt x="50472" y="1863681"/>
                  <a:pt x="46007" y="1871932"/>
                  <a:pt x="43132" y="1880559"/>
                </a:cubicBezTo>
                <a:lnTo>
                  <a:pt x="51758" y="2053087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769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A83C99D-AB59-2213-A832-0B51DA88648E}"/>
              </a:ext>
            </a:extLst>
          </p:cNvPr>
          <p:cNvSpPr/>
          <p:nvPr/>
        </p:nvSpPr>
        <p:spPr>
          <a:xfrm>
            <a:off x="3909509" y="1150444"/>
            <a:ext cx="4175311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it-IT" sz="1200" dirty="0"/>
          </a:p>
          <a:p>
            <a:pPr>
              <a:spcAft>
                <a:spcPts val="600"/>
              </a:spcAft>
            </a:pPr>
            <a:endParaRPr lang="it-IT" sz="1200" b="1" dirty="0"/>
          </a:p>
        </p:txBody>
      </p:sp>
      <p:sp>
        <p:nvSpPr>
          <p:cNvPr id="6" name="Rettangolo 14">
            <a:extLst>
              <a:ext uri="{FF2B5EF4-FFF2-40B4-BE49-F238E27FC236}">
                <a16:creationId xmlns:a16="http://schemas.microsoft.com/office/drawing/2014/main" id="{88816C0C-FF6C-0ABD-E8F4-9B192B001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8" y="179388"/>
            <a:ext cx="8569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sz="24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r>
              <a:rPr lang="it-IT" altLang="it-IT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part A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6E24CC0E-752C-095E-4273-221D4EA1CBB5}"/>
              </a:ext>
            </a:extLst>
          </p:cNvPr>
          <p:cNvGrpSpPr/>
          <p:nvPr/>
        </p:nvGrpSpPr>
        <p:grpSpPr>
          <a:xfrm>
            <a:off x="1274445" y="785417"/>
            <a:ext cx="6595110" cy="2795983"/>
            <a:chOff x="697230" y="907337"/>
            <a:chExt cx="7120890" cy="30857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55A416BA-7AF1-1C50-67E1-94C95461E0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1407" b="11555"/>
            <a:stretch/>
          </p:blipFill>
          <p:spPr>
            <a:xfrm>
              <a:off x="697230" y="907337"/>
              <a:ext cx="7120890" cy="3085719"/>
            </a:xfrm>
            <a:prstGeom prst="rect">
              <a:avLst/>
            </a:prstGeom>
          </p:spPr>
        </p:pic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A678C6BF-80C6-DF7C-9C72-8ACDF71092BD}"/>
                </a:ext>
              </a:extLst>
            </p:cNvPr>
            <p:cNvSpPr/>
            <p:nvPr/>
          </p:nvSpPr>
          <p:spPr>
            <a:xfrm>
              <a:off x="3192780" y="2339340"/>
              <a:ext cx="4259580" cy="1115108"/>
            </a:xfrm>
            <a:prstGeom prst="roundRect">
              <a:avLst/>
            </a:prstGeom>
            <a:solidFill>
              <a:srgbClr val="FFFF00">
                <a:alpha val="10000"/>
              </a:srgb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4EF1002-7135-DD12-A01C-FCF622DF9095}"/>
              </a:ext>
            </a:extLst>
          </p:cNvPr>
          <p:cNvSpPr txBox="1"/>
          <p:nvPr/>
        </p:nvSpPr>
        <p:spPr>
          <a:xfrm>
            <a:off x="450373" y="3740753"/>
            <a:ext cx="8243253" cy="1015663"/>
          </a:xfrm>
          <a:prstGeom prst="rect">
            <a:avLst/>
          </a:prstGeom>
          <a:solidFill>
            <a:schemeClr val="accent2">
              <a:lumMod val="20000"/>
              <a:lumOff val="80000"/>
              <a:alpha val="12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metadata </a:t>
            </a:r>
            <a:r>
              <a:rPr lang="it-IT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elements</a:t>
            </a:r>
            <a:r>
              <a:rPr lang="it-IT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it-IT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proposed</a:t>
            </a:r>
            <a:r>
              <a:rPr lang="it-IT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in the Part A of the good practice </a:t>
            </a:r>
            <a:r>
              <a:rPr lang="it-IT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already</a:t>
            </a:r>
            <a:r>
              <a:rPr lang="it-IT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it-IT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included</a:t>
            </a:r>
            <a:r>
              <a:rPr lang="it-IT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it-IT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as</a:t>
            </a:r>
            <a:r>
              <a:rPr lang="it-IT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it-IT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mandatory</a:t>
            </a:r>
            <a:r>
              <a:rPr lang="it-IT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it-IT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elements</a:t>
            </a:r>
            <a:r>
              <a:rPr lang="it-IT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in the national </a:t>
            </a:r>
            <a:r>
              <a:rPr lang="it-IT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profile</a:t>
            </a:r>
            <a:r>
              <a:rPr lang="it-IT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it-IT" sz="1600" b="1" dirty="0" err="1">
                <a:solidFill>
                  <a:srgbClr val="FF0000"/>
                </a:solidFill>
                <a:highlight>
                  <a:srgbClr val="FFFF00"/>
                </a:highlight>
                <a:latin typeface="Bradley Hand ITC" panose="03070402050302030203" pitchFamily="66" charset="0"/>
              </a:rPr>
              <a:t>Protocol</a:t>
            </a:r>
            <a:endParaRPr lang="it-IT" sz="1600" b="1" dirty="0">
              <a:solidFill>
                <a:srgbClr val="FF0000"/>
              </a:solidFill>
              <a:highlight>
                <a:srgbClr val="FFFF00"/>
              </a:highlight>
              <a:latin typeface="Bradley Hand ITC" panose="03070402050302030203" pitchFamily="66" charset="0"/>
            </a:endParaRPr>
          </a:p>
          <a:p>
            <a:pPr marL="742950" lvl="1" indent="-285750">
              <a:buFontTx/>
              <a:buChar char="-"/>
            </a:pPr>
            <a:r>
              <a:rPr lang="it-IT" sz="1600" b="1" dirty="0">
                <a:solidFill>
                  <a:srgbClr val="FF0000"/>
                </a:solidFill>
                <a:highlight>
                  <a:srgbClr val="FFFF00"/>
                </a:highlight>
                <a:latin typeface="Bradley Hand ITC" panose="03070402050302030203" pitchFamily="66" charset="0"/>
              </a:rPr>
              <a:t>Application </a:t>
            </a:r>
            <a:r>
              <a:rPr lang="it-IT" sz="1600" b="1" dirty="0" err="1">
                <a:solidFill>
                  <a:srgbClr val="FF0000"/>
                </a:solidFill>
                <a:highlight>
                  <a:srgbClr val="FFFF00"/>
                </a:highlight>
                <a:latin typeface="Bradley Hand ITC" panose="03070402050302030203" pitchFamily="66" charset="0"/>
              </a:rPr>
              <a:t>profile</a:t>
            </a:r>
            <a:endParaRPr lang="it-IT" sz="1600" b="1" dirty="0">
              <a:solidFill>
                <a:srgbClr val="FF0000"/>
              </a:solidFill>
              <a:highlight>
                <a:srgbClr val="FFFF00"/>
              </a:highlight>
              <a:latin typeface="Bradley Hand ITC" panose="03070402050302030203" pitchFamily="66" charset="0"/>
            </a:endParaRP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8221BF59-32BA-B5EC-36E1-8ED34DBD6764}"/>
              </a:ext>
            </a:extLst>
          </p:cNvPr>
          <p:cNvCxnSpPr/>
          <p:nvPr/>
        </p:nvCxnSpPr>
        <p:spPr>
          <a:xfrm flipH="1">
            <a:off x="5989897" y="2379649"/>
            <a:ext cx="468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C55660BC-CDCC-CD33-1648-DE7AB14022CE}"/>
              </a:ext>
            </a:extLst>
          </p:cNvPr>
          <p:cNvCxnSpPr/>
          <p:nvPr/>
        </p:nvCxnSpPr>
        <p:spPr>
          <a:xfrm flipH="1">
            <a:off x="6242189" y="2532049"/>
            <a:ext cx="468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igura a mano libera 14">
            <a:extLst>
              <a:ext uri="{FF2B5EF4-FFF2-40B4-BE49-F238E27FC236}">
                <a16:creationId xmlns:a16="http://schemas.microsoft.com/office/drawing/2014/main" id="{EF552423-5243-6F66-84AC-830F425B55C7}"/>
              </a:ext>
            </a:extLst>
          </p:cNvPr>
          <p:cNvSpPr/>
          <p:nvPr/>
        </p:nvSpPr>
        <p:spPr>
          <a:xfrm flipH="1">
            <a:off x="432404" y="3763804"/>
            <a:ext cx="45719" cy="1015664"/>
          </a:xfrm>
          <a:custGeom>
            <a:avLst/>
            <a:gdLst>
              <a:gd name="connsiteX0" fmla="*/ 8626 w 69590"/>
              <a:gd name="connsiteY0" fmla="*/ 0 h 2053087"/>
              <a:gd name="connsiteX1" fmla="*/ 8626 w 69590"/>
              <a:gd name="connsiteY1" fmla="*/ 215660 h 2053087"/>
              <a:gd name="connsiteX2" fmla="*/ 0 w 69590"/>
              <a:gd name="connsiteY2" fmla="*/ 241540 h 2053087"/>
              <a:gd name="connsiteX3" fmla="*/ 25879 w 69590"/>
              <a:gd name="connsiteY3" fmla="*/ 379562 h 2053087"/>
              <a:gd name="connsiteX4" fmla="*/ 43132 w 69590"/>
              <a:gd name="connsiteY4" fmla="*/ 431321 h 2053087"/>
              <a:gd name="connsiteX5" fmla="*/ 51758 w 69590"/>
              <a:gd name="connsiteY5" fmla="*/ 457200 h 2053087"/>
              <a:gd name="connsiteX6" fmla="*/ 25879 w 69590"/>
              <a:gd name="connsiteY6" fmla="*/ 664234 h 2053087"/>
              <a:gd name="connsiteX7" fmla="*/ 34505 w 69590"/>
              <a:gd name="connsiteY7" fmla="*/ 724619 h 2053087"/>
              <a:gd name="connsiteX8" fmla="*/ 43132 w 69590"/>
              <a:gd name="connsiteY8" fmla="*/ 759125 h 2053087"/>
              <a:gd name="connsiteX9" fmla="*/ 25879 w 69590"/>
              <a:gd name="connsiteY9" fmla="*/ 862642 h 2053087"/>
              <a:gd name="connsiteX10" fmla="*/ 17252 w 69590"/>
              <a:gd name="connsiteY10" fmla="*/ 905774 h 2053087"/>
              <a:gd name="connsiteX11" fmla="*/ 0 w 69590"/>
              <a:gd name="connsiteY11" fmla="*/ 974785 h 2053087"/>
              <a:gd name="connsiteX12" fmla="*/ 8626 w 69590"/>
              <a:gd name="connsiteY12" fmla="*/ 1121434 h 2053087"/>
              <a:gd name="connsiteX13" fmla="*/ 17252 w 69590"/>
              <a:gd name="connsiteY13" fmla="*/ 1147313 h 2053087"/>
              <a:gd name="connsiteX14" fmla="*/ 25879 w 69590"/>
              <a:gd name="connsiteY14" fmla="*/ 1388853 h 2053087"/>
              <a:gd name="connsiteX15" fmla="*/ 43132 w 69590"/>
              <a:gd name="connsiteY15" fmla="*/ 1414732 h 2053087"/>
              <a:gd name="connsiteX16" fmla="*/ 60384 w 69590"/>
              <a:gd name="connsiteY16" fmla="*/ 1449238 h 2053087"/>
              <a:gd name="connsiteX17" fmla="*/ 51758 w 69590"/>
              <a:gd name="connsiteY17" fmla="*/ 1854679 h 2053087"/>
              <a:gd name="connsiteX18" fmla="*/ 43132 w 69590"/>
              <a:gd name="connsiteY18" fmla="*/ 1880559 h 2053087"/>
              <a:gd name="connsiteX19" fmla="*/ 51758 w 69590"/>
              <a:gd name="connsiteY19" fmla="*/ 2053087 h 2053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9590" h="2053087">
                <a:moveTo>
                  <a:pt x="8626" y="0"/>
                </a:moveTo>
                <a:cubicBezTo>
                  <a:pt x="18489" y="108497"/>
                  <a:pt x="22586" y="96995"/>
                  <a:pt x="8626" y="215660"/>
                </a:cubicBezTo>
                <a:cubicBezTo>
                  <a:pt x="7564" y="224691"/>
                  <a:pt x="2875" y="232913"/>
                  <a:pt x="0" y="241540"/>
                </a:cubicBezTo>
                <a:cubicBezTo>
                  <a:pt x="14333" y="413549"/>
                  <a:pt x="-8582" y="293410"/>
                  <a:pt x="25879" y="379562"/>
                </a:cubicBezTo>
                <a:cubicBezTo>
                  <a:pt x="32633" y="396447"/>
                  <a:pt x="37381" y="414068"/>
                  <a:pt x="43132" y="431321"/>
                </a:cubicBezTo>
                <a:lnTo>
                  <a:pt x="51758" y="457200"/>
                </a:lnTo>
                <a:cubicBezTo>
                  <a:pt x="33643" y="647407"/>
                  <a:pt x="53686" y="580809"/>
                  <a:pt x="25879" y="664234"/>
                </a:cubicBezTo>
                <a:cubicBezTo>
                  <a:pt x="28754" y="684362"/>
                  <a:pt x="30868" y="704614"/>
                  <a:pt x="34505" y="724619"/>
                </a:cubicBezTo>
                <a:cubicBezTo>
                  <a:pt x="36626" y="736284"/>
                  <a:pt x="43132" y="747269"/>
                  <a:pt x="43132" y="759125"/>
                </a:cubicBezTo>
                <a:cubicBezTo>
                  <a:pt x="43132" y="855540"/>
                  <a:pt x="39375" y="808658"/>
                  <a:pt x="25879" y="862642"/>
                </a:cubicBezTo>
                <a:cubicBezTo>
                  <a:pt x="22323" y="876866"/>
                  <a:pt x="20549" y="891487"/>
                  <a:pt x="17252" y="905774"/>
                </a:cubicBezTo>
                <a:cubicBezTo>
                  <a:pt x="11920" y="928878"/>
                  <a:pt x="0" y="974785"/>
                  <a:pt x="0" y="974785"/>
                </a:cubicBezTo>
                <a:cubicBezTo>
                  <a:pt x="2875" y="1023668"/>
                  <a:pt x="3754" y="1072710"/>
                  <a:pt x="8626" y="1121434"/>
                </a:cubicBezTo>
                <a:cubicBezTo>
                  <a:pt x="9531" y="1130482"/>
                  <a:pt x="16667" y="1138239"/>
                  <a:pt x="17252" y="1147313"/>
                </a:cubicBezTo>
                <a:cubicBezTo>
                  <a:pt x="22439" y="1227711"/>
                  <a:pt x="18118" y="1308663"/>
                  <a:pt x="25879" y="1388853"/>
                </a:cubicBezTo>
                <a:cubicBezTo>
                  <a:pt x="26878" y="1399172"/>
                  <a:pt x="37988" y="1405730"/>
                  <a:pt x="43132" y="1414732"/>
                </a:cubicBezTo>
                <a:cubicBezTo>
                  <a:pt x="49512" y="1425897"/>
                  <a:pt x="54633" y="1437736"/>
                  <a:pt x="60384" y="1449238"/>
                </a:cubicBezTo>
                <a:cubicBezTo>
                  <a:pt x="68450" y="1683136"/>
                  <a:pt x="79696" y="1659113"/>
                  <a:pt x="51758" y="1854679"/>
                </a:cubicBezTo>
                <a:cubicBezTo>
                  <a:pt x="50472" y="1863681"/>
                  <a:pt x="46007" y="1871932"/>
                  <a:pt x="43132" y="1880559"/>
                </a:cubicBezTo>
                <a:lnTo>
                  <a:pt x="51758" y="2053087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514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14">
            <a:extLst>
              <a:ext uri="{FF2B5EF4-FFF2-40B4-BE49-F238E27FC236}">
                <a16:creationId xmlns:a16="http://schemas.microsoft.com/office/drawing/2014/main" id="{D0ADD3BE-BD53-483D-84E9-0B363EF29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8" y="179388"/>
            <a:ext cx="8569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sz="24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it-IT" altLang="it-IT" sz="2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47DC952-33C0-1D32-2141-EF4076A7DF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889" r="16583" b="17630"/>
          <a:stretch/>
        </p:blipFill>
        <p:spPr>
          <a:xfrm>
            <a:off x="1073139" y="876044"/>
            <a:ext cx="6997721" cy="271240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5E135636-F3AE-1CED-C4A4-1648E17A4C12}"/>
              </a:ext>
            </a:extLst>
          </p:cNvPr>
          <p:cNvSpPr txBox="1"/>
          <p:nvPr/>
        </p:nvSpPr>
        <p:spPr>
          <a:xfrm>
            <a:off x="450373" y="3740753"/>
            <a:ext cx="8243253" cy="1092607"/>
          </a:xfrm>
          <a:prstGeom prst="rect">
            <a:avLst/>
          </a:prstGeom>
          <a:solidFill>
            <a:schemeClr val="accent1">
              <a:lumMod val="20000"/>
              <a:lumOff val="80000"/>
              <a:alpha val="12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The metadata </a:t>
            </a:r>
            <a:r>
              <a:rPr lang="it-IT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elements</a:t>
            </a:r>
            <a:r>
              <a:rPr lang="it-IT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it-IT" b="1" dirty="0" err="1">
                <a:solidFill>
                  <a:srgbClr val="FF0000"/>
                </a:solidFill>
                <a:highlight>
                  <a:srgbClr val="C0C0C0"/>
                </a:highlight>
                <a:latin typeface="Bradley Hand ITC" panose="03070402050302030203" pitchFamily="66" charset="0"/>
              </a:rPr>
              <a:t>gmd:protocol</a:t>
            </a:r>
            <a:r>
              <a:rPr lang="it-IT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and </a:t>
            </a:r>
            <a:r>
              <a:rPr lang="it-IT" b="1" dirty="0" err="1">
                <a:solidFill>
                  <a:srgbClr val="FF0000"/>
                </a:solidFill>
                <a:highlight>
                  <a:srgbClr val="C0C0C0"/>
                </a:highlight>
                <a:latin typeface="Bradley Hand ITC" panose="03070402050302030203" pitchFamily="66" charset="0"/>
              </a:rPr>
              <a:t>gmd:applicationProfile</a:t>
            </a:r>
            <a:r>
              <a:rPr lang="it-IT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are </a:t>
            </a:r>
            <a:r>
              <a:rPr lang="it-IT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encoded</a:t>
            </a:r>
            <a:r>
              <a:rPr lang="it-IT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by </a:t>
            </a:r>
            <a:r>
              <a:rPr lang="it-IT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using</a:t>
            </a:r>
            <a:r>
              <a:rPr lang="it-IT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the </a:t>
            </a:r>
            <a:r>
              <a:rPr lang="it-IT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mandatory</a:t>
            </a:r>
            <a:r>
              <a:rPr lang="it-IT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it-IT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element</a:t>
            </a:r>
            <a:r>
              <a:rPr lang="it-IT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it-IT" b="1" dirty="0" err="1">
                <a:solidFill>
                  <a:srgbClr val="FF0000"/>
                </a:solidFill>
                <a:highlight>
                  <a:srgbClr val="C0C0C0"/>
                </a:highlight>
                <a:latin typeface="Bradley Hand ITC" panose="03070402050302030203" pitchFamily="66" charset="0"/>
              </a:rPr>
              <a:t>gmx:Anchor</a:t>
            </a:r>
            <a:r>
              <a:rPr lang="it-IT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with the </a:t>
            </a:r>
            <a:r>
              <a:rPr lang="it-IT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URIs</a:t>
            </a:r>
            <a:r>
              <a:rPr lang="it-IT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coming from the INSPIRE </a:t>
            </a:r>
            <a:r>
              <a:rPr lang="it-IT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registers</a:t>
            </a:r>
            <a:r>
              <a:rPr lang="it-IT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it-IT" sz="1600" b="1" dirty="0">
                <a:solidFill>
                  <a:srgbClr val="FF0000"/>
                </a:solidFill>
                <a:highlight>
                  <a:srgbClr val="FFFF00"/>
                </a:highlight>
                <a:latin typeface="Bradley Hand ITC" panose="03070402050302030203" pitchFamily="66" charset="0"/>
              </a:rPr>
              <a:t>INSPIRE </a:t>
            </a:r>
            <a:r>
              <a:rPr lang="it-IT" sz="1600" b="1" dirty="0" err="1">
                <a:solidFill>
                  <a:srgbClr val="FF0000"/>
                </a:solidFill>
                <a:highlight>
                  <a:srgbClr val="FFFF00"/>
                </a:highlight>
                <a:latin typeface="Bradley Hand ITC" panose="03070402050302030203" pitchFamily="66" charset="0"/>
              </a:rPr>
              <a:t>Protocol</a:t>
            </a:r>
            <a:r>
              <a:rPr lang="it-IT" sz="1600" b="1" dirty="0">
                <a:solidFill>
                  <a:srgbClr val="FF0000"/>
                </a:solidFill>
                <a:highlight>
                  <a:srgbClr val="FFFF00"/>
                </a:highlight>
                <a:latin typeface="Bradley Hand ITC" panose="03070402050302030203" pitchFamily="66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highlight>
                  <a:srgbClr val="FFFF00"/>
                </a:highlight>
                <a:latin typeface="Bradley Hand ITC" panose="03070402050302030203" pitchFamily="66" charset="0"/>
              </a:rPr>
              <a:t>value</a:t>
            </a:r>
            <a:r>
              <a:rPr lang="it-IT" sz="1600" b="1" dirty="0">
                <a:solidFill>
                  <a:srgbClr val="FF0000"/>
                </a:solidFill>
                <a:highlight>
                  <a:srgbClr val="FFFF00"/>
                </a:highlight>
                <a:latin typeface="Bradley Hand ITC" panose="03070402050302030203" pitchFamily="66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highlight>
                  <a:srgbClr val="FFFF00"/>
                </a:highlight>
                <a:latin typeface="Bradley Hand ITC" panose="03070402050302030203" pitchFamily="66" charset="0"/>
              </a:rPr>
              <a:t>register</a:t>
            </a:r>
            <a:endParaRPr lang="it-IT" sz="1600" b="1" dirty="0">
              <a:solidFill>
                <a:srgbClr val="FF0000"/>
              </a:solidFill>
              <a:highlight>
                <a:srgbClr val="FFFF00"/>
              </a:highlight>
              <a:latin typeface="Bradley Hand ITC" panose="03070402050302030203" pitchFamily="66" charset="0"/>
            </a:endParaRPr>
          </a:p>
          <a:p>
            <a:pPr marL="742950" lvl="1" indent="-285750">
              <a:buFontTx/>
              <a:buChar char="-"/>
            </a:pPr>
            <a:r>
              <a:rPr lang="it-IT" sz="1600" b="1" dirty="0" err="1">
                <a:solidFill>
                  <a:srgbClr val="FF0000"/>
                </a:solidFill>
                <a:highlight>
                  <a:srgbClr val="FFFF00"/>
                </a:highlight>
                <a:latin typeface="Bradley Hand ITC" panose="03070402050302030203" pitchFamily="66" charset="0"/>
              </a:rPr>
              <a:t>Spatial</a:t>
            </a:r>
            <a:r>
              <a:rPr lang="it-IT" sz="1600" b="1" dirty="0">
                <a:solidFill>
                  <a:srgbClr val="FF0000"/>
                </a:solidFill>
                <a:highlight>
                  <a:srgbClr val="FFFF00"/>
                </a:highlight>
                <a:latin typeface="Bradley Hand ITC" panose="03070402050302030203" pitchFamily="66" charset="0"/>
              </a:rPr>
              <a:t> data service </a:t>
            </a:r>
            <a:r>
              <a:rPr lang="it-IT" sz="1600" b="1" dirty="0" err="1">
                <a:solidFill>
                  <a:srgbClr val="FF0000"/>
                </a:solidFill>
                <a:highlight>
                  <a:srgbClr val="FFFF00"/>
                </a:highlight>
                <a:latin typeface="Bradley Hand ITC" panose="03070402050302030203" pitchFamily="66" charset="0"/>
              </a:rPr>
              <a:t>type</a:t>
            </a:r>
            <a:r>
              <a:rPr lang="it-IT" sz="1600" b="1" dirty="0">
                <a:solidFill>
                  <a:srgbClr val="FF0000"/>
                </a:solidFill>
                <a:highlight>
                  <a:srgbClr val="FFFF00"/>
                </a:highlight>
                <a:latin typeface="Bradley Hand ITC" panose="03070402050302030203" pitchFamily="66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highlight>
                  <a:srgbClr val="FFFF00"/>
                </a:highlight>
                <a:latin typeface="Bradley Hand ITC" panose="03070402050302030203" pitchFamily="66" charset="0"/>
              </a:rPr>
              <a:t>register</a:t>
            </a:r>
            <a:endParaRPr lang="it-IT" sz="1600" b="1" dirty="0">
              <a:solidFill>
                <a:srgbClr val="FF0000"/>
              </a:solidFill>
              <a:highlight>
                <a:srgbClr val="FFFF00"/>
              </a:highlight>
              <a:latin typeface="Bradley Hand ITC" panose="03070402050302030203" pitchFamily="66" charset="0"/>
            </a:endParaRPr>
          </a:p>
        </p:txBody>
      </p:sp>
      <p:sp>
        <p:nvSpPr>
          <p:cNvPr id="5" name="Figura a mano libera 14">
            <a:extLst>
              <a:ext uri="{FF2B5EF4-FFF2-40B4-BE49-F238E27FC236}">
                <a16:creationId xmlns:a16="http://schemas.microsoft.com/office/drawing/2014/main" id="{9AD41F7E-412B-7645-A180-A2B3F1C2982C}"/>
              </a:ext>
            </a:extLst>
          </p:cNvPr>
          <p:cNvSpPr/>
          <p:nvPr/>
        </p:nvSpPr>
        <p:spPr>
          <a:xfrm flipH="1">
            <a:off x="432404" y="3763804"/>
            <a:ext cx="45719" cy="1015664"/>
          </a:xfrm>
          <a:custGeom>
            <a:avLst/>
            <a:gdLst>
              <a:gd name="connsiteX0" fmla="*/ 8626 w 69590"/>
              <a:gd name="connsiteY0" fmla="*/ 0 h 2053087"/>
              <a:gd name="connsiteX1" fmla="*/ 8626 w 69590"/>
              <a:gd name="connsiteY1" fmla="*/ 215660 h 2053087"/>
              <a:gd name="connsiteX2" fmla="*/ 0 w 69590"/>
              <a:gd name="connsiteY2" fmla="*/ 241540 h 2053087"/>
              <a:gd name="connsiteX3" fmla="*/ 25879 w 69590"/>
              <a:gd name="connsiteY3" fmla="*/ 379562 h 2053087"/>
              <a:gd name="connsiteX4" fmla="*/ 43132 w 69590"/>
              <a:gd name="connsiteY4" fmla="*/ 431321 h 2053087"/>
              <a:gd name="connsiteX5" fmla="*/ 51758 w 69590"/>
              <a:gd name="connsiteY5" fmla="*/ 457200 h 2053087"/>
              <a:gd name="connsiteX6" fmla="*/ 25879 w 69590"/>
              <a:gd name="connsiteY6" fmla="*/ 664234 h 2053087"/>
              <a:gd name="connsiteX7" fmla="*/ 34505 w 69590"/>
              <a:gd name="connsiteY7" fmla="*/ 724619 h 2053087"/>
              <a:gd name="connsiteX8" fmla="*/ 43132 w 69590"/>
              <a:gd name="connsiteY8" fmla="*/ 759125 h 2053087"/>
              <a:gd name="connsiteX9" fmla="*/ 25879 w 69590"/>
              <a:gd name="connsiteY9" fmla="*/ 862642 h 2053087"/>
              <a:gd name="connsiteX10" fmla="*/ 17252 w 69590"/>
              <a:gd name="connsiteY10" fmla="*/ 905774 h 2053087"/>
              <a:gd name="connsiteX11" fmla="*/ 0 w 69590"/>
              <a:gd name="connsiteY11" fmla="*/ 974785 h 2053087"/>
              <a:gd name="connsiteX12" fmla="*/ 8626 w 69590"/>
              <a:gd name="connsiteY12" fmla="*/ 1121434 h 2053087"/>
              <a:gd name="connsiteX13" fmla="*/ 17252 w 69590"/>
              <a:gd name="connsiteY13" fmla="*/ 1147313 h 2053087"/>
              <a:gd name="connsiteX14" fmla="*/ 25879 w 69590"/>
              <a:gd name="connsiteY14" fmla="*/ 1388853 h 2053087"/>
              <a:gd name="connsiteX15" fmla="*/ 43132 w 69590"/>
              <a:gd name="connsiteY15" fmla="*/ 1414732 h 2053087"/>
              <a:gd name="connsiteX16" fmla="*/ 60384 w 69590"/>
              <a:gd name="connsiteY16" fmla="*/ 1449238 h 2053087"/>
              <a:gd name="connsiteX17" fmla="*/ 51758 w 69590"/>
              <a:gd name="connsiteY17" fmla="*/ 1854679 h 2053087"/>
              <a:gd name="connsiteX18" fmla="*/ 43132 w 69590"/>
              <a:gd name="connsiteY18" fmla="*/ 1880559 h 2053087"/>
              <a:gd name="connsiteX19" fmla="*/ 51758 w 69590"/>
              <a:gd name="connsiteY19" fmla="*/ 2053087 h 2053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9590" h="2053087">
                <a:moveTo>
                  <a:pt x="8626" y="0"/>
                </a:moveTo>
                <a:cubicBezTo>
                  <a:pt x="18489" y="108497"/>
                  <a:pt x="22586" y="96995"/>
                  <a:pt x="8626" y="215660"/>
                </a:cubicBezTo>
                <a:cubicBezTo>
                  <a:pt x="7564" y="224691"/>
                  <a:pt x="2875" y="232913"/>
                  <a:pt x="0" y="241540"/>
                </a:cubicBezTo>
                <a:cubicBezTo>
                  <a:pt x="14333" y="413549"/>
                  <a:pt x="-8582" y="293410"/>
                  <a:pt x="25879" y="379562"/>
                </a:cubicBezTo>
                <a:cubicBezTo>
                  <a:pt x="32633" y="396447"/>
                  <a:pt x="37381" y="414068"/>
                  <a:pt x="43132" y="431321"/>
                </a:cubicBezTo>
                <a:lnTo>
                  <a:pt x="51758" y="457200"/>
                </a:lnTo>
                <a:cubicBezTo>
                  <a:pt x="33643" y="647407"/>
                  <a:pt x="53686" y="580809"/>
                  <a:pt x="25879" y="664234"/>
                </a:cubicBezTo>
                <a:cubicBezTo>
                  <a:pt x="28754" y="684362"/>
                  <a:pt x="30868" y="704614"/>
                  <a:pt x="34505" y="724619"/>
                </a:cubicBezTo>
                <a:cubicBezTo>
                  <a:pt x="36626" y="736284"/>
                  <a:pt x="43132" y="747269"/>
                  <a:pt x="43132" y="759125"/>
                </a:cubicBezTo>
                <a:cubicBezTo>
                  <a:pt x="43132" y="855540"/>
                  <a:pt x="39375" y="808658"/>
                  <a:pt x="25879" y="862642"/>
                </a:cubicBezTo>
                <a:cubicBezTo>
                  <a:pt x="22323" y="876866"/>
                  <a:pt x="20549" y="891487"/>
                  <a:pt x="17252" y="905774"/>
                </a:cubicBezTo>
                <a:cubicBezTo>
                  <a:pt x="11920" y="928878"/>
                  <a:pt x="0" y="974785"/>
                  <a:pt x="0" y="974785"/>
                </a:cubicBezTo>
                <a:cubicBezTo>
                  <a:pt x="2875" y="1023668"/>
                  <a:pt x="3754" y="1072710"/>
                  <a:pt x="8626" y="1121434"/>
                </a:cubicBezTo>
                <a:cubicBezTo>
                  <a:pt x="9531" y="1130482"/>
                  <a:pt x="16667" y="1138239"/>
                  <a:pt x="17252" y="1147313"/>
                </a:cubicBezTo>
                <a:cubicBezTo>
                  <a:pt x="22439" y="1227711"/>
                  <a:pt x="18118" y="1308663"/>
                  <a:pt x="25879" y="1388853"/>
                </a:cubicBezTo>
                <a:cubicBezTo>
                  <a:pt x="26878" y="1399172"/>
                  <a:pt x="37988" y="1405730"/>
                  <a:pt x="43132" y="1414732"/>
                </a:cubicBezTo>
                <a:cubicBezTo>
                  <a:pt x="49512" y="1425897"/>
                  <a:pt x="54633" y="1437736"/>
                  <a:pt x="60384" y="1449238"/>
                </a:cubicBezTo>
                <a:cubicBezTo>
                  <a:pt x="68450" y="1683136"/>
                  <a:pt x="79696" y="1659113"/>
                  <a:pt x="51758" y="1854679"/>
                </a:cubicBezTo>
                <a:cubicBezTo>
                  <a:pt x="50472" y="1863681"/>
                  <a:pt x="46007" y="1871932"/>
                  <a:pt x="43132" y="1880559"/>
                </a:cubicBezTo>
                <a:lnTo>
                  <a:pt x="51758" y="2053087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9868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Gruppo 1" descr="logo AgID - Agenzia per l'Italia Digitale" title="AgID - Agenzia per l'Italia Digitale"/>
          <p:cNvGrpSpPr>
            <a:grpSpLocks/>
          </p:cNvGrpSpPr>
          <p:nvPr/>
        </p:nvGrpSpPr>
        <p:grpSpPr bwMode="auto">
          <a:xfrm>
            <a:off x="-9525" y="4781550"/>
            <a:ext cx="9163050" cy="361950"/>
            <a:chOff x="-9525" y="4781550"/>
            <a:chExt cx="9163050" cy="361950"/>
          </a:xfrm>
        </p:grpSpPr>
        <p:sp>
          <p:nvSpPr>
            <p:cNvPr id="7173" name="Shape 71"/>
            <p:cNvSpPr>
              <a:spLocks noChangeArrowheads="1"/>
            </p:cNvSpPr>
            <p:nvPr/>
          </p:nvSpPr>
          <p:spPr bwMode="auto">
            <a:xfrm>
              <a:off x="-9525" y="4781550"/>
              <a:ext cx="9163050" cy="361950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tIns="19050" rIns="19050" bIns="19050" anchor="ctr"/>
            <a:lstStyle>
              <a:lvl1pPr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000000"/>
                </a:buClr>
              </a:pPr>
              <a:endParaRPr lang="it-IT" altLang="it-IT" sz="1900">
                <a:latin typeface="Titillium Web" panose="00000800000000000000" pitchFamily="2" charset="0"/>
                <a:sym typeface="Titillium Web" panose="00000800000000000000" pitchFamily="2" charset="0"/>
              </a:endParaRPr>
            </a:p>
          </p:txBody>
        </p:sp>
        <p:pic>
          <p:nvPicPr>
            <p:cNvPr id="7174" name="Immagine 14" descr="Casella di testo blu" title="Casella di testo blu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1613" y="4836705"/>
              <a:ext cx="977900" cy="207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ettangolo 14">
            <a:extLst>
              <a:ext uri="{FF2B5EF4-FFF2-40B4-BE49-F238E27FC236}">
                <a16:creationId xmlns:a16="http://schemas.microsoft.com/office/drawing/2014/main" id="{D7A02592-8912-802A-8B8C-8DEE3D0D5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8" y="179388"/>
            <a:ext cx="8569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Extensions to INSPIRE </a:t>
            </a:r>
            <a:r>
              <a:rPr lang="it-IT" altLang="it-IT" sz="24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  <a:endParaRPr lang="it-IT" altLang="it-IT" sz="2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776D57C-CC55-E93A-A2A2-7F288D14E718}"/>
              </a:ext>
            </a:extLst>
          </p:cNvPr>
          <p:cNvSpPr txBox="1"/>
          <p:nvPr/>
        </p:nvSpPr>
        <p:spPr>
          <a:xfrm>
            <a:off x="450373" y="767032"/>
            <a:ext cx="8243253" cy="1031051"/>
          </a:xfrm>
          <a:prstGeom prst="rect">
            <a:avLst/>
          </a:prstGeom>
          <a:solidFill>
            <a:schemeClr val="accent1">
              <a:lumMod val="20000"/>
              <a:lumOff val="80000"/>
              <a:alpha val="12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As</a:t>
            </a:r>
            <a:r>
              <a:rPr lang="it-IT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the metadata </a:t>
            </a:r>
            <a:r>
              <a:rPr lang="it-IT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elements</a:t>
            </a:r>
            <a:r>
              <a:rPr lang="it-IT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it-IT" b="1" dirty="0" err="1">
                <a:solidFill>
                  <a:srgbClr val="FF0000"/>
                </a:solidFill>
                <a:highlight>
                  <a:srgbClr val="C0C0C0"/>
                </a:highlight>
                <a:latin typeface="Bradley Hand ITC" panose="03070402050302030203" pitchFamily="66" charset="0"/>
              </a:rPr>
              <a:t>protocol</a:t>
            </a:r>
            <a:r>
              <a:rPr lang="it-IT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and </a:t>
            </a:r>
            <a:r>
              <a:rPr lang="it-IT" b="1" dirty="0" err="1">
                <a:solidFill>
                  <a:srgbClr val="FF0000"/>
                </a:solidFill>
                <a:highlight>
                  <a:srgbClr val="C0C0C0"/>
                </a:highlight>
                <a:latin typeface="Bradley Hand ITC" panose="03070402050302030203" pitchFamily="66" charset="0"/>
              </a:rPr>
              <a:t>applicationProfile</a:t>
            </a:r>
            <a:r>
              <a:rPr lang="it-IT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are </a:t>
            </a:r>
            <a:r>
              <a:rPr lang="it-IT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required</a:t>
            </a:r>
            <a:r>
              <a:rPr lang="it-IT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for </a:t>
            </a:r>
            <a:r>
              <a:rPr lang="it-IT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all</a:t>
            </a:r>
            <a:r>
              <a:rPr lang="it-IT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it-IT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types</a:t>
            </a:r>
            <a:r>
              <a:rPr lang="it-IT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of online </a:t>
            </a:r>
            <a:r>
              <a:rPr lang="it-IT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resource</a:t>
            </a:r>
            <a:r>
              <a:rPr lang="it-IT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(and </a:t>
            </a:r>
            <a:r>
              <a:rPr lang="it-IT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not</a:t>
            </a:r>
            <a:r>
              <a:rPr lang="it-IT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it-IT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only</a:t>
            </a:r>
            <a:r>
              <a:rPr lang="it-IT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for </a:t>
            </a:r>
            <a:r>
              <a:rPr lang="it-IT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view</a:t>
            </a:r>
            <a:r>
              <a:rPr lang="it-IT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and download services </a:t>
            </a:r>
            <a:r>
              <a:rPr lang="it-IT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as</a:t>
            </a:r>
            <a:r>
              <a:rPr lang="it-IT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in Part A of the good practice), some extensions in the INSPIRE </a:t>
            </a:r>
            <a:r>
              <a:rPr lang="it-IT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Protocol</a:t>
            </a:r>
            <a:r>
              <a:rPr lang="it-IT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it-IT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value</a:t>
            </a:r>
            <a:r>
              <a:rPr lang="it-IT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it-IT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register</a:t>
            </a:r>
            <a:r>
              <a:rPr lang="it-IT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it-IT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have</a:t>
            </a:r>
            <a:r>
              <a:rPr lang="it-IT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it-IT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been</a:t>
            </a:r>
            <a:r>
              <a:rPr lang="it-IT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it-IT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needed</a:t>
            </a:r>
            <a:r>
              <a:rPr lang="it-IT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it-IT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Those</a:t>
            </a:r>
            <a:r>
              <a:rPr lang="it-IT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extensions are </a:t>
            </a:r>
            <a:r>
              <a:rPr lang="it-IT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published</a:t>
            </a:r>
            <a:r>
              <a:rPr lang="it-IT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in the national </a:t>
            </a:r>
            <a:r>
              <a:rPr lang="it-IT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registry</a:t>
            </a:r>
            <a:r>
              <a:rPr lang="it-IT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.</a:t>
            </a:r>
          </a:p>
        </p:txBody>
      </p:sp>
      <p:sp>
        <p:nvSpPr>
          <p:cNvPr id="5" name="Figura a mano libera 14">
            <a:extLst>
              <a:ext uri="{FF2B5EF4-FFF2-40B4-BE49-F238E27FC236}">
                <a16:creationId xmlns:a16="http://schemas.microsoft.com/office/drawing/2014/main" id="{3ACDD9ED-0649-72F0-9B31-6933368D0512}"/>
              </a:ext>
            </a:extLst>
          </p:cNvPr>
          <p:cNvSpPr/>
          <p:nvPr/>
        </p:nvSpPr>
        <p:spPr>
          <a:xfrm flipH="1">
            <a:off x="432404" y="790083"/>
            <a:ext cx="45719" cy="1015664"/>
          </a:xfrm>
          <a:custGeom>
            <a:avLst/>
            <a:gdLst>
              <a:gd name="connsiteX0" fmla="*/ 8626 w 69590"/>
              <a:gd name="connsiteY0" fmla="*/ 0 h 2053087"/>
              <a:gd name="connsiteX1" fmla="*/ 8626 w 69590"/>
              <a:gd name="connsiteY1" fmla="*/ 215660 h 2053087"/>
              <a:gd name="connsiteX2" fmla="*/ 0 w 69590"/>
              <a:gd name="connsiteY2" fmla="*/ 241540 h 2053087"/>
              <a:gd name="connsiteX3" fmla="*/ 25879 w 69590"/>
              <a:gd name="connsiteY3" fmla="*/ 379562 h 2053087"/>
              <a:gd name="connsiteX4" fmla="*/ 43132 w 69590"/>
              <a:gd name="connsiteY4" fmla="*/ 431321 h 2053087"/>
              <a:gd name="connsiteX5" fmla="*/ 51758 w 69590"/>
              <a:gd name="connsiteY5" fmla="*/ 457200 h 2053087"/>
              <a:gd name="connsiteX6" fmla="*/ 25879 w 69590"/>
              <a:gd name="connsiteY6" fmla="*/ 664234 h 2053087"/>
              <a:gd name="connsiteX7" fmla="*/ 34505 w 69590"/>
              <a:gd name="connsiteY7" fmla="*/ 724619 h 2053087"/>
              <a:gd name="connsiteX8" fmla="*/ 43132 w 69590"/>
              <a:gd name="connsiteY8" fmla="*/ 759125 h 2053087"/>
              <a:gd name="connsiteX9" fmla="*/ 25879 w 69590"/>
              <a:gd name="connsiteY9" fmla="*/ 862642 h 2053087"/>
              <a:gd name="connsiteX10" fmla="*/ 17252 w 69590"/>
              <a:gd name="connsiteY10" fmla="*/ 905774 h 2053087"/>
              <a:gd name="connsiteX11" fmla="*/ 0 w 69590"/>
              <a:gd name="connsiteY11" fmla="*/ 974785 h 2053087"/>
              <a:gd name="connsiteX12" fmla="*/ 8626 w 69590"/>
              <a:gd name="connsiteY12" fmla="*/ 1121434 h 2053087"/>
              <a:gd name="connsiteX13" fmla="*/ 17252 w 69590"/>
              <a:gd name="connsiteY13" fmla="*/ 1147313 h 2053087"/>
              <a:gd name="connsiteX14" fmla="*/ 25879 w 69590"/>
              <a:gd name="connsiteY14" fmla="*/ 1388853 h 2053087"/>
              <a:gd name="connsiteX15" fmla="*/ 43132 w 69590"/>
              <a:gd name="connsiteY15" fmla="*/ 1414732 h 2053087"/>
              <a:gd name="connsiteX16" fmla="*/ 60384 w 69590"/>
              <a:gd name="connsiteY16" fmla="*/ 1449238 h 2053087"/>
              <a:gd name="connsiteX17" fmla="*/ 51758 w 69590"/>
              <a:gd name="connsiteY17" fmla="*/ 1854679 h 2053087"/>
              <a:gd name="connsiteX18" fmla="*/ 43132 w 69590"/>
              <a:gd name="connsiteY18" fmla="*/ 1880559 h 2053087"/>
              <a:gd name="connsiteX19" fmla="*/ 51758 w 69590"/>
              <a:gd name="connsiteY19" fmla="*/ 2053087 h 2053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9590" h="2053087">
                <a:moveTo>
                  <a:pt x="8626" y="0"/>
                </a:moveTo>
                <a:cubicBezTo>
                  <a:pt x="18489" y="108497"/>
                  <a:pt x="22586" y="96995"/>
                  <a:pt x="8626" y="215660"/>
                </a:cubicBezTo>
                <a:cubicBezTo>
                  <a:pt x="7564" y="224691"/>
                  <a:pt x="2875" y="232913"/>
                  <a:pt x="0" y="241540"/>
                </a:cubicBezTo>
                <a:cubicBezTo>
                  <a:pt x="14333" y="413549"/>
                  <a:pt x="-8582" y="293410"/>
                  <a:pt x="25879" y="379562"/>
                </a:cubicBezTo>
                <a:cubicBezTo>
                  <a:pt x="32633" y="396447"/>
                  <a:pt x="37381" y="414068"/>
                  <a:pt x="43132" y="431321"/>
                </a:cubicBezTo>
                <a:lnTo>
                  <a:pt x="51758" y="457200"/>
                </a:lnTo>
                <a:cubicBezTo>
                  <a:pt x="33643" y="647407"/>
                  <a:pt x="53686" y="580809"/>
                  <a:pt x="25879" y="664234"/>
                </a:cubicBezTo>
                <a:cubicBezTo>
                  <a:pt x="28754" y="684362"/>
                  <a:pt x="30868" y="704614"/>
                  <a:pt x="34505" y="724619"/>
                </a:cubicBezTo>
                <a:cubicBezTo>
                  <a:pt x="36626" y="736284"/>
                  <a:pt x="43132" y="747269"/>
                  <a:pt x="43132" y="759125"/>
                </a:cubicBezTo>
                <a:cubicBezTo>
                  <a:pt x="43132" y="855540"/>
                  <a:pt x="39375" y="808658"/>
                  <a:pt x="25879" y="862642"/>
                </a:cubicBezTo>
                <a:cubicBezTo>
                  <a:pt x="22323" y="876866"/>
                  <a:pt x="20549" y="891487"/>
                  <a:pt x="17252" y="905774"/>
                </a:cubicBezTo>
                <a:cubicBezTo>
                  <a:pt x="11920" y="928878"/>
                  <a:pt x="0" y="974785"/>
                  <a:pt x="0" y="974785"/>
                </a:cubicBezTo>
                <a:cubicBezTo>
                  <a:pt x="2875" y="1023668"/>
                  <a:pt x="3754" y="1072710"/>
                  <a:pt x="8626" y="1121434"/>
                </a:cubicBezTo>
                <a:cubicBezTo>
                  <a:pt x="9531" y="1130482"/>
                  <a:pt x="16667" y="1138239"/>
                  <a:pt x="17252" y="1147313"/>
                </a:cubicBezTo>
                <a:cubicBezTo>
                  <a:pt x="22439" y="1227711"/>
                  <a:pt x="18118" y="1308663"/>
                  <a:pt x="25879" y="1388853"/>
                </a:cubicBezTo>
                <a:cubicBezTo>
                  <a:pt x="26878" y="1399172"/>
                  <a:pt x="37988" y="1405730"/>
                  <a:pt x="43132" y="1414732"/>
                </a:cubicBezTo>
                <a:cubicBezTo>
                  <a:pt x="49512" y="1425897"/>
                  <a:pt x="54633" y="1437736"/>
                  <a:pt x="60384" y="1449238"/>
                </a:cubicBezTo>
                <a:cubicBezTo>
                  <a:pt x="68450" y="1683136"/>
                  <a:pt x="79696" y="1659113"/>
                  <a:pt x="51758" y="1854679"/>
                </a:cubicBezTo>
                <a:cubicBezTo>
                  <a:pt x="50472" y="1863681"/>
                  <a:pt x="46007" y="1871932"/>
                  <a:pt x="43132" y="1880559"/>
                </a:cubicBezTo>
                <a:lnTo>
                  <a:pt x="51758" y="2053087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6E6A135-8321-4670-1423-0FE94C64577A}"/>
              </a:ext>
            </a:extLst>
          </p:cNvPr>
          <p:cNvGrpSpPr/>
          <p:nvPr/>
        </p:nvGrpSpPr>
        <p:grpSpPr>
          <a:xfrm>
            <a:off x="4296676" y="1820677"/>
            <a:ext cx="4568610" cy="2862040"/>
            <a:chOff x="972000" y="554472"/>
            <a:chExt cx="7200000" cy="4943727"/>
          </a:xfrm>
        </p:grpSpPr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48D17E98-58CF-E588-C687-1BF650B29C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274" b="13800"/>
            <a:stretch/>
          </p:blipFill>
          <p:spPr>
            <a:xfrm>
              <a:off x="972000" y="554472"/>
              <a:ext cx="7200000" cy="3236975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F3DA6354-CB4B-BF91-F487-A73ECE101C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39290" b="19626"/>
            <a:stretch/>
          </p:blipFill>
          <p:spPr>
            <a:xfrm>
              <a:off x="972000" y="3834333"/>
              <a:ext cx="7200000" cy="1663866"/>
            </a:xfrm>
            <a:prstGeom prst="rect">
              <a:avLst/>
            </a:prstGeom>
          </p:spPr>
        </p:pic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DC7E4D5-B4C6-E6F9-73DF-C6C3F1E9A170}"/>
              </a:ext>
            </a:extLst>
          </p:cNvPr>
          <p:cNvSpPr txBox="1"/>
          <p:nvPr/>
        </p:nvSpPr>
        <p:spPr>
          <a:xfrm>
            <a:off x="478123" y="2191254"/>
            <a:ext cx="3740626" cy="2185214"/>
          </a:xfrm>
          <a:prstGeom prst="rect">
            <a:avLst/>
          </a:prstGeom>
          <a:solidFill>
            <a:schemeClr val="accent1">
              <a:lumMod val="20000"/>
              <a:lumOff val="80000"/>
              <a:alpha val="12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The extensions cover the following cases: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 </a:t>
            </a:r>
            <a:r>
              <a:rPr lang="en-US" b="1" u="sng" dirty="0">
                <a:solidFill>
                  <a:srgbClr val="FF0000"/>
                </a:solidFill>
                <a:highlight>
                  <a:srgbClr val="FFFF00"/>
                </a:highlight>
                <a:latin typeface="Bradley Hand ITC" panose="03070402050302030203" pitchFamily="66" charset="0"/>
              </a:rPr>
              <a:t>web page with further instructions</a:t>
            </a:r>
            <a:r>
              <a:rPr lang="en-US" b="1" u="sng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for accessing the data set described through metadata (</a:t>
            </a:r>
            <a:r>
              <a:rPr lang="en-US" b="1" dirty="0">
                <a:solidFill>
                  <a:srgbClr val="FF0000"/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 (external) URI: </a:t>
            </a:r>
            <a:r>
              <a:rPr lang="en-US" b="1" dirty="0">
                <a:solidFill>
                  <a:srgbClr val="FF0000"/>
                </a:solidFill>
                <a:latin typeface="Bradley Hand ITC" panose="03070402050302030203" pitchFamily="66" charset="0"/>
                <a:sym typeface="Wingdings" panose="05000000000000000000" pitchFamily="2" charset="2"/>
                <a:hlinkClick r:id="rId6"/>
              </a:rPr>
              <a:t>https://www.w3.org/TR/xlink/</a:t>
            </a:r>
            <a:r>
              <a:rPr lang="en-US" b="1" dirty="0">
                <a:solidFill>
                  <a:srgbClr val="FF0000"/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)</a:t>
            </a:r>
            <a:r>
              <a:rPr lang="en-US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FF0000"/>
                </a:solidFill>
                <a:highlight>
                  <a:srgbClr val="FFFF00"/>
                </a:highlight>
                <a:latin typeface="Bradley Hand ITC" panose="03070402050302030203" pitchFamily="66" charset="0"/>
              </a:rPr>
              <a:t>direct access for downloading the data set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Bradley Hand ITC" panose="03070402050302030203" pitchFamily="66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described through metadata (</a:t>
            </a:r>
            <a:r>
              <a:rPr lang="en-US" b="1" dirty="0">
                <a:solidFill>
                  <a:srgbClr val="FF0000"/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 URI: </a:t>
            </a:r>
            <a:r>
              <a:rPr lang="en-US" b="1" dirty="0">
                <a:solidFill>
                  <a:srgbClr val="FF0000"/>
                </a:solidFill>
                <a:latin typeface="Bradley Hand ITC" panose="03070402050302030203" pitchFamily="66" charset="0"/>
                <a:sym typeface="Wingdings" panose="05000000000000000000" pitchFamily="2" charset="2"/>
                <a:hlinkClick r:id="rId7"/>
              </a:rPr>
              <a:t>https://registry.geodati.gov.it/metadata-codelist/ProtocolValue/www-download</a:t>
            </a:r>
            <a:r>
              <a:rPr lang="en-US" b="1" dirty="0">
                <a:solidFill>
                  <a:srgbClr val="FF0000"/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)</a:t>
            </a:r>
            <a:r>
              <a:rPr lang="en-US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.</a:t>
            </a:r>
            <a:endParaRPr lang="it-IT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8" name="Figura a mano libera 14">
            <a:extLst>
              <a:ext uri="{FF2B5EF4-FFF2-40B4-BE49-F238E27FC236}">
                <a16:creationId xmlns:a16="http://schemas.microsoft.com/office/drawing/2014/main" id="{0420B095-4F14-9C75-CB20-3A7285506F89}"/>
              </a:ext>
            </a:extLst>
          </p:cNvPr>
          <p:cNvSpPr/>
          <p:nvPr/>
        </p:nvSpPr>
        <p:spPr>
          <a:xfrm flipH="1">
            <a:off x="427512" y="2210829"/>
            <a:ext cx="45719" cy="2142588"/>
          </a:xfrm>
          <a:custGeom>
            <a:avLst/>
            <a:gdLst>
              <a:gd name="connsiteX0" fmla="*/ 8626 w 69590"/>
              <a:gd name="connsiteY0" fmla="*/ 0 h 2053087"/>
              <a:gd name="connsiteX1" fmla="*/ 8626 w 69590"/>
              <a:gd name="connsiteY1" fmla="*/ 215660 h 2053087"/>
              <a:gd name="connsiteX2" fmla="*/ 0 w 69590"/>
              <a:gd name="connsiteY2" fmla="*/ 241540 h 2053087"/>
              <a:gd name="connsiteX3" fmla="*/ 25879 w 69590"/>
              <a:gd name="connsiteY3" fmla="*/ 379562 h 2053087"/>
              <a:gd name="connsiteX4" fmla="*/ 43132 w 69590"/>
              <a:gd name="connsiteY4" fmla="*/ 431321 h 2053087"/>
              <a:gd name="connsiteX5" fmla="*/ 51758 w 69590"/>
              <a:gd name="connsiteY5" fmla="*/ 457200 h 2053087"/>
              <a:gd name="connsiteX6" fmla="*/ 25879 w 69590"/>
              <a:gd name="connsiteY6" fmla="*/ 664234 h 2053087"/>
              <a:gd name="connsiteX7" fmla="*/ 34505 w 69590"/>
              <a:gd name="connsiteY7" fmla="*/ 724619 h 2053087"/>
              <a:gd name="connsiteX8" fmla="*/ 43132 w 69590"/>
              <a:gd name="connsiteY8" fmla="*/ 759125 h 2053087"/>
              <a:gd name="connsiteX9" fmla="*/ 25879 w 69590"/>
              <a:gd name="connsiteY9" fmla="*/ 862642 h 2053087"/>
              <a:gd name="connsiteX10" fmla="*/ 17252 w 69590"/>
              <a:gd name="connsiteY10" fmla="*/ 905774 h 2053087"/>
              <a:gd name="connsiteX11" fmla="*/ 0 w 69590"/>
              <a:gd name="connsiteY11" fmla="*/ 974785 h 2053087"/>
              <a:gd name="connsiteX12" fmla="*/ 8626 w 69590"/>
              <a:gd name="connsiteY12" fmla="*/ 1121434 h 2053087"/>
              <a:gd name="connsiteX13" fmla="*/ 17252 w 69590"/>
              <a:gd name="connsiteY13" fmla="*/ 1147313 h 2053087"/>
              <a:gd name="connsiteX14" fmla="*/ 25879 w 69590"/>
              <a:gd name="connsiteY14" fmla="*/ 1388853 h 2053087"/>
              <a:gd name="connsiteX15" fmla="*/ 43132 w 69590"/>
              <a:gd name="connsiteY15" fmla="*/ 1414732 h 2053087"/>
              <a:gd name="connsiteX16" fmla="*/ 60384 w 69590"/>
              <a:gd name="connsiteY16" fmla="*/ 1449238 h 2053087"/>
              <a:gd name="connsiteX17" fmla="*/ 51758 w 69590"/>
              <a:gd name="connsiteY17" fmla="*/ 1854679 h 2053087"/>
              <a:gd name="connsiteX18" fmla="*/ 43132 w 69590"/>
              <a:gd name="connsiteY18" fmla="*/ 1880559 h 2053087"/>
              <a:gd name="connsiteX19" fmla="*/ 51758 w 69590"/>
              <a:gd name="connsiteY19" fmla="*/ 2053087 h 2053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9590" h="2053087">
                <a:moveTo>
                  <a:pt x="8626" y="0"/>
                </a:moveTo>
                <a:cubicBezTo>
                  <a:pt x="18489" y="108497"/>
                  <a:pt x="22586" y="96995"/>
                  <a:pt x="8626" y="215660"/>
                </a:cubicBezTo>
                <a:cubicBezTo>
                  <a:pt x="7564" y="224691"/>
                  <a:pt x="2875" y="232913"/>
                  <a:pt x="0" y="241540"/>
                </a:cubicBezTo>
                <a:cubicBezTo>
                  <a:pt x="14333" y="413549"/>
                  <a:pt x="-8582" y="293410"/>
                  <a:pt x="25879" y="379562"/>
                </a:cubicBezTo>
                <a:cubicBezTo>
                  <a:pt x="32633" y="396447"/>
                  <a:pt x="37381" y="414068"/>
                  <a:pt x="43132" y="431321"/>
                </a:cubicBezTo>
                <a:lnTo>
                  <a:pt x="51758" y="457200"/>
                </a:lnTo>
                <a:cubicBezTo>
                  <a:pt x="33643" y="647407"/>
                  <a:pt x="53686" y="580809"/>
                  <a:pt x="25879" y="664234"/>
                </a:cubicBezTo>
                <a:cubicBezTo>
                  <a:pt x="28754" y="684362"/>
                  <a:pt x="30868" y="704614"/>
                  <a:pt x="34505" y="724619"/>
                </a:cubicBezTo>
                <a:cubicBezTo>
                  <a:pt x="36626" y="736284"/>
                  <a:pt x="43132" y="747269"/>
                  <a:pt x="43132" y="759125"/>
                </a:cubicBezTo>
                <a:cubicBezTo>
                  <a:pt x="43132" y="855540"/>
                  <a:pt x="39375" y="808658"/>
                  <a:pt x="25879" y="862642"/>
                </a:cubicBezTo>
                <a:cubicBezTo>
                  <a:pt x="22323" y="876866"/>
                  <a:pt x="20549" y="891487"/>
                  <a:pt x="17252" y="905774"/>
                </a:cubicBezTo>
                <a:cubicBezTo>
                  <a:pt x="11920" y="928878"/>
                  <a:pt x="0" y="974785"/>
                  <a:pt x="0" y="974785"/>
                </a:cubicBezTo>
                <a:cubicBezTo>
                  <a:pt x="2875" y="1023668"/>
                  <a:pt x="3754" y="1072710"/>
                  <a:pt x="8626" y="1121434"/>
                </a:cubicBezTo>
                <a:cubicBezTo>
                  <a:pt x="9531" y="1130482"/>
                  <a:pt x="16667" y="1138239"/>
                  <a:pt x="17252" y="1147313"/>
                </a:cubicBezTo>
                <a:cubicBezTo>
                  <a:pt x="22439" y="1227711"/>
                  <a:pt x="18118" y="1308663"/>
                  <a:pt x="25879" y="1388853"/>
                </a:cubicBezTo>
                <a:cubicBezTo>
                  <a:pt x="26878" y="1399172"/>
                  <a:pt x="37988" y="1405730"/>
                  <a:pt x="43132" y="1414732"/>
                </a:cubicBezTo>
                <a:cubicBezTo>
                  <a:pt x="49512" y="1425897"/>
                  <a:pt x="54633" y="1437736"/>
                  <a:pt x="60384" y="1449238"/>
                </a:cubicBezTo>
                <a:cubicBezTo>
                  <a:pt x="68450" y="1683136"/>
                  <a:pt x="79696" y="1659113"/>
                  <a:pt x="51758" y="1854679"/>
                </a:cubicBezTo>
                <a:cubicBezTo>
                  <a:pt x="50472" y="1863681"/>
                  <a:pt x="46007" y="1871932"/>
                  <a:pt x="43132" y="1880559"/>
                </a:cubicBezTo>
                <a:lnTo>
                  <a:pt x="51758" y="2053087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151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28B78C4-AF2C-82B6-CFB9-2F6AFAF05C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3" t="24502" r="2521" b="18431"/>
          <a:stretch/>
        </p:blipFill>
        <p:spPr>
          <a:xfrm>
            <a:off x="242047" y="1104100"/>
            <a:ext cx="8659906" cy="2935300"/>
          </a:xfrm>
          <a:prstGeom prst="rect">
            <a:avLst/>
          </a:prstGeom>
        </p:spPr>
      </p:pic>
      <p:sp>
        <p:nvSpPr>
          <p:cNvPr id="6" name="Rettangolo 14">
            <a:extLst>
              <a:ext uri="{FF2B5EF4-FFF2-40B4-BE49-F238E27FC236}">
                <a16:creationId xmlns:a16="http://schemas.microsoft.com/office/drawing/2014/main" id="{E9994D70-58D9-0E7E-555B-6E520BDE9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8" y="179388"/>
            <a:ext cx="8569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sz="24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it-IT" altLang="it-IT" sz="2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565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ttangolo 14"/>
          <p:cNvSpPr>
            <a:spLocks noChangeArrowheads="1"/>
          </p:cNvSpPr>
          <p:nvPr/>
        </p:nvSpPr>
        <p:spPr bwMode="auto">
          <a:xfrm>
            <a:off x="230188" y="179388"/>
            <a:ext cx="8569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sz="24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r>
              <a:rPr lang="it-IT" altLang="it-IT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the Part B</a:t>
            </a:r>
          </a:p>
        </p:txBody>
      </p:sp>
      <p:grpSp>
        <p:nvGrpSpPr>
          <p:cNvPr id="7172" name="Gruppo 1" descr="logo AgID - Agenzia per l'Italia Digitale" title="AgID - Agenzia per l'Italia Digitale"/>
          <p:cNvGrpSpPr>
            <a:grpSpLocks/>
          </p:cNvGrpSpPr>
          <p:nvPr/>
        </p:nvGrpSpPr>
        <p:grpSpPr bwMode="auto">
          <a:xfrm>
            <a:off x="-9525" y="4781550"/>
            <a:ext cx="9163050" cy="361950"/>
            <a:chOff x="-9525" y="4781550"/>
            <a:chExt cx="9163050" cy="361950"/>
          </a:xfrm>
        </p:grpSpPr>
        <p:sp>
          <p:nvSpPr>
            <p:cNvPr id="7173" name="Shape 71"/>
            <p:cNvSpPr>
              <a:spLocks noChangeArrowheads="1"/>
            </p:cNvSpPr>
            <p:nvPr/>
          </p:nvSpPr>
          <p:spPr bwMode="auto">
            <a:xfrm>
              <a:off x="-9525" y="4781550"/>
              <a:ext cx="9163050" cy="361950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tIns="19050" rIns="19050" bIns="19050" anchor="ctr"/>
            <a:lstStyle>
              <a:lvl1pPr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000000"/>
                </a:buClr>
              </a:pPr>
              <a:endParaRPr lang="it-IT" altLang="it-IT" sz="1900">
                <a:latin typeface="Titillium Web" panose="00000800000000000000" pitchFamily="2" charset="0"/>
                <a:sym typeface="Titillium Web" panose="00000800000000000000" pitchFamily="2" charset="0"/>
              </a:endParaRPr>
            </a:p>
          </p:txBody>
        </p:sp>
        <p:pic>
          <p:nvPicPr>
            <p:cNvPr id="7174" name="Immagine 14" descr="Casella di testo blu" title="Casella di testo blu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1613" y="4836705"/>
              <a:ext cx="977900" cy="207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390D1E56-70B9-206D-F22E-831DE84F52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90" t="32269" r="5210" b="37853"/>
          <a:stretch/>
        </p:blipFill>
        <p:spPr>
          <a:xfrm>
            <a:off x="2589519" y="1737976"/>
            <a:ext cx="6239436" cy="1165162"/>
          </a:xfrm>
          <a:prstGeom prst="rect">
            <a:avLst/>
          </a:prstGeom>
        </p:spPr>
      </p:pic>
      <p:graphicFrame>
        <p:nvGraphicFramePr>
          <p:cNvPr id="10" name="Tabella 13">
            <a:extLst>
              <a:ext uri="{FF2B5EF4-FFF2-40B4-BE49-F238E27FC236}">
                <a16:creationId xmlns:a16="http://schemas.microsoft.com/office/drawing/2014/main" id="{20E6D632-1BBC-D089-6238-9205FF65B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785541"/>
              </p:ext>
            </p:extLst>
          </p:nvPr>
        </p:nvGraphicFramePr>
        <p:xfrm>
          <a:off x="2752165" y="3196724"/>
          <a:ext cx="1322376" cy="7873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322376">
                  <a:extLst>
                    <a:ext uri="{9D8B030D-6E8A-4147-A177-3AD203B41FA5}">
                      <a16:colId xmlns:a16="http://schemas.microsoft.com/office/drawing/2014/main" val="1319826236"/>
                    </a:ext>
                  </a:extLst>
                </a:gridCol>
              </a:tblGrid>
              <a:tr h="314826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solidFill>
                            <a:schemeClr val="bg1"/>
                          </a:solidFill>
                        </a:rPr>
                        <a:t>2115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5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740087"/>
                  </a:ext>
                </a:extLst>
              </a:tr>
              <a:tr h="391065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it-IT" sz="1000" b="0" i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Services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5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028116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7B098E5-5059-C5F7-971B-9BF9AD2A637A}"/>
              </a:ext>
            </a:extLst>
          </p:cNvPr>
          <p:cNvSpPr txBox="1"/>
          <p:nvPr/>
        </p:nvSpPr>
        <p:spPr>
          <a:xfrm>
            <a:off x="445343" y="721691"/>
            <a:ext cx="87831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Not </a:t>
            </a:r>
            <a:r>
              <a:rPr lang="it-IT" sz="1600" b="1" dirty="0" err="1">
                <a:solidFill>
                  <a:schemeClr val="tx1"/>
                </a:solidFill>
                <a:latin typeface="Bradley Hand ITC" panose="03070402050302030203" pitchFamily="66" charset="0"/>
              </a:rPr>
              <a:t>implemented</a:t>
            </a:r>
            <a:r>
              <a:rPr lang="it-IT" sz="16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 </a:t>
            </a:r>
            <a:r>
              <a:rPr lang="it-IT" sz="1600" b="1" dirty="0" err="1">
                <a:solidFill>
                  <a:schemeClr val="tx1"/>
                </a:solidFill>
                <a:latin typeface="Bradley Hand ITC" panose="03070402050302030203" pitchFamily="66" charset="0"/>
              </a:rPr>
              <a:t>yet</a:t>
            </a:r>
            <a:r>
              <a:rPr lang="it-IT" sz="16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, </a:t>
            </a:r>
            <a:r>
              <a:rPr lang="it-IT" sz="1600" b="1" dirty="0" err="1">
                <a:solidFill>
                  <a:schemeClr val="tx1"/>
                </a:solidFill>
                <a:latin typeface="Bradley Hand ITC" panose="03070402050302030203" pitchFamily="66" charset="0"/>
              </a:rPr>
              <a:t>but</a:t>
            </a:r>
            <a:r>
              <a:rPr lang="it-IT" sz="16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 data and  service providers </a:t>
            </a:r>
            <a:r>
              <a:rPr lang="en-US" sz="16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look forward to using the new approach</a:t>
            </a:r>
            <a:r>
              <a:rPr lang="it-IT" sz="16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   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77A59A8-12C2-E56F-1AA8-213BF3C4E2BB}"/>
              </a:ext>
            </a:extLst>
          </p:cNvPr>
          <p:cNvSpPr txBox="1"/>
          <p:nvPr/>
        </p:nvSpPr>
        <p:spPr>
          <a:xfrm>
            <a:off x="453359" y="1131272"/>
            <a:ext cx="10219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Why?</a:t>
            </a:r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B4013F0-70B0-761A-B0AE-91E4E14D2639}"/>
              </a:ext>
            </a:extLst>
          </p:cNvPr>
          <p:cNvSpPr txBox="1"/>
          <p:nvPr/>
        </p:nvSpPr>
        <p:spPr>
          <a:xfrm>
            <a:off x="691563" y="1714190"/>
            <a:ext cx="1690488" cy="1169551"/>
          </a:xfrm>
          <a:prstGeom prst="rect">
            <a:avLst/>
          </a:prstGeom>
          <a:solidFill>
            <a:schemeClr val="accent3">
              <a:lumMod val="20000"/>
              <a:lumOff val="80000"/>
              <a:alpha val="19000"/>
            </a:schemeClr>
          </a:solidFill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Low </a:t>
            </a:r>
            <a:r>
              <a:rPr lang="it-IT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level</a:t>
            </a:r>
            <a:r>
              <a:rPr lang="it-IT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of </a:t>
            </a:r>
            <a:r>
              <a:rPr lang="it-IT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accessibility</a:t>
            </a:r>
            <a:r>
              <a:rPr lang="it-IT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to </a:t>
            </a:r>
            <a:r>
              <a:rPr lang="it-IT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Italian</a:t>
            </a:r>
            <a:r>
              <a:rPr lang="it-IT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INSPIRE data sets with the </a:t>
            </a:r>
            <a:r>
              <a:rPr lang="it-IT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current</a:t>
            </a:r>
            <a:r>
              <a:rPr lang="it-IT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it-IT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approach</a:t>
            </a:r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80614DE-7A04-3BC2-4233-C49B283FFA47}"/>
              </a:ext>
            </a:extLst>
          </p:cNvPr>
          <p:cNvSpPr txBox="1"/>
          <p:nvPr/>
        </p:nvSpPr>
        <p:spPr>
          <a:xfrm>
            <a:off x="691563" y="3196724"/>
            <a:ext cx="1690488" cy="738664"/>
          </a:xfrm>
          <a:prstGeom prst="rect">
            <a:avLst/>
          </a:prstGeom>
          <a:solidFill>
            <a:schemeClr val="accent2">
              <a:lumMod val="20000"/>
              <a:lumOff val="80000"/>
              <a:alpha val="35000"/>
            </a:schemeClr>
          </a:solidFill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But the </a:t>
            </a:r>
            <a:r>
              <a:rPr lang="it-IT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number</a:t>
            </a:r>
            <a:r>
              <a:rPr lang="it-IT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of services </a:t>
            </a:r>
            <a:r>
              <a:rPr lang="it-IT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documented</a:t>
            </a:r>
            <a:r>
              <a:rPr lang="it-IT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it-IT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is</a:t>
            </a:r>
            <a:r>
              <a:rPr lang="it-IT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 </a:t>
            </a:r>
            <a:r>
              <a:rPr lang="it-IT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relevant</a:t>
            </a:r>
            <a:endParaRPr lang="it-IT" dirty="0"/>
          </a:p>
        </p:txBody>
      </p:sp>
      <p:sp>
        <p:nvSpPr>
          <p:cNvPr id="17" name="Freccia a destra 16">
            <a:extLst>
              <a:ext uri="{FF2B5EF4-FFF2-40B4-BE49-F238E27FC236}">
                <a16:creationId xmlns:a16="http://schemas.microsoft.com/office/drawing/2014/main" id="{7FE71551-22FD-687C-FAF2-6018EFD3A99C}"/>
              </a:ext>
            </a:extLst>
          </p:cNvPr>
          <p:cNvSpPr/>
          <p:nvPr/>
        </p:nvSpPr>
        <p:spPr>
          <a:xfrm>
            <a:off x="682597" y="4215537"/>
            <a:ext cx="1083449" cy="525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48E809A-1160-9851-D8CE-7D12FFA35297}"/>
              </a:ext>
            </a:extLst>
          </p:cNvPr>
          <p:cNvSpPr txBox="1"/>
          <p:nvPr/>
        </p:nvSpPr>
        <p:spPr>
          <a:xfrm>
            <a:off x="1766046" y="4218279"/>
            <a:ext cx="6847755" cy="52322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</p:spPr>
        <p:txBody>
          <a:bodyPr wrap="square">
            <a:spAutoFit/>
          </a:bodyPr>
          <a:lstStyle/>
          <a:p>
            <a:r>
              <a:rPr lang="it-IT" b="1" u="sng" dirty="0">
                <a:solidFill>
                  <a:srgbClr val="FF0000"/>
                </a:solidFill>
                <a:latin typeface="Bradley Hand ITC" panose="03070402050302030203" pitchFamily="66" charset="0"/>
              </a:rPr>
              <a:t>CONCLUSIONS</a:t>
            </a:r>
            <a:r>
              <a:rPr lang="it-IT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: with the </a:t>
            </a:r>
            <a:r>
              <a:rPr lang="it-IT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simplification</a:t>
            </a:r>
            <a:r>
              <a:rPr lang="it-IT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it-IT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approach</a:t>
            </a:r>
            <a:r>
              <a:rPr lang="it-IT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 considerable increase in the level of accessibility is expected</a:t>
            </a:r>
            <a:endParaRPr lang="it-IT" dirty="0"/>
          </a:p>
        </p:txBody>
      </p:sp>
      <p:sp>
        <p:nvSpPr>
          <p:cNvPr id="19" name="Figura a mano libera 14">
            <a:extLst>
              <a:ext uri="{FF2B5EF4-FFF2-40B4-BE49-F238E27FC236}">
                <a16:creationId xmlns:a16="http://schemas.microsoft.com/office/drawing/2014/main" id="{4A4A7210-BB2F-08E0-753B-4DB2B6AB0C0C}"/>
              </a:ext>
            </a:extLst>
          </p:cNvPr>
          <p:cNvSpPr/>
          <p:nvPr/>
        </p:nvSpPr>
        <p:spPr>
          <a:xfrm flipH="1">
            <a:off x="668702" y="1773311"/>
            <a:ext cx="45719" cy="1110430"/>
          </a:xfrm>
          <a:custGeom>
            <a:avLst/>
            <a:gdLst>
              <a:gd name="connsiteX0" fmla="*/ 8626 w 69590"/>
              <a:gd name="connsiteY0" fmla="*/ 0 h 2053087"/>
              <a:gd name="connsiteX1" fmla="*/ 8626 w 69590"/>
              <a:gd name="connsiteY1" fmla="*/ 215660 h 2053087"/>
              <a:gd name="connsiteX2" fmla="*/ 0 w 69590"/>
              <a:gd name="connsiteY2" fmla="*/ 241540 h 2053087"/>
              <a:gd name="connsiteX3" fmla="*/ 25879 w 69590"/>
              <a:gd name="connsiteY3" fmla="*/ 379562 h 2053087"/>
              <a:gd name="connsiteX4" fmla="*/ 43132 w 69590"/>
              <a:gd name="connsiteY4" fmla="*/ 431321 h 2053087"/>
              <a:gd name="connsiteX5" fmla="*/ 51758 w 69590"/>
              <a:gd name="connsiteY5" fmla="*/ 457200 h 2053087"/>
              <a:gd name="connsiteX6" fmla="*/ 25879 w 69590"/>
              <a:gd name="connsiteY6" fmla="*/ 664234 h 2053087"/>
              <a:gd name="connsiteX7" fmla="*/ 34505 w 69590"/>
              <a:gd name="connsiteY7" fmla="*/ 724619 h 2053087"/>
              <a:gd name="connsiteX8" fmla="*/ 43132 w 69590"/>
              <a:gd name="connsiteY8" fmla="*/ 759125 h 2053087"/>
              <a:gd name="connsiteX9" fmla="*/ 25879 w 69590"/>
              <a:gd name="connsiteY9" fmla="*/ 862642 h 2053087"/>
              <a:gd name="connsiteX10" fmla="*/ 17252 w 69590"/>
              <a:gd name="connsiteY10" fmla="*/ 905774 h 2053087"/>
              <a:gd name="connsiteX11" fmla="*/ 0 w 69590"/>
              <a:gd name="connsiteY11" fmla="*/ 974785 h 2053087"/>
              <a:gd name="connsiteX12" fmla="*/ 8626 w 69590"/>
              <a:gd name="connsiteY12" fmla="*/ 1121434 h 2053087"/>
              <a:gd name="connsiteX13" fmla="*/ 17252 w 69590"/>
              <a:gd name="connsiteY13" fmla="*/ 1147313 h 2053087"/>
              <a:gd name="connsiteX14" fmla="*/ 25879 w 69590"/>
              <a:gd name="connsiteY14" fmla="*/ 1388853 h 2053087"/>
              <a:gd name="connsiteX15" fmla="*/ 43132 w 69590"/>
              <a:gd name="connsiteY15" fmla="*/ 1414732 h 2053087"/>
              <a:gd name="connsiteX16" fmla="*/ 60384 w 69590"/>
              <a:gd name="connsiteY16" fmla="*/ 1449238 h 2053087"/>
              <a:gd name="connsiteX17" fmla="*/ 51758 w 69590"/>
              <a:gd name="connsiteY17" fmla="*/ 1854679 h 2053087"/>
              <a:gd name="connsiteX18" fmla="*/ 43132 w 69590"/>
              <a:gd name="connsiteY18" fmla="*/ 1880559 h 2053087"/>
              <a:gd name="connsiteX19" fmla="*/ 51758 w 69590"/>
              <a:gd name="connsiteY19" fmla="*/ 2053087 h 2053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9590" h="2053087">
                <a:moveTo>
                  <a:pt x="8626" y="0"/>
                </a:moveTo>
                <a:cubicBezTo>
                  <a:pt x="18489" y="108497"/>
                  <a:pt x="22586" y="96995"/>
                  <a:pt x="8626" y="215660"/>
                </a:cubicBezTo>
                <a:cubicBezTo>
                  <a:pt x="7564" y="224691"/>
                  <a:pt x="2875" y="232913"/>
                  <a:pt x="0" y="241540"/>
                </a:cubicBezTo>
                <a:cubicBezTo>
                  <a:pt x="14333" y="413549"/>
                  <a:pt x="-8582" y="293410"/>
                  <a:pt x="25879" y="379562"/>
                </a:cubicBezTo>
                <a:cubicBezTo>
                  <a:pt x="32633" y="396447"/>
                  <a:pt x="37381" y="414068"/>
                  <a:pt x="43132" y="431321"/>
                </a:cubicBezTo>
                <a:lnTo>
                  <a:pt x="51758" y="457200"/>
                </a:lnTo>
                <a:cubicBezTo>
                  <a:pt x="33643" y="647407"/>
                  <a:pt x="53686" y="580809"/>
                  <a:pt x="25879" y="664234"/>
                </a:cubicBezTo>
                <a:cubicBezTo>
                  <a:pt x="28754" y="684362"/>
                  <a:pt x="30868" y="704614"/>
                  <a:pt x="34505" y="724619"/>
                </a:cubicBezTo>
                <a:cubicBezTo>
                  <a:pt x="36626" y="736284"/>
                  <a:pt x="43132" y="747269"/>
                  <a:pt x="43132" y="759125"/>
                </a:cubicBezTo>
                <a:cubicBezTo>
                  <a:pt x="43132" y="855540"/>
                  <a:pt x="39375" y="808658"/>
                  <a:pt x="25879" y="862642"/>
                </a:cubicBezTo>
                <a:cubicBezTo>
                  <a:pt x="22323" y="876866"/>
                  <a:pt x="20549" y="891487"/>
                  <a:pt x="17252" y="905774"/>
                </a:cubicBezTo>
                <a:cubicBezTo>
                  <a:pt x="11920" y="928878"/>
                  <a:pt x="0" y="974785"/>
                  <a:pt x="0" y="974785"/>
                </a:cubicBezTo>
                <a:cubicBezTo>
                  <a:pt x="2875" y="1023668"/>
                  <a:pt x="3754" y="1072710"/>
                  <a:pt x="8626" y="1121434"/>
                </a:cubicBezTo>
                <a:cubicBezTo>
                  <a:pt x="9531" y="1130482"/>
                  <a:pt x="16667" y="1138239"/>
                  <a:pt x="17252" y="1147313"/>
                </a:cubicBezTo>
                <a:cubicBezTo>
                  <a:pt x="22439" y="1227711"/>
                  <a:pt x="18118" y="1308663"/>
                  <a:pt x="25879" y="1388853"/>
                </a:cubicBezTo>
                <a:cubicBezTo>
                  <a:pt x="26878" y="1399172"/>
                  <a:pt x="37988" y="1405730"/>
                  <a:pt x="43132" y="1414732"/>
                </a:cubicBezTo>
                <a:cubicBezTo>
                  <a:pt x="49512" y="1425897"/>
                  <a:pt x="54633" y="1437736"/>
                  <a:pt x="60384" y="1449238"/>
                </a:cubicBezTo>
                <a:cubicBezTo>
                  <a:pt x="68450" y="1683136"/>
                  <a:pt x="79696" y="1659113"/>
                  <a:pt x="51758" y="1854679"/>
                </a:cubicBezTo>
                <a:cubicBezTo>
                  <a:pt x="50472" y="1863681"/>
                  <a:pt x="46007" y="1871932"/>
                  <a:pt x="43132" y="1880559"/>
                </a:cubicBezTo>
                <a:lnTo>
                  <a:pt x="51758" y="2053087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Figura a mano libera 14">
            <a:extLst>
              <a:ext uri="{FF2B5EF4-FFF2-40B4-BE49-F238E27FC236}">
                <a16:creationId xmlns:a16="http://schemas.microsoft.com/office/drawing/2014/main" id="{E5572D10-B9A8-5722-9FBE-2776D757E636}"/>
              </a:ext>
            </a:extLst>
          </p:cNvPr>
          <p:cNvSpPr/>
          <p:nvPr/>
        </p:nvSpPr>
        <p:spPr>
          <a:xfrm flipH="1">
            <a:off x="668700" y="3196723"/>
            <a:ext cx="45719" cy="738663"/>
          </a:xfrm>
          <a:custGeom>
            <a:avLst/>
            <a:gdLst>
              <a:gd name="connsiteX0" fmla="*/ 8626 w 69590"/>
              <a:gd name="connsiteY0" fmla="*/ 0 h 2053087"/>
              <a:gd name="connsiteX1" fmla="*/ 8626 w 69590"/>
              <a:gd name="connsiteY1" fmla="*/ 215660 h 2053087"/>
              <a:gd name="connsiteX2" fmla="*/ 0 w 69590"/>
              <a:gd name="connsiteY2" fmla="*/ 241540 h 2053087"/>
              <a:gd name="connsiteX3" fmla="*/ 25879 w 69590"/>
              <a:gd name="connsiteY3" fmla="*/ 379562 h 2053087"/>
              <a:gd name="connsiteX4" fmla="*/ 43132 w 69590"/>
              <a:gd name="connsiteY4" fmla="*/ 431321 h 2053087"/>
              <a:gd name="connsiteX5" fmla="*/ 51758 w 69590"/>
              <a:gd name="connsiteY5" fmla="*/ 457200 h 2053087"/>
              <a:gd name="connsiteX6" fmla="*/ 25879 w 69590"/>
              <a:gd name="connsiteY6" fmla="*/ 664234 h 2053087"/>
              <a:gd name="connsiteX7" fmla="*/ 34505 w 69590"/>
              <a:gd name="connsiteY7" fmla="*/ 724619 h 2053087"/>
              <a:gd name="connsiteX8" fmla="*/ 43132 w 69590"/>
              <a:gd name="connsiteY8" fmla="*/ 759125 h 2053087"/>
              <a:gd name="connsiteX9" fmla="*/ 25879 w 69590"/>
              <a:gd name="connsiteY9" fmla="*/ 862642 h 2053087"/>
              <a:gd name="connsiteX10" fmla="*/ 17252 w 69590"/>
              <a:gd name="connsiteY10" fmla="*/ 905774 h 2053087"/>
              <a:gd name="connsiteX11" fmla="*/ 0 w 69590"/>
              <a:gd name="connsiteY11" fmla="*/ 974785 h 2053087"/>
              <a:gd name="connsiteX12" fmla="*/ 8626 w 69590"/>
              <a:gd name="connsiteY12" fmla="*/ 1121434 h 2053087"/>
              <a:gd name="connsiteX13" fmla="*/ 17252 w 69590"/>
              <a:gd name="connsiteY13" fmla="*/ 1147313 h 2053087"/>
              <a:gd name="connsiteX14" fmla="*/ 25879 w 69590"/>
              <a:gd name="connsiteY14" fmla="*/ 1388853 h 2053087"/>
              <a:gd name="connsiteX15" fmla="*/ 43132 w 69590"/>
              <a:gd name="connsiteY15" fmla="*/ 1414732 h 2053087"/>
              <a:gd name="connsiteX16" fmla="*/ 60384 w 69590"/>
              <a:gd name="connsiteY16" fmla="*/ 1449238 h 2053087"/>
              <a:gd name="connsiteX17" fmla="*/ 51758 w 69590"/>
              <a:gd name="connsiteY17" fmla="*/ 1854679 h 2053087"/>
              <a:gd name="connsiteX18" fmla="*/ 43132 w 69590"/>
              <a:gd name="connsiteY18" fmla="*/ 1880559 h 2053087"/>
              <a:gd name="connsiteX19" fmla="*/ 51758 w 69590"/>
              <a:gd name="connsiteY19" fmla="*/ 2053087 h 2053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9590" h="2053087">
                <a:moveTo>
                  <a:pt x="8626" y="0"/>
                </a:moveTo>
                <a:cubicBezTo>
                  <a:pt x="18489" y="108497"/>
                  <a:pt x="22586" y="96995"/>
                  <a:pt x="8626" y="215660"/>
                </a:cubicBezTo>
                <a:cubicBezTo>
                  <a:pt x="7564" y="224691"/>
                  <a:pt x="2875" y="232913"/>
                  <a:pt x="0" y="241540"/>
                </a:cubicBezTo>
                <a:cubicBezTo>
                  <a:pt x="14333" y="413549"/>
                  <a:pt x="-8582" y="293410"/>
                  <a:pt x="25879" y="379562"/>
                </a:cubicBezTo>
                <a:cubicBezTo>
                  <a:pt x="32633" y="396447"/>
                  <a:pt x="37381" y="414068"/>
                  <a:pt x="43132" y="431321"/>
                </a:cubicBezTo>
                <a:lnTo>
                  <a:pt x="51758" y="457200"/>
                </a:lnTo>
                <a:cubicBezTo>
                  <a:pt x="33643" y="647407"/>
                  <a:pt x="53686" y="580809"/>
                  <a:pt x="25879" y="664234"/>
                </a:cubicBezTo>
                <a:cubicBezTo>
                  <a:pt x="28754" y="684362"/>
                  <a:pt x="30868" y="704614"/>
                  <a:pt x="34505" y="724619"/>
                </a:cubicBezTo>
                <a:cubicBezTo>
                  <a:pt x="36626" y="736284"/>
                  <a:pt x="43132" y="747269"/>
                  <a:pt x="43132" y="759125"/>
                </a:cubicBezTo>
                <a:cubicBezTo>
                  <a:pt x="43132" y="855540"/>
                  <a:pt x="39375" y="808658"/>
                  <a:pt x="25879" y="862642"/>
                </a:cubicBezTo>
                <a:cubicBezTo>
                  <a:pt x="22323" y="876866"/>
                  <a:pt x="20549" y="891487"/>
                  <a:pt x="17252" y="905774"/>
                </a:cubicBezTo>
                <a:cubicBezTo>
                  <a:pt x="11920" y="928878"/>
                  <a:pt x="0" y="974785"/>
                  <a:pt x="0" y="974785"/>
                </a:cubicBezTo>
                <a:cubicBezTo>
                  <a:pt x="2875" y="1023668"/>
                  <a:pt x="3754" y="1072710"/>
                  <a:pt x="8626" y="1121434"/>
                </a:cubicBezTo>
                <a:cubicBezTo>
                  <a:pt x="9531" y="1130482"/>
                  <a:pt x="16667" y="1138239"/>
                  <a:pt x="17252" y="1147313"/>
                </a:cubicBezTo>
                <a:cubicBezTo>
                  <a:pt x="22439" y="1227711"/>
                  <a:pt x="18118" y="1308663"/>
                  <a:pt x="25879" y="1388853"/>
                </a:cubicBezTo>
                <a:cubicBezTo>
                  <a:pt x="26878" y="1399172"/>
                  <a:pt x="37988" y="1405730"/>
                  <a:pt x="43132" y="1414732"/>
                </a:cubicBezTo>
                <a:cubicBezTo>
                  <a:pt x="49512" y="1425897"/>
                  <a:pt x="54633" y="1437736"/>
                  <a:pt x="60384" y="1449238"/>
                </a:cubicBezTo>
                <a:cubicBezTo>
                  <a:pt x="68450" y="1683136"/>
                  <a:pt x="79696" y="1659113"/>
                  <a:pt x="51758" y="1854679"/>
                </a:cubicBezTo>
                <a:cubicBezTo>
                  <a:pt x="50472" y="1863681"/>
                  <a:pt x="46007" y="1871932"/>
                  <a:pt x="43132" y="1880559"/>
                </a:cubicBezTo>
                <a:lnTo>
                  <a:pt x="51758" y="2053087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2106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 descr="Logo, slogan  e sito web AgID" title="Logo, slogan  e sito web AgID"/>
          <p:cNvGrpSpPr/>
          <p:nvPr/>
        </p:nvGrpSpPr>
        <p:grpSpPr>
          <a:xfrm>
            <a:off x="3100388" y="2231653"/>
            <a:ext cx="2943225" cy="2389560"/>
            <a:chOff x="3100388" y="2231653"/>
            <a:chExt cx="2943225" cy="2389560"/>
          </a:xfrm>
        </p:grpSpPr>
        <p:pic>
          <p:nvPicPr>
            <p:cNvPr id="2" name="Immagine 1" descr="Logo AgID" title="Logo AgID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1230" y="2231653"/>
              <a:ext cx="2743200" cy="393519"/>
            </a:xfrm>
            <a:prstGeom prst="rect">
              <a:avLst/>
            </a:prstGeom>
          </p:spPr>
        </p:pic>
        <p:sp>
          <p:nvSpPr>
            <p:cNvPr id="9219" name="Shape 411"/>
            <p:cNvSpPr>
              <a:spLocks noChangeArrowheads="1"/>
            </p:cNvSpPr>
            <p:nvPr/>
          </p:nvSpPr>
          <p:spPr bwMode="auto">
            <a:xfrm>
              <a:off x="3100388" y="2935288"/>
              <a:ext cx="2943225" cy="239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2750" tIns="32750" rIns="32750" bIns="32750" anchor="ctr"/>
            <a:lstStyle>
              <a:lvl1pPr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ct val="25000"/>
              </a:pPr>
              <a:r>
                <a:rPr lang="it-IT" altLang="it-IT" sz="2000" i="1" dirty="0">
                  <a:solidFill>
                    <a:srgbClr val="010335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Open Sans"/>
                </a:rPr>
                <a:t>rotundo@agid.gov.it</a:t>
              </a:r>
            </a:p>
          </p:txBody>
        </p:sp>
        <p:sp>
          <p:nvSpPr>
            <p:cNvPr id="9220" name="Shape 413" descr="Sito web AgID - Agenzia per l'Italia Digitale" title="www.agid.gov.it"/>
            <p:cNvSpPr>
              <a:spLocks noChangeArrowheads="1"/>
            </p:cNvSpPr>
            <p:nvPr/>
          </p:nvSpPr>
          <p:spPr bwMode="auto">
            <a:xfrm>
              <a:off x="4090988" y="4379913"/>
              <a:ext cx="962025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2750" tIns="32750" rIns="32750" bIns="32750" anchor="ctr"/>
            <a:lstStyle>
              <a:lvl1pPr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ct val="25000"/>
              </a:pPr>
              <a:r>
                <a:rPr lang="it-IT" altLang="it-IT" dirty="0">
                  <a:solidFill>
                    <a:srgbClr val="0066CC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Open Sans"/>
                </a:rPr>
                <a:t>agid.gov.it</a:t>
              </a:r>
            </a:p>
          </p:txBody>
        </p:sp>
      </p:grpSp>
      <p:pic>
        <p:nvPicPr>
          <p:cNvPr id="4" name="Immagine 3">
            <a:hlinkClick r:id="rId4"/>
            <a:extLst>
              <a:ext uri="{FF2B5EF4-FFF2-40B4-BE49-F238E27FC236}">
                <a16:creationId xmlns:a16="http://schemas.microsoft.com/office/drawing/2014/main" id="{E4BF8F34-0D96-323D-F1E5-110C44169A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388" y="3808570"/>
            <a:ext cx="1377507" cy="4819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lo Presentazione per uso esterno.potx [Sola lettura]" id="{8ABC1D63-34E6-4058-B30A-7A9AE834B0B6}" vid="{88249D4F-3D47-4FA1-AF85-F837D19CD252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C9C368AB22D254B9258F107DE46B26C" ma:contentTypeVersion="5" ma:contentTypeDescription="Creare un nuovo documento." ma:contentTypeScope="" ma:versionID="22d6edd148c4f885f0fdcc3d6098741b">
  <xsd:schema xmlns:xsd="http://www.w3.org/2001/XMLSchema" xmlns:xs="http://www.w3.org/2001/XMLSchema" xmlns:p="http://schemas.microsoft.com/office/2006/metadata/properties" xmlns:ns2="f93e7795-341f-4130-9452-a53072feac1b" xmlns:ns3="a338467f-f275-4fdc-8a15-4f46abf96259" targetNamespace="http://schemas.microsoft.com/office/2006/metadata/properties" ma:root="true" ma:fieldsID="2b37831a16ff6f5ae2f9ead4881c006f" ns2:_="" ns3:_="">
    <xsd:import namespace="f93e7795-341f-4130-9452-a53072feac1b"/>
    <xsd:import namespace="a338467f-f275-4fdc-8a15-4f46abf9625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3e7795-341f-4130-9452-a53072feac1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Hash suggerimento condivisione" ma:internalName="SharingHintHash" ma:readOnly="true">
      <xsd:simpleType>
        <xsd:restriction base="dms:Text"/>
      </xsd:simpleType>
    </xsd:element>
    <xsd:element name="SharedWithDetails" ma:index="10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38467f-f275-4fdc-8a15-4f46abf962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98DF8B-5B81-462C-B689-886B1EFE9442}">
  <ds:schemaRefs>
    <ds:schemaRef ds:uri="a338467f-f275-4fdc-8a15-4f46abf96259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  <ds:schemaRef ds:uri="f93e7795-341f-4130-9452-a53072feac1b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493093D-0C0D-4408-9C89-9C26A790B3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666765-7A85-455C-8095-CE0A8BBCD9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3e7795-341f-4130-9452-a53072feac1b"/>
    <ds:schemaRef ds:uri="a338467f-f275-4fdc-8a15-4f46abf962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2564</TotalTime>
  <Words>290</Words>
  <Application>Microsoft Office PowerPoint</Application>
  <PresentationFormat>Presentazione su schermo (16:9)</PresentationFormat>
  <Paragraphs>30</Paragraphs>
  <Slides>8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Arial</vt:lpstr>
      <vt:lpstr>Bradley Hand ITC</vt:lpstr>
      <vt:lpstr>Calibri</vt:lpstr>
      <vt:lpstr>Helvetica Neue</vt:lpstr>
      <vt:lpstr>Titillium Web</vt:lpstr>
      <vt:lpstr>White</vt:lpstr>
      <vt:lpstr>Antonio Rotundo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AGID per uso esterno</dc:title>
  <dc:creator>Arrighetti Walter;Alessandro Staiti</dc:creator>
  <cp:keywords>AgID</cp:keywords>
  <cp:lastModifiedBy>ROTUNDO Antonio</cp:lastModifiedBy>
  <cp:revision>32</cp:revision>
  <dcterms:created xsi:type="dcterms:W3CDTF">2018-11-14T13:51:29Z</dcterms:created>
  <dcterms:modified xsi:type="dcterms:W3CDTF">2022-11-18T15:40:53Z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0x010100BC9C368AB22D254B9258F107DE46B26C</vt:lpwstr>
  </property>
</Properties>
</file>