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660"/>
  </p:normalViewPr>
  <p:slideViewPr>
    <p:cSldViewPr snapToGrid="0">
      <p:cViewPr>
        <p:scale>
          <a:sx n="60" d="100"/>
          <a:sy n="60" d="100"/>
        </p:scale>
        <p:origin x="31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 de Visser" userId="ecb297ee-5957-4fb0-ba72-043cc91c63d4" providerId="ADAL" clId="{3FA0A6D5-A06A-40B7-9CED-D6592DD6F14A}"/>
    <pc:docChg chg="custSel modSld">
      <pc:chgData name="Ine de Visser" userId="ecb297ee-5957-4fb0-ba72-043cc91c63d4" providerId="ADAL" clId="{3FA0A6D5-A06A-40B7-9CED-D6592DD6F14A}" dt="2022-10-05T12:13:20.530" v="239" actId="1076"/>
      <pc:docMkLst>
        <pc:docMk/>
      </pc:docMkLst>
      <pc:sldChg chg="modSp mod">
        <pc:chgData name="Ine de Visser" userId="ecb297ee-5957-4fb0-ba72-043cc91c63d4" providerId="ADAL" clId="{3FA0A6D5-A06A-40B7-9CED-D6592DD6F14A}" dt="2022-10-05T12:13:20.530" v="239" actId="1076"/>
        <pc:sldMkLst>
          <pc:docMk/>
          <pc:sldMk cId="2955253853" sldId="257"/>
        </pc:sldMkLst>
        <pc:spChg chg="mod">
          <ac:chgData name="Ine de Visser" userId="ecb297ee-5957-4fb0-ba72-043cc91c63d4" providerId="ADAL" clId="{3FA0A6D5-A06A-40B7-9CED-D6592DD6F14A}" dt="2022-10-05T12:12:55.562" v="238" actId="20577"/>
          <ac:spMkLst>
            <pc:docMk/>
            <pc:sldMk cId="2955253853" sldId="257"/>
            <ac:spMk id="2" creationId="{00000000-0000-0000-0000-000000000000}"/>
          </ac:spMkLst>
        </pc:spChg>
        <pc:spChg chg="mod">
          <ac:chgData name="Ine de Visser" userId="ecb297ee-5957-4fb0-ba72-043cc91c63d4" providerId="ADAL" clId="{3FA0A6D5-A06A-40B7-9CED-D6592DD6F14A}" dt="2022-10-05T12:13:20.530" v="239" actId="1076"/>
          <ac:spMkLst>
            <pc:docMk/>
            <pc:sldMk cId="2955253853" sldId="257"/>
            <ac:spMk id="6" creationId="{BC56F9E4-28AD-A79E-58F8-79D9F2C1D2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3A943-CC3F-4627-83E4-B7544A5FD22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2B847-1A9B-42F9-BE82-5792FFA5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560A-FD35-47B5-893E-B06971E83A8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89964" y="1515480"/>
            <a:ext cx="2520000" cy="12328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MD in Discovery Service [O]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87265" y="1484792"/>
            <a:ext cx="2520000" cy="31079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Service MD in Download/View Service </a:t>
            </a:r>
            <a:r>
              <a:rPr lang="en-US" b="1" dirty="0"/>
              <a:t>[M]*</a:t>
            </a:r>
          </a:p>
        </p:txBody>
      </p:sp>
      <p:cxnSp>
        <p:nvCxnSpPr>
          <p:cNvPr id="51" name="Straight Arrow Connector 50"/>
          <p:cNvCxnSpPr>
            <a:stCxn id="17" idx="3"/>
            <a:endCxn id="63" idx="1"/>
          </p:cNvCxnSpPr>
          <p:nvPr/>
        </p:nvCxnSpPr>
        <p:spPr>
          <a:xfrm flipV="1">
            <a:off x="7171150" y="2260691"/>
            <a:ext cx="2373132" cy="1172454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3" idx="0"/>
            <a:endCxn id="49" idx="0"/>
          </p:cNvCxnSpPr>
          <p:nvPr/>
        </p:nvCxnSpPr>
        <p:spPr>
          <a:xfrm rot="16200000" flipV="1">
            <a:off x="8346027" y="-813969"/>
            <a:ext cx="159495" cy="4757017"/>
          </a:xfrm>
          <a:prstGeom prst="bentConnector3">
            <a:avLst>
              <a:gd name="adj1" fmla="val 30999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76168" y="3840120"/>
            <a:ext cx="2333192" cy="648438"/>
            <a:chOff x="4152057" y="3753218"/>
            <a:chExt cx="2333192" cy="648438"/>
          </a:xfrm>
        </p:grpSpPr>
        <p:sp>
          <p:nvSpPr>
            <p:cNvPr id="26" name="Rectangle 25"/>
            <p:cNvSpPr/>
            <p:nvPr/>
          </p:nvSpPr>
          <p:spPr>
            <a:xfrm>
              <a:off x="4228049" y="3753218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0053" y="3805043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52057" y="3861656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/ FeatureType / Entry [M]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14164" y="3163145"/>
            <a:ext cx="2256986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INSPIRE Ext MD [O]</a:t>
            </a:r>
            <a:endParaRPr lang="en-US" b="1" dirty="0"/>
          </a:p>
        </p:txBody>
      </p:sp>
      <p:cxnSp>
        <p:nvCxnSpPr>
          <p:cNvPr id="55" name="Straight Arrow Connector 32"/>
          <p:cNvCxnSpPr>
            <a:stCxn id="53" idx="3"/>
            <a:endCxn id="63" idx="2"/>
          </p:cNvCxnSpPr>
          <p:nvPr/>
        </p:nvCxnSpPr>
        <p:spPr>
          <a:xfrm flipV="1">
            <a:off x="7133368" y="2877094"/>
            <a:ext cx="3670914" cy="134146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14898" y="765392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r>
              <a:rPr lang="en-US" dirty="0"/>
              <a:t> Resource Locator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640794" y="4220640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r>
              <a:rPr lang="en-US" dirty="0"/>
              <a:t> Coupled Resource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23531" y="3456418"/>
            <a:ext cx="28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[O]</a:t>
            </a:r>
            <a:r>
              <a:rPr lang="en-US" dirty="0"/>
              <a:t> Spatial Dataset Identifier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544282" y="1644287"/>
            <a:ext cx="2520000" cy="1232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MD in Discovery Service [M]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71912" y="2708"/>
            <a:ext cx="504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964" y="4701542"/>
            <a:ext cx="1187431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Regarding the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INSPIRE compliant Service </a:t>
            </a:r>
            <a:r>
              <a:rPr 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</a:t>
            </a:r>
            <a:r>
              <a:rPr lang="en-US" sz="1400" dirty="0" smtClean="0"/>
              <a:t> - </a:t>
            </a:r>
            <a:r>
              <a:rPr lang="en-US" sz="1400" dirty="0"/>
              <a:t>In an INSPIRE Network Service </a:t>
            </a:r>
            <a:r>
              <a:rPr lang="en-US" sz="1400" u="sng" dirty="0" smtClean="0"/>
              <a:t>Scenario </a:t>
            </a:r>
            <a:r>
              <a:rPr lang="en-US" sz="1400" u="sng" dirty="0"/>
              <a:t>1</a:t>
            </a:r>
            <a:r>
              <a:rPr lang="en-US" sz="1400" dirty="0"/>
              <a:t> implementation, </a:t>
            </a:r>
            <a:r>
              <a:rPr lang="en-US" sz="1400" dirty="0" smtClean="0"/>
              <a:t>the </a:t>
            </a:r>
            <a:r>
              <a:rPr lang="en-US" sz="1400" dirty="0"/>
              <a:t>Service MD will not contain all INSPIRE </a:t>
            </a:r>
            <a:r>
              <a:rPr lang="en-US" sz="1400" dirty="0" smtClean="0"/>
              <a:t>metadata </a:t>
            </a:r>
            <a:r>
              <a:rPr lang="en-US" sz="1400" dirty="0"/>
              <a:t>elements but contain a link to the Service MD in the Discovery </a:t>
            </a:r>
            <a:r>
              <a:rPr lang="en-US" sz="1400" dirty="0" smtClean="0"/>
              <a:t>Service</a:t>
            </a:r>
            <a:r>
              <a:rPr lang="en-US" sz="1400" dirty="0"/>
              <a:t>;</a:t>
            </a:r>
            <a:r>
              <a:rPr lang="en-US" sz="1400" dirty="0" smtClean="0"/>
              <a:t> An </a:t>
            </a:r>
            <a:r>
              <a:rPr lang="en-US" sz="1400" u="sng" dirty="0"/>
              <a:t>Scenario 2</a:t>
            </a:r>
            <a:r>
              <a:rPr lang="en-US" sz="1400" dirty="0"/>
              <a:t> </a:t>
            </a:r>
            <a:r>
              <a:rPr lang="en-US" sz="1400" dirty="0" smtClean="0"/>
              <a:t>implementation </a:t>
            </a:r>
            <a:r>
              <a:rPr lang="en-US" sz="1400" dirty="0"/>
              <a:t>have no separate Service MD in the Discovery </a:t>
            </a:r>
            <a:r>
              <a:rPr lang="en-US" sz="1400" dirty="0" smtClean="0"/>
              <a:t>Service. </a:t>
            </a:r>
            <a:r>
              <a:rPr lang="en-US" sz="1400" dirty="0" smtClean="0"/>
              <a:t>Instead, all metadata </a:t>
            </a:r>
            <a:r>
              <a:rPr lang="en-US" sz="1400" dirty="0"/>
              <a:t>elements are </a:t>
            </a:r>
            <a:r>
              <a:rPr lang="en-US" sz="1400" dirty="0" smtClean="0"/>
              <a:t>provided in the </a:t>
            </a:r>
            <a:r>
              <a:rPr lang="en-US" sz="1400" dirty="0"/>
              <a:t>e</a:t>
            </a:r>
            <a:r>
              <a:rPr lang="en-US" sz="1400" dirty="0" smtClean="0"/>
              <a:t>xtended </a:t>
            </a:r>
            <a:r>
              <a:rPr lang="en-US" sz="1400" dirty="0"/>
              <a:t>capabilities section </a:t>
            </a:r>
            <a:r>
              <a:rPr lang="en-US" sz="1400" dirty="0" smtClean="0"/>
              <a:t>of the </a:t>
            </a:r>
            <a:r>
              <a:rPr lang="en-US" sz="1400" dirty="0"/>
              <a:t>capabilities document of the </a:t>
            </a:r>
            <a:r>
              <a:rPr lang="en-US" sz="1400" dirty="0" smtClean="0"/>
              <a:t>service; </a:t>
            </a:r>
            <a:r>
              <a:rPr lang="en-US" sz="1400" dirty="0" smtClean="0"/>
              <a:t>An </a:t>
            </a:r>
            <a:r>
              <a:rPr lang="en-US" sz="1400" u="sng" dirty="0" smtClean="0"/>
              <a:t>Scenario </a:t>
            </a:r>
            <a:r>
              <a:rPr lang="en-US" sz="1400" u="sng" dirty="0"/>
              <a:t>3</a:t>
            </a:r>
            <a:r>
              <a:rPr lang="en-US" sz="1400" dirty="0"/>
              <a:t> </a:t>
            </a:r>
            <a:r>
              <a:rPr lang="en-US" sz="1400" dirty="0" smtClean="0"/>
              <a:t>implementation (new scenario considered if the good practice candidate on Data-Service Linking Simplification is endorsed) also have </a:t>
            </a:r>
            <a:r>
              <a:rPr lang="en-US" sz="1400" dirty="0"/>
              <a:t>no separate Service MD in the </a:t>
            </a:r>
            <a:r>
              <a:rPr lang="en-US" sz="1400" dirty="0" smtClean="0"/>
              <a:t>Discovery. Instead, </a:t>
            </a:r>
            <a:r>
              <a:rPr lang="en-US" sz="1400" dirty="0" smtClean="0"/>
              <a:t>the </a:t>
            </a:r>
            <a:r>
              <a:rPr lang="en-US" sz="1400" dirty="0"/>
              <a:t>metadata elements </a:t>
            </a:r>
            <a:r>
              <a:rPr lang="en-US" sz="1400" dirty="0" smtClean="0"/>
              <a:t>are remapped to </a:t>
            </a:r>
            <a:r>
              <a:rPr lang="en-US" sz="1400" dirty="0"/>
              <a:t>existing </a:t>
            </a:r>
            <a:r>
              <a:rPr lang="en-US" sz="1400" dirty="0" smtClean="0"/>
              <a:t>elements in the capabilities document of the service </a:t>
            </a:r>
            <a:r>
              <a:rPr lang="en-US" sz="1400" dirty="0"/>
              <a:t>and </a:t>
            </a:r>
            <a:r>
              <a:rPr lang="en-US" sz="1400" dirty="0" smtClean="0"/>
              <a:t>in the </a:t>
            </a:r>
            <a:r>
              <a:rPr lang="en-US" sz="1400" dirty="0"/>
              <a:t>dataset metadata.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1600" b="0" i="0" u="sng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egarding the Spatial Data Set </a:t>
            </a:r>
            <a:r>
              <a:rPr lang="en-US" sz="1600" b="0" i="0" u="sng" dirty="0" smtClean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Identifier</a:t>
            </a:r>
            <a:r>
              <a:rPr lang="en-US" sz="1600" b="0" i="0" dirty="0" smtClean="0">
                <a:solidFill>
                  <a:srgbClr val="24292F"/>
                </a:solidFill>
                <a:effectLst/>
              </a:rPr>
              <a:t> </a:t>
            </a:r>
            <a:r>
              <a:rPr lang="en-US" sz="1400" b="0" i="0" dirty="0" smtClean="0">
                <a:solidFill>
                  <a:srgbClr val="24292F"/>
                </a:solidFill>
                <a:effectLst/>
              </a:rPr>
              <a:t>- </a:t>
            </a:r>
            <a:r>
              <a:rPr lang="en-US" sz="1400" b="0" i="0" dirty="0">
                <a:solidFill>
                  <a:srgbClr val="24292F"/>
                </a:solidFill>
                <a:effectLst/>
              </a:rPr>
              <a:t>The IR on </a:t>
            </a:r>
            <a:r>
              <a:rPr lang="en-US" sz="1400" dirty="0">
                <a:solidFill>
                  <a:srgbClr val="24292F"/>
                </a:solidFill>
              </a:rPr>
              <a:t>M</a:t>
            </a:r>
            <a:r>
              <a:rPr lang="en-US" sz="1400" b="0" i="0" dirty="0" smtClean="0">
                <a:solidFill>
                  <a:srgbClr val="24292F"/>
                </a:solidFill>
                <a:effectLst/>
              </a:rPr>
              <a:t>etadata </a:t>
            </a:r>
            <a:r>
              <a:rPr lang="en-US" sz="1400" b="0" i="0" dirty="0">
                <a:solidFill>
                  <a:srgbClr val="24292F"/>
                </a:solidFill>
                <a:effectLst/>
              </a:rPr>
              <a:t>is not including the Unique resource identifier as a required metadata element to be applied to services. The TG for Download and View services specify a </a:t>
            </a:r>
            <a:r>
              <a:rPr lang="en-US" sz="1400" b="0" i="0" dirty="0" err="1">
                <a:solidFill>
                  <a:srgbClr val="24292F"/>
                </a:solidFill>
                <a:effectLst/>
              </a:rPr>
              <a:t>WxS</a:t>
            </a:r>
            <a:r>
              <a:rPr lang="en-US" sz="1400" b="0" i="0" dirty="0">
                <a:solidFill>
                  <a:srgbClr val="24292F"/>
                </a:solidFill>
                <a:effectLst/>
              </a:rPr>
              <a:t>/Atom metadata element that contains the Unique Resource Identifier of the Spatial Data Set. In the current INSPIRE Geoportal this is used, in some cases, to establish a link between data and service for quality control purposes. The Coupled resource would be enough for data-service linking purposes, as is used e.g. in case of a WMS in the current INSPIRE Geoportal.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14164" y="2481973"/>
            <a:ext cx="2256986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Service MD [M]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9706" y="2835944"/>
            <a:ext cx="33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[O]</a:t>
            </a:r>
            <a:r>
              <a:rPr lang="en-US" dirty="0"/>
              <a:t> INSPIRE compliant Service MD</a:t>
            </a:r>
          </a:p>
        </p:txBody>
      </p:sp>
      <p:cxnSp>
        <p:nvCxnSpPr>
          <p:cNvPr id="35" name="Straight Arrow Connector 50"/>
          <p:cNvCxnSpPr>
            <a:stCxn id="17" idx="1"/>
            <a:endCxn id="48" idx="3"/>
          </p:cNvCxnSpPr>
          <p:nvPr/>
        </p:nvCxnSpPr>
        <p:spPr>
          <a:xfrm rot="10800000">
            <a:off x="2709964" y="2131885"/>
            <a:ext cx="2204200" cy="1301261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en angle 3"/>
          <p:cNvCxnSpPr>
            <a:stCxn id="48" idx="0"/>
            <a:endCxn id="63" idx="0"/>
          </p:cNvCxnSpPr>
          <p:nvPr/>
        </p:nvCxnSpPr>
        <p:spPr>
          <a:xfrm rot="16200000" flipH="1">
            <a:off x="6062719" y="-3097276"/>
            <a:ext cx="128807" cy="9354318"/>
          </a:xfrm>
          <a:prstGeom prst="bentConnector3">
            <a:avLst>
              <a:gd name="adj1" fmla="val -664500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33"/>
          <p:cNvSpPr txBox="1"/>
          <p:nvPr/>
        </p:nvSpPr>
        <p:spPr>
          <a:xfrm>
            <a:off x="1535034" y="669413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[O]</a:t>
            </a:r>
            <a:r>
              <a:rPr lang="en-US" dirty="0"/>
              <a:t> Coupled Resources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C56F9E4-28AD-A79E-58F8-79D9F2C1D244}"/>
              </a:ext>
            </a:extLst>
          </p:cNvPr>
          <p:cNvSpPr txBox="1"/>
          <p:nvPr/>
        </p:nvSpPr>
        <p:spPr>
          <a:xfrm>
            <a:off x="199781" y="3402152"/>
            <a:ext cx="243863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nl-NL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</a:t>
            </a:r>
            <a:r>
              <a:rPr lang="nl-NL" dirty="0" smtClean="0"/>
              <a:t>:</a:t>
            </a:r>
            <a:endParaRPr lang="nl-NL" dirty="0"/>
          </a:p>
          <a:p>
            <a:pPr marL="446088" indent="-446088"/>
            <a:r>
              <a:rPr lang="en-US" sz="1600" b="1" dirty="0"/>
              <a:t>[M</a:t>
            </a:r>
            <a:r>
              <a:rPr lang="en-US" sz="1600" b="1" dirty="0" smtClean="0"/>
              <a:t>]:	</a:t>
            </a:r>
            <a:r>
              <a:rPr lang="en-US" sz="1600" dirty="0" smtClean="0"/>
              <a:t>M</a:t>
            </a:r>
            <a:r>
              <a:rPr lang="en-US" sz="1600" dirty="0" smtClean="0"/>
              <a:t>andatory</a:t>
            </a:r>
            <a:endParaRPr lang="en-US" sz="1600" dirty="0"/>
          </a:p>
          <a:p>
            <a:pPr marL="446088" indent="-446088"/>
            <a:r>
              <a:rPr lang="en-US" sz="1600" b="1" dirty="0"/>
              <a:t>[O</a:t>
            </a:r>
            <a:r>
              <a:rPr lang="en-US" sz="1600" b="1" dirty="0" smtClean="0"/>
              <a:t>]:</a:t>
            </a:r>
            <a:r>
              <a:rPr lang="en-US" sz="1600" dirty="0"/>
              <a:t>	</a:t>
            </a:r>
            <a:r>
              <a:rPr lang="en-US" sz="1600" dirty="0" smtClean="0"/>
              <a:t>Optional</a:t>
            </a:r>
          </a:p>
          <a:p>
            <a:pPr marL="446088" indent="-446088">
              <a:spcBef>
                <a:spcPts val="600"/>
              </a:spcBef>
              <a:spcAft>
                <a:spcPts val="600"/>
              </a:spcAft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5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627221" y="2190464"/>
            <a:ext cx="2520000" cy="2668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Service MD in Download/View Service </a:t>
            </a:r>
            <a:r>
              <a:rPr lang="en-US" b="1" dirty="0"/>
              <a:t>[M]</a:t>
            </a:r>
          </a:p>
        </p:txBody>
      </p:sp>
      <p:cxnSp>
        <p:nvCxnSpPr>
          <p:cNvPr id="52" name="Elbow Connector 51"/>
          <p:cNvCxnSpPr>
            <a:stCxn id="63" idx="0"/>
            <a:endCxn id="13" idx="3"/>
          </p:cNvCxnSpPr>
          <p:nvPr/>
        </p:nvCxnSpPr>
        <p:spPr>
          <a:xfrm rot="16200000" flipV="1">
            <a:off x="7153476" y="699701"/>
            <a:ext cx="475872" cy="2505652"/>
          </a:xfrm>
          <a:prstGeom prst="bentConnector2">
            <a:avLst/>
          </a:prstGeom>
          <a:ln w="5715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726975" y="4002342"/>
            <a:ext cx="2333192" cy="648438"/>
            <a:chOff x="4152057" y="3753218"/>
            <a:chExt cx="2333192" cy="648438"/>
          </a:xfrm>
        </p:grpSpPr>
        <p:sp>
          <p:nvSpPr>
            <p:cNvPr id="26" name="Rectangle 25"/>
            <p:cNvSpPr/>
            <p:nvPr/>
          </p:nvSpPr>
          <p:spPr>
            <a:xfrm>
              <a:off x="4228049" y="3753218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0053" y="3805043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52057" y="3861656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/ FeatureType / Entry [M]</a:t>
              </a:r>
            </a:p>
          </p:txBody>
        </p:sp>
      </p:grpSp>
      <p:cxnSp>
        <p:nvCxnSpPr>
          <p:cNvPr id="55" name="Straight Arrow Connector 32"/>
          <p:cNvCxnSpPr>
            <a:stCxn id="53" idx="3"/>
            <a:endCxn id="63" idx="2"/>
          </p:cNvCxnSpPr>
          <p:nvPr/>
        </p:nvCxnSpPr>
        <p:spPr>
          <a:xfrm flipV="1">
            <a:off x="4984175" y="3423270"/>
            <a:ext cx="3660063" cy="9575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08019" y="1311571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r>
              <a:rPr lang="en-US" dirty="0"/>
              <a:t> Resource Locator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65418" y="4398868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r>
              <a:rPr lang="en-US" dirty="0"/>
              <a:t> Coupled Resource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384238" y="2190463"/>
            <a:ext cx="2520000" cy="1232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MD in Discovery Service [M]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90076" y="140937"/>
            <a:ext cx="701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implified 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([M] only)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54120" y="3240808"/>
            <a:ext cx="2256986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Service MD [M]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134986" y="1712791"/>
            <a:ext cx="3600" cy="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Elbow Connector 26"/>
          <p:cNvCxnSpPr>
            <a:stCxn id="13" idx="1"/>
            <a:endCxn id="49" idx="0"/>
          </p:cNvCxnSpPr>
          <p:nvPr/>
        </p:nvCxnSpPr>
        <p:spPr>
          <a:xfrm rot="10800000" flipV="1">
            <a:off x="3887222" y="1714590"/>
            <a:ext cx="2247765" cy="47587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IES - JRC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ARTASENSI Davide (JRC-ISPRA-EXT)</dc:creator>
  <cp:lastModifiedBy>ESCRIU Jordi (JRC-ISPRA)</cp:lastModifiedBy>
  <cp:revision>61</cp:revision>
  <dcterms:created xsi:type="dcterms:W3CDTF">2021-07-14T10:16:46Z</dcterms:created>
  <dcterms:modified xsi:type="dcterms:W3CDTF">2022-11-07T00:38:11Z</dcterms:modified>
</cp:coreProperties>
</file>