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14"/>
  </p:notesMasterIdLst>
  <p:handoutMasterIdLst>
    <p:handoutMasterId r:id="rId15"/>
  </p:handoutMasterIdLst>
  <p:sldIdLst>
    <p:sldId id="258" r:id="rId3"/>
    <p:sldId id="308" r:id="rId4"/>
    <p:sldId id="309" r:id="rId5"/>
    <p:sldId id="310" r:id="rId6"/>
    <p:sldId id="295" r:id="rId7"/>
    <p:sldId id="287" r:id="rId8"/>
    <p:sldId id="288" r:id="rId9"/>
    <p:sldId id="324" r:id="rId10"/>
    <p:sldId id="325" r:id="rId11"/>
    <p:sldId id="274" r:id="rId12"/>
    <p:sldId id="32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356B1"/>
    <a:srgbClr val="024EA2"/>
    <a:srgbClr val="024B9C"/>
    <a:srgbClr val="035DC1"/>
    <a:srgbClr val="004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560" y="32"/>
      </p:cViewPr>
      <p:guideLst>
        <p:guide orient="horz" pos="209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39EFE-0303-44F6-9A16-FD3B5E015DB1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04766-77AF-4EBE-9704-229FD5F6A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9881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926D1-0013-4A80-B64E-9D824EE65210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F2995-AB43-4B7C-B8CD-9DC7C3692A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7846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CF2995-AB43-4B7C-B8CD-9DC7C3692A9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7152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Delete/update</a:t>
            </a:r>
            <a:r>
              <a:rPr lang="en-IE" baseline="0" dirty="0"/>
              <a:t> as appropriate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F2995-AB43-4B7C-B8CD-9DC7C3692A9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979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0" name="Google Shape;320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3959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2192000" cy="1078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0" y="1078173"/>
            <a:ext cx="12192000" cy="5779827"/>
          </a:xfrm>
          <a:prstGeom prst="rect">
            <a:avLst/>
          </a:prstGeom>
          <a:solidFill>
            <a:srgbClr val="035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933" y="258042"/>
            <a:ext cx="1659793" cy="115246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071350" y="1992572"/>
            <a:ext cx="10065224" cy="2149523"/>
          </a:xfrm>
        </p:spPr>
        <p:txBody>
          <a:bodyPr wrap="none" anchor="t">
            <a:noAutofit/>
          </a:bodyPr>
          <a:lstStyle>
            <a:lvl1pPr algn="l">
              <a:defRPr sz="6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1978925"/>
            <a:ext cx="0" cy="48790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5741158" y="6619164"/>
            <a:ext cx="707409" cy="240594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1071351" y="4418049"/>
            <a:ext cx="10065224" cy="897754"/>
          </a:xfrm>
        </p:spPr>
        <p:txBody>
          <a:bodyPr>
            <a:noAutofit/>
          </a:bodyPr>
          <a:lstStyle>
            <a:lvl1pPr marL="0" indent="0" algn="l">
              <a:buNone/>
              <a:defRPr sz="2800" i="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6096000" y="5557903"/>
            <a:ext cx="5040313" cy="528998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22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218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5328000" cy="3906435"/>
          </a:xfrm>
        </p:spPr>
        <p:txBody>
          <a:bodyPr>
            <a:noAutofit/>
          </a:bodyPr>
          <a:lstStyle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2250" y="1825625"/>
            <a:ext cx="5328000" cy="3906435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677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8" y="1825626"/>
            <a:ext cx="3358489" cy="3763134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604979" y="1825625"/>
            <a:ext cx="3358489" cy="3763134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8371761" y="1825625"/>
            <a:ext cx="3358489" cy="3763134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7101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wrap="square" anchor="b">
            <a:noAutofit/>
          </a:bodyPr>
          <a:lstStyle>
            <a:lvl1pPr marL="0" indent="0">
              <a:buNone/>
              <a:defRPr sz="2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097331"/>
          </a:xfrm>
        </p:spPr>
        <p:txBody>
          <a:bodyPr wrap="square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noFill/>
        </p:spPr>
        <p:txBody>
          <a:bodyPr wrap="square" anchor="b">
            <a:noAutofit/>
          </a:bodyPr>
          <a:lstStyle>
            <a:lvl1pPr marL="0" indent="0">
              <a:buNone/>
              <a:defRPr sz="2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097331"/>
          </a:xfrm>
        </p:spPr>
        <p:txBody>
          <a:bodyPr wrap="square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2694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301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-59635" y="-59635"/>
            <a:ext cx="6155635" cy="6983896"/>
          </a:xfrm>
          <a:solidFill>
            <a:schemeClr val="bg2"/>
          </a:solidFill>
          <a:ln w="28575">
            <a:solidFill>
              <a:schemeClr val="accent5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214048" y="1992573"/>
            <a:ext cx="8550322" cy="3616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447" y="743802"/>
            <a:ext cx="544923" cy="54492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8331" y="1992572"/>
            <a:ext cx="8226040" cy="3616657"/>
          </a:xfrm>
          <a:solidFill>
            <a:schemeClr val="bg1"/>
          </a:solidFill>
        </p:spPr>
        <p:txBody>
          <a:bodyPr lIns="360000" tIns="360000" rIns="360000" bIns="360000" anchor="ctr" anchorCtr="0">
            <a:noAutofit/>
          </a:bodyPr>
          <a:lstStyle>
            <a:lvl1pPr marL="0" indent="0">
              <a:buFontTx/>
              <a:buNone/>
              <a:defRPr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4062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7056" y="1825625"/>
            <a:ext cx="4926841" cy="3769957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6817056" y="482860"/>
            <a:ext cx="4669266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-46383" y="-46383"/>
            <a:ext cx="6142383" cy="6964017"/>
          </a:xfrm>
          <a:solidFill>
            <a:schemeClr val="bg2"/>
          </a:solidFill>
          <a:ln w="28575">
            <a:solidFill>
              <a:schemeClr val="accent5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20344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70722" y="2284667"/>
            <a:ext cx="3141663" cy="2090737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901451" y="2284668"/>
            <a:ext cx="3141663" cy="2090737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436086" y="2284667"/>
            <a:ext cx="3141663" cy="2090737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1206774" y="4038684"/>
            <a:ext cx="2669558" cy="1524235"/>
          </a:xfrm>
          <a:solidFill>
            <a:schemeClr val="bg1"/>
          </a:solidFill>
        </p:spPr>
        <p:txBody>
          <a:bodyPr tIns="90000"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672139" y="4041944"/>
            <a:ext cx="2669558" cy="1524235"/>
          </a:xfrm>
          <a:solidFill>
            <a:schemeClr val="bg1"/>
          </a:solidFill>
        </p:spPr>
        <p:txBody>
          <a:bodyPr tIns="90000"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37503" y="4037437"/>
            <a:ext cx="2669558" cy="1524235"/>
          </a:xfrm>
          <a:solidFill>
            <a:schemeClr val="bg1"/>
          </a:solidFill>
        </p:spPr>
        <p:txBody>
          <a:bodyPr tIns="90000"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0107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713869" y="2159957"/>
            <a:ext cx="2461591" cy="1638158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713868" y="3968881"/>
            <a:ext cx="2461591" cy="1638158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324547" y="2159956"/>
            <a:ext cx="2461593" cy="1638159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935227" y="3968880"/>
            <a:ext cx="2520000" cy="1638158"/>
          </a:xfrm>
          <a:noFill/>
        </p:spPr>
        <p:txBody>
          <a:bodyPr tIns="90000"/>
          <a:lstStyle>
            <a:lvl1pPr marL="0" indent="0" algn="l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1033617" y="2159957"/>
            <a:ext cx="2520000" cy="1638159"/>
          </a:xfrm>
          <a:noFill/>
        </p:spPr>
        <p:txBody>
          <a:bodyPr tIns="90000"/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324549" y="3968880"/>
            <a:ext cx="2461591" cy="1638158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0"/>
          </p:nvPr>
        </p:nvSpPr>
        <p:spPr>
          <a:xfrm>
            <a:off x="1033617" y="3968881"/>
            <a:ext cx="2520000" cy="1638158"/>
          </a:xfrm>
          <a:noFill/>
        </p:spPr>
        <p:txBody>
          <a:bodyPr tIns="90000"/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8966322" y="2159956"/>
            <a:ext cx="2520000" cy="1638159"/>
          </a:xfrm>
          <a:noFill/>
        </p:spPr>
        <p:txBody>
          <a:bodyPr tIns="90000"/>
          <a:lstStyle>
            <a:lvl1pPr marL="0" indent="0" algn="l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5566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429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46643"/>
            <a:ext cx="10515600" cy="782357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838200" y="3630613"/>
            <a:ext cx="10515600" cy="20351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67746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11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50288"/>
            <a:ext cx="12192000" cy="501834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2192000" cy="1078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0" y="1078174"/>
            <a:ext cx="12192000" cy="2890800"/>
          </a:xfrm>
          <a:prstGeom prst="rect">
            <a:avLst/>
          </a:prstGeom>
          <a:solidFill>
            <a:srgbClr val="035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933" y="258042"/>
            <a:ext cx="1659793" cy="115246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071350" y="1992572"/>
            <a:ext cx="10065224" cy="872647"/>
          </a:xfrm>
        </p:spPr>
        <p:txBody>
          <a:bodyPr anchor="t">
            <a:normAutofit/>
          </a:bodyPr>
          <a:lstStyle>
            <a:lvl1pPr algn="l">
              <a:defRPr sz="6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1978925"/>
            <a:ext cx="0" cy="48790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5741158" y="6619164"/>
            <a:ext cx="707409" cy="240594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1071351" y="3067468"/>
            <a:ext cx="10065224" cy="897754"/>
          </a:xfrm>
        </p:spPr>
        <p:txBody>
          <a:bodyPr>
            <a:noAutofit/>
          </a:bodyPr>
          <a:lstStyle>
            <a:lvl1pPr marL="0" indent="0" algn="l">
              <a:buNone/>
              <a:defRPr sz="2800" i="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6096000" y="5783535"/>
            <a:ext cx="5040313" cy="528998"/>
          </a:xfrm>
        </p:spPr>
        <p:txBody>
          <a:bodyPr anchor="b" anchorCtr="0">
            <a:noAutofit/>
          </a:bodyPr>
          <a:lstStyle>
            <a:lvl1pPr marL="0" indent="0" algn="r">
              <a:buFontTx/>
              <a:buNone/>
              <a:defRPr sz="22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9858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3"/>
          <p:cNvSpPr/>
          <p:nvPr/>
        </p:nvSpPr>
        <p:spPr>
          <a:xfrm>
            <a:off x="0" y="1073101"/>
            <a:ext cx="12192000" cy="57849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3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5" name="Google Shape;15;p23"/>
          <p:cNvCxnSpPr/>
          <p:nvPr/>
        </p:nvCxnSpPr>
        <p:spPr>
          <a:xfrm>
            <a:off x="838200" y="1978925"/>
            <a:ext cx="0" cy="4879075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23"/>
          <p:cNvSpPr txBox="1">
            <a:spLocks noGrp="1"/>
          </p:cNvSpPr>
          <p:nvPr>
            <p:ph type="subTitle" idx="1"/>
          </p:nvPr>
        </p:nvSpPr>
        <p:spPr>
          <a:xfrm>
            <a:off x="1071350" y="4418049"/>
            <a:ext cx="10290265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body" idx="2"/>
          </p:nvPr>
        </p:nvSpPr>
        <p:spPr>
          <a:xfrm>
            <a:off x="6094413" y="5391726"/>
            <a:ext cx="5267202" cy="87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200"/>
              <a:buFont typeface="Arial"/>
              <a:buNone/>
              <a:defRPr sz="22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" name="Google Shape;18;p23" descr="Foote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7221" y="6390001"/>
            <a:ext cx="697559" cy="46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3" descr="EC-JRC-logo_vertical_EN_pos_transparent-background.png"/>
          <p:cNvPicPr preferRelativeResize="0"/>
          <p:nvPr/>
        </p:nvPicPr>
        <p:blipFill rotWithShape="1">
          <a:blip r:embed="rId3">
            <a:alphaModFix/>
          </a:blip>
          <a:srcRect l="3733" t="5039" r="4158" b="4382"/>
          <a:stretch/>
        </p:blipFill>
        <p:spPr>
          <a:xfrm>
            <a:off x="5373779" y="264907"/>
            <a:ext cx="1674947" cy="115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911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4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2" name="Google Shape;22;p24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23;p24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37584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 (option 1)">
  <p:cSld name="Last slide (option 1)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5"/>
          <p:cNvSpPr/>
          <p:nvPr/>
        </p:nvSpPr>
        <p:spPr>
          <a:xfrm>
            <a:off x="0" y="1"/>
            <a:ext cx="12192000" cy="3430587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5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020968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27" name="Google Shape;27;p25"/>
          <p:cNvCxnSpPr/>
          <p:nvPr/>
        </p:nvCxnSpPr>
        <p:spPr>
          <a:xfrm>
            <a:off x="838200" y="0"/>
            <a:ext cx="0" cy="2362711"/>
          </a:xfrm>
          <a:prstGeom prst="straightConnector1">
            <a:avLst/>
          </a:prstGeom>
          <a:noFill/>
          <a:ln w="28575" cap="flat" cmpd="sng">
            <a:solidFill>
              <a:srgbClr val="F8CC2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" name="Google Shape;28;p25"/>
          <p:cNvSpPr txBox="1">
            <a:spLocks noGrp="1"/>
          </p:cNvSpPr>
          <p:nvPr>
            <p:ph type="subTitle" idx="1"/>
          </p:nvPr>
        </p:nvSpPr>
        <p:spPr>
          <a:xfrm>
            <a:off x="1084385" y="3855676"/>
            <a:ext cx="10003692" cy="192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44141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cover (option 1)" type="title">
  <p:cSld name="Chapter cover (option 1)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6"/>
          <p:cNvSpPr txBox="1">
            <a:spLocks noGrp="1"/>
          </p:cNvSpPr>
          <p:nvPr>
            <p:ph type="ctrTitle"/>
          </p:nvPr>
        </p:nvSpPr>
        <p:spPr>
          <a:xfrm>
            <a:off x="1070189" y="1122363"/>
            <a:ext cx="1028165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129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FFD12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subTitle" idx="1"/>
          </p:nvPr>
        </p:nvSpPr>
        <p:spPr>
          <a:xfrm>
            <a:off x="1070189" y="3602038"/>
            <a:ext cx="1028165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3" name="Google Shape;33;p26"/>
          <p:cNvCxnSpPr/>
          <p:nvPr/>
        </p:nvCxnSpPr>
        <p:spPr>
          <a:xfrm>
            <a:off x="838200" y="0"/>
            <a:ext cx="0" cy="3478213"/>
          </a:xfrm>
          <a:prstGeom prst="straightConnector1">
            <a:avLst/>
          </a:prstGeom>
          <a:noFill/>
          <a:ln w="28575" cap="flat" cmpd="sng">
            <a:solidFill>
              <a:srgbClr val="FFD12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5929" y="6193922"/>
            <a:ext cx="1718512" cy="4511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62521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cover (option 2)">
  <p:cSld name="Chapter cover (option 2)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7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28460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74B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2174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subTitle" idx="1"/>
          </p:nvPr>
        </p:nvSpPr>
        <p:spPr>
          <a:xfrm>
            <a:off x="1070189" y="3602038"/>
            <a:ext cx="10284602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9" name="Google Shape;39;p27"/>
          <p:cNvCxnSpPr/>
          <p:nvPr/>
        </p:nvCxnSpPr>
        <p:spPr>
          <a:xfrm>
            <a:off x="838200" y="0"/>
            <a:ext cx="0" cy="3478213"/>
          </a:xfrm>
          <a:prstGeom prst="straightConnector1">
            <a:avLst/>
          </a:prstGeom>
          <a:noFill/>
          <a:ln w="28575" cap="flat" cmpd="sng">
            <a:solidFill>
              <a:srgbClr val="2174B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0" name="Google Shape;4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5929" y="6193922"/>
            <a:ext cx="1718512" cy="4511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09347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Object">
  <p:cSld name="Content and 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>
            <a:spLocks noGrp="1"/>
          </p:cNvSpPr>
          <p:nvPr>
            <p:ph type="body" idx="1"/>
          </p:nvPr>
        </p:nvSpPr>
        <p:spPr>
          <a:xfrm>
            <a:off x="6232525" y="1825625"/>
            <a:ext cx="500209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3" name="Google Shape;43;p28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" name="Google Shape;44;p28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55553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2 columns">
  <p:cSld name="Content - 2 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9"/>
          <p:cNvSpPr txBox="1">
            <a:spLocks noGrp="1"/>
          </p:cNvSpPr>
          <p:nvPr>
            <p:ph type="body" idx="1"/>
          </p:nvPr>
        </p:nvSpPr>
        <p:spPr>
          <a:xfrm>
            <a:off x="623252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8" name="Google Shape;48;p2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" name="Google Shape;49;p2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47118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3 columns">
  <p:cSld name="Content - 3 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0"/>
          <p:cNvSpPr txBox="1">
            <a:spLocks noGrp="1"/>
          </p:cNvSpPr>
          <p:nvPr>
            <p:ph type="body" idx="1"/>
          </p:nvPr>
        </p:nvSpPr>
        <p:spPr>
          <a:xfrm>
            <a:off x="970722" y="1825625"/>
            <a:ext cx="3229533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body" idx="2"/>
          </p:nvPr>
        </p:nvSpPr>
        <p:spPr>
          <a:xfrm>
            <a:off x="4476002" y="1825624"/>
            <a:ext cx="3239996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30"/>
          <p:cNvSpPr txBox="1">
            <a:spLocks noGrp="1"/>
          </p:cNvSpPr>
          <p:nvPr>
            <p:ph type="body" idx="3"/>
          </p:nvPr>
        </p:nvSpPr>
        <p:spPr>
          <a:xfrm>
            <a:off x="7990763" y="1825624"/>
            <a:ext cx="3239998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5" name="Google Shape;55;p30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6" name="Google Shape;56;p30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73820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1"/>
          <p:cNvSpPr txBox="1">
            <a:spLocks noGrp="1"/>
          </p:cNvSpPr>
          <p:nvPr>
            <p:ph type="body" idx="1"/>
          </p:nvPr>
        </p:nvSpPr>
        <p:spPr>
          <a:xfrm>
            <a:off x="970722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1"/>
          <p:cNvSpPr txBox="1">
            <a:spLocks noGrp="1"/>
          </p:cNvSpPr>
          <p:nvPr>
            <p:ph type="body" idx="2"/>
          </p:nvPr>
        </p:nvSpPr>
        <p:spPr>
          <a:xfrm>
            <a:off x="970722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body" idx="3"/>
          </p:nvPr>
        </p:nvSpPr>
        <p:spPr>
          <a:xfrm>
            <a:off x="6232768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31"/>
          <p:cNvSpPr txBox="1">
            <a:spLocks noGrp="1"/>
          </p:cNvSpPr>
          <p:nvPr>
            <p:ph type="body" idx="4"/>
          </p:nvPr>
        </p:nvSpPr>
        <p:spPr>
          <a:xfrm>
            <a:off x="6232768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2" name="Google Shape;62;p31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3" name="Google Shape;63;p31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07889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photo">
  <p:cSld name="Title_photo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2"/>
          <p:cNvSpPr>
            <a:spLocks noGrp="1"/>
          </p:cNvSpPr>
          <p:nvPr>
            <p:ph type="pic" idx="2"/>
          </p:nvPr>
        </p:nvSpPr>
        <p:spPr>
          <a:xfrm>
            <a:off x="0" y="1750540"/>
            <a:ext cx="12192000" cy="424544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32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67" name="Google Shape;67;p32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34135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02219"/>
            <a:ext cx="12192000" cy="6059194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5289" y="1078173"/>
            <a:ext cx="12197346" cy="5783239"/>
          </a:xfrm>
          <a:prstGeom prst="rect">
            <a:avLst/>
          </a:prstGeom>
          <a:solidFill>
            <a:srgbClr val="024EA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2192000" cy="1078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071350" y="1992572"/>
            <a:ext cx="10065224" cy="2149523"/>
          </a:xfrm>
        </p:spPr>
        <p:txBody>
          <a:bodyPr wrap="none" anchor="t">
            <a:noAutofit/>
          </a:bodyPr>
          <a:lstStyle>
            <a:lvl1pPr algn="l">
              <a:defRPr sz="6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1978925"/>
            <a:ext cx="0" cy="48790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5741158" y="6619164"/>
            <a:ext cx="707409" cy="240594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1071351" y="4418049"/>
            <a:ext cx="10065224" cy="897754"/>
          </a:xfrm>
        </p:spPr>
        <p:txBody>
          <a:bodyPr wrap="none">
            <a:noAutofit/>
          </a:bodyPr>
          <a:lstStyle>
            <a:lvl1pPr marL="0" indent="0" algn="l">
              <a:buNone/>
              <a:defRPr sz="2800" i="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933" y="258042"/>
            <a:ext cx="1659793" cy="1152460"/>
          </a:xfrm>
          <a:prstGeom prst="rect">
            <a:avLst/>
          </a:prstGeom>
        </p:spPr>
      </p:pic>
      <p:sp>
        <p:nvSpPr>
          <p:cNvPr id="16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6096000" y="5557903"/>
            <a:ext cx="5040313" cy="528998"/>
          </a:xfrm>
        </p:spPr>
        <p:txBody>
          <a:bodyPr wrap="none">
            <a:noAutofit/>
          </a:bodyPr>
          <a:lstStyle>
            <a:lvl1pPr marL="0" indent="0" algn="r">
              <a:buFontTx/>
              <a:buNone/>
              <a:defRPr sz="22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44287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"/>
          <p:cNvSpPr>
            <a:spLocks noGrp="1"/>
          </p:cNvSpPr>
          <p:nvPr>
            <p:ph type="pic" idx="2"/>
          </p:nvPr>
        </p:nvSpPr>
        <p:spPr>
          <a:xfrm>
            <a:off x="-59635" y="-59635"/>
            <a:ext cx="6155635" cy="6983896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33"/>
          <p:cNvSpPr/>
          <p:nvPr/>
        </p:nvSpPr>
        <p:spPr>
          <a:xfrm>
            <a:off x="3214048" y="1992573"/>
            <a:ext cx="8550322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27615" y="743802"/>
            <a:ext cx="544923" cy="544923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33"/>
          <p:cNvSpPr txBox="1">
            <a:spLocks noGrp="1"/>
          </p:cNvSpPr>
          <p:nvPr>
            <p:ph type="body" idx="1"/>
          </p:nvPr>
        </p:nvSpPr>
        <p:spPr>
          <a:xfrm>
            <a:off x="3214048" y="1992572"/>
            <a:ext cx="8010798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0" tIns="360000" rIns="360000" bIns="3600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8071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nd Content (half page)">
  <p:cSld name="Picture and Content (half page)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4"/>
          <p:cNvSpPr txBox="1">
            <a:spLocks noGrp="1"/>
          </p:cNvSpPr>
          <p:nvPr>
            <p:ph type="body" idx="1"/>
          </p:nvPr>
        </p:nvSpPr>
        <p:spPr>
          <a:xfrm>
            <a:off x="6662614" y="1825625"/>
            <a:ext cx="4583519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34"/>
          <p:cNvSpPr txBox="1">
            <a:spLocks noGrp="1"/>
          </p:cNvSpPr>
          <p:nvPr>
            <p:ph type="sldNum" idx="12"/>
          </p:nvPr>
        </p:nvSpPr>
        <p:spPr>
          <a:xfrm>
            <a:off x="838200" y="61312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title"/>
          </p:nvPr>
        </p:nvSpPr>
        <p:spPr>
          <a:xfrm>
            <a:off x="6662614" y="586765"/>
            <a:ext cx="4581771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34"/>
          <p:cNvSpPr>
            <a:spLocks noGrp="1"/>
          </p:cNvSpPr>
          <p:nvPr>
            <p:ph type="pic" idx="2"/>
          </p:nvPr>
        </p:nvSpPr>
        <p:spPr>
          <a:xfrm>
            <a:off x="-46383" y="-46383"/>
            <a:ext cx="6142383" cy="6964017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7806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rizontal Picture and Content">
  <p:cSld name="Horizontal Picture and Conten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>
            <a:spLocks noGrp="1"/>
          </p:cNvSpPr>
          <p:nvPr>
            <p:ph type="pic" idx="2"/>
          </p:nvPr>
        </p:nvSpPr>
        <p:spPr>
          <a:xfrm>
            <a:off x="-63280" y="-62165"/>
            <a:ext cx="12318561" cy="3468939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title"/>
          </p:nvPr>
        </p:nvSpPr>
        <p:spPr>
          <a:xfrm>
            <a:off x="957385" y="2818576"/>
            <a:ext cx="10287000" cy="6283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1"/>
          </p:nvPr>
        </p:nvSpPr>
        <p:spPr>
          <a:xfrm>
            <a:off x="957385" y="3630613"/>
            <a:ext cx="10287000" cy="236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2042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mages">
  <p:cSld name="3 image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>
            <a:spLocks noGrp="1"/>
          </p:cNvSpPr>
          <p:nvPr>
            <p:ph type="pic" idx="2"/>
          </p:nvPr>
        </p:nvSpPr>
        <p:spPr>
          <a:xfrm>
            <a:off x="840157" y="2284667"/>
            <a:ext cx="3347997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36"/>
          <p:cNvSpPr>
            <a:spLocks noGrp="1"/>
          </p:cNvSpPr>
          <p:nvPr>
            <p:ph type="pic" idx="3"/>
          </p:nvPr>
        </p:nvSpPr>
        <p:spPr>
          <a:xfrm>
            <a:off x="7940525" y="2284668"/>
            <a:ext cx="3419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36"/>
          <p:cNvSpPr>
            <a:spLocks noGrp="1"/>
          </p:cNvSpPr>
          <p:nvPr>
            <p:ph type="pic" idx="4"/>
          </p:nvPr>
        </p:nvSpPr>
        <p:spPr>
          <a:xfrm>
            <a:off x="4390340" y="2284667"/>
            <a:ext cx="3347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1"/>
          </p:nvPr>
        </p:nvSpPr>
        <p:spPr>
          <a:xfrm>
            <a:off x="1179376" y="403868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36"/>
          <p:cNvSpPr txBox="1">
            <a:spLocks noGrp="1"/>
          </p:cNvSpPr>
          <p:nvPr>
            <p:ph type="body" idx="5"/>
          </p:nvPr>
        </p:nvSpPr>
        <p:spPr>
          <a:xfrm>
            <a:off x="4729560" y="404194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36"/>
          <p:cNvSpPr txBox="1">
            <a:spLocks noGrp="1"/>
          </p:cNvSpPr>
          <p:nvPr>
            <p:ph type="body" idx="6"/>
          </p:nvPr>
        </p:nvSpPr>
        <p:spPr>
          <a:xfrm>
            <a:off x="8315745" y="4037437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36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90" name="Google Shape;90;p36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9054314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images">
  <p:cSld name="4 image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7"/>
          <p:cNvSpPr>
            <a:spLocks noGrp="1"/>
          </p:cNvSpPr>
          <p:nvPr>
            <p:ph type="pic" idx="2"/>
          </p:nvPr>
        </p:nvSpPr>
        <p:spPr>
          <a:xfrm>
            <a:off x="3489177" y="2159957"/>
            <a:ext cx="25189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37"/>
          <p:cNvSpPr>
            <a:spLocks noGrp="1"/>
          </p:cNvSpPr>
          <p:nvPr>
            <p:ph type="pic" idx="3"/>
          </p:nvPr>
        </p:nvSpPr>
        <p:spPr>
          <a:xfrm>
            <a:off x="3489175" y="4076343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37"/>
          <p:cNvSpPr>
            <a:spLocks noGrp="1"/>
          </p:cNvSpPr>
          <p:nvPr>
            <p:ph type="pic" idx="4"/>
          </p:nvPr>
        </p:nvSpPr>
        <p:spPr>
          <a:xfrm>
            <a:off x="6197546" y="2159956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37"/>
          <p:cNvSpPr txBox="1">
            <a:spLocks noGrp="1"/>
          </p:cNvSpPr>
          <p:nvPr>
            <p:ph type="body" idx="1"/>
          </p:nvPr>
        </p:nvSpPr>
        <p:spPr>
          <a:xfrm>
            <a:off x="8887605" y="4076342"/>
            <a:ext cx="2483779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37"/>
          <p:cNvSpPr txBox="1">
            <a:spLocks noGrp="1"/>
          </p:cNvSpPr>
          <p:nvPr>
            <p:ph type="body" idx="5"/>
          </p:nvPr>
        </p:nvSpPr>
        <p:spPr>
          <a:xfrm>
            <a:off x="957385" y="2159957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37"/>
          <p:cNvSpPr>
            <a:spLocks noGrp="1"/>
          </p:cNvSpPr>
          <p:nvPr>
            <p:ph type="pic" idx="6"/>
          </p:nvPr>
        </p:nvSpPr>
        <p:spPr>
          <a:xfrm>
            <a:off x="6197548" y="4076342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37"/>
          <p:cNvSpPr txBox="1">
            <a:spLocks noGrp="1"/>
          </p:cNvSpPr>
          <p:nvPr>
            <p:ph type="body" idx="7"/>
          </p:nvPr>
        </p:nvSpPr>
        <p:spPr>
          <a:xfrm>
            <a:off x="957385" y="4076343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37"/>
          <p:cNvSpPr txBox="1">
            <a:spLocks noGrp="1"/>
          </p:cNvSpPr>
          <p:nvPr>
            <p:ph type="body" idx="8"/>
          </p:nvPr>
        </p:nvSpPr>
        <p:spPr>
          <a:xfrm>
            <a:off x="8919308" y="2159956"/>
            <a:ext cx="2452077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37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01" name="Google Shape;101;p37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0147935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8524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 (option 2)">
  <p:cSld name="Last slide (option 2)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9"/>
          <p:cNvSpPr/>
          <p:nvPr/>
        </p:nvSpPr>
        <p:spPr>
          <a:xfrm>
            <a:off x="0" y="0"/>
            <a:ext cx="12192000" cy="3432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p39"/>
          <p:cNvCxnSpPr/>
          <p:nvPr/>
        </p:nvCxnSpPr>
        <p:spPr>
          <a:xfrm>
            <a:off x="838200" y="0"/>
            <a:ext cx="0" cy="2362711"/>
          </a:xfrm>
          <a:prstGeom prst="straightConnector1">
            <a:avLst/>
          </a:prstGeom>
          <a:noFill/>
          <a:ln w="28575" cap="flat" cmpd="sng">
            <a:solidFill>
              <a:srgbClr val="2174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6" name="Google Shape;106;p39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020968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74B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2174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39"/>
          <p:cNvSpPr txBox="1">
            <a:spLocks noGrp="1"/>
          </p:cNvSpPr>
          <p:nvPr>
            <p:ph type="subTitle" idx="1"/>
          </p:nvPr>
        </p:nvSpPr>
        <p:spPr>
          <a:xfrm>
            <a:off x="1084385" y="3855676"/>
            <a:ext cx="10003692" cy="192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8098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35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0189" y="1122363"/>
            <a:ext cx="10676038" cy="2387600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0189" y="3602038"/>
            <a:ext cx="10676038" cy="1655762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46C79FD-C571-418B-AB0F-5EE936C85276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0"/>
            <a:ext cx="0" cy="329593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7715" y="6045257"/>
            <a:ext cx="1718512" cy="45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9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3852" y="6045865"/>
            <a:ext cx="1716200" cy="450546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077013" y="1122363"/>
            <a:ext cx="10156297" cy="2387600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38200" y="0"/>
            <a:ext cx="0" cy="329593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070189" y="3602038"/>
            <a:ext cx="10156297" cy="1655762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250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(option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3428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077013" y="1122363"/>
            <a:ext cx="10156297" cy="1240348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38200" y="0"/>
            <a:ext cx="0" cy="236271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838200" y="4160826"/>
            <a:ext cx="10889439" cy="1620145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8604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(option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3428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077013" y="1122363"/>
            <a:ext cx="10156297" cy="1240348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38200" y="0"/>
            <a:ext cx="0" cy="236271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838200" y="4160826"/>
            <a:ext cx="10889439" cy="1620145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339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05699" cy="388190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defRPr/>
            </a:lvl1pPr>
            <a:lvl2pPr>
              <a:lnSpc>
                <a:spcPct val="100000"/>
              </a:lnSpc>
              <a:spcAft>
                <a:spcPts val="1800"/>
              </a:spcAft>
              <a:defRPr/>
            </a:lvl2pPr>
            <a:lvl3pPr>
              <a:lnSpc>
                <a:spcPct val="100000"/>
              </a:lnSpc>
              <a:spcAft>
                <a:spcPts val="1800"/>
              </a:spcAft>
              <a:defRPr/>
            </a:lvl3pPr>
            <a:lvl4pPr>
              <a:lnSpc>
                <a:spcPct val="100000"/>
              </a:lnSpc>
              <a:spcAft>
                <a:spcPts val="1800"/>
              </a:spcAft>
              <a:defRPr/>
            </a:lvl4pPr>
            <a:lvl5pPr>
              <a:lnSpc>
                <a:spcPct val="100000"/>
              </a:lnSpc>
              <a:spcAft>
                <a:spcPts val="18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234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5328000" cy="3906435"/>
          </a:xfrm>
        </p:spPr>
        <p:txBody>
          <a:bodyPr>
            <a:noAutofit/>
          </a:bodyPr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/>
            </a:lvl2pPr>
            <a:lvl3pPr>
              <a:spcAft>
                <a:spcPts val="1800"/>
              </a:spcAft>
              <a:defRPr/>
            </a:lvl3pPr>
            <a:lvl4pPr>
              <a:spcAft>
                <a:spcPts val="1800"/>
              </a:spcAft>
              <a:defRPr/>
            </a:lvl4pPr>
            <a:lvl5pPr>
              <a:spcAft>
                <a:spcPts val="18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2250" y="1825625"/>
            <a:ext cx="5328000" cy="3906435"/>
          </a:xfrm>
          <a:noFill/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383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881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1312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C79FD-C571-418B-AB0F-5EE936C8527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3852" y="6045988"/>
            <a:ext cx="1715733" cy="45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72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2" r:id="rId2"/>
    <p:sldLayoutId id="2147483657" r:id="rId3"/>
    <p:sldLayoutId id="2147483649" r:id="rId4"/>
    <p:sldLayoutId id="2147483651" r:id="rId5"/>
    <p:sldLayoutId id="2147483669" r:id="rId6"/>
    <p:sldLayoutId id="2147483670" r:id="rId7"/>
    <p:sldLayoutId id="2147483650" r:id="rId8"/>
    <p:sldLayoutId id="2147483660" r:id="rId9"/>
    <p:sldLayoutId id="2147483652" r:id="rId10"/>
    <p:sldLayoutId id="2147483661" r:id="rId11"/>
    <p:sldLayoutId id="2147483653" r:id="rId12"/>
    <p:sldLayoutId id="2147483654" r:id="rId13"/>
    <p:sldLayoutId id="2147483659" r:id="rId14"/>
    <p:sldLayoutId id="2147483658" r:id="rId15"/>
    <p:sldLayoutId id="2147483666" r:id="rId16"/>
    <p:sldLayoutId id="2147483667" r:id="rId17"/>
    <p:sldLayoutId id="2147483668" r:id="rId18"/>
    <p:sldLayoutId id="2147483655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80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800"/>
        </a:spcAft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800"/>
        </a:spcAft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800"/>
        </a:spcAft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2" descr="EC-JRC-logo_horizontal_EN_pos_transparent-background.png"/>
          <p:cNvPicPr preferRelativeResize="0"/>
          <p:nvPr/>
        </p:nvPicPr>
        <p:blipFill rotWithShape="1">
          <a:blip r:embed="rId19">
            <a:alphaModFix/>
          </a:blip>
          <a:srcRect l="6902" t="10944" r="6668" b="9112"/>
          <a:stretch/>
        </p:blipFill>
        <p:spPr>
          <a:xfrm>
            <a:off x="9945929" y="6177847"/>
            <a:ext cx="1727997" cy="46722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2"/>
          <p:cNvSpPr txBox="1">
            <a:spLocks noGrp="1"/>
          </p:cNvSpPr>
          <p:nvPr>
            <p:ph type="sldNum" idx="12"/>
          </p:nvPr>
        </p:nvSpPr>
        <p:spPr>
          <a:xfrm>
            <a:off x="838200" y="625429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309577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u_commission" TargetMode="External"/><Relationship Id="rId13" Type="http://schemas.openxmlformats.org/officeDocument/2006/relationships/image" Target="../media/image22.png"/><Relationship Id="rId18" Type="http://schemas.openxmlformats.org/officeDocument/2006/relationships/image" Target="../media/image24.png"/><Relationship Id="rId3" Type="http://schemas.openxmlformats.org/officeDocument/2006/relationships/hyperlink" Target="https://open.spotify.com/user/v7ra0as4ychfdatgcjt9nabh0?si=SEs1mANESea5kzyVy7HvDw" TargetMode="External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17" Type="http://schemas.openxmlformats.org/officeDocument/2006/relationships/hyperlink" Target="https://www.youtube.com/user/eutube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medium.com/@EuropeanCommission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europa.eu/" TargetMode="External"/><Relationship Id="rId11" Type="http://schemas.openxmlformats.org/officeDocument/2006/relationships/hyperlink" Target="https://www.linkedin.com/company/european-commission/" TargetMode="External"/><Relationship Id="rId5" Type="http://schemas.openxmlformats.org/officeDocument/2006/relationships/hyperlink" Target="https://ec.europa.eu/" TargetMode="External"/><Relationship Id="rId15" Type="http://schemas.openxmlformats.org/officeDocument/2006/relationships/image" Target="../media/image23.png"/><Relationship Id="rId10" Type="http://schemas.openxmlformats.org/officeDocument/2006/relationships/image" Target="../media/image20.png"/><Relationship Id="rId19" Type="http://schemas.openxmlformats.org/officeDocument/2006/relationships/image" Target="../media/image25.png"/><Relationship Id="rId4" Type="http://schemas.openxmlformats.org/officeDocument/2006/relationships/image" Target="../media/image18.png"/><Relationship Id="rId9" Type="http://schemas.openxmlformats.org/officeDocument/2006/relationships/hyperlink" Target="https://www.facebook.com/EuropeanCommission" TargetMode="External"/><Relationship Id="rId14" Type="http://schemas.openxmlformats.org/officeDocument/2006/relationships/hyperlink" Target="https://www.instagram.com/europeancommission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publications.jrc.ec.europa.eu/repository/handle/JRC126319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nspire.ec.europa.eu/portfolio/good-practice-librar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4800" dirty="0" smtClean="0"/>
              <a:t>INSPIRE Modernisation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en-GB" sz="48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071351" y="2826120"/>
            <a:ext cx="10065224" cy="897754"/>
          </a:xfrm>
        </p:spPr>
        <p:txBody>
          <a:bodyPr/>
          <a:lstStyle/>
          <a:p>
            <a:r>
              <a:rPr lang="en-GB" sz="3200" dirty="0" smtClean="0"/>
              <a:t>Introduction to INSPIRE Good Practices</a:t>
            </a:r>
            <a:endParaRPr lang="en-GB" sz="3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52743" y="4953055"/>
            <a:ext cx="5040313" cy="528998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GB" dirty="0" smtClean="0"/>
              <a:t>Jordi Escriu</a:t>
            </a:r>
            <a:endParaRPr lang="en-GB" dirty="0"/>
          </a:p>
          <a:p>
            <a:pPr>
              <a:spcAft>
                <a:spcPts val="0"/>
              </a:spcAft>
            </a:pPr>
            <a:r>
              <a:rPr lang="en-GB" sz="2000" dirty="0" smtClean="0"/>
              <a:t>(on behalf of the EC-JRC </a:t>
            </a:r>
            <a:r>
              <a:rPr lang="en-GB" sz="2000" dirty="0"/>
              <a:t>INSPIRE </a:t>
            </a:r>
            <a:r>
              <a:rPr lang="en-GB" sz="2000" dirty="0" smtClean="0"/>
              <a:t>Team)</a:t>
            </a:r>
            <a:endParaRPr lang="en-GB" sz="2000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A3E15CC7-D9E9-4E6B-A319-59C22B35D680}"/>
              </a:ext>
            </a:extLst>
          </p:cNvPr>
          <p:cNvGrpSpPr/>
          <p:nvPr/>
        </p:nvGrpSpPr>
        <p:grpSpPr>
          <a:xfrm>
            <a:off x="5176586" y="3695099"/>
            <a:ext cx="1472691" cy="2869093"/>
            <a:chOff x="10060726" y="2345270"/>
            <a:chExt cx="1693952" cy="3300153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054E87E8-C1EE-4954-A952-5FDDF4EFE6A9}"/>
                </a:ext>
              </a:extLst>
            </p:cNvPr>
            <p:cNvSpPr/>
            <p:nvPr/>
          </p:nvSpPr>
          <p:spPr>
            <a:xfrm rot="460111">
              <a:off x="10227231" y="2653728"/>
              <a:ext cx="351291" cy="1432376"/>
            </a:xfrm>
            <a:prstGeom prst="ellipse">
              <a:avLst/>
            </a:prstGeom>
            <a:noFill/>
            <a:ln w="158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" name="Picture 3">
              <a:extLst>
                <a:ext uri="{FF2B5EF4-FFF2-40B4-BE49-F238E27FC236}">
                  <a16:creationId xmlns:a16="http://schemas.microsoft.com/office/drawing/2014/main" id="{EA9A0B44-D7BB-492E-9613-ED116D539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3166" y="2345270"/>
              <a:ext cx="1521512" cy="3300153"/>
            </a:xfrm>
            <a:prstGeom prst="rect">
              <a:avLst/>
            </a:prstGeom>
          </p:spPr>
        </p:pic>
        <p:pic>
          <p:nvPicPr>
            <p:cNvPr id="11" name="Picture 3">
              <a:extLst>
                <a:ext uri="{FF2B5EF4-FFF2-40B4-BE49-F238E27FC236}">
                  <a16:creationId xmlns:a16="http://schemas.microsoft.com/office/drawing/2014/main" id="{C6AAE4F5-0A33-48EA-9E1D-11DF583E7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4993">
              <a:off x="10060726" y="4136045"/>
              <a:ext cx="684300" cy="6843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  <a:effectLst/>
          </p:spPr>
        </p:pic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7D71001D-4EEE-40EC-B087-C48DF3E72EB6}"/>
                </a:ext>
              </a:extLst>
            </p:cNvPr>
            <p:cNvSpPr/>
            <p:nvPr/>
          </p:nvSpPr>
          <p:spPr>
            <a:xfrm>
              <a:off x="10306881" y="4055156"/>
              <a:ext cx="54000" cy="5400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3" name="Text Placeholder 7"/>
          <p:cNvSpPr txBox="1">
            <a:spLocks/>
          </p:cNvSpPr>
          <p:nvPr/>
        </p:nvSpPr>
        <p:spPr>
          <a:xfrm>
            <a:off x="6569588" y="5945234"/>
            <a:ext cx="5323468" cy="528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Tx/>
              <a:buNone/>
              <a:defRPr sz="22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sz="1600" dirty="0"/>
              <a:t>Pushing WMS services to their limits - Smart solutions as candidate INSPIRE Good Practices,</a:t>
            </a:r>
            <a:r>
              <a:rPr lang="en-GB" sz="1600" dirty="0" smtClean="0"/>
              <a:t> 8</a:t>
            </a:r>
            <a:r>
              <a:rPr lang="en-GB" sz="1600" baseline="30000" dirty="0" smtClean="0"/>
              <a:t>th</a:t>
            </a:r>
            <a:r>
              <a:rPr lang="en-GB" sz="1600" dirty="0" smtClean="0"/>
              <a:t> February </a:t>
            </a:r>
            <a:r>
              <a:rPr lang="en-GB" sz="1600" dirty="0" smtClean="0"/>
              <a:t>2022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121371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Keep in touch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70177" y="4714827"/>
            <a:ext cx="3617290" cy="361995"/>
          </a:xfrm>
        </p:spPr>
        <p:txBody>
          <a:bodyPr/>
          <a:lstStyle/>
          <a:p>
            <a:pPr marL="0" indent="0">
              <a:buNone/>
            </a:pPr>
            <a:r>
              <a:rPr lang="en-IE" sz="1600" dirty="0">
                <a:hlinkClick r:id="rId3"/>
              </a:rPr>
              <a:t>EU Spotify</a:t>
            </a:r>
            <a:endParaRPr lang="en-GB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22" y="1630238"/>
            <a:ext cx="684199" cy="75014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819504" y="1774881"/>
            <a:ext cx="14398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hlinkClick r:id="rId5"/>
              </a:rPr>
              <a:t>ec.europa.eu/</a:t>
            </a:r>
            <a:endParaRPr lang="en-IE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22" y="2635213"/>
            <a:ext cx="684199" cy="75014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19504" y="2841009"/>
            <a:ext cx="1165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hlinkClick r:id="rId6"/>
              </a:rPr>
              <a:t>europa.eu/</a:t>
            </a:r>
            <a:endParaRPr lang="en-GB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22" y="3587900"/>
            <a:ext cx="640631" cy="70223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819504" y="3736212"/>
            <a:ext cx="19752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1600" dirty="0">
                <a:hlinkClick r:id="rId8"/>
              </a:rPr>
              <a:t>@</a:t>
            </a:r>
            <a:r>
              <a:rPr lang="en-IE" sz="1600" dirty="0" err="1">
                <a:hlinkClick r:id="rId8"/>
              </a:rPr>
              <a:t>EU_Commission</a:t>
            </a:r>
            <a:r>
              <a:rPr lang="en-IE" sz="1600" dirty="0">
                <a:hlinkClick r:id="rId8"/>
              </a:rPr>
              <a:t> </a:t>
            </a:r>
            <a:endParaRPr lang="en-GB" sz="1200" dirty="0"/>
          </a:p>
        </p:txBody>
      </p:sp>
      <p:sp>
        <p:nvSpPr>
          <p:cNvPr id="10" name="Rectangle 9"/>
          <p:cNvSpPr/>
          <p:nvPr/>
        </p:nvSpPr>
        <p:spPr>
          <a:xfrm>
            <a:off x="1819504" y="4710652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E" sz="1600" dirty="0">
                <a:hlinkClick r:id="rId9"/>
              </a:rPr>
              <a:t>@</a:t>
            </a:r>
            <a:r>
              <a:rPr lang="en-IE" sz="1600" dirty="0" err="1">
                <a:hlinkClick r:id="rId9"/>
              </a:rPr>
              <a:t>EuropeanCommission</a:t>
            </a:r>
            <a:r>
              <a:rPr lang="en-IE" sz="1600" dirty="0">
                <a:hlinkClick r:id="rId9"/>
              </a:rPr>
              <a:t> </a:t>
            </a:r>
            <a:endParaRPr lang="en-GB" sz="1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22" y="4538287"/>
            <a:ext cx="620230" cy="68150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819504" y="5661644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E" sz="1600" dirty="0">
                <a:hlinkClick r:id="rId11"/>
              </a:rPr>
              <a:t>European Commission</a:t>
            </a:r>
            <a:endParaRPr lang="en-GB" sz="1200" dirty="0">
              <a:hlinkClick r:id="rId11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22" y="5491270"/>
            <a:ext cx="620230" cy="6815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060" y="1661642"/>
            <a:ext cx="647562" cy="71153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156397" y="1792054"/>
            <a:ext cx="37980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600" dirty="0">
                <a:hlinkClick r:id="rId14"/>
              </a:rPr>
              <a:t>europeancommission</a:t>
            </a:r>
            <a:r>
              <a:rPr lang="en-IE" sz="1600" dirty="0"/>
              <a:t> </a:t>
            </a:r>
            <a:endParaRPr lang="en-GB" sz="12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348" y="2611751"/>
            <a:ext cx="568985" cy="623695"/>
          </a:xfrm>
          <a:prstGeom prst="rect">
            <a:avLst/>
          </a:prstGeom>
        </p:spPr>
      </p:pic>
      <p:sp>
        <p:nvSpPr>
          <p:cNvPr id="17" name="Rectangle 16">
            <a:hlinkClick r:id="rId16"/>
          </p:cNvPr>
          <p:cNvSpPr/>
          <p:nvPr/>
        </p:nvSpPr>
        <p:spPr>
          <a:xfrm>
            <a:off x="6156397" y="2749321"/>
            <a:ext cx="24657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hlinkClick r:id="rId16"/>
              </a:rPr>
              <a:t>@</a:t>
            </a:r>
            <a:r>
              <a:rPr lang="en-GB" sz="1600" dirty="0" err="1">
                <a:hlinkClick r:id="rId16"/>
              </a:rPr>
              <a:t>EuropeanCommission</a:t>
            </a:r>
            <a:endParaRPr lang="en-GB" sz="1200" dirty="0"/>
          </a:p>
        </p:txBody>
      </p:sp>
      <p:sp>
        <p:nvSpPr>
          <p:cNvPr id="18" name="Rectangle 17"/>
          <p:cNvSpPr/>
          <p:nvPr/>
        </p:nvSpPr>
        <p:spPr>
          <a:xfrm>
            <a:off x="6270177" y="3733427"/>
            <a:ext cx="9272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1600" dirty="0">
                <a:hlinkClick r:id="rId17"/>
              </a:rPr>
              <a:t>EUTube</a:t>
            </a:r>
            <a:endParaRPr lang="en-IE" sz="12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823" y="3542487"/>
            <a:ext cx="660728" cy="72600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61" y="4514763"/>
            <a:ext cx="695271" cy="76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39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020968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Arial"/>
              <a:buNone/>
            </a:pPr>
            <a:r>
              <a:rPr lang="en-US" b="1"/>
              <a:t>Thank you!</a:t>
            </a:r>
            <a:endParaRPr b="1"/>
          </a:p>
        </p:txBody>
      </p:sp>
      <p:sp>
        <p:nvSpPr>
          <p:cNvPr id="323" name="Google Shape;323;p20"/>
          <p:cNvSpPr txBox="1">
            <a:spLocks noGrp="1"/>
          </p:cNvSpPr>
          <p:nvPr>
            <p:ph type="subTitle" idx="1"/>
          </p:nvPr>
        </p:nvSpPr>
        <p:spPr>
          <a:xfrm>
            <a:off x="1084385" y="5142229"/>
            <a:ext cx="7900127" cy="158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lang="en-US" sz="1050" b="1"/>
              <a:t>© European Union 2020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050"/>
              <a:buNone/>
            </a:pPr>
            <a:r>
              <a:rPr lang="en-US" sz="1050"/>
              <a:t>Unless otherwise noted the reuse of this presentation is authorised under the </a:t>
            </a:r>
            <a:r>
              <a:rPr lang="en-US" sz="1050" u="sng">
                <a:solidFill>
                  <a:schemeClr val="hlink"/>
                </a:solidFill>
                <a:hlinkClick r:id="rId3"/>
              </a:rPr>
              <a:t>CC BY 4.0 </a:t>
            </a:r>
            <a:r>
              <a:rPr lang="en-US" sz="1050"/>
              <a:t>license. For any use or reproduction of elements that are not owned by the EU, permission may need to be sought directly from the respective right holders.</a:t>
            </a:r>
            <a:endParaRPr/>
          </a:p>
        </p:txBody>
      </p:sp>
      <p:pic>
        <p:nvPicPr>
          <p:cNvPr id="324" name="Google Shape;324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2103" y="5415309"/>
            <a:ext cx="1023496" cy="358097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0"/>
          <p:cNvSpPr txBox="1"/>
          <p:nvPr/>
        </p:nvSpPr>
        <p:spPr>
          <a:xfrm>
            <a:off x="1988289" y="3959877"/>
            <a:ext cx="7474688" cy="940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4EA2"/>
              </a:buClr>
              <a:buSzPts val="4000"/>
              <a:buFont typeface="Arial"/>
              <a:buNone/>
              <a:tabLst/>
              <a:defRPr/>
            </a:pPr>
            <a:r>
              <a:rPr lang="en-US" sz="4000" kern="0" noProof="0" dirty="0">
                <a:solidFill>
                  <a:srgbClr val="034EA2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034EA2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ordi.ESCRIU@ec.europa.eu</a:t>
            </a:r>
            <a:endParaRPr kumimoji="0" sz="4000" b="0" i="0" u="none" strike="noStrike" kern="0" cap="none" spc="0" normalizeH="0" baseline="0" noProof="0" dirty="0">
              <a:ln>
                <a:noFill/>
              </a:ln>
              <a:solidFill>
                <a:srgbClr val="034EA2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72103" y="4134765"/>
            <a:ext cx="698038" cy="7651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998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6BA67BE0-D469-4DB5-A931-EBF4490A3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505" y="1620000"/>
            <a:ext cx="10048460" cy="4266355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034EA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One of the biggest geospatial data sharing initiatives in the world (</a:t>
            </a:r>
            <a:r>
              <a:rPr lang="en-GB" sz="2000" b="1" dirty="0">
                <a:solidFill>
                  <a:srgbClr val="4D4D4D"/>
                </a:solidFill>
                <a:latin typeface="Arial"/>
              </a:rPr>
              <a:t>7000+ providers)</a:t>
            </a:r>
            <a:r>
              <a:rPr lang="en-GB" sz="2000" dirty="0">
                <a:solidFill>
                  <a:srgbClr val="4D4D4D"/>
                </a:solidFill>
                <a:latin typeface="Arial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034EA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Multi-faceted Spatial </a:t>
            </a:r>
            <a:r>
              <a:rPr lang="en-GB" sz="2000" b="1" dirty="0">
                <a:solidFill>
                  <a:srgbClr val="4D4D4D"/>
                </a:solidFill>
                <a:latin typeface="Arial"/>
              </a:rPr>
              <a:t>D</a:t>
            </a:r>
            <a:r>
              <a:rPr kumimoji="0" lang="en-GB" sz="2000" b="1" i="0" u="none" strike="noStrike" kern="1200" cap="none" spc="0" normalizeH="0" baseline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ata Infrastructure </a:t>
            </a:r>
            <a:r>
              <a:rPr kumimoji="0" lang="en-GB" sz="2000" i="0" u="none" strike="noStrike" kern="1200" cap="none" spc="0" normalizeH="0" baseline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framework</a:t>
            </a:r>
          </a:p>
          <a:p>
            <a:pPr marL="536575" marR="0" lvl="1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034EA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1" i="0" u="none" strike="noStrike" kern="1200" cap="none" spc="0" normalizeH="0" baseline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Legal</a:t>
            </a:r>
            <a:r>
              <a:rPr kumimoji="0" lang="en-GB" sz="1800" b="0" i="0" u="none" strike="noStrike" kern="1200" cap="none" spc="0" normalizeH="0" baseline="0" dirty="0">
                <a:ln>
                  <a:noFill/>
                </a:ln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: </a:t>
            </a:r>
            <a:r>
              <a:rPr kumimoji="0" lang="en-GB" sz="1800" b="0" i="0" u="none" strike="noStrike" kern="1200" cap="none" spc="0" normalizeH="0" baseline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Directive, Implementing provisions, transposition in MS.</a:t>
            </a:r>
          </a:p>
          <a:p>
            <a:pPr marL="536575" marR="0" lvl="1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034EA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1" i="0" u="none" strike="noStrike" kern="1200" cap="none" spc="0" normalizeH="0" baseline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Organisational</a:t>
            </a:r>
            <a:r>
              <a:rPr kumimoji="0" lang="en-GB" sz="1800" b="0" i="0" u="none" strike="noStrike" kern="1200" cap="none" spc="0" normalizeH="0" baseline="0" dirty="0">
                <a:ln>
                  <a:noFill/>
                </a:ln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: </a:t>
            </a:r>
          </a:p>
          <a:p>
            <a:pPr marL="893763" lvl="2">
              <a:spcBef>
                <a:spcPts val="300"/>
              </a:spcBef>
              <a:spcAft>
                <a:spcPts val="600"/>
              </a:spcAft>
              <a:buClr>
                <a:srgbClr val="034EA2"/>
              </a:buClr>
              <a:defRPr/>
            </a:pPr>
            <a:r>
              <a:rPr kumimoji="0" lang="en-GB" sz="1600" b="0" i="0" u="none" strike="noStrike" kern="1200" cap="none" spc="0" normalizeH="0" baseline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Governance structure with </a:t>
            </a:r>
            <a:r>
              <a:rPr lang="en-GB" sz="1600" dirty="0">
                <a:solidFill>
                  <a:srgbClr val="4D4D4D"/>
                </a:solidFill>
                <a:latin typeface="Arial"/>
              </a:rPr>
              <a:t>N</a:t>
            </a:r>
            <a:r>
              <a:rPr kumimoji="0" lang="en-GB" sz="1600" b="0" i="0" u="none" strike="noStrike" kern="1200" cap="none" spc="0" normalizeH="0" baseline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ational contact points / structures, Multiple Commission Services.</a:t>
            </a:r>
          </a:p>
          <a:p>
            <a:pPr marL="893763" lvl="2">
              <a:spcBef>
                <a:spcPts val="300"/>
              </a:spcBef>
              <a:spcAft>
                <a:spcPts val="600"/>
              </a:spcAft>
              <a:buClr>
                <a:srgbClr val="034EA2"/>
              </a:buClr>
              <a:defRPr/>
            </a:pPr>
            <a:r>
              <a:rPr kumimoji="0" lang="en-GB" sz="1600" b="0" i="0" u="none" strike="noStrike" kern="1200" cap="none" spc="0" normalizeH="0" baseline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Maintenance and Implementation Work programme; </a:t>
            </a:r>
          </a:p>
          <a:p>
            <a:pPr marL="536575" marR="0" lvl="1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034EA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1" i="0" u="none" strike="noStrike" kern="1200" cap="none" spc="0" normalizeH="0" baseline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Technical</a:t>
            </a:r>
            <a:r>
              <a:rPr kumimoji="0" lang="en-GB" sz="1800" b="0" i="0" u="none" strike="noStrike" kern="1200" cap="none" spc="0" normalizeH="0" baseline="0" dirty="0">
                <a:ln>
                  <a:noFill/>
                </a:ln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: </a:t>
            </a:r>
            <a:r>
              <a:rPr lang="en-GB" sz="1800" dirty="0">
                <a:solidFill>
                  <a:srgbClr val="4D4D4D"/>
                </a:solidFill>
                <a:latin typeface="Arial"/>
              </a:rPr>
              <a:t>R</a:t>
            </a:r>
            <a:r>
              <a:rPr kumimoji="0" lang="en-GB" sz="1800" b="0" i="0" u="none" strike="noStrike" kern="1200" cap="none" spc="0" normalizeH="0" baseline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eusing building blocks from standardisation bodies (OGC, ISO, etc.)</a:t>
            </a:r>
          </a:p>
          <a:p>
            <a:pPr marL="893763" marR="0" lvl="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034EA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Full stack of guidelines for discoverability, metadata, data encoding and data sharing.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034EA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000" b="1" dirty="0">
                <a:solidFill>
                  <a:srgbClr val="4D4D4D"/>
                </a:solidFill>
                <a:latin typeface="Arial"/>
              </a:rPr>
              <a:t>Status of implementation</a:t>
            </a:r>
            <a:endParaRPr kumimoji="0" lang="en-GB" sz="2000" b="1" i="0" u="none" strike="noStrike" kern="1200" cap="none" spc="0" normalizeH="0" baseline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536575" marR="0" lvl="1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034EA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Directive entered into force in 2007 / </a:t>
            </a:r>
            <a:r>
              <a:rPr lang="en-GB" sz="1800" dirty="0">
                <a:solidFill>
                  <a:srgbClr val="4D4D4D"/>
                </a:solidFill>
                <a:latin typeface="Arial"/>
              </a:rPr>
              <a:t>Roadmap finished by December 2021.</a:t>
            </a:r>
          </a:p>
          <a:p>
            <a:pPr marL="536575" marR="0" lvl="1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034EA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1" i="0" u="none" strike="noStrike" kern="1200" cap="none" spc="0" normalizeH="0" baseline="0" dirty="0">
                <a:ln>
                  <a:noFill/>
                </a:ln>
                <a:solidFill>
                  <a:srgbClr val="4D4D4D"/>
                </a:solidFill>
                <a:uLnTx/>
                <a:uFillTx/>
                <a:latin typeface="Arial"/>
                <a:ea typeface="+mn-ea"/>
                <a:cs typeface="+mn-cs"/>
              </a:rPr>
              <a:t>Lights and shadows</a:t>
            </a:r>
            <a:r>
              <a:rPr kumimoji="0" lang="en-GB" sz="1800" b="0" i="0" u="none" strike="noStrike" kern="1200" cap="none" spc="0" normalizeH="0" baseline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Objectives partially achieved. Heterogeneity of implementations across EU. Pan European coverage yet do be achieved.</a:t>
            </a:r>
          </a:p>
          <a:p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795E535-D473-48D7-A342-DD699237F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z="3400" b="1" i="0" u="none" strike="noStrike" kern="1200" cap="none" spc="0" normalizeH="0" baseline="0" noProof="0" dirty="0">
                <a:ln>
                  <a:noFill/>
                </a:ln>
                <a:solidFill>
                  <a:srgbClr val="034EA2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INSPIRE</a:t>
            </a:r>
            <a:r>
              <a:rPr kumimoji="0" lang="en-GB" sz="3400" b="0" i="0" u="none" strike="noStrike" kern="1200" cap="none" spc="0" normalizeH="0" baseline="0" noProof="0" dirty="0">
                <a:ln>
                  <a:noFill/>
                </a:ln>
                <a:solidFill>
                  <a:srgbClr val="034EA2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/>
            </a:r>
            <a:br>
              <a:rPr kumimoji="0" lang="en-GB" sz="3400" b="0" i="0" u="none" strike="noStrike" kern="1200" cap="none" spc="0" normalizeH="0" baseline="0" noProof="0" dirty="0">
                <a:ln>
                  <a:noFill/>
                </a:ln>
                <a:solidFill>
                  <a:srgbClr val="034EA2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</a:br>
            <a:r>
              <a:rPr kumimoji="0" lang="en-GB" sz="3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The geospatial pineapple</a:t>
            </a:r>
            <a:endParaRPr lang="es-ES" sz="3400" dirty="0">
              <a:solidFill>
                <a:srgbClr val="C00000"/>
              </a:solidFill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85D97A17-7598-4F02-A3E5-B7D6DD328969}"/>
              </a:ext>
            </a:extLst>
          </p:cNvPr>
          <p:cNvGrpSpPr/>
          <p:nvPr/>
        </p:nvGrpSpPr>
        <p:grpSpPr>
          <a:xfrm>
            <a:off x="10060726" y="2345270"/>
            <a:ext cx="1693952" cy="3300153"/>
            <a:chOff x="10060726" y="2345270"/>
            <a:chExt cx="1693952" cy="3300153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B009B752-75C3-41A7-9336-18F0B72B1DC2}"/>
                </a:ext>
              </a:extLst>
            </p:cNvPr>
            <p:cNvSpPr/>
            <p:nvPr/>
          </p:nvSpPr>
          <p:spPr>
            <a:xfrm rot="460111">
              <a:off x="10227231" y="2653728"/>
              <a:ext cx="351291" cy="1432376"/>
            </a:xfrm>
            <a:prstGeom prst="ellipse">
              <a:avLst/>
            </a:prstGeom>
            <a:noFill/>
            <a:ln w="158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FCE8AA97-A409-42AB-950B-DEAE9270D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3166" y="2345270"/>
              <a:ext cx="1521512" cy="3300153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6F21A3E-CCD3-48AC-BADC-043CAE742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4993">
              <a:off x="10060726" y="4136045"/>
              <a:ext cx="684300" cy="6843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  <a:effectLst/>
          </p:spPr>
        </p:pic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E2B2251C-8AF0-4240-97AC-31B8FF501010}"/>
                </a:ext>
              </a:extLst>
            </p:cNvPr>
            <p:cNvSpPr/>
            <p:nvPr/>
          </p:nvSpPr>
          <p:spPr>
            <a:xfrm>
              <a:off x="10306881" y="4055156"/>
              <a:ext cx="54000" cy="5400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797082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819299F3-E812-42AD-8DCF-02E5FA57C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88048"/>
            <a:ext cx="10905699" cy="3881904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“</a:t>
            </a:r>
            <a:r>
              <a:rPr lang="en-US" b="1" dirty="0"/>
              <a:t>Europe fit for the Digital Age</a:t>
            </a:r>
            <a:r>
              <a:rPr lang="en-US" dirty="0"/>
              <a:t>” priority of the new European Commission:</a:t>
            </a:r>
          </a:p>
          <a:p>
            <a:pPr lvl="1"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Data-driven innovation.</a:t>
            </a:r>
          </a:p>
          <a:p>
            <a:pPr lvl="1"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Adding value to Europe’s economy and society.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b="1" dirty="0"/>
              <a:t>European Strategy for Data</a:t>
            </a:r>
            <a:r>
              <a:rPr lang="en-US" dirty="0"/>
              <a:t>:</a:t>
            </a:r>
          </a:p>
          <a:p>
            <a:pPr lvl="1"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Establishment of a single market for data through sector-specific data spaces.</a:t>
            </a:r>
          </a:p>
          <a:p>
            <a:pPr lvl="1"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Different actors interplaying in the data economy (public sector, businesses, citizens, and academia)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b="1" dirty="0"/>
              <a:t>Open Data Directive </a:t>
            </a:r>
            <a:r>
              <a:rPr lang="en-US" dirty="0"/>
              <a:t>(and forthcoming Implementing Act):</a:t>
            </a:r>
          </a:p>
          <a:p>
            <a:pPr lvl="1"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Provision and sharing of public sector High-Value Datasets (many of them geospatial).</a:t>
            </a:r>
          </a:p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b="1" dirty="0"/>
              <a:t>INSPIRE</a:t>
            </a:r>
            <a:r>
              <a:rPr lang="en-US" dirty="0"/>
              <a:t>: Public-sector contribution to the </a:t>
            </a:r>
            <a:r>
              <a:rPr lang="en-US" b="1" dirty="0"/>
              <a:t>Green Deal data space</a:t>
            </a:r>
            <a:r>
              <a:rPr lang="en-US" dirty="0"/>
              <a:t>.</a:t>
            </a:r>
          </a:p>
          <a:p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1512A95-DAAA-42A2-81C7-05E7784A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b="1" dirty="0"/>
              <a:t>What is ahead</a:t>
            </a:r>
            <a:r>
              <a:rPr lang="en-GB" sz="3400" dirty="0"/>
              <a:t/>
            </a:r>
            <a:br>
              <a:rPr lang="en-GB" sz="3400" dirty="0"/>
            </a:br>
            <a:r>
              <a:rPr lang="en-GB" sz="3400" dirty="0">
                <a:solidFill>
                  <a:srgbClr val="C00000"/>
                </a:solidFill>
              </a:rPr>
              <a:t>New Policy context</a:t>
            </a:r>
          </a:p>
        </p:txBody>
      </p:sp>
    </p:spTree>
    <p:extLst>
      <p:ext uri="{BB962C8B-B14F-4D97-AF65-F5344CB8AC3E}">
        <p14:creationId xmlns:p14="http://schemas.microsoft.com/office/powerpoint/2010/main" val="2650366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819299F3-E812-42AD-8DCF-02E5FA57C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0000"/>
            <a:ext cx="6659881" cy="4216659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GB" dirty="0"/>
              <a:t>New data </a:t>
            </a:r>
            <a:r>
              <a:rPr lang="en-GB" dirty="0" smtClean="0"/>
              <a:t>sources.</a:t>
            </a:r>
            <a:endParaRPr lang="en-GB" dirty="0"/>
          </a:p>
          <a:p>
            <a:pPr>
              <a:spcBef>
                <a:spcPts val="600"/>
              </a:spcBef>
            </a:pPr>
            <a:r>
              <a:rPr lang="en-GB" dirty="0" smtClean="0"/>
              <a:t>Application </a:t>
            </a:r>
            <a:r>
              <a:rPr lang="en-GB" dirty="0" smtClean="0"/>
              <a:t>Programming Interfaces (APIs) </a:t>
            </a:r>
            <a:r>
              <a:rPr lang="en-GB" dirty="0"/>
              <a:t>– From data collection to data connection.</a:t>
            </a:r>
          </a:p>
          <a:p>
            <a:r>
              <a:rPr lang="en-GB" dirty="0"/>
              <a:t>Novel architectures.</a:t>
            </a:r>
          </a:p>
          <a:p>
            <a:r>
              <a:rPr lang="en-GB" dirty="0"/>
              <a:t>Agile standards.</a:t>
            </a:r>
          </a:p>
          <a:p>
            <a:r>
              <a:rPr lang="en-GB" dirty="0"/>
              <a:t>Mature tools</a:t>
            </a:r>
            <a:r>
              <a:rPr lang="en-GB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en-GB" dirty="0" smtClean="0">
                <a:solidFill>
                  <a:srgbClr val="C00000"/>
                </a:solidFill>
              </a:rPr>
              <a:t>Data-driven and proven community practices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1512A95-DAAA-42A2-81C7-05E7784A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b="1" dirty="0"/>
              <a:t>What is ahead</a:t>
            </a:r>
            <a:r>
              <a:rPr lang="en-GB" sz="3400" dirty="0"/>
              <a:t/>
            </a:r>
            <a:br>
              <a:rPr lang="en-GB" sz="3400" dirty="0"/>
            </a:br>
            <a:r>
              <a:rPr lang="en-GB" sz="3400" dirty="0">
                <a:solidFill>
                  <a:srgbClr val="C00000"/>
                </a:solidFill>
              </a:rPr>
              <a:t>Technological trends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6FBA64-27E3-4BE3-BF8C-F851B603D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715" y="1610967"/>
            <a:ext cx="30861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213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4B55BD6-E577-417F-AEBE-8D80AF86F8EB}"/>
              </a:ext>
            </a:extLst>
          </p:cNvPr>
          <p:cNvSpPr/>
          <p:nvPr/>
        </p:nvSpPr>
        <p:spPr>
          <a:xfrm>
            <a:off x="9321639" y="5694056"/>
            <a:ext cx="2673626" cy="885648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530985"/>
            <a:ext cx="6416570" cy="3881904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b="1" dirty="0"/>
              <a:t>INSPIRE - A Public Sector Contribution to the European Green Deal Data Space</a:t>
            </a:r>
            <a:endParaRPr lang="en-GB" b="1" dirty="0" smtClean="0"/>
          </a:p>
          <a:p>
            <a:pPr marL="182563" indent="0">
              <a:buNone/>
            </a:pPr>
            <a:r>
              <a:rPr lang="en-GB" sz="1600" dirty="0" smtClean="0">
                <a:hlinkClick r:id="rId2"/>
              </a:rPr>
              <a:t>https</a:t>
            </a:r>
            <a:r>
              <a:rPr lang="en-GB" sz="1600" dirty="0">
                <a:hlinkClick r:id="rId2"/>
              </a:rPr>
              <a:t>://</a:t>
            </a:r>
            <a:r>
              <a:rPr lang="en-GB" sz="1600" dirty="0" smtClean="0">
                <a:hlinkClick r:id="rId2"/>
              </a:rPr>
              <a:t>publications.jrc.ec.europa.eu/repository/handle/JRC126319</a:t>
            </a:r>
            <a:r>
              <a:rPr lang="en-GB" sz="1600" dirty="0" smtClean="0"/>
              <a:t> </a:t>
            </a:r>
            <a:endParaRPr lang="en-GB" sz="1600" dirty="0"/>
          </a:p>
          <a:p>
            <a:pPr>
              <a:spcAft>
                <a:spcPts val="1200"/>
              </a:spcAft>
            </a:pPr>
            <a:r>
              <a:rPr lang="en-GB" dirty="0" smtClean="0"/>
              <a:t>Prepared </a:t>
            </a:r>
            <a:r>
              <a:rPr lang="en-GB" dirty="0"/>
              <a:t>with Geonovum and DG ENV.</a:t>
            </a:r>
          </a:p>
          <a:p>
            <a:pPr>
              <a:spcAft>
                <a:spcPts val="600"/>
              </a:spcAft>
            </a:pPr>
            <a:r>
              <a:rPr lang="en-GB" dirty="0"/>
              <a:t>Sneak peek:</a:t>
            </a:r>
          </a:p>
          <a:p>
            <a:pPr lvl="1">
              <a:spcAft>
                <a:spcPts val="600"/>
              </a:spcAft>
            </a:pPr>
            <a:r>
              <a:rPr lang="en-GB" dirty="0"/>
              <a:t>Overview of the status</a:t>
            </a:r>
          </a:p>
          <a:p>
            <a:pPr lvl="1">
              <a:spcAft>
                <a:spcPts val="600"/>
              </a:spcAft>
            </a:pPr>
            <a:r>
              <a:rPr lang="en-GB" dirty="0"/>
              <a:t>Policy and technological context</a:t>
            </a:r>
          </a:p>
          <a:p>
            <a:pPr lvl="1">
              <a:spcAft>
                <a:spcPts val="600"/>
              </a:spcAft>
            </a:pPr>
            <a:r>
              <a:rPr lang="en-GB" dirty="0"/>
              <a:t>Lessons learned</a:t>
            </a:r>
          </a:p>
          <a:p>
            <a:pPr lvl="1">
              <a:spcAft>
                <a:spcPts val="600"/>
              </a:spcAft>
            </a:pPr>
            <a:r>
              <a:rPr lang="en-GB" dirty="0"/>
              <a:t>Vision for the technological evolution</a:t>
            </a:r>
          </a:p>
          <a:p>
            <a:pPr lvl="1">
              <a:spcAft>
                <a:spcPts val="600"/>
              </a:spcAft>
            </a:pPr>
            <a:r>
              <a:rPr lang="en-GB" dirty="0"/>
              <a:t>Actions and roadmap</a:t>
            </a:r>
          </a:p>
          <a:p>
            <a:pPr lvl="1">
              <a:spcAft>
                <a:spcPts val="600"/>
              </a:spcAft>
            </a:pPr>
            <a:r>
              <a:rPr lang="en-GB" dirty="0"/>
              <a:t>Prototype reference framework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72000" y="482400"/>
            <a:ext cx="10515600" cy="782357"/>
          </a:xfrm>
        </p:spPr>
        <p:txBody>
          <a:bodyPr/>
          <a:lstStyle/>
          <a:p>
            <a:r>
              <a:rPr lang="en-GB" sz="3400" b="1" dirty="0"/>
              <a:t>INSPIRE Evaluation &amp; Future</a:t>
            </a:r>
            <a:r>
              <a:rPr lang="en-GB" sz="3400" dirty="0"/>
              <a:t/>
            </a:r>
            <a:br>
              <a:rPr lang="en-GB" sz="3400" dirty="0"/>
            </a:br>
            <a:r>
              <a:rPr lang="en-GB" sz="3400" dirty="0" smtClean="0">
                <a:solidFill>
                  <a:srgbClr val="C00000"/>
                </a:solidFill>
              </a:rPr>
              <a:t>JRC </a:t>
            </a:r>
            <a:r>
              <a:rPr lang="en-GB" sz="3400" dirty="0">
                <a:solidFill>
                  <a:srgbClr val="C00000"/>
                </a:solidFill>
              </a:rPr>
              <a:t>Science for Policy Report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0272" y="482400"/>
            <a:ext cx="4509490" cy="62374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1852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800" y="2211704"/>
            <a:ext cx="11047212" cy="416343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IE" sz="2500" dirty="0"/>
              <a:t>INSPIRE should </a:t>
            </a:r>
            <a:r>
              <a:rPr lang="en-IE" sz="2500" b="1" dirty="0"/>
              <a:t>‘blend in’ with the broader ecosystem </a:t>
            </a:r>
            <a:r>
              <a:rPr lang="en-IE" sz="2500" dirty="0"/>
              <a:t>of spatial and non-spatial data, infrastructures, technologies and policies. </a:t>
            </a:r>
          </a:p>
          <a:p>
            <a:pPr>
              <a:spcBef>
                <a:spcPts val="600"/>
              </a:spcBef>
            </a:pPr>
            <a:r>
              <a:rPr lang="en-IE" sz="2500" dirty="0"/>
              <a:t>This will mean </a:t>
            </a:r>
            <a:r>
              <a:rPr lang="en-IE" sz="2500" b="1" dirty="0"/>
              <a:t>opening up to a broader community </a:t>
            </a:r>
            <a:r>
              <a:rPr lang="en-IE" sz="2500" dirty="0"/>
              <a:t>of implementers and users, and to a wider range of applications and use cases. </a:t>
            </a:r>
          </a:p>
          <a:p>
            <a:pPr>
              <a:spcBef>
                <a:spcPts val="600"/>
              </a:spcBef>
            </a:pPr>
            <a:r>
              <a:rPr lang="en-IE" sz="2500" dirty="0"/>
              <a:t>Making the INSPIRE framework more </a:t>
            </a:r>
            <a:r>
              <a:rPr lang="en-IE" sz="2500" b="1" dirty="0"/>
              <a:t>flexible and agile </a:t>
            </a:r>
            <a:r>
              <a:rPr lang="en-IE" sz="2500" dirty="0"/>
              <a:t>will significantly lower the entry level to the sharing and utilisation of data.</a:t>
            </a:r>
          </a:p>
          <a:p>
            <a:pPr>
              <a:spcBef>
                <a:spcPts val="600"/>
              </a:spcBef>
            </a:pPr>
            <a:r>
              <a:rPr lang="en-IE" sz="2500" dirty="0">
                <a:solidFill>
                  <a:srgbClr val="C00000"/>
                </a:solidFill>
              </a:rPr>
              <a:t>Technical </a:t>
            </a:r>
            <a:r>
              <a:rPr lang="en-IE" sz="2500" b="1" dirty="0">
                <a:solidFill>
                  <a:srgbClr val="C00000"/>
                </a:solidFill>
              </a:rPr>
              <a:t>approaches need to be simplified </a:t>
            </a:r>
            <a:r>
              <a:rPr lang="en-IE" sz="2500" dirty="0">
                <a:solidFill>
                  <a:srgbClr val="C00000"/>
                </a:solidFill>
              </a:rPr>
              <a:t>by reusing well-adopted standards and technologies.</a:t>
            </a:r>
            <a:endParaRPr lang="en-GB" sz="2500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b="1" dirty="0"/>
              <a:t>INSPIRE Future</a:t>
            </a:r>
            <a:r>
              <a:rPr lang="en-GB" sz="3400" dirty="0"/>
              <a:t/>
            </a:r>
            <a:br>
              <a:rPr lang="en-GB" sz="3400" dirty="0"/>
            </a:br>
            <a:r>
              <a:rPr lang="en-GB" sz="3400" dirty="0" smtClean="0">
                <a:solidFill>
                  <a:srgbClr val="C00000"/>
                </a:solidFill>
              </a:rPr>
              <a:t>Vision</a:t>
            </a:r>
            <a:endParaRPr lang="en-GB" sz="3400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0787" y="212893"/>
            <a:ext cx="1375225" cy="19022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7652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Context for modernising the technological framework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/>
              <a:t>of INSPIRE.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GB" b="1" u="sng" dirty="0"/>
              <a:t>6 core actions</a:t>
            </a:r>
          </a:p>
          <a:p>
            <a:pPr marL="357188" indent="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GB" sz="2000" dirty="0">
                <a:solidFill>
                  <a:srgbClr val="C00000"/>
                </a:solidFill>
              </a:rPr>
              <a:t>1.1  Towards a digital ecosystem for the environment and sustainability</a:t>
            </a:r>
          </a:p>
          <a:p>
            <a:pPr marL="357188" indent="0" algn="just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GB" sz="2000" dirty="0">
                <a:solidFill>
                  <a:schemeClr val="tx1">
                    <a:lumMod val="75000"/>
                  </a:schemeClr>
                </a:solidFill>
              </a:rPr>
              <a:t>2.1  Need-driven data prioritisation</a:t>
            </a:r>
          </a:p>
          <a:p>
            <a:pPr marL="357188" indent="0" algn="just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GB" sz="2000" dirty="0">
                <a:solidFill>
                  <a:schemeClr val="tx1">
                    <a:lumMod val="75000"/>
                  </a:schemeClr>
                </a:solidFill>
              </a:rPr>
              <a:t>2.2  Roadmap for priority-driven implementation</a:t>
            </a:r>
          </a:p>
          <a:p>
            <a:pPr marL="357188" indent="0" algn="just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GB" sz="2000" dirty="0">
                <a:solidFill>
                  <a:schemeClr val="tx1">
                    <a:lumMod val="75000"/>
                  </a:schemeClr>
                </a:solidFill>
              </a:rPr>
              <a:t>2.3  Simplification of INSPIRE implementation</a:t>
            </a:r>
          </a:p>
          <a:p>
            <a:pPr marL="357188" indent="0" algn="just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GB" sz="2000" dirty="0">
                <a:solidFill>
                  <a:schemeClr val="tx1">
                    <a:lumMod val="75000"/>
                  </a:schemeClr>
                </a:solidFill>
              </a:rPr>
              <a:t>2.4  Central infrastructure components</a:t>
            </a:r>
          </a:p>
          <a:p>
            <a:pPr marL="357188" indent="0" algn="just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GB" sz="2000" dirty="0">
                <a:solidFill>
                  <a:schemeClr val="tx1">
                    <a:lumMod val="75000"/>
                  </a:schemeClr>
                </a:solidFill>
              </a:rPr>
              <a:t>3.1  GreenData4all initiative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GB" sz="3400" dirty="0"/>
              <a:t/>
            </a:r>
            <a:br>
              <a:rPr lang="en-GB" sz="3400" dirty="0"/>
            </a:br>
            <a:r>
              <a:rPr lang="en-GB" sz="3400" dirty="0"/>
              <a:t/>
            </a:r>
            <a:br>
              <a:rPr lang="en-GB" sz="3400" dirty="0"/>
            </a:br>
            <a:r>
              <a:rPr lang="en-GB" sz="3400" b="1" dirty="0"/>
              <a:t>Addressing the challenge</a:t>
            </a:r>
            <a:r>
              <a:rPr lang="en-GB" sz="3400" dirty="0"/>
              <a:t/>
            </a:r>
            <a:br>
              <a:rPr lang="en-GB" sz="3400" dirty="0"/>
            </a:br>
            <a:r>
              <a:rPr lang="en-GB" sz="3200" b="1" dirty="0">
                <a:solidFill>
                  <a:srgbClr val="C00000"/>
                </a:solidFill>
              </a:rPr>
              <a:t>Maintenance and Implementation Work programme</a:t>
            </a:r>
            <a:r>
              <a:rPr lang="en-GB" sz="3200" dirty="0">
                <a:solidFill>
                  <a:srgbClr val="C00000"/>
                </a:solidFill>
              </a:rPr>
              <a:t/>
            </a:r>
            <a:br>
              <a:rPr lang="en-GB" sz="3200" dirty="0">
                <a:solidFill>
                  <a:srgbClr val="C00000"/>
                </a:solidFill>
              </a:rPr>
            </a:br>
            <a:r>
              <a:rPr lang="en-GB" sz="3200" dirty="0">
                <a:solidFill>
                  <a:schemeClr val="bg1">
                    <a:lumMod val="65000"/>
                  </a:schemeClr>
                </a:solidFill>
              </a:rPr>
              <a:t>(MIWP 2021-2024)</a:t>
            </a:r>
            <a:r>
              <a:rPr lang="en-GB" sz="3400" dirty="0">
                <a:solidFill>
                  <a:srgbClr val="C00000"/>
                </a:solidFill>
              </a:rPr>
              <a:t/>
            </a:r>
            <a:br>
              <a:rPr lang="en-GB" sz="3400" dirty="0">
                <a:solidFill>
                  <a:srgbClr val="C00000"/>
                </a:solidFill>
              </a:rPr>
            </a:br>
            <a:r>
              <a:rPr lang="en-GB" sz="3400" dirty="0"/>
              <a:t/>
            </a:r>
            <a:br>
              <a:rPr lang="en-GB" sz="3400" dirty="0"/>
            </a:br>
            <a:endParaRPr lang="en-GB" sz="3400" dirty="0"/>
          </a:p>
        </p:txBody>
      </p:sp>
      <p:sp>
        <p:nvSpPr>
          <p:cNvPr id="5" name="Google Shape;155;g889485e664_0_36"/>
          <p:cNvSpPr txBox="1">
            <a:spLocks/>
          </p:cNvSpPr>
          <p:nvPr/>
        </p:nvSpPr>
        <p:spPr>
          <a:xfrm>
            <a:off x="734922" y="2478768"/>
            <a:ext cx="10642800" cy="41703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endParaRPr lang="en-GB" sz="2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908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70722" y="356562"/>
            <a:ext cx="10263893" cy="782357"/>
          </a:xfrm>
        </p:spPr>
        <p:txBody>
          <a:bodyPr anchor="ctr" anchorCtr="0"/>
          <a:lstStyle/>
          <a:p>
            <a:r>
              <a:rPr lang="en-GB" sz="3400" b="1" dirty="0"/>
              <a:t>Opening and Mainstreaming INSPIRE</a:t>
            </a:r>
            <a:r>
              <a:rPr lang="en-GB" sz="3400" dirty="0"/>
              <a:t/>
            </a:r>
            <a:br>
              <a:rPr lang="en-GB" sz="3400" dirty="0"/>
            </a:br>
            <a:r>
              <a:rPr lang="en-GB" sz="3400" dirty="0" smtClean="0">
                <a:solidFill>
                  <a:srgbClr val="C00000"/>
                </a:solidFill>
              </a:rPr>
              <a:t>INSPIRE Good Practices</a:t>
            </a:r>
            <a:endParaRPr lang="en-GB" sz="3400" dirty="0">
              <a:solidFill>
                <a:srgbClr val="C00000"/>
              </a:solidFill>
            </a:endParaRP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36836" y="1440277"/>
            <a:ext cx="5700119" cy="460452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200" b="1" dirty="0" smtClean="0"/>
              <a:t>Fast track for proposing new technical approaches.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200" dirty="0" smtClean="0"/>
              <a:t>Good </a:t>
            </a:r>
            <a:r>
              <a:rPr lang="en-GB" sz="2200" dirty="0"/>
              <a:t>Practice library available.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200" dirty="0"/>
              <a:t>Procedure for </a:t>
            </a:r>
            <a:r>
              <a:rPr lang="en-GB" sz="2200" dirty="0" smtClean="0"/>
              <a:t>proposing Good Practices and subsequent potential endorsement</a:t>
            </a:r>
            <a:r>
              <a:rPr lang="en-GB" sz="2200" dirty="0"/>
              <a:t>:</a:t>
            </a:r>
          </a:p>
          <a:p>
            <a:pPr marL="625475" lvl="1">
              <a:spcBef>
                <a:spcPts val="600"/>
              </a:spcBef>
              <a:spcAft>
                <a:spcPts val="600"/>
              </a:spcAft>
            </a:pPr>
            <a:r>
              <a:rPr lang="en-GB" i="1" dirty="0"/>
              <a:t>Step1. Initiation.</a:t>
            </a:r>
          </a:p>
          <a:p>
            <a:pPr marL="625475" lvl="1">
              <a:spcBef>
                <a:spcPts val="600"/>
              </a:spcBef>
              <a:spcAft>
                <a:spcPts val="600"/>
              </a:spcAft>
            </a:pPr>
            <a:r>
              <a:rPr lang="en-US" i="1" dirty="0"/>
              <a:t>Step 2. Submission </a:t>
            </a:r>
            <a:r>
              <a:rPr lang="en-US" i="1" dirty="0" smtClean="0"/>
              <a:t>as candidate (MIG-T).</a:t>
            </a:r>
            <a:endParaRPr lang="en-US" i="1" dirty="0"/>
          </a:p>
          <a:p>
            <a:pPr marL="625475" lvl="1">
              <a:spcBef>
                <a:spcPts val="600"/>
              </a:spcBef>
              <a:spcAft>
                <a:spcPts val="600"/>
              </a:spcAft>
            </a:pPr>
            <a:r>
              <a:rPr lang="en-GB" i="1" dirty="0"/>
              <a:t>Step 3. Outreach.</a:t>
            </a:r>
          </a:p>
          <a:p>
            <a:pPr marL="625475" lvl="1">
              <a:spcBef>
                <a:spcPts val="600"/>
              </a:spcBef>
              <a:spcAft>
                <a:spcPts val="600"/>
              </a:spcAft>
            </a:pPr>
            <a:r>
              <a:rPr lang="en-GB" i="1" dirty="0"/>
              <a:t>Step 4. </a:t>
            </a:r>
            <a:r>
              <a:rPr lang="en-GB" i="1" dirty="0" smtClean="0"/>
              <a:t>Submission (MIG).</a:t>
            </a:r>
            <a:endParaRPr lang="en-GB" i="1" dirty="0"/>
          </a:p>
          <a:p>
            <a:pPr marL="625475" lvl="1">
              <a:spcBef>
                <a:spcPts val="600"/>
              </a:spcBef>
              <a:spcAft>
                <a:spcPts val="600"/>
              </a:spcAft>
            </a:pPr>
            <a:r>
              <a:rPr lang="en-GB" i="1" dirty="0"/>
              <a:t>Step 5. Legal scrutiny.</a:t>
            </a:r>
          </a:p>
          <a:p>
            <a:pPr marL="625475" lvl="1">
              <a:spcBef>
                <a:spcPts val="600"/>
              </a:spcBef>
              <a:spcAft>
                <a:spcPts val="600"/>
              </a:spcAft>
            </a:pPr>
            <a:r>
              <a:rPr lang="en-GB" i="1" dirty="0"/>
              <a:t>Step 6. Feedback.</a:t>
            </a:r>
          </a:p>
          <a:p>
            <a:pPr lvl="1"/>
            <a:endParaRPr lang="en-GB" sz="1600" dirty="0"/>
          </a:p>
          <a:p>
            <a:pPr lvl="1"/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704057" y="6344923"/>
            <a:ext cx="54328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3"/>
              </a:rPr>
              <a:t>https://inspire.ec.europa.eu/portfolio/good-practice-library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436E35B-7EB5-4875-9615-6E1C27455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713" y="1440276"/>
            <a:ext cx="5774974" cy="5116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8509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>
                <a:solidFill>
                  <a:schemeClr val="tx2"/>
                </a:solidFill>
              </a:rPr>
              <a:t>Outreach for two good practices candidates </a:t>
            </a:r>
          </a:p>
          <a:p>
            <a:r>
              <a:rPr lang="en-GB" dirty="0"/>
              <a:t>Initiated and submitted by (</a:t>
            </a:r>
            <a:r>
              <a:rPr lang="en-GB" dirty="0"/>
              <a:t>GUGIK</a:t>
            </a:r>
            <a:r>
              <a:rPr lang="en-GB" dirty="0"/>
              <a:t>), Poland:</a:t>
            </a:r>
          </a:p>
          <a:p>
            <a:pPr lvl="1"/>
            <a:r>
              <a:rPr lang="en-GB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Making </a:t>
            </a: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spatial data downloadable via WMS </a:t>
            </a:r>
            <a:r>
              <a:rPr lang="en-GB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services.</a:t>
            </a:r>
          </a:p>
          <a:p>
            <a:pPr marL="722313" lvl="1" indent="0">
              <a:buNone/>
            </a:pPr>
            <a:r>
              <a:rPr lang="en-GB" sz="2400" dirty="0" smtClean="0"/>
              <a:t>Marcin </a:t>
            </a:r>
            <a:r>
              <a:rPr lang="en-GB" sz="2400" dirty="0"/>
              <a:t>Grudzień, </a:t>
            </a:r>
            <a:r>
              <a:rPr lang="en-GB" sz="2400" dirty="0" smtClean="0"/>
              <a:t>GUGIK.</a:t>
            </a:r>
          </a:p>
          <a:p>
            <a:pPr lvl="1"/>
            <a:r>
              <a:rPr lang="en-GB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Building </a:t>
            </a: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access point to dispersed data </a:t>
            </a:r>
            <a:r>
              <a:rPr lang="en-GB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sources.</a:t>
            </a:r>
          </a:p>
          <a:p>
            <a:pPr marL="722313" lvl="1" indent="0">
              <a:buNone/>
            </a:pPr>
            <a:r>
              <a:rPr lang="en-GB" sz="2400" dirty="0" smtClean="0"/>
              <a:t>Marcin </a:t>
            </a:r>
            <a:r>
              <a:rPr lang="en-GB" sz="2400" dirty="0"/>
              <a:t>Grudzień, </a:t>
            </a:r>
            <a:r>
              <a:rPr lang="en-GB" sz="2400" dirty="0" smtClean="0"/>
              <a:t>GUGIK</a:t>
            </a:r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b="1" dirty="0" smtClean="0">
                <a:solidFill>
                  <a:srgbClr val="034EA2"/>
                </a:solidFill>
              </a:rPr>
              <a:t>Today’s webinar</a:t>
            </a:r>
            <a:r>
              <a:rPr lang="en-GB" sz="3400" dirty="0">
                <a:solidFill>
                  <a:srgbClr val="034EA2"/>
                </a:solidFill>
              </a:rPr>
              <a:t/>
            </a:r>
            <a:br>
              <a:rPr lang="en-GB" sz="3400" dirty="0">
                <a:solidFill>
                  <a:srgbClr val="034EA2"/>
                </a:solidFill>
              </a:rPr>
            </a:br>
            <a:r>
              <a:rPr lang="en-GB" sz="3400" dirty="0">
                <a:solidFill>
                  <a:srgbClr val="C00000"/>
                </a:solidFill>
              </a:rPr>
              <a:t>INSPIRE Good </a:t>
            </a:r>
            <a:r>
              <a:rPr lang="en-GB" sz="3400" dirty="0" smtClean="0">
                <a:solidFill>
                  <a:srgbClr val="C00000"/>
                </a:solidFill>
              </a:rPr>
              <a:t>Practices on WMS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8952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C colour scheme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1E858B"/>
      </a:accent1>
      <a:accent2>
        <a:srgbClr val="4BC5DE"/>
      </a:accent2>
      <a:accent3>
        <a:srgbClr val="1EC08A"/>
      </a:accent3>
      <a:accent4>
        <a:srgbClr val="ED8D2F"/>
      </a:accent4>
      <a:accent5>
        <a:srgbClr val="FFC000"/>
      </a:accent5>
      <a:accent6>
        <a:srgbClr val="E76C53"/>
      </a:accent6>
      <a:hlink>
        <a:srgbClr val="0563C1"/>
      </a:hlink>
      <a:folHlink>
        <a:srgbClr val="24337E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5875">
          <a:solidFill>
            <a:schemeClr val="accent4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EC_Corporate_PPT_Template.potx" id="{4E874F3A-6BB1-4334-AA3C-CB69D53C2FB0}" vid="{CFDAC62F-BBD6-4674-995E-7A3058955A70}"/>
    </a:ext>
  </a:extLst>
</a:theme>
</file>

<file path=ppt/theme/theme2.xml><?xml version="1.0" encoding="utf-8"?>
<a:theme xmlns:a="http://schemas.openxmlformats.org/drawingml/2006/main" name="1_Office Theme">
  <a:themeElements>
    <a:clrScheme name="JRC palette 1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6ACBF3"/>
      </a:accent1>
      <a:accent2>
        <a:srgbClr val="3E99DA"/>
      </a:accent2>
      <a:accent3>
        <a:srgbClr val="1EC08A"/>
      </a:accent3>
      <a:accent4>
        <a:srgbClr val="ED8D2F"/>
      </a:accent4>
      <a:accent5>
        <a:srgbClr val="F8CC29"/>
      </a:accent5>
      <a:accent6>
        <a:srgbClr val="E76C53"/>
      </a:accent6>
      <a:hlink>
        <a:srgbClr val="0563C1"/>
      </a:hlink>
      <a:folHlink>
        <a:srgbClr val="243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3416</TotalTime>
  <Words>704</Words>
  <Application>Microsoft Office PowerPoint</Application>
  <PresentationFormat>Widescreen</PresentationFormat>
  <Paragraphs>95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Office Theme</vt:lpstr>
      <vt:lpstr>1_Office Theme</vt:lpstr>
      <vt:lpstr>INSPIRE Modernisation </vt:lpstr>
      <vt:lpstr>INSPIRE The geospatial pineapple</vt:lpstr>
      <vt:lpstr>What is ahead New Policy context</vt:lpstr>
      <vt:lpstr>What is ahead Technological trends</vt:lpstr>
      <vt:lpstr>INSPIRE Evaluation &amp; Future JRC Science for Policy Report</vt:lpstr>
      <vt:lpstr>INSPIRE Future Vision</vt:lpstr>
      <vt:lpstr>  Addressing the challenge Maintenance and Implementation Work programme (MIWP 2021-2024)  </vt:lpstr>
      <vt:lpstr>Opening and Mainstreaming INSPIRE INSPIRE Good Practices</vt:lpstr>
      <vt:lpstr>Today’s webinar INSPIRE Good Practices on WMS</vt:lpstr>
      <vt:lpstr>Keep in touch</vt:lpstr>
      <vt:lpstr>Thank you!</vt:lpstr>
    </vt:vector>
  </TitlesOfParts>
  <Company>European Commission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INSPIRE  Simplification of technical  requirements</dc:title>
  <dc:creator>JRC INSPIRE Team</dc:creator>
  <cp:lastModifiedBy>ESCRIU Jordi (JRC-ISPRA)</cp:lastModifiedBy>
  <cp:revision>136</cp:revision>
  <dcterms:created xsi:type="dcterms:W3CDTF">2021-05-03T12:46:21Z</dcterms:created>
  <dcterms:modified xsi:type="dcterms:W3CDTF">2022-02-08T11:35:50Z</dcterms:modified>
</cp:coreProperties>
</file>