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0" r:id="rId2"/>
    <p:sldMasterId id="2147483687" r:id="rId3"/>
  </p:sldMasterIdLst>
  <p:notesMasterIdLst>
    <p:notesMasterId r:id="rId25"/>
  </p:notesMasterIdLst>
  <p:sldIdLst>
    <p:sldId id="272" r:id="rId4"/>
    <p:sldId id="273" r:id="rId5"/>
    <p:sldId id="274" r:id="rId6"/>
    <p:sldId id="256" r:id="rId7"/>
    <p:sldId id="264" r:id="rId8"/>
    <p:sldId id="265" r:id="rId9"/>
    <p:sldId id="266" r:id="rId10"/>
    <p:sldId id="280" r:id="rId11"/>
    <p:sldId id="279" r:id="rId12"/>
    <p:sldId id="276" r:id="rId13"/>
    <p:sldId id="267" r:id="rId14"/>
    <p:sldId id="277" r:id="rId15"/>
    <p:sldId id="283" r:id="rId16"/>
    <p:sldId id="270" r:id="rId17"/>
    <p:sldId id="281" r:id="rId18"/>
    <p:sldId id="257" r:id="rId19"/>
    <p:sldId id="262" r:id="rId20"/>
    <p:sldId id="282" r:id="rId21"/>
    <p:sldId id="258" r:id="rId22"/>
    <p:sldId id="278" r:id="rId23"/>
    <p:sldId id="284" r:id="rId24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8s50sZndOan4O6XqQFKxji01v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114"/>
      </p:cViewPr>
      <p:guideLst>
        <p:guide orient="horz" pos="2092"/>
        <p:guide pos="3840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161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52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97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490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461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966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96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will open a GitHub issue to gather additional feedback.</a:t>
            </a:r>
            <a:endParaRPr dirty="0"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79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327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4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39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47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F2995-AB43-4B7C-B8CD-9DC7C3692A9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68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92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1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76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5A24"/>
              </a:buClr>
              <a:buSzPts val="3200"/>
              <a:buFont typeface="Calibri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8200" y="1354667"/>
            <a:ext cx="10515600" cy="482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2492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600"/>
              <a:buChar char="•"/>
              <a:defRPr sz="3467"/>
            </a:lvl1pPr>
            <a:lvl2pPr marL="1219170" lvl="1" indent="-4910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2200"/>
              <a:buChar char="•"/>
              <a:defRPr sz="2933"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18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2116667" y="6356352"/>
            <a:ext cx="3699933" cy="21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7F7F7F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7F7F7F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7F7F7F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7F7F7F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7F7F7F"/>
                </a:solidFill>
              </a:defRPr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6991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7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3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23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23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23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3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161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1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26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874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27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685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2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940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8" name="Google Shape;48;p2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49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30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708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31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88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67" name="Google Shape;67;p32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44928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3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491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4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249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1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442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6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6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0" name="Google Shape;90;p3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20069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7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1" name="Google Shape;101;p3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97810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7345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39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39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954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3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23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23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23" descr="Footer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3" descr="EC-JRC-logo_vertical_EN_pos_transparent-background.png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70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5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25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25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8046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26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26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027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27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27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9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2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803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8" name="Google Shape;48;p2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6291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30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9485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31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3455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67" name="Google Shape;67;p32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106847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3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81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4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49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1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345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6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6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0" name="Google Shape;90;p3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92045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7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1" name="Google Shape;101;p3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9151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 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395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39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39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31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1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3166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EC-JRC-logo_horizontal_EN_pos_transparent-background.png"/>
          <p:cNvPicPr preferRelativeResize="0"/>
          <p:nvPr/>
        </p:nvPicPr>
        <p:blipFill rotWithShape="1"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3754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hyperlink" Target="https://live.osgeo.org/en/overview/re3gistry_overview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are3na/solution/re3gistry/re3gistry-reus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.ec.europa.eu/register-federation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-jrc/re3gistry/tree/master/release-strategy" TargetMode="External"/><Relationship Id="rId2" Type="http://schemas.openxmlformats.org/officeDocument/2006/relationships/hyperlink" Target="https://github.com/ec-jrc/re3gis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ec-jrc/re3gistry/issu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helpdesk-registry/tree/main/release%20strategy" TargetMode="External"/><Relationship Id="rId2" Type="http://schemas.openxmlformats.org/officeDocument/2006/relationships/hyperlink" Target="https://github.com/INSPIRE-MIF/helpdesk-regis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github.com/INSPIRE-MIF/helpdesk-registry/issu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-jrc/re3gistry/releases/tag/v2.5.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github.com/ec-jrc/re3gistry/releases/tag/v2.5.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-jrc/re3gistry/milestone/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survey/runner/INSPIRE_Registry_Survey" TargetMode="External"/><Relationship Id="rId2" Type="http://schemas.openxmlformats.org/officeDocument/2006/relationships/hyperlink" Target="https://ec.europa.eu/eusurvey/runner/Re3gistry_Surve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github.com/ec-jrc/re3gistry" TargetMode="External"/><Relationship Id="rId7" Type="http://schemas.openxmlformats.org/officeDocument/2006/relationships/hyperlink" Target="https://youtu.be/6Y_KAhibGas?si=0VUCTD6-S8isfOI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.osgeo.org/en/overview/re3gistry_overview.html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joinup.ec.europa.eu/collection/are3na/solution/re3gistr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github.com/INSPIRE-MIF/helpdesk-registry" TargetMode="External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joinup.ec.europa.eu/collection/are3na/solution/re3gistry/about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inup.ec.europa.eu/collection/are3na/solution/re3gistry/release/v253" TargetMode="External"/><Relationship Id="rId5" Type="http://schemas.openxmlformats.org/officeDocument/2006/relationships/hyperlink" Target="https://joinup.ec.europa.eu/collection/are3na/solution/re3gistry/release/200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joinup.ec.europa.eu/collection/are3na/solution/re3gistry" TargetMode="Externa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.ec.europa.eu/regist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.ec.europa.eu/registry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1071349" y="2097080"/>
            <a:ext cx="10702640" cy="27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0000"/>
              </a:lnSpc>
              <a:buSzPts val="5600"/>
            </a:pPr>
            <a:r>
              <a:rPr lang="en-US" sz="5000" dirty="0"/>
              <a:t>Training on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Re3gistry/INSPIRE </a:t>
            </a:r>
            <a:r>
              <a:rPr lang="en-US" sz="5000" dirty="0"/>
              <a:t>Registry </a:t>
            </a:r>
            <a:r>
              <a:rPr lang="en-US" sz="5000" dirty="0" smtClean="0"/>
              <a:t>and </a:t>
            </a:r>
            <a:r>
              <a:rPr lang="en-US" sz="5000" dirty="0"/>
              <a:t>ETF/INSPIRE Reference Validator</a:t>
            </a:r>
            <a:endParaRPr sz="5000" dirty="0"/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2377" y="6480031"/>
            <a:ext cx="1023496" cy="3580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"/>
          <p:cNvSpPr txBox="1">
            <a:spLocks noGrp="1"/>
          </p:cNvSpPr>
          <p:nvPr>
            <p:ph type="subTitle" idx="1"/>
          </p:nvPr>
        </p:nvSpPr>
        <p:spPr>
          <a:xfrm>
            <a:off x="1136073" y="5093109"/>
            <a:ext cx="9744363" cy="67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 smtClean="0"/>
              <a:t>JRC INSPIRE Team</a:t>
            </a:r>
            <a:endParaRPr sz="2400" b="1" dirty="0"/>
          </a:p>
        </p:txBody>
      </p:sp>
      <p:sp>
        <p:nvSpPr>
          <p:cNvPr id="9" name="Google Shape;115;p1"/>
          <p:cNvSpPr txBox="1">
            <a:spLocks noGrp="1"/>
          </p:cNvSpPr>
          <p:nvPr>
            <p:ph type="body" idx="2"/>
          </p:nvPr>
        </p:nvSpPr>
        <p:spPr>
          <a:xfrm>
            <a:off x="2241050" y="5807354"/>
            <a:ext cx="95328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800"/>
              </a:spcBef>
            </a:pPr>
            <a:r>
              <a:rPr lang="en-US" dirty="0" smtClean="0"/>
              <a:t>May 29-31,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3937" y="1825624"/>
            <a:ext cx="4054892" cy="4170363"/>
          </a:xfrm>
        </p:spPr>
        <p:txBody>
          <a:bodyPr>
            <a:normAutofit/>
          </a:bodyPr>
          <a:lstStyle/>
          <a:p>
            <a:pPr marL="84665" indent="0">
              <a:buNone/>
            </a:pPr>
            <a:endParaRPr lang="es-ES" sz="1800" dirty="0" smtClean="0">
              <a:hlinkClick r:id="rId2"/>
            </a:endParaRPr>
          </a:p>
          <a:p>
            <a:pPr marL="84665" indent="0">
              <a:buNone/>
            </a:pPr>
            <a:endParaRPr lang="es-ES" sz="1800" dirty="0">
              <a:hlinkClick r:id="rId2"/>
            </a:endParaRPr>
          </a:p>
          <a:p>
            <a:pPr marL="84665" indent="0">
              <a:buNone/>
            </a:pPr>
            <a:endParaRPr lang="es-ES" sz="1800" dirty="0" smtClean="0">
              <a:hlinkClick r:id="rId2"/>
            </a:endParaRPr>
          </a:p>
          <a:p>
            <a:pPr marL="370415" indent="-285750"/>
            <a:r>
              <a:rPr lang="en-GB" sz="1800" dirty="0" smtClean="0">
                <a:solidFill>
                  <a:schemeClr val="bg2"/>
                </a:solidFill>
              </a:rPr>
              <a:t>Reusable open source software</a:t>
            </a:r>
            <a:r>
              <a:rPr lang="en-GB" sz="1800" dirty="0" smtClean="0"/>
              <a:t>, licensed under EUPL.</a:t>
            </a:r>
          </a:p>
          <a:p>
            <a:pPr marL="370415" indent="-285750"/>
            <a:endParaRPr lang="en-GB" sz="1800" dirty="0" smtClean="0"/>
          </a:p>
          <a:p>
            <a:pPr marL="370415" indent="-285750"/>
            <a:r>
              <a:rPr lang="en-GB" sz="1800" dirty="0"/>
              <a:t>Included in </a:t>
            </a:r>
            <a:r>
              <a:rPr lang="en-GB" sz="1800" dirty="0">
                <a:solidFill>
                  <a:schemeClr val="bg2"/>
                </a:solidFill>
              </a:rPr>
              <a:t>OSGeoLive</a:t>
            </a:r>
            <a:r>
              <a:rPr lang="en-GB" sz="1800" dirty="0"/>
              <a:t> </a:t>
            </a:r>
            <a:r>
              <a:rPr lang="en-GB" sz="1800" dirty="0" smtClean="0"/>
              <a:t>package:</a:t>
            </a:r>
          </a:p>
          <a:p>
            <a:pPr marL="358775" indent="0">
              <a:spcBef>
                <a:spcPts val="600"/>
              </a:spcBef>
              <a:buNone/>
            </a:pPr>
            <a:r>
              <a:rPr lang="en-GB" sz="1800" dirty="0" smtClean="0">
                <a:hlinkClick r:id="rId2"/>
              </a:rPr>
              <a:t>https://live.osgeo.org/en/overview/re3gistry_overview.html</a:t>
            </a:r>
            <a:r>
              <a:rPr lang="en-GB" sz="1800" dirty="0" smtClean="0"/>
              <a:t>  </a:t>
            </a:r>
          </a:p>
          <a:p>
            <a:pPr marL="358775" indent="0">
              <a:buNone/>
            </a:pPr>
            <a:endParaRPr lang="en-GB" sz="1800" dirty="0"/>
          </a:p>
          <a:p>
            <a:pPr marL="370415" indent="-285750"/>
            <a:r>
              <a:rPr lang="en-GB" sz="1800" dirty="0" smtClean="0">
                <a:solidFill>
                  <a:schemeClr val="bg2"/>
                </a:solidFill>
              </a:rPr>
              <a:t>Easiest flexible </a:t>
            </a:r>
            <a:r>
              <a:rPr lang="en-GB" sz="1800" dirty="0">
                <a:solidFill>
                  <a:schemeClr val="bg2"/>
                </a:solidFill>
              </a:rPr>
              <a:t>way</a:t>
            </a:r>
            <a:r>
              <a:rPr lang="en-GB" sz="1800" dirty="0"/>
              <a:t> to install the </a:t>
            </a:r>
            <a:r>
              <a:rPr lang="en-GB" sz="1800" dirty="0" smtClean="0"/>
              <a:t>application.</a:t>
            </a: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chemeClr val="dk2"/>
              </a:buClr>
              <a:buSzPts val="4000"/>
            </a:pPr>
            <a:r>
              <a:rPr lang="en-GB" sz="4000" b="1" dirty="0" smtClean="0">
                <a:solidFill>
                  <a:schemeClr val="dk2"/>
                </a:solidFill>
              </a:rPr>
              <a:t>Re3gistry </a:t>
            </a:r>
            <a:br>
              <a:rPr lang="en-GB" sz="4000" b="1" dirty="0" smtClean="0">
                <a:solidFill>
                  <a:schemeClr val="dk2"/>
                </a:solidFill>
              </a:rPr>
            </a:br>
            <a:r>
              <a:rPr lang="en-GB" sz="4000" b="1" dirty="0" smtClean="0">
                <a:solidFill>
                  <a:schemeClr val="dk2"/>
                </a:solidFill>
              </a:rPr>
              <a:t>Open Source - OSGeoLive</a:t>
            </a:r>
            <a:endParaRPr lang="en-GB" sz="4000" b="1" dirty="0">
              <a:solidFill>
                <a:schemeClr val="dk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82" t="-1" b="903"/>
          <a:stretch/>
        </p:blipFill>
        <p:spPr>
          <a:xfrm>
            <a:off x="924324" y="1470664"/>
            <a:ext cx="6201690" cy="5117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5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967154" y="1563940"/>
            <a:ext cx="6852543" cy="4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58775" indent="-3587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4D4D4D"/>
                </a:solidFill>
              </a:rPr>
              <a:t>The European </a:t>
            </a:r>
            <a:r>
              <a:rPr lang="en-US" sz="2000" b="1" dirty="0">
                <a:solidFill>
                  <a:srgbClr val="4D4D4D"/>
                </a:solidFill>
              </a:rPr>
              <a:t>Commission</a:t>
            </a:r>
            <a:r>
              <a:rPr lang="en-US" sz="2000" dirty="0">
                <a:solidFill>
                  <a:srgbClr val="4D4D4D"/>
                </a:solidFill>
              </a:rPr>
              <a:t>:</a:t>
            </a:r>
            <a:endParaRPr sz="2000" dirty="0">
              <a:solidFill>
                <a:srgbClr val="4D4D4D"/>
              </a:solidFill>
            </a:endParaRPr>
          </a:p>
          <a:p>
            <a:pPr marL="806450" lvl="1" indent="-269875" defTabSz="7191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sz="1800" dirty="0">
                <a:solidFill>
                  <a:srgbClr val="4D4D4D"/>
                </a:solidFill>
              </a:rPr>
              <a:t>The </a:t>
            </a:r>
            <a:r>
              <a:rPr lang="en-US" sz="1800" dirty="0">
                <a:solidFill>
                  <a:schemeClr val="bg2"/>
                </a:solidFill>
              </a:rPr>
              <a:t>INSPIRE Registry</a:t>
            </a:r>
            <a:r>
              <a:rPr lang="en-US" sz="1800" dirty="0">
                <a:solidFill>
                  <a:srgbClr val="4D4D4D"/>
                </a:solidFill>
              </a:rPr>
              <a:t> is </a:t>
            </a:r>
            <a:r>
              <a:rPr lang="en-US" sz="1800" dirty="0" smtClean="0">
                <a:solidFill>
                  <a:srgbClr val="4D4D4D"/>
                </a:solidFill>
              </a:rPr>
              <a:t>the first and </a:t>
            </a:r>
            <a:r>
              <a:rPr lang="en-US" sz="1800" dirty="0">
                <a:solidFill>
                  <a:srgbClr val="4D4D4D"/>
                </a:solidFill>
              </a:rPr>
              <a:t>most popular </a:t>
            </a:r>
            <a:r>
              <a:rPr lang="en-US" sz="1800" dirty="0" smtClean="0">
                <a:solidFill>
                  <a:srgbClr val="4D4D4D"/>
                </a:solidFill>
              </a:rPr>
              <a:t>instance based on </a:t>
            </a:r>
            <a:r>
              <a:rPr lang="en-US" sz="1800" dirty="0">
                <a:solidFill>
                  <a:srgbClr val="4D4D4D"/>
                </a:solidFill>
              </a:rPr>
              <a:t>the Re3gistry software. </a:t>
            </a:r>
            <a:endParaRPr sz="1800" dirty="0">
              <a:solidFill>
                <a:srgbClr val="4D4D4D"/>
              </a:solidFill>
            </a:endParaRPr>
          </a:p>
          <a:p>
            <a:pPr marL="806450" lvl="1" indent="-269875" defTabSz="7191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sz="1800" dirty="0" smtClean="0">
                <a:solidFill>
                  <a:srgbClr val="4D4D4D"/>
                </a:solidFill>
              </a:rPr>
              <a:t>The Publications </a:t>
            </a:r>
            <a:r>
              <a:rPr lang="en-US" sz="1800" dirty="0">
                <a:solidFill>
                  <a:srgbClr val="4D4D4D"/>
                </a:solidFill>
              </a:rPr>
              <a:t>Office of the European Union </a:t>
            </a:r>
            <a:r>
              <a:rPr lang="en-US" sz="1800" dirty="0" smtClean="0">
                <a:solidFill>
                  <a:srgbClr val="4D4D4D"/>
                </a:solidFill>
              </a:rPr>
              <a:t>recently analysed the capabilities of the </a:t>
            </a:r>
            <a:r>
              <a:rPr lang="en-US" sz="1800" dirty="0">
                <a:solidFill>
                  <a:srgbClr val="4D4D4D"/>
                </a:solidFill>
              </a:rPr>
              <a:t>Re3gistry </a:t>
            </a:r>
            <a:r>
              <a:rPr lang="en-US" sz="1800" dirty="0" smtClean="0">
                <a:solidFill>
                  <a:srgbClr val="4D4D4D"/>
                </a:solidFill>
              </a:rPr>
              <a:t>software for </a:t>
            </a:r>
            <a:r>
              <a:rPr lang="en-US" sz="1800" dirty="0">
                <a:solidFill>
                  <a:srgbClr val="4D4D4D"/>
                </a:solidFill>
              </a:rPr>
              <a:t>the publication of Corporate Reference Data Sets.</a:t>
            </a:r>
            <a:endParaRPr sz="1800" dirty="0">
              <a:solidFill>
                <a:srgbClr val="4D4D4D"/>
              </a:solidFill>
            </a:endParaRPr>
          </a:p>
          <a:p>
            <a:pPr marL="358775" indent="-358775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4D4D4D"/>
                </a:solidFill>
              </a:rPr>
              <a:t>Agencies and companies in the Member States &amp; </a:t>
            </a:r>
          </a:p>
          <a:p>
            <a:pPr marL="358775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4D4D4D"/>
                </a:solidFill>
              </a:rPr>
              <a:t>EFTA countries</a:t>
            </a:r>
            <a:endParaRPr sz="2000" b="1" dirty="0">
              <a:solidFill>
                <a:srgbClr val="4D4D4D"/>
              </a:solidFill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1200" dirty="0" smtClean="0">
              <a:solidFill>
                <a:srgbClr val="4D4D4D"/>
              </a:solidFill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200" dirty="0" smtClean="0">
              <a:solidFill>
                <a:srgbClr val="4D4D4D"/>
              </a:solidFill>
            </a:endParaRPr>
          </a:p>
          <a:p>
            <a:pPr marL="358775" indent="-358775">
              <a:lnSpc>
                <a:spcPct val="12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rgbClr val="4D4D4D"/>
                </a:solidFill>
              </a:rPr>
              <a:t>Different </a:t>
            </a:r>
            <a:r>
              <a:rPr lang="en-US" sz="2000" b="1" dirty="0">
                <a:solidFill>
                  <a:srgbClr val="4D4D4D"/>
                </a:solidFill>
              </a:rPr>
              <a:t>EU-funded </a:t>
            </a:r>
            <a:r>
              <a:rPr lang="en-US" sz="2000" b="1" dirty="0" smtClean="0">
                <a:solidFill>
                  <a:srgbClr val="4D4D4D"/>
                </a:solidFill>
              </a:rPr>
              <a:t>projects, private companies and organisations </a:t>
            </a:r>
            <a:r>
              <a:rPr lang="en-US" sz="2000" b="1" dirty="0">
                <a:solidFill>
                  <a:srgbClr val="4D4D4D"/>
                </a:solidFill>
              </a:rPr>
              <a:t>outside </a:t>
            </a:r>
            <a:r>
              <a:rPr lang="en-US" sz="2000" b="1" dirty="0" smtClean="0">
                <a:solidFill>
                  <a:srgbClr val="4D4D4D"/>
                </a:solidFill>
              </a:rPr>
              <a:t>Europe </a:t>
            </a:r>
          </a:p>
          <a:p>
            <a:pPr marL="35877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4D4D4D"/>
                </a:solidFill>
              </a:rPr>
              <a:t>(e.g. </a:t>
            </a:r>
            <a:r>
              <a:rPr lang="en-US" sz="2000" dirty="0" smtClean="0">
                <a:solidFill>
                  <a:schemeClr val="bg2"/>
                </a:solidFill>
              </a:rPr>
              <a:t>Republic of Colombia</a:t>
            </a:r>
            <a:r>
              <a:rPr lang="en-US" sz="2000" dirty="0" smtClean="0">
                <a:solidFill>
                  <a:srgbClr val="4D4D4D"/>
                </a:solidFill>
              </a:rPr>
              <a:t>).</a:t>
            </a:r>
            <a:endParaRPr sz="2000" dirty="0">
              <a:solidFill>
                <a:srgbClr val="4D4D4D"/>
              </a:solidFill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l">
              <a:buClr>
                <a:schemeClr val="dk2"/>
              </a:buClr>
              <a:buSzPts val="4000"/>
            </a:pPr>
            <a:r>
              <a:rPr lang="en-US" sz="4000" b="1" dirty="0"/>
              <a:t>Re3gistry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>
                <a:solidFill>
                  <a:schemeClr val="dk2"/>
                </a:solidFill>
              </a:rPr>
              <a:t>Who </a:t>
            </a:r>
            <a:r>
              <a:rPr lang="en-US" sz="4000" b="1" dirty="0">
                <a:solidFill>
                  <a:schemeClr val="dk2"/>
                </a:solidFill>
              </a:rPr>
              <a:t>is </a:t>
            </a:r>
            <a:r>
              <a:rPr lang="en-US" sz="4000" b="1" dirty="0" smtClean="0">
                <a:solidFill>
                  <a:schemeClr val="dk2"/>
                </a:solidFill>
              </a:rPr>
              <a:t>using it?</a:t>
            </a:r>
            <a:endParaRPr sz="4000" b="1" dirty="0">
              <a:solidFill>
                <a:schemeClr val="dk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154" y="6449546"/>
            <a:ext cx="651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joinup.ec.europa.eu/collection/are3na/solution/re3gistry/re3gistry-reusers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634" y="2842089"/>
            <a:ext cx="4669941" cy="4237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543" y="215813"/>
            <a:ext cx="2320807" cy="2781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6" name="Google Shape;126;p5"/>
          <p:cNvSpPr/>
          <p:nvPr/>
        </p:nvSpPr>
        <p:spPr>
          <a:xfrm>
            <a:off x="3554634" y="4332860"/>
            <a:ext cx="4202000" cy="828000"/>
          </a:xfrm>
          <a:prstGeom prst="wedgeRoundRectCallout">
            <a:avLst>
              <a:gd name="adj1" fmla="val 60166"/>
              <a:gd name="adj2" fmla="val 538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F15A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sz="171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Austria, Belgium, Czech Republic, Finland, Germany, Italy, Netherlands, Republic of North Macedonia, Slovakia, Spain.</a:t>
            </a:r>
            <a:endParaRPr sz="171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5320134" cy="4170363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Collaborative </a:t>
            </a:r>
            <a:r>
              <a:rPr lang="en-US" sz="1800" dirty="0" smtClean="0"/>
              <a:t>platform.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/>
              <a:t>Intuitive user </a:t>
            </a:r>
            <a:r>
              <a:rPr lang="en-US" sz="1800" dirty="0"/>
              <a:t>friendly </a:t>
            </a:r>
            <a:r>
              <a:rPr lang="en-US" sz="1800" dirty="0" smtClean="0"/>
              <a:t>interface (web-app) </a:t>
            </a:r>
            <a:r>
              <a:rPr lang="en-GB" sz="1800" dirty="0" smtClean="0"/>
              <a:t>for administrators and users.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Different options for managing the registers and reference codes, either based on: </a:t>
            </a:r>
          </a:p>
          <a:p>
            <a:pPr marL="984250" lvl="1">
              <a:spcBef>
                <a:spcPts val="300"/>
              </a:spcBef>
              <a:spcAft>
                <a:spcPts val="300"/>
              </a:spcAft>
            </a:pPr>
            <a:r>
              <a:rPr lang="en-GB" sz="1600" dirty="0" smtClean="0"/>
              <a:t>ISO </a:t>
            </a:r>
            <a:r>
              <a:rPr lang="en-GB" sz="1600" dirty="0"/>
              <a:t>19135 </a:t>
            </a:r>
            <a:r>
              <a:rPr lang="en-GB" sz="1600" dirty="0" smtClean="0"/>
              <a:t>standard, or</a:t>
            </a:r>
          </a:p>
          <a:p>
            <a:pPr marL="984250" lvl="1">
              <a:spcBef>
                <a:spcPts val="300"/>
              </a:spcBef>
              <a:spcAft>
                <a:spcPts val="300"/>
              </a:spcAft>
            </a:pPr>
            <a:r>
              <a:rPr lang="en-GB" sz="1600" dirty="0"/>
              <a:t>Simplified </a:t>
            </a:r>
            <a:r>
              <a:rPr lang="en-GB" sz="1600" dirty="0" smtClean="0"/>
              <a:t>workflow.</a:t>
            </a:r>
            <a:endParaRPr lang="en-GB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Highly flexible and customisable data models.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Multi-lingual content support.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Persistent </a:t>
            </a:r>
            <a:r>
              <a:rPr lang="en-US" sz="1800" dirty="0" smtClean="0"/>
              <a:t>identifiers.</a:t>
            </a:r>
            <a:endParaRPr lang="en-GB" sz="1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Support for </a:t>
            </a:r>
            <a:r>
              <a:rPr lang="en-GB" sz="1800" dirty="0" smtClean="0"/>
              <a:t>versioning (historic </a:t>
            </a:r>
            <a:r>
              <a:rPr lang="en-GB" sz="1800" dirty="0"/>
              <a:t>trace of </a:t>
            </a:r>
            <a:r>
              <a:rPr lang="en-GB" sz="1800" dirty="0" smtClean="0"/>
              <a:t>versions).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 smtClean="0"/>
              <a:t>Re3gistry</a:t>
            </a:r>
            <a:br>
              <a:rPr lang="en-GB" sz="4000" b="1" dirty="0" smtClean="0"/>
            </a:br>
            <a:r>
              <a:rPr lang="en-GB" sz="4000" b="1" dirty="0" smtClean="0"/>
              <a:t>Core features</a:t>
            </a:r>
            <a:endParaRPr lang="en-GB" sz="40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491382" y="1825623"/>
            <a:ext cx="532645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RESTful API with content negotiation (including OpenAPI 3 descriptor).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Free-text search.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Supported formats: </a:t>
            </a:r>
          </a:p>
          <a:p>
            <a:pPr marL="984250" lvl="1">
              <a:spcBef>
                <a:spcPts val="300"/>
              </a:spcBef>
              <a:spcAft>
                <a:spcPts val="300"/>
              </a:spcAft>
            </a:pPr>
            <a:r>
              <a:rPr lang="en-GB" sz="1400" dirty="0" smtClean="0"/>
              <a:t>HTML, ISO 19135 XML, JSON, RDF/XML, Re3gistry XML, CSV, ATOM.</a:t>
            </a:r>
          </a:p>
          <a:p>
            <a:pPr marL="984250" lvl="1">
              <a:spcBef>
                <a:spcPts val="300"/>
              </a:spcBef>
              <a:spcAft>
                <a:spcPts val="300"/>
              </a:spcAft>
            </a:pPr>
            <a:r>
              <a:rPr lang="en-GB" sz="1400" dirty="0" smtClean="0"/>
              <a:t>Service formats can be easily added or customised (default formats: JSON and ISO 19135 XML).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Multiple authentication options.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Possibility to add externally governed items referenced through URIs.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INSPIRE register federation format support (option to automatically create the RoR format).</a:t>
            </a:r>
          </a:p>
        </p:txBody>
      </p:sp>
    </p:spTree>
    <p:extLst>
      <p:ext uri="{BB962C8B-B14F-4D97-AF65-F5344CB8AC3E}">
        <p14:creationId xmlns:p14="http://schemas.microsoft.com/office/powerpoint/2010/main" val="1335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9">
            <a:extLst>
              <a:ext uri="{FF2B5EF4-FFF2-40B4-BE49-F238E27FC236}">
                <a16:creationId xmlns:a16="http://schemas.microsoft.com/office/drawing/2014/main" id="{5A16F7AF-6264-41CA-BA12-289AAAFE14B8}"/>
              </a:ext>
            </a:extLst>
          </p:cNvPr>
          <p:cNvSpPr/>
          <p:nvPr/>
        </p:nvSpPr>
        <p:spPr>
          <a:xfrm>
            <a:off x="9321639" y="5845403"/>
            <a:ext cx="2673626" cy="88564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73159" y="1456734"/>
            <a:ext cx="4456385" cy="4539253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Tool that allows to create a </a:t>
            </a:r>
            <a:r>
              <a:rPr lang="en-US" sz="2000" dirty="0" smtClean="0">
                <a:solidFill>
                  <a:schemeClr val="bg2"/>
                </a:solidFill>
              </a:rPr>
              <a:t>distributed </a:t>
            </a:r>
            <a:r>
              <a:rPr lang="en-US" sz="2000" dirty="0">
                <a:solidFill>
                  <a:schemeClr val="bg2"/>
                </a:solidFill>
              </a:rPr>
              <a:t>federation of </a:t>
            </a:r>
            <a:r>
              <a:rPr lang="en-US" sz="2000" dirty="0" smtClean="0">
                <a:solidFill>
                  <a:schemeClr val="bg2"/>
                </a:solidFill>
              </a:rPr>
              <a:t>registers</a:t>
            </a:r>
            <a:r>
              <a:rPr lang="en-GB" sz="2000" dirty="0" smtClean="0"/>
              <a:t>.</a:t>
            </a:r>
          </a:p>
          <a:p>
            <a:pPr marL="358775" indent="-358775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The European Commission is implementing an </a:t>
            </a:r>
            <a:r>
              <a:rPr lang="en-US" sz="2000" dirty="0">
                <a:solidFill>
                  <a:schemeClr val="bg2"/>
                </a:solidFill>
              </a:rPr>
              <a:t>INSPIRE </a:t>
            </a:r>
            <a:r>
              <a:rPr lang="en-US" sz="2000" dirty="0" smtClean="0">
                <a:solidFill>
                  <a:schemeClr val="bg2"/>
                </a:solidFill>
              </a:rPr>
              <a:t>Register </a:t>
            </a:r>
            <a:r>
              <a:rPr lang="en-US" sz="2000" dirty="0">
                <a:solidFill>
                  <a:schemeClr val="bg2"/>
                </a:solidFill>
              </a:rPr>
              <a:t>F</a:t>
            </a:r>
            <a:r>
              <a:rPr lang="en-US" sz="2000" dirty="0" smtClean="0">
                <a:solidFill>
                  <a:schemeClr val="bg2"/>
                </a:solidFill>
              </a:rPr>
              <a:t>ederation</a:t>
            </a:r>
            <a:r>
              <a:rPr lang="en-US" sz="2000" dirty="0" smtClean="0"/>
              <a:t> in the scope of the INSPIRE Directive.</a:t>
            </a:r>
          </a:p>
          <a:p>
            <a:pPr marL="358775" indent="-358775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bg2"/>
                </a:solidFill>
              </a:rPr>
              <a:t>Register </a:t>
            </a:r>
            <a:r>
              <a:rPr lang="en-US" sz="2000" dirty="0">
                <a:solidFill>
                  <a:schemeClr val="bg2"/>
                </a:solidFill>
              </a:rPr>
              <a:t>of Registers (RoR</a:t>
            </a:r>
            <a:r>
              <a:rPr lang="en-US" sz="2000" dirty="0" smtClean="0">
                <a:solidFill>
                  <a:schemeClr val="bg2"/>
                </a:solidFill>
              </a:rPr>
              <a:t>)</a:t>
            </a:r>
            <a:r>
              <a:rPr lang="en-US" sz="2000" dirty="0" smtClean="0"/>
              <a:t>, </a:t>
            </a:r>
            <a:r>
              <a:rPr lang="en-US" sz="2000" dirty="0"/>
              <a:t>is the central access point to the federation. </a:t>
            </a:r>
            <a:endParaRPr lang="en-US" sz="2000" dirty="0" smtClean="0"/>
          </a:p>
          <a:p>
            <a:pPr marL="806450" lvl="1" indent="-269875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Provides </a:t>
            </a:r>
            <a:r>
              <a:rPr lang="en-US" sz="1600" dirty="0"/>
              <a:t>information about the registers included in the federation and </a:t>
            </a:r>
            <a:r>
              <a:rPr lang="en-US" sz="1600" dirty="0" smtClean="0"/>
              <a:t>their relationships.</a:t>
            </a:r>
          </a:p>
          <a:p>
            <a:pPr marL="806450" lvl="1" indent="-269875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Allows </a:t>
            </a:r>
            <a:r>
              <a:rPr lang="en-US" sz="1600" dirty="0"/>
              <a:t>searching for registers and the items contained in them. </a:t>
            </a:r>
            <a:endParaRPr lang="en-US" sz="1600" dirty="0" smtClean="0"/>
          </a:p>
          <a:p>
            <a:pPr marL="806450" lvl="1" indent="-269875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Can be publicly </a:t>
            </a:r>
            <a:r>
              <a:rPr lang="en-US" sz="1600" dirty="0"/>
              <a:t>accessed </a:t>
            </a:r>
            <a:r>
              <a:rPr lang="en-US" sz="1600" dirty="0" smtClean="0"/>
              <a:t>via graphic user </a:t>
            </a:r>
            <a:r>
              <a:rPr lang="en-US" sz="1600" dirty="0"/>
              <a:t>interface or </a:t>
            </a:r>
            <a:r>
              <a:rPr lang="en-US" sz="1600" dirty="0" smtClean="0"/>
              <a:t>API.</a:t>
            </a: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E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/>
              <a:t>Register Federation Tool</a:t>
            </a:r>
            <a:r>
              <a:rPr lang="en-GB" sz="4000" dirty="0"/>
              <a:t> </a:t>
            </a:r>
            <a:r>
              <a:rPr lang="en-GB" sz="4000" dirty="0" smtClean="0"/>
              <a:t>(RoR)</a:t>
            </a:r>
            <a:br>
              <a:rPr lang="en-GB" sz="4000" dirty="0" smtClean="0"/>
            </a:br>
            <a:r>
              <a:rPr lang="en-GB" sz="2800" dirty="0" smtClean="0"/>
              <a:t>Example: INSPIRE Register Federation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3" y="1562107"/>
            <a:ext cx="5968365" cy="4690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70722" y="6357698"/>
            <a:ext cx="5968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hlinkClick r:id="rId3"/>
              </a:rPr>
              <a:t>https://inspire.ec.europa.eu/register-federation</a:t>
            </a:r>
            <a:r>
              <a:rPr lang="es-ES" sz="2000" dirty="0" smtClean="0">
                <a:hlinkClick r:id="rId3"/>
              </a:rPr>
              <a:t>/</a:t>
            </a:r>
            <a:r>
              <a:rPr lang="es-ES" sz="2000" dirty="0" smtClean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869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8529" y="1825624"/>
            <a:ext cx="4130565" cy="4170363"/>
          </a:xfrm>
        </p:spPr>
        <p:txBody>
          <a:bodyPr>
            <a:normAutofit/>
          </a:bodyPr>
          <a:lstStyle/>
          <a:p>
            <a:pPr marL="369887" indent="-28575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369887" indent="-28575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GB" sz="2200" dirty="0" smtClean="0"/>
              <a:t>Code repository:</a:t>
            </a:r>
          </a:p>
          <a:p>
            <a:pPr marL="358775" indent="0">
              <a:lnSpc>
                <a:spcPct val="100000"/>
              </a:lnSpc>
              <a:buClr>
                <a:schemeClr val="accent5"/>
              </a:buClr>
              <a:buNone/>
            </a:pP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github.com/ec-jrc/re3gistry</a:t>
            </a:r>
            <a:r>
              <a:rPr lang="en-GB" sz="1800" dirty="0" smtClean="0"/>
              <a:t> </a:t>
            </a:r>
            <a:endParaRPr lang="en-GB" sz="1800" dirty="0"/>
          </a:p>
          <a:p>
            <a:pPr marL="369887" indent="-285750">
              <a:lnSpc>
                <a:spcPct val="100000"/>
              </a:lnSpc>
              <a:spcBef>
                <a:spcPts val="2400"/>
              </a:spcBef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GB" sz="2200" dirty="0" smtClean="0"/>
              <a:t>Release strategy:</a:t>
            </a:r>
          </a:p>
          <a:p>
            <a:pPr marL="358775" indent="0">
              <a:lnSpc>
                <a:spcPct val="100000"/>
              </a:lnSpc>
              <a:buClr>
                <a:schemeClr val="accent5"/>
              </a:buClr>
              <a:buNone/>
            </a:pPr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github.com/ec-jrc/re3gistry/tree/master/release-strategy</a:t>
            </a:r>
            <a:r>
              <a:rPr lang="en-GB" sz="1800" dirty="0" smtClean="0"/>
              <a:t> </a:t>
            </a:r>
          </a:p>
          <a:p>
            <a:pPr marL="369887" indent="-285750">
              <a:lnSpc>
                <a:spcPct val="100000"/>
              </a:lnSpc>
              <a:spcBef>
                <a:spcPts val="2400"/>
              </a:spcBef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GB" sz="2200" dirty="0" smtClean="0"/>
              <a:t>Issue helpdesk:</a:t>
            </a:r>
          </a:p>
          <a:p>
            <a:pPr marL="358775" indent="0">
              <a:lnSpc>
                <a:spcPct val="100000"/>
              </a:lnSpc>
              <a:buClr>
                <a:schemeClr val="accent5"/>
              </a:buClr>
              <a:buNone/>
            </a:pPr>
            <a:r>
              <a:rPr lang="en-GB" sz="1800" dirty="0">
                <a:hlinkClick r:id="rId4"/>
              </a:rPr>
              <a:t>https://</a:t>
            </a:r>
            <a:r>
              <a:rPr lang="en-GB" sz="1800" dirty="0" smtClean="0">
                <a:hlinkClick r:id="rId4"/>
              </a:rPr>
              <a:t>github.com/ec-jrc/re3gistry/issues</a:t>
            </a:r>
            <a:r>
              <a:rPr lang="en-GB" sz="1800" dirty="0" smtClean="0"/>
              <a:t> </a:t>
            </a:r>
          </a:p>
          <a:p>
            <a:pPr marL="369887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chemeClr val="dk2"/>
              </a:buClr>
              <a:buSzPts val="4000"/>
            </a:pPr>
            <a:r>
              <a:rPr lang="en-GB" sz="4000" b="1" dirty="0" smtClean="0">
                <a:solidFill>
                  <a:schemeClr val="dk2"/>
                </a:solidFill>
              </a:rPr>
              <a:t>Re3gistry &amp; RoR</a:t>
            </a:r>
            <a:br>
              <a:rPr lang="en-GB" sz="4000" b="1" dirty="0" smtClean="0">
                <a:solidFill>
                  <a:schemeClr val="dk2"/>
                </a:solidFill>
              </a:rPr>
            </a:br>
            <a:r>
              <a:rPr lang="en-GB" sz="4000" b="1" dirty="0" smtClean="0">
                <a:solidFill>
                  <a:schemeClr val="dk2"/>
                </a:solidFill>
              </a:rPr>
              <a:t>GitHub repository</a:t>
            </a:r>
            <a:endParaRPr lang="en-GB" sz="4000" b="1" dirty="0">
              <a:solidFill>
                <a:schemeClr val="dk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98" y="1517989"/>
            <a:ext cx="6766569" cy="5084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7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8529" y="1825624"/>
            <a:ext cx="4439570" cy="4170363"/>
          </a:xfrm>
        </p:spPr>
        <p:txBody>
          <a:bodyPr>
            <a:normAutofit/>
          </a:bodyPr>
          <a:lstStyle/>
          <a:p>
            <a:pPr marL="369887" indent="-28575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369887" indent="-28575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GB" sz="2200" dirty="0" smtClean="0"/>
              <a:t>Code repository:</a:t>
            </a:r>
          </a:p>
          <a:p>
            <a:pPr marL="358775" indent="0">
              <a:buNone/>
            </a:pPr>
            <a:r>
              <a:rPr lang="en-GB" sz="1800" dirty="0" smtClean="0">
                <a:hlinkClick r:id="rId2"/>
              </a:rPr>
              <a:t>https</a:t>
            </a:r>
            <a:r>
              <a:rPr lang="en-GB" sz="1800" dirty="0">
                <a:hlinkClick r:id="rId2"/>
              </a:rPr>
              <a:t>://</a:t>
            </a:r>
            <a:r>
              <a:rPr lang="en-GB" sz="1800" dirty="0" smtClean="0">
                <a:hlinkClick r:id="rId2"/>
              </a:rPr>
              <a:t>github.com/INSPIRE-MIF/helpdesk-registry</a:t>
            </a:r>
            <a:r>
              <a:rPr lang="en-GB" sz="1800" dirty="0" smtClean="0"/>
              <a:t> </a:t>
            </a:r>
            <a:endParaRPr lang="en-GB" sz="1800" dirty="0"/>
          </a:p>
          <a:p>
            <a:pPr marL="369887" indent="-285750">
              <a:lnSpc>
                <a:spcPct val="100000"/>
              </a:lnSpc>
              <a:spcBef>
                <a:spcPts val="2400"/>
              </a:spcBef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GB" sz="2200" dirty="0" smtClean="0"/>
              <a:t>Release strategy:</a:t>
            </a:r>
          </a:p>
          <a:p>
            <a:pPr marL="358775" indent="0">
              <a:buNone/>
            </a:pPr>
            <a:r>
              <a:rPr lang="en-GB" sz="1800" dirty="0" smtClean="0">
                <a:hlinkClick r:id="rId3"/>
              </a:rPr>
              <a:t>https</a:t>
            </a:r>
            <a:r>
              <a:rPr lang="en-GB" sz="1800" dirty="0">
                <a:hlinkClick r:id="rId3"/>
              </a:rPr>
              <a:t>://</a:t>
            </a:r>
            <a:r>
              <a:rPr lang="en-GB" sz="1800" dirty="0" smtClean="0">
                <a:hlinkClick r:id="rId3"/>
              </a:rPr>
              <a:t>github.com/INSPIRE-MIF/helpdesk-registry/tree/main/release%20strategy</a:t>
            </a:r>
            <a:r>
              <a:rPr lang="en-GB" sz="1800" dirty="0" smtClean="0"/>
              <a:t> </a:t>
            </a:r>
          </a:p>
          <a:p>
            <a:pPr marL="369887" indent="-285750">
              <a:lnSpc>
                <a:spcPct val="100000"/>
              </a:lnSpc>
              <a:spcBef>
                <a:spcPts val="2400"/>
              </a:spcBef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GB" sz="2200" dirty="0" smtClean="0"/>
              <a:t>Issue helpdesk:</a:t>
            </a:r>
          </a:p>
          <a:p>
            <a:pPr marL="358775" indent="0">
              <a:buNone/>
            </a:pPr>
            <a:r>
              <a:rPr lang="en-GB" sz="1800" dirty="0">
                <a:hlinkClick r:id="rId4"/>
              </a:rPr>
              <a:t>https://</a:t>
            </a:r>
            <a:r>
              <a:rPr lang="en-GB" sz="1800" dirty="0" smtClean="0">
                <a:hlinkClick r:id="rId4"/>
              </a:rPr>
              <a:t>github.com/INSPIRE-MIF/helpdesk-registry/issues</a:t>
            </a:r>
            <a:r>
              <a:rPr lang="en-GB" sz="1800" dirty="0" smtClean="0"/>
              <a:t>  </a:t>
            </a:r>
          </a:p>
          <a:p>
            <a:pPr marL="369887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chemeClr val="dk2"/>
              </a:buClr>
              <a:buSzPts val="4000"/>
            </a:pPr>
            <a:r>
              <a:rPr lang="en-GB" sz="4000" b="1" dirty="0" smtClean="0">
                <a:solidFill>
                  <a:schemeClr val="dk2"/>
                </a:solidFill>
              </a:rPr>
              <a:t>INSPIRE Registry</a:t>
            </a:r>
            <a:br>
              <a:rPr lang="en-GB" sz="4000" b="1" dirty="0" smtClean="0">
                <a:solidFill>
                  <a:schemeClr val="dk2"/>
                </a:solidFill>
              </a:rPr>
            </a:br>
            <a:r>
              <a:rPr lang="en-GB" sz="4000" b="1" dirty="0" smtClean="0">
                <a:solidFill>
                  <a:schemeClr val="dk2"/>
                </a:solidFill>
              </a:rPr>
              <a:t>GitHub repository</a:t>
            </a:r>
            <a:endParaRPr lang="en-GB" sz="4000" b="1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40" y="1504948"/>
            <a:ext cx="6725209" cy="5193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9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body" idx="1"/>
          </p:nvPr>
        </p:nvSpPr>
        <p:spPr>
          <a:xfrm>
            <a:off x="540000" y="1800000"/>
            <a:ext cx="488731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 dirty="0" smtClean="0">
                <a:solidFill>
                  <a:schemeClr val="dk2"/>
                </a:solidFill>
              </a:rPr>
              <a:t>Latest releases:</a:t>
            </a:r>
          </a:p>
          <a:p>
            <a:pPr marL="342900" indent="-311150">
              <a:spcBef>
                <a:spcPts val="1800"/>
              </a:spcBef>
              <a:buSzPts val="1900"/>
            </a:pPr>
            <a:r>
              <a:rPr lang="en-GB" sz="2200" dirty="0"/>
              <a:t>March 2024 </a:t>
            </a:r>
            <a:r>
              <a:rPr lang="en-GB" sz="2200" dirty="0" smtClean="0"/>
              <a:t> (v2.5.3)</a:t>
            </a:r>
          </a:p>
          <a:p>
            <a:pPr marL="357188" indent="0">
              <a:spcBef>
                <a:spcPts val="1800"/>
              </a:spcBef>
              <a:buSzPts val="1900"/>
              <a:buNone/>
            </a:pPr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github.com/ec-jrc/re3gistry/releases/tag/v2.5.3</a:t>
            </a:r>
            <a:endParaRPr lang="en-GB" sz="1400" dirty="0" smtClean="0"/>
          </a:p>
          <a:p>
            <a:pPr marL="374650" indent="-342900">
              <a:spcBef>
                <a:spcPts val="1800"/>
              </a:spcBef>
              <a:buSzPts val="1900"/>
            </a:pPr>
            <a:r>
              <a:rPr lang="en-GB" sz="2200" dirty="0" smtClean="0"/>
              <a:t>December 2023 (v2.5.2) </a:t>
            </a:r>
          </a:p>
          <a:p>
            <a:pPr marL="357188" indent="0">
              <a:spcBef>
                <a:spcPts val="1800"/>
              </a:spcBef>
              <a:buSzPts val="1900"/>
              <a:buNone/>
            </a:pPr>
            <a:r>
              <a:rPr lang="en-GB" sz="1400" dirty="0" smtClean="0">
                <a:hlinkClick r:id="rId4"/>
              </a:rPr>
              <a:t>https</a:t>
            </a:r>
            <a:r>
              <a:rPr lang="en-GB" sz="1400" dirty="0">
                <a:hlinkClick r:id="rId4"/>
              </a:rPr>
              <a:t>://github.com/ec-jrc/re3gistry/releases/tag/v2.5.2</a:t>
            </a: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GB" sz="2000" dirty="0" smtClean="0">
              <a:solidFill>
                <a:schemeClr val="dk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 smtClean="0">
                <a:solidFill>
                  <a:schemeClr val="dk2"/>
                </a:solidFill>
              </a:rPr>
              <a:t>Next </a:t>
            </a:r>
            <a:r>
              <a:rPr lang="en-GB" sz="2800" dirty="0">
                <a:solidFill>
                  <a:schemeClr val="dk2"/>
                </a:solidFill>
              </a:rPr>
              <a:t>release:</a:t>
            </a:r>
          </a:p>
          <a:p>
            <a:pPr marL="400050" lvl="0" indent="-285750" algn="l" rtl="0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GB" sz="1800" dirty="0" smtClean="0"/>
              <a:t>June 2024 (v2.6.0)</a:t>
            </a:r>
            <a:endParaRPr lang="en-GB" sz="1600" dirty="0" smtClean="0"/>
          </a:p>
          <a:p>
            <a:pPr marL="34290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600" dirty="0"/>
          </a:p>
          <a:p>
            <a:pPr marL="34290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342900" lvl="0" indent="-190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lvl="0" algn="l">
              <a:buSzPts val="4000"/>
            </a:pPr>
            <a:r>
              <a:rPr lang="en-GB" sz="4000" b="1" dirty="0"/>
              <a:t>Re3gistry </a:t>
            </a:r>
            <a:r>
              <a:rPr lang="en-GB" sz="4000" b="1" dirty="0" smtClean="0"/>
              <a:t/>
            </a:r>
            <a:br>
              <a:rPr lang="en-GB" sz="4000" b="1" dirty="0" smtClean="0"/>
            </a:br>
            <a:r>
              <a:rPr lang="en-GB" sz="4000" b="1" dirty="0" smtClean="0"/>
              <a:t>Latest </a:t>
            </a:r>
            <a:r>
              <a:rPr lang="en-GB" sz="4000" b="1" dirty="0"/>
              <a:t>releases</a:t>
            </a:r>
            <a:endParaRPr lang="en-GB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337" y="1800000"/>
            <a:ext cx="5680208" cy="4170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body" idx="1"/>
          </p:nvPr>
        </p:nvSpPr>
        <p:spPr>
          <a:xfrm>
            <a:off x="540000" y="1428200"/>
            <a:ext cx="598894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0" indent="0">
              <a:spcBef>
                <a:spcPts val="1800"/>
              </a:spcBef>
              <a:buSzPts val="1900"/>
              <a:buNone/>
            </a:pPr>
            <a:r>
              <a:rPr lang="en-GB" b="1" dirty="0" smtClean="0">
                <a:solidFill>
                  <a:schemeClr val="bg2"/>
                </a:solidFill>
              </a:rPr>
              <a:t>Release v2.6.0 - </a:t>
            </a:r>
            <a:r>
              <a:rPr lang="en-GB" b="1" dirty="0">
                <a:solidFill>
                  <a:schemeClr val="bg2"/>
                </a:solidFill>
              </a:rPr>
              <a:t>June </a:t>
            </a:r>
            <a:r>
              <a:rPr lang="en-GB" b="1" dirty="0" smtClean="0">
                <a:solidFill>
                  <a:schemeClr val="bg2"/>
                </a:solidFill>
              </a:rPr>
              <a:t>2024</a:t>
            </a:r>
          </a:p>
          <a:p>
            <a:pPr marL="317500" indent="-285750">
              <a:spcBef>
                <a:spcPts val="1800"/>
              </a:spcBef>
              <a:buSzPts val="1900"/>
            </a:pPr>
            <a:r>
              <a:rPr lang="en-GB" sz="2200" dirty="0" smtClean="0"/>
              <a:t>Milestone:</a:t>
            </a:r>
          </a:p>
          <a:p>
            <a:pPr marL="357188" indent="0">
              <a:spcBef>
                <a:spcPts val="1800"/>
              </a:spcBef>
              <a:buSzPts val="1900"/>
              <a:buNone/>
            </a:pPr>
            <a:r>
              <a:rPr lang="en-GB" sz="1800" dirty="0" smtClean="0">
                <a:hlinkClick r:id="rId3"/>
              </a:rPr>
              <a:t>https</a:t>
            </a:r>
            <a:r>
              <a:rPr lang="en-GB" sz="1800" dirty="0">
                <a:hlinkClick r:id="rId3"/>
              </a:rPr>
              <a:t>://</a:t>
            </a:r>
            <a:r>
              <a:rPr lang="en-GB" sz="1800" dirty="0" smtClean="0">
                <a:hlinkClick r:id="rId3"/>
              </a:rPr>
              <a:t>github.com/ec-jrc/re3gistry/milestone/9</a:t>
            </a:r>
            <a:endParaRPr lang="en-GB" sz="1800" dirty="0" smtClean="0"/>
          </a:p>
          <a:p>
            <a:pPr marL="357188" indent="-325438">
              <a:spcBef>
                <a:spcPts val="1800"/>
              </a:spcBef>
              <a:buSzPts val="1900"/>
            </a:pPr>
            <a:r>
              <a:rPr lang="en-US" sz="2000" dirty="0" smtClean="0"/>
              <a:t>Focused </a:t>
            </a:r>
            <a:r>
              <a:rPr lang="en-US" sz="2000" dirty="0"/>
              <a:t>on making improvements </a:t>
            </a:r>
            <a:r>
              <a:rPr lang="en-US" sz="2000" dirty="0" smtClean="0"/>
              <a:t>in: </a:t>
            </a:r>
          </a:p>
          <a:p>
            <a:pPr marL="814388" lvl="1" indent="-325438">
              <a:spcBef>
                <a:spcPts val="1200"/>
              </a:spcBef>
              <a:spcAft>
                <a:spcPts val="600"/>
              </a:spcAft>
              <a:buSzPts val="1900"/>
            </a:pPr>
            <a:r>
              <a:rPr lang="en-US" sz="1600" dirty="0" smtClean="0"/>
              <a:t>Caching</a:t>
            </a:r>
          </a:p>
          <a:p>
            <a:pPr marL="814388" lvl="1" indent="-325438">
              <a:spcBef>
                <a:spcPts val="600"/>
              </a:spcBef>
              <a:spcAft>
                <a:spcPts val="600"/>
              </a:spcAft>
              <a:buSzPts val="1900"/>
            </a:pPr>
            <a:r>
              <a:rPr lang="en-US" sz="1600" dirty="0" smtClean="0"/>
              <a:t>Bulk </a:t>
            </a:r>
            <a:r>
              <a:rPr lang="en-US" sz="1600" dirty="0"/>
              <a:t>edit </a:t>
            </a:r>
            <a:r>
              <a:rPr lang="en-US" sz="1600" dirty="0" smtClean="0"/>
              <a:t>functionality</a:t>
            </a:r>
          </a:p>
          <a:p>
            <a:pPr marL="814388" lvl="1" indent="-325438">
              <a:spcBef>
                <a:spcPts val="600"/>
              </a:spcBef>
              <a:spcAft>
                <a:spcPts val="600"/>
              </a:spcAft>
              <a:buSzPts val="1900"/>
            </a:pPr>
            <a:r>
              <a:rPr lang="en-US" sz="1600" dirty="0"/>
              <a:t>E</a:t>
            </a:r>
            <a:r>
              <a:rPr lang="en-US" sz="1600" dirty="0" smtClean="0"/>
              <a:t>mail notifications.</a:t>
            </a:r>
          </a:p>
          <a:p>
            <a:pPr marL="317500" indent="-285750">
              <a:spcBef>
                <a:spcPts val="1800"/>
              </a:spcBef>
              <a:buSzPts val="1900"/>
            </a:pPr>
            <a:r>
              <a:rPr lang="en-US" sz="2000" dirty="0" smtClean="0"/>
              <a:t>Addressing an in-depth </a:t>
            </a:r>
            <a:r>
              <a:rPr lang="en-US" sz="2000" dirty="0"/>
              <a:t>testing of the application to make a robust and reliable </a:t>
            </a:r>
            <a:r>
              <a:rPr lang="en-US" sz="2000" dirty="0" smtClean="0"/>
              <a:t>version.</a:t>
            </a:r>
            <a:endParaRPr lang="en-GB" sz="1600" dirty="0" smtClean="0"/>
          </a:p>
          <a:p>
            <a:pPr marL="34290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600" dirty="0"/>
          </a:p>
          <a:p>
            <a:pPr marL="34290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342900" lvl="0" indent="-190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lvl="0" algn="l">
              <a:buSzPts val="4000"/>
            </a:pPr>
            <a:r>
              <a:rPr lang="en-GB" sz="4000" b="1" dirty="0"/>
              <a:t>Re3gistry </a:t>
            </a:r>
            <a:r>
              <a:rPr lang="en-GB" sz="4000" b="1" dirty="0" smtClean="0"/>
              <a:t/>
            </a:r>
            <a:br>
              <a:rPr lang="en-GB" sz="4000" b="1" dirty="0" smtClean="0"/>
            </a:br>
            <a:r>
              <a:rPr lang="en-GB" sz="4000" b="1" dirty="0" smtClean="0"/>
              <a:t>Next release</a:t>
            </a:r>
            <a:endParaRPr lang="en-GB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946" y="139334"/>
            <a:ext cx="5221930" cy="585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9">
            <a:extLst>
              <a:ext uri="{FF2B5EF4-FFF2-40B4-BE49-F238E27FC236}">
                <a16:creationId xmlns:a16="http://schemas.microsoft.com/office/drawing/2014/main" id="{5A16F7AF-6264-41CA-BA12-289AAAFE14B8}"/>
              </a:ext>
            </a:extLst>
          </p:cNvPr>
          <p:cNvSpPr/>
          <p:nvPr/>
        </p:nvSpPr>
        <p:spPr>
          <a:xfrm>
            <a:off x="9321639" y="5845403"/>
            <a:ext cx="2673626" cy="88564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558696"/>
            <a:ext cx="10267462" cy="4437292"/>
          </a:xfrm>
        </p:spPr>
        <p:txBody>
          <a:bodyPr/>
          <a:lstStyle/>
          <a:p>
            <a:r>
              <a:rPr lang="en-GB" sz="2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hemeClr val="lt1"/>
                </a:highlight>
              </a:rPr>
              <a:t>Take part in our surveys</a:t>
            </a:r>
            <a:r>
              <a:rPr lang="en-GB" sz="2600" dirty="0" smtClean="0">
                <a:solidFill>
                  <a:schemeClr val="bg2"/>
                </a:solidFill>
                <a:highlight>
                  <a:schemeClr val="lt1"/>
                </a:highlight>
              </a:rPr>
              <a:t> !!</a:t>
            </a:r>
            <a:endParaRPr lang="en-GB" sz="2600" dirty="0" smtClean="0">
              <a:solidFill>
                <a:schemeClr val="bg2"/>
              </a:solidFill>
            </a:endParaRPr>
          </a:p>
          <a:p>
            <a:pPr lvl="1"/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 smtClean="0"/>
              <a:t>Re3gistry and INSPIRE Registry</a:t>
            </a:r>
            <a:br>
              <a:rPr lang="en-GB" sz="4000" b="1" dirty="0" smtClean="0"/>
            </a:br>
            <a:r>
              <a:rPr lang="en-GB" sz="4000" b="1" dirty="0" smtClean="0"/>
              <a:t>Surveys</a:t>
            </a:r>
            <a:endParaRPr lang="en-GB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7154" y="5795398"/>
            <a:ext cx="50678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sz="2000" b="1" dirty="0">
                <a:solidFill>
                  <a:schemeClr val="bg2"/>
                </a:solidFill>
              </a:rPr>
              <a:t>Re3gistry software</a:t>
            </a:r>
          </a:p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linkClick r:id="rId2"/>
              </a:rPr>
              <a:t>https://ec.europa.eu/eusurvey/runner/Re3gistry_Survey</a:t>
            </a:r>
            <a:endParaRPr lang="en-GB" dirty="0"/>
          </a:p>
          <a:p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189737" y="5795398"/>
            <a:ext cx="53506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sz="2000" b="1" dirty="0" smtClean="0">
                <a:solidFill>
                  <a:schemeClr val="bg2"/>
                </a:solidFill>
              </a:rPr>
              <a:t>INSPIRE Registry</a:t>
            </a:r>
            <a:endParaRPr lang="en-GB" sz="2000" b="1" dirty="0">
              <a:solidFill>
                <a:schemeClr val="bg2"/>
              </a:solidFill>
            </a:endParaRPr>
          </a:p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ec.europa.eu/eusurvey/runner/INSPIRE_Registry_Survey</a:t>
            </a:r>
            <a:endParaRPr lang="en-GB" dirty="0"/>
          </a:p>
          <a:p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112" y="2207145"/>
            <a:ext cx="3975870" cy="3387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439" y="2207145"/>
            <a:ext cx="3685316" cy="3387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9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970722" y="583921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lvl="0" algn="l">
              <a:buSzPts val="4000"/>
            </a:pPr>
            <a:r>
              <a:rPr lang="en-GB" sz="4000" b="1" dirty="0" smtClean="0"/>
              <a:t/>
            </a:r>
            <a:br>
              <a:rPr lang="en-GB" sz="4000" b="1" dirty="0" smtClean="0"/>
            </a:br>
            <a:r>
              <a:rPr lang="en-GB" sz="4000" b="1" dirty="0" smtClean="0"/>
              <a:t>Community &amp; Communication </a:t>
            </a:r>
            <a:r>
              <a:rPr lang="en-GB" sz="4000" b="1" dirty="0"/>
              <a:t>channels</a:t>
            </a:r>
            <a:endParaRPr lang="en-GB" b="1" dirty="0"/>
          </a:p>
        </p:txBody>
      </p:sp>
      <p:sp>
        <p:nvSpPr>
          <p:cNvPr id="135" name="Google Shape;135;p5"/>
          <p:cNvSpPr txBox="1"/>
          <p:nvPr/>
        </p:nvSpPr>
        <p:spPr>
          <a:xfrm>
            <a:off x="722795" y="1800000"/>
            <a:ext cx="9450600" cy="54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buClr>
                <a:schemeClr val="accent5"/>
              </a:buClr>
              <a:buSzPts val="2000"/>
              <a:buFont typeface="Arial"/>
              <a:buChar char="•"/>
              <a:tabLst>
                <a:tab pos="1614488" algn="l"/>
              </a:tabLst>
            </a:pPr>
            <a:r>
              <a:rPr lang="en-GB" sz="2400" b="0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GitHub -	</a:t>
            </a:r>
            <a:r>
              <a:rPr lang="en-GB" sz="2400" b="0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sym typeface="Arial"/>
                <a:hlinkClick r:id="rId3"/>
              </a:rPr>
              <a:t>Re3gistry Helpdesk</a:t>
            </a:r>
            <a:endParaRPr lang="en-GB" sz="2400" b="0" i="0" u="none" strike="noStrike" cap="none" dirty="0" smtClean="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  <a:p>
            <a:pPr marL="1614488" marR="0" lvl="0" algn="l" rtl="0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>
                <a:schemeClr val="accent5"/>
              </a:buClr>
              <a:buSzPts val="2000"/>
            </a:pPr>
            <a:r>
              <a:rPr lang="en-GB" sz="2400" dirty="0" smtClean="0">
                <a:highlight>
                  <a:srgbClr val="FFFFFF"/>
                </a:highlight>
                <a:hlinkClick r:id="rId4"/>
              </a:rPr>
              <a:t>INSPIRE Registry Helpdesk</a:t>
            </a:r>
            <a:endParaRPr lang="en-GB" sz="2400" b="0" i="0" u="none" strike="noStrike" cap="none" dirty="0" smtClean="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GB" sz="2400" b="0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Re3gistry last news - </a:t>
            </a:r>
            <a:r>
              <a:rPr lang="en-GB" sz="2400" b="0" i="0" u="sng" strike="noStrike" cap="none" dirty="0" smtClean="0">
                <a:solidFill>
                  <a:schemeClr val="hlink"/>
                </a:solidFill>
                <a:sym typeface="Arial"/>
                <a:hlinkClick r:id="rId5"/>
              </a:rPr>
              <a:t>Join up</a:t>
            </a:r>
            <a:endParaRPr lang="en-GB" sz="2400" b="0" i="0" u="sng" strike="noStrike" cap="none" dirty="0" smtClean="0">
              <a:solidFill>
                <a:schemeClr val="hlink"/>
              </a:solidFill>
              <a:sym typeface="Arial"/>
            </a:endParaRPr>
          </a:p>
          <a:p>
            <a:pPr marL="342900" lvl="0" indent="-342900">
              <a:spcBef>
                <a:spcPts val="2400"/>
              </a:spcBef>
              <a:spcAft>
                <a:spcPts val="240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GB" sz="2400" dirty="0" smtClean="0"/>
              <a:t>OSGeoLive 16 - </a:t>
            </a:r>
            <a:r>
              <a:rPr lang="en-GB" sz="2400" dirty="0" smtClean="0">
                <a:hlinkClick r:id="rId6"/>
              </a:rPr>
              <a:t>Re3gistry software</a:t>
            </a:r>
            <a:endParaRPr lang="en-GB" sz="2400" dirty="0" smtClean="0"/>
          </a:p>
          <a:p>
            <a:pPr marL="342900" lvl="0" indent="-342900">
              <a:spcBef>
                <a:spcPts val="2400"/>
              </a:spcBef>
              <a:spcAft>
                <a:spcPts val="240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GB" sz="24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sym typeface="Arial"/>
              </a:rPr>
              <a:t>Re3gistry - </a:t>
            </a:r>
            <a:r>
              <a:rPr lang="en-GB" sz="24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sym typeface="Arial"/>
                <a:hlinkClick r:id="rId7"/>
              </a:rPr>
              <a:t>Promotional</a:t>
            </a:r>
            <a:r>
              <a:rPr lang="en-GB" sz="2400" dirty="0" smtClean="0">
                <a:highlight>
                  <a:schemeClr val="lt1"/>
                </a:highlight>
                <a:hlinkClick r:id="rId7"/>
              </a:rPr>
              <a:t> video</a:t>
            </a:r>
            <a:r>
              <a:rPr lang="en-GB" sz="2400" dirty="0" smtClean="0">
                <a:highlight>
                  <a:schemeClr val="lt1"/>
                </a:highlight>
              </a:rPr>
              <a:t> </a:t>
            </a:r>
            <a:endParaRPr lang="en-GB" sz="2000" dirty="0" smtClean="0">
              <a:highlight>
                <a:schemeClr val="lt1"/>
              </a:highlight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30172" y="2961273"/>
            <a:ext cx="2192492" cy="90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4052" y="4029263"/>
            <a:ext cx="2384732" cy="8370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0172" y="4936894"/>
            <a:ext cx="2192492" cy="9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81" y="1872845"/>
            <a:ext cx="2265383" cy="834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8;p12"/>
          <p:cNvSpPr txBox="1">
            <a:spLocks/>
          </p:cNvSpPr>
          <p:nvPr/>
        </p:nvSpPr>
        <p:spPr>
          <a:xfrm>
            <a:off x="967152" y="1349293"/>
            <a:ext cx="10762732" cy="466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ts val="31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Please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mute your microphone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when you are not talking.</a:t>
            </a:r>
          </a:p>
          <a:p>
            <a:pPr marL="342900" marR="0" lvl="0" indent="-342900" algn="l" defTabSz="914400" rtl="0" eaLnBrk="1" fontAlgn="auto" latinLnBrk="0" hangingPunct="1">
              <a:lnSpc>
                <a:spcPts val="31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If, during the registration, you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did not consent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 having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picture taken and recorded during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event, please make sure to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keep your camera off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ts val="31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During the Q&amp;A sessions at the end of each training part, please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raise your hand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order to be given the floor.</a:t>
            </a:r>
          </a:p>
          <a:p>
            <a:pPr marL="342900" marR="0" lvl="0" indent="-342900" algn="l" defTabSz="914400" rtl="0" eaLnBrk="1" fontAlgn="auto" latinLnBrk="0" hangingPunct="1">
              <a:lnSpc>
                <a:spcPts val="31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During the whole training,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can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ask questions in the chat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our team will do the best to address these in real-time.</a:t>
            </a:r>
          </a:p>
          <a:p>
            <a:pPr marL="342900" marR="0" lvl="0" indent="-342900" algn="l" defTabSz="914400" rtl="0" eaLnBrk="1" fontAlgn="auto" latinLnBrk="0" hangingPunct="1">
              <a:lnSpc>
                <a:spcPts val="31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34EA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xfrm>
            <a:off x="988134" y="347853"/>
            <a:ext cx="10820408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lvl="0">
              <a:buSzPts val="4000"/>
            </a:pPr>
            <a:r>
              <a:rPr lang="en-US" sz="4000" b="1" dirty="0" smtClean="0"/>
              <a:t>Housekeeping rules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22548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b="1" dirty="0"/>
              <a:t>9:50 - </a:t>
            </a:r>
            <a:r>
              <a:rPr lang="en-GB" sz="2000" b="1" dirty="0">
                <a:solidFill>
                  <a:schemeClr val="bg2"/>
                </a:solidFill>
              </a:rPr>
              <a:t>Part 1. Getting started with the Re3gistry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Installation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Description of the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Creation of content &amp; Data governance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b="1" dirty="0"/>
              <a:t>10:30 - </a:t>
            </a:r>
            <a:r>
              <a:rPr lang="en-GB" sz="2000" b="1" dirty="0">
                <a:solidFill>
                  <a:schemeClr val="bg2"/>
                </a:solidFill>
              </a:rPr>
              <a:t>Q&amp;A session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/>
              <a:t>10:45 - Coffee break </a:t>
            </a:r>
            <a:r>
              <a:rPr lang="en-GB" sz="2000" dirty="0" smtClean="0"/>
              <a:t>☕</a:t>
            </a:r>
            <a:endParaRPr lang="en-GB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b="1" dirty="0"/>
              <a:t>11:00 - </a:t>
            </a:r>
            <a:r>
              <a:rPr lang="en-GB" sz="2000" b="1" dirty="0">
                <a:solidFill>
                  <a:schemeClr val="bg2"/>
                </a:solidFill>
              </a:rPr>
              <a:t>Part 2. The Re3gistry in detail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Specific Re3gistry features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Frontend &amp; Data consumption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12:10 - Re3gistry Starter 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b="1" dirty="0" smtClean="0"/>
              <a:t>12:15 - </a:t>
            </a:r>
            <a:r>
              <a:rPr lang="en-GB" sz="2000" b="1" dirty="0" smtClean="0">
                <a:solidFill>
                  <a:schemeClr val="bg2"/>
                </a:solidFill>
              </a:rPr>
              <a:t>Q&amp;A session</a:t>
            </a:r>
          </a:p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 smtClean="0"/>
              <a:t>Demonstrations today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0980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</a:pPr>
            <a:r>
              <a:rPr lang="en-US" b="1"/>
              <a:t>Thank you!</a:t>
            </a:r>
            <a:endParaRPr b="1"/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1"/>
          </p:nvPr>
        </p:nvSpPr>
        <p:spPr>
          <a:xfrm>
            <a:off x="1084385" y="5142229"/>
            <a:ext cx="7900127" cy="158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US" sz="1050" b="1"/>
              <a:t>© European Union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50"/>
              <a:buNone/>
            </a:pPr>
            <a:r>
              <a:rPr lang="en-US" sz="1050"/>
              <a:t>Unless otherwise noted the reuse of this presentation is authorised under the </a:t>
            </a:r>
            <a:r>
              <a:rPr lang="en-US" sz="1050" u="sng">
                <a:solidFill>
                  <a:schemeClr val="hlink"/>
                </a:solidFill>
                <a:hlinkClick r:id="rId3"/>
              </a:rPr>
              <a:t>CC BY 4.0 </a:t>
            </a:r>
            <a:r>
              <a:rPr lang="en-US" sz="1050"/>
              <a:t>license. For any use or reproduction of elements that are not owned by the EU, permission may need to be sought directly from the respective right holders.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2103" y="5415309"/>
            <a:ext cx="1023496" cy="35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8521" y="3959158"/>
            <a:ext cx="490372" cy="537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25;p20"/>
          <p:cNvSpPr txBox="1"/>
          <p:nvPr/>
        </p:nvSpPr>
        <p:spPr>
          <a:xfrm>
            <a:off x="2097377" y="4340876"/>
            <a:ext cx="7474688" cy="94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34EA2"/>
              </a:buClr>
              <a:buSzPts val="4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Jordi.ESCRIU@ec.europa.eu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34EA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@JordiEscriu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034EA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930" y="4577977"/>
            <a:ext cx="484963" cy="5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8;p12"/>
          <p:cNvSpPr txBox="1">
            <a:spLocks/>
          </p:cNvSpPr>
          <p:nvPr/>
        </p:nvSpPr>
        <p:spPr>
          <a:xfrm>
            <a:off x="967152" y="1349292"/>
            <a:ext cx="10929880" cy="189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overview of the Re3gistry and ETF open source software tools and their INSPIRE implementations (Registry and Reference Validator).</a:t>
            </a:r>
          </a:p>
          <a:p>
            <a:pPr marL="342900" marR="0" lvl="0" indent="-34290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 whom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everyone – from new to experienced users, developers &amp; admins.</a:t>
            </a:r>
          </a:p>
          <a:p>
            <a:pPr marL="342900" marR="0" lvl="0" indent="-34290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How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through a mix of theoretical notions &amp; hands-on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demonstration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xfrm>
            <a:off x="988134" y="347853"/>
            <a:ext cx="11334490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lvl="0">
              <a:buSzPts val="4000"/>
            </a:pPr>
            <a:r>
              <a:rPr lang="en-US" sz="4000" b="1" dirty="0" smtClean="0"/>
              <a:t>The trainings</a:t>
            </a:r>
            <a:endParaRPr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49" y="3355570"/>
            <a:ext cx="6515075" cy="1917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02" y="3424396"/>
            <a:ext cx="4714636" cy="32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Introduction to the Re3gistry and the INSPIRE Registry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542740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 b="1" dirty="0" smtClean="0"/>
              <a:t>JRC </a:t>
            </a:r>
            <a:r>
              <a:rPr lang="es-ES" sz="2400" b="1" dirty="0"/>
              <a:t>INSPIRE </a:t>
            </a:r>
            <a:r>
              <a:rPr lang="es-ES" sz="2400" b="1" dirty="0" err="1" smtClean="0"/>
              <a:t>Team</a:t>
            </a:r>
            <a:r>
              <a:rPr lang="es-ES" sz="2400" b="1" dirty="0" smtClean="0"/>
              <a:t> &amp; Bilbomatica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502743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/>
              <a:t>Re3gistry and INSPIRE </a:t>
            </a:r>
            <a:r>
              <a:rPr lang="en-GB" dirty="0" smtClean="0"/>
              <a:t>Registry training May </a:t>
            </a:r>
            <a:r>
              <a:rPr lang="en-GB" dirty="0"/>
              <a:t>2</a:t>
            </a:r>
            <a:r>
              <a:rPr lang="en-GB" dirty="0" smtClean="0"/>
              <a:t>9, 2024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457200" y="1825624"/>
            <a:ext cx="661205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04792" indent="-271772"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dirty="0">
                <a:solidFill>
                  <a:srgbClr val="4D4D4D"/>
                </a:solidFill>
              </a:rPr>
              <a:t>The </a:t>
            </a:r>
            <a:r>
              <a:rPr lang="en-US" dirty="0">
                <a:solidFill>
                  <a:srgbClr val="4D4D4D"/>
                </a:solidFill>
                <a:hlinkClick r:id="rId3"/>
              </a:rPr>
              <a:t>Re3gistry</a:t>
            </a:r>
            <a:r>
              <a:rPr lang="en-US" dirty="0">
                <a:solidFill>
                  <a:srgbClr val="4D4D4D"/>
                </a:solidFill>
              </a:rPr>
              <a:t> provides a central access point, where </a:t>
            </a:r>
            <a:r>
              <a:rPr lang="en-US" dirty="0" smtClean="0">
                <a:solidFill>
                  <a:srgbClr val="4D4D4D"/>
                </a:solidFill>
              </a:rPr>
              <a:t>commonly shared reference codes, their labels and </a:t>
            </a:r>
            <a:r>
              <a:rPr lang="en-US" dirty="0" smtClean="0">
                <a:solidFill>
                  <a:srgbClr val="4D4D4D"/>
                </a:solidFill>
              </a:rPr>
              <a:t>descriptions. </a:t>
            </a:r>
          </a:p>
          <a:p>
            <a:pPr marL="304792" indent="-271772"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dirty="0" smtClean="0">
                <a:solidFill>
                  <a:srgbClr val="4D4D4D"/>
                </a:solidFill>
              </a:rPr>
              <a:t>It </a:t>
            </a:r>
            <a:r>
              <a:rPr lang="en-US" dirty="0">
                <a:solidFill>
                  <a:srgbClr val="4D4D4D"/>
                </a:solidFill>
              </a:rPr>
              <a:t>can be easily browsed by humans while retrieved by machines through its REST </a:t>
            </a:r>
            <a:r>
              <a:rPr lang="en-US" dirty="0" smtClean="0">
                <a:solidFill>
                  <a:srgbClr val="4D4D4D"/>
                </a:solidFill>
              </a:rPr>
              <a:t>API.</a:t>
            </a:r>
          </a:p>
          <a:p>
            <a:pPr marL="357188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-GB" sz="1600" dirty="0">
                <a:solidFill>
                  <a:srgbClr val="4D4D4D"/>
                </a:solidFill>
                <a:hlinkClick r:id="rId4"/>
              </a:rPr>
              <a:t>https://</a:t>
            </a:r>
            <a:r>
              <a:rPr lang="en-GB" sz="1600" dirty="0" smtClean="0">
                <a:solidFill>
                  <a:srgbClr val="4D4D4D"/>
                </a:solidFill>
                <a:hlinkClick r:id="rId4"/>
              </a:rPr>
              <a:t>joinup.ec.europa.eu/collection/are3na/solution/re3gistry</a:t>
            </a:r>
            <a:r>
              <a:rPr lang="en-GB" sz="1600" dirty="0" smtClean="0">
                <a:solidFill>
                  <a:srgbClr val="4D4D4D"/>
                </a:solidFill>
              </a:rPr>
              <a:t> </a:t>
            </a:r>
            <a:endParaRPr sz="1600" dirty="0" smtClean="0">
              <a:solidFill>
                <a:srgbClr val="4D4D4D"/>
              </a:solidFill>
            </a:endParaRPr>
          </a:p>
          <a:p>
            <a:pPr marL="304792" indent="-271772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dirty="0" smtClean="0">
                <a:solidFill>
                  <a:srgbClr val="4D4D4D"/>
                </a:solidFill>
                <a:hlinkClick r:id="rId5"/>
              </a:rPr>
              <a:t>Version 2.0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smtClean="0">
                <a:solidFill>
                  <a:srgbClr val="4D4D4D"/>
                </a:solidFill>
              </a:rPr>
              <a:t>introduced </a:t>
            </a:r>
            <a:r>
              <a:rPr lang="en-US" dirty="0" smtClean="0">
                <a:solidFill>
                  <a:srgbClr val="4D4D4D"/>
                </a:solidFill>
              </a:rPr>
              <a:t>key features such as an interactive administration interface.</a:t>
            </a:r>
          </a:p>
          <a:p>
            <a:pPr marL="304792" indent="-271772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00000"/>
            </a:pPr>
            <a:r>
              <a:rPr lang="en-US" dirty="0" smtClean="0">
                <a:solidFill>
                  <a:srgbClr val="4D4D4D"/>
                </a:solidFill>
              </a:rPr>
              <a:t>The latest version available is </a:t>
            </a:r>
            <a:r>
              <a:rPr lang="en-US" dirty="0" smtClean="0">
                <a:solidFill>
                  <a:srgbClr val="4D4D4D"/>
                </a:solidFill>
                <a:hlinkClick r:id="rId6"/>
              </a:rPr>
              <a:t>v2.5.3</a:t>
            </a:r>
            <a:r>
              <a:rPr lang="en-US" dirty="0" smtClean="0">
                <a:solidFill>
                  <a:srgbClr val="4D4D4D"/>
                </a:solidFill>
              </a:rPr>
              <a:t>.</a:t>
            </a:r>
            <a:endParaRPr dirty="0">
              <a:solidFill>
                <a:srgbClr val="4D4D4D"/>
              </a:solidFill>
            </a:endParaRPr>
          </a:p>
          <a:p>
            <a:pPr marL="0" indent="0">
              <a:buSzPct val="100000"/>
              <a:buNone/>
            </a:pPr>
            <a:endParaRPr dirty="0"/>
          </a:p>
          <a:p>
            <a:pPr marL="0" indent="0">
              <a:buSzPct val="100000"/>
              <a:buNone/>
            </a:pPr>
            <a:endParaRPr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l">
              <a:buClr>
                <a:schemeClr val="dk2"/>
              </a:buClr>
              <a:buSzPts val="4000"/>
            </a:pPr>
            <a:r>
              <a:rPr lang="en-US" sz="4000" b="1" dirty="0">
                <a:solidFill>
                  <a:schemeClr val="dk2"/>
                </a:solidFill>
              </a:rPr>
              <a:t>About </a:t>
            </a:r>
            <a:endParaRPr sz="4000" b="1" dirty="0">
              <a:solidFill>
                <a:schemeClr val="dk2"/>
              </a:solidFill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88367" y="558494"/>
            <a:ext cx="2797967" cy="81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57982" y="3670212"/>
            <a:ext cx="3215300" cy="254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6600" y="459408"/>
            <a:ext cx="5066215" cy="3450635"/>
          </a:xfrm>
          <a:prstGeom prst="rect">
            <a:avLst/>
          </a:prstGeom>
        </p:spPr>
      </p:pic>
      <p:pic>
        <p:nvPicPr>
          <p:cNvPr id="98" name="Google Shape;98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90403" y="4764024"/>
            <a:ext cx="3495762" cy="2081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8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719307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04792" indent="-30479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b="1" dirty="0">
                <a:solidFill>
                  <a:srgbClr val="4D4D4D"/>
                </a:solidFill>
              </a:rPr>
              <a:t>Avoid common mistakes</a:t>
            </a:r>
            <a:r>
              <a:rPr lang="en-US" dirty="0">
                <a:solidFill>
                  <a:srgbClr val="4D4D4D"/>
                </a:solidFill>
              </a:rPr>
              <a:t> (such as entering synonyms) or misspellings when filling out online forms</a:t>
            </a:r>
            <a:r>
              <a:rPr lang="en-US" dirty="0" smtClean="0">
                <a:solidFill>
                  <a:srgbClr val="4D4D4D"/>
                </a:solidFill>
              </a:rPr>
              <a:t>.</a:t>
            </a:r>
          </a:p>
          <a:p>
            <a:pPr marL="304792" indent="-30479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b="1" dirty="0">
                <a:solidFill>
                  <a:srgbClr val="4D4D4D"/>
                </a:solidFill>
              </a:rPr>
              <a:t>Facilitate the internationalisation</a:t>
            </a:r>
            <a:r>
              <a:rPr lang="en-US" dirty="0">
                <a:solidFill>
                  <a:srgbClr val="4D4D4D"/>
                </a:solidFill>
              </a:rPr>
              <a:t> of user interfaces </a:t>
            </a:r>
            <a:r>
              <a:rPr lang="en-US" dirty="0" smtClean="0">
                <a:solidFill>
                  <a:srgbClr val="4D4D4D"/>
                </a:solidFill>
              </a:rPr>
              <a:t>and registered items, by </a:t>
            </a:r>
            <a:r>
              <a:rPr lang="en-US" dirty="0">
                <a:solidFill>
                  <a:srgbClr val="4D4D4D"/>
                </a:solidFill>
              </a:rPr>
              <a:t>providing multilingual labels.</a:t>
            </a:r>
          </a:p>
          <a:p>
            <a:pPr marL="304792" indent="-30479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b="1" dirty="0">
                <a:solidFill>
                  <a:srgbClr val="4D4D4D"/>
                </a:solidFill>
              </a:rPr>
              <a:t>Ensure semantic </a:t>
            </a:r>
            <a:r>
              <a:rPr lang="en-US" b="1" dirty="0" smtClean="0">
                <a:solidFill>
                  <a:srgbClr val="4D4D4D"/>
                </a:solidFill>
              </a:rPr>
              <a:t>interoperability</a:t>
            </a:r>
            <a:r>
              <a:rPr lang="en-US" dirty="0" smtClean="0">
                <a:solidFill>
                  <a:srgbClr val="4D4D4D"/>
                </a:solidFill>
              </a:rPr>
              <a:t> when exchanging </a:t>
            </a:r>
            <a:r>
              <a:rPr lang="en-US" dirty="0">
                <a:solidFill>
                  <a:srgbClr val="4D4D4D"/>
                </a:solidFill>
              </a:rPr>
              <a:t>data between systems </a:t>
            </a:r>
            <a:r>
              <a:rPr lang="en-US" dirty="0" smtClean="0">
                <a:solidFill>
                  <a:srgbClr val="4D4D4D"/>
                </a:solidFill>
              </a:rPr>
              <a:t>and </a:t>
            </a:r>
            <a:r>
              <a:rPr lang="en-US" dirty="0">
                <a:solidFill>
                  <a:srgbClr val="4D4D4D"/>
                </a:solidFill>
              </a:rPr>
              <a:t>applications.</a:t>
            </a:r>
          </a:p>
          <a:p>
            <a:pPr marL="304792" indent="-30479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b="1" dirty="0">
                <a:solidFill>
                  <a:srgbClr val="4D4D4D"/>
                </a:solidFill>
              </a:rPr>
              <a:t>Increase the value of references codes</a:t>
            </a:r>
            <a:r>
              <a:rPr lang="en-US" dirty="0">
                <a:solidFill>
                  <a:srgbClr val="4D4D4D"/>
                </a:solidFill>
              </a:rPr>
              <a:t> if widely reused and referenced</a:t>
            </a:r>
            <a:r>
              <a:rPr lang="en-US" dirty="0" smtClean="0">
                <a:solidFill>
                  <a:srgbClr val="4D4D4D"/>
                </a:solidFill>
              </a:rPr>
              <a:t>.</a:t>
            </a:r>
            <a:endParaRPr dirty="0">
              <a:solidFill>
                <a:srgbClr val="4D4D4D"/>
              </a:solidFill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l">
              <a:buClr>
                <a:schemeClr val="dk2"/>
              </a:buClr>
              <a:buSzPts val="4000"/>
            </a:pPr>
            <a:r>
              <a:rPr lang="en-US" sz="4000" b="1" dirty="0">
                <a:solidFill>
                  <a:schemeClr val="dk2"/>
                </a:solidFill>
              </a:rPr>
              <a:t>What is the Re3gistry useful for?</a:t>
            </a:r>
            <a:endParaRPr sz="4000" b="1" dirty="0">
              <a:solidFill>
                <a:schemeClr val="dk2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902" y="3007147"/>
            <a:ext cx="3851765" cy="229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6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5370584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04792" indent="-30479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</a:t>
            </a:r>
            <a:r>
              <a:rPr lang="en-US" sz="2200" dirty="0" smtClean="0">
                <a:solidFill>
                  <a:srgbClr val="4D4D4D"/>
                </a:solidFill>
              </a:rPr>
              <a:t> - </a:t>
            </a:r>
            <a:r>
              <a:rPr lang="en-US" sz="2200" dirty="0">
                <a:solidFill>
                  <a:srgbClr val="4D4D4D"/>
                </a:solidFill>
              </a:rPr>
              <a:t>the European Commission’s Joint Research Centre (JRC) </a:t>
            </a:r>
            <a:r>
              <a:rPr lang="en-US" sz="2200" dirty="0" smtClean="0">
                <a:solidFill>
                  <a:srgbClr val="4D4D4D"/>
                </a:solidFill>
              </a:rPr>
              <a:t>starts </a:t>
            </a:r>
            <a:r>
              <a:rPr lang="en-US" sz="2200" dirty="0">
                <a:solidFill>
                  <a:srgbClr val="4D4D4D"/>
                </a:solidFill>
              </a:rPr>
              <a:t>the development of the Re3gistry </a:t>
            </a:r>
            <a:r>
              <a:rPr lang="en-US" sz="2200" dirty="0" smtClean="0">
                <a:solidFill>
                  <a:srgbClr val="4D4D4D"/>
                </a:solidFill>
              </a:rPr>
              <a:t>to </a:t>
            </a:r>
            <a:r>
              <a:rPr lang="en-US" sz="2200" dirty="0">
                <a:solidFill>
                  <a:schemeClr val="bg2"/>
                </a:solidFill>
              </a:rPr>
              <a:t>satisfy the </a:t>
            </a:r>
            <a:r>
              <a:rPr lang="en-US" sz="2200" dirty="0" smtClean="0">
                <a:solidFill>
                  <a:schemeClr val="bg2"/>
                </a:solidFill>
              </a:rPr>
              <a:t>semantic interoperability </a:t>
            </a:r>
            <a:r>
              <a:rPr lang="en-US" sz="2200" dirty="0">
                <a:solidFill>
                  <a:schemeClr val="bg2"/>
                </a:solidFill>
              </a:rPr>
              <a:t>requirements set by the INSPIRE </a:t>
            </a:r>
            <a:r>
              <a:rPr lang="en-US" sz="2200" dirty="0" smtClean="0">
                <a:solidFill>
                  <a:schemeClr val="bg2"/>
                </a:solidFill>
              </a:rPr>
              <a:t>Directive</a:t>
            </a:r>
            <a:r>
              <a:rPr lang="en-US" sz="2200" dirty="0" smtClean="0">
                <a:solidFill>
                  <a:srgbClr val="4D4D4D"/>
                </a:solidFill>
              </a:rPr>
              <a:t>: the</a:t>
            </a:r>
            <a:r>
              <a:rPr lang="en-US" sz="2200" dirty="0">
                <a:solidFill>
                  <a:srgbClr val="4D4D4D"/>
                </a:solidFill>
              </a:rPr>
              <a:t> </a:t>
            </a:r>
            <a:r>
              <a:rPr lang="en-US" sz="2200" dirty="0">
                <a:solidFill>
                  <a:srgbClr val="4D4D4D"/>
                </a:solidFill>
                <a:hlinkClick r:id="rId3"/>
              </a:rPr>
              <a:t>INSPIRE </a:t>
            </a:r>
            <a:r>
              <a:rPr lang="en-US" sz="2200" dirty="0" smtClean="0">
                <a:solidFill>
                  <a:srgbClr val="4D4D4D"/>
                </a:solidFill>
                <a:hlinkClick r:id="rId3"/>
              </a:rPr>
              <a:t>Registry</a:t>
            </a:r>
            <a:r>
              <a:rPr lang="en-US" sz="2200" dirty="0" smtClean="0">
                <a:solidFill>
                  <a:srgbClr val="4D4D4D"/>
                </a:solidFill>
              </a:rPr>
              <a:t> is implemented.</a:t>
            </a:r>
            <a:endParaRPr sz="2200" dirty="0">
              <a:solidFill>
                <a:srgbClr val="4D4D4D"/>
              </a:solidFill>
            </a:endParaRPr>
          </a:p>
          <a:p>
            <a:pPr marL="304792" indent="-30479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en-US" sz="2200" dirty="0">
                <a:solidFill>
                  <a:srgbClr val="4D4D4D"/>
                </a:solidFill>
              </a:rPr>
              <a:t> </a:t>
            </a:r>
            <a:r>
              <a:rPr lang="en-US" sz="2200" dirty="0" smtClean="0">
                <a:solidFill>
                  <a:srgbClr val="4D4D4D"/>
                </a:solidFill>
              </a:rPr>
              <a:t>- Given </a:t>
            </a:r>
            <a:r>
              <a:rPr lang="en-US" sz="2200" dirty="0">
                <a:solidFill>
                  <a:srgbClr val="4D4D4D"/>
                </a:solidFill>
              </a:rPr>
              <a:t>its high reusability potential, it was decided to be </a:t>
            </a:r>
            <a:r>
              <a:rPr lang="en-US" sz="2200" dirty="0">
                <a:solidFill>
                  <a:schemeClr val="bg2"/>
                </a:solidFill>
              </a:rPr>
              <a:t>released as a generic open-source project</a:t>
            </a:r>
            <a:r>
              <a:rPr lang="en-US" sz="2200" dirty="0">
                <a:solidFill>
                  <a:srgbClr val="4D4D4D"/>
                </a:solidFill>
              </a:rPr>
              <a:t> to support semantic interoperability across any organisation.</a:t>
            </a:r>
            <a:endParaRPr sz="2200" dirty="0">
              <a:solidFill>
                <a:srgbClr val="4D4D4D"/>
              </a:solidFill>
            </a:endParaRPr>
          </a:p>
          <a:p>
            <a:pPr marL="304792" indent="-84665">
              <a:buNone/>
            </a:pPr>
            <a:endParaRPr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l">
              <a:buClr>
                <a:schemeClr val="dk2"/>
              </a:buClr>
              <a:buSzPts val="4000"/>
            </a:pPr>
            <a:r>
              <a:rPr lang="en-US" sz="4000" b="1" dirty="0">
                <a:solidFill>
                  <a:schemeClr val="dk2"/>
                </a:solidFill>
              </a:rPr>
              <a:t>Background</a:t>
            </a:r>
            <a:endParaRPr sz="4000" b="1"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22" y="283780"/>
            <a:ext cx="5320486" cy="6375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1" t="3425" r="1413" b="39268"/>
          <a:stretch/>
        </p:blipFill>
        <p:spPr>
          <a:xfrm>
            <a:off x="10707941" y="1214521"/>
            <a:ext cx="1191873" cy="1259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A16F7AF-6264-41CA-BA12-289AAAFE14B8}"/>
              </a:ext>
            </a:extLst>
          </p:cNvPr>
          <p:cNvSpPr/>
          <p:nvPr/>
        </p:nvSpPr>
        <p:spPr>
          <a:xfrm>
            <a:off x="9321639" y="5845403"/>
            <a:ext cx="2673626" cy="88564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8400" y="1339200"/>
            <a:ext cx="6825501" cy="976445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GB" sz="2200" dirty="0" smtClean="0">
                <a:solidFill>
                  <a:srgbClr val="034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the Core </a:t>
            </a:r>
            <a:r>
              <a:rPr lang="en-GB" sz="2200" dirty="0">
                <a:solidFill>
                  <a:srgbClr val="034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INSPIRE Central Components</a:t>
            </a:r>
            <a:br>
              <a:rPr lang="en-GB" sz="2200" dirty="0">
                <a:solidFill>
                  <a:srgbClr val="034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200" dirty="0" smtClean="0">
                <a:solidFill>
                  <a:srgbClr val="034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European Infrastructure</a:t>
            </a:r>
            <a:r>
              <a:rPr lang="en-GB" sz="2200" dirty="0" smtClean="0"/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GB" sz="2200" dirty="0" smtClean="0">
                <a:solidFill>
                  <a:srgbClr val="034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Reusability</a:t>
            </a:r>
            <a:r>
              <a:rPr lang="en-GB" sz="2200" dirty="0" smtClean="0"/>
              <a:t> and implementations in MS.</a:t>
            </a:r>
            <a:endParaRPr lang="en-GB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2000" y="482400"/>
            <a:ext cx="10515600" cy="782357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dk2"/>
              </a:buClr>
              <a:buSzPts val="3800"/>
            </a:pPr>
            <a:r>
              <a:rPr lang="en-GB" sz="4000" b="1" dirty="0" smtClean="0">
                <a:solidFill>
                  <a:schemeClr val="dk2"/>
                </a:solidFill>
              </a:rPr>
              <a:t>INSPIRE Registry</a:t>
            </a:r>
            <a:endParaRPr lang="en-GB" sz="4000" b="1" dirty="0">
              <a:solidFill>
                <a:schemeClr val="dk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01" y="224230"/>
            <a:ext cx="4082662" cy="364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29" y="2622748"/>
            <a:ext cx="3036356" cy="3736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677" y="2936865"/>
            <a:ext cx="3673110" cy="3421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68288" y="6452141"/>
            <a:ext cx="341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INSPIRE Geoportal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34E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1456" y="6452141"/>
            <a:ext cx="3210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INSPIRE Reference Validator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34E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8677" y="6452141"/>
            <a:ext cx="367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INSPIRE Registry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34E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52" y="2661158"/>
            <a:ext cx="3129328" cy="369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0625" y="4502013"/>
            <a:ext cx="1176813" cy="12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83758"/>
            <a:ext cx="10267462" cy="4312230"/>
          </a:xfrm>
        </p:spPr>
        <p:txBody>
          <a:bodyPr/>
          <a:lstStyle/>
          <a:p>
            <a:r>
              <a:rPr lang="en-GB" b="1" dirty="0" smtClean="0">
                <a:solidFill>
                  <a:schemeClr val="bg2"/>
                </a:solidFill>
              </a:rPr>
              <a:t>Different registers available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 smtClean="0"/>
              <a:t>INSPIRE Registry</a:t>
            </a:r>
            <a:br>
              <a:rPr lang="en-GB" sz="4000" b="1" dirty="0" smtClean="0"/>
            </a:br>
            <a:r>
              <a:rPr lang="en-GB" sz="4000" b="1" dirty="0" smtClean="0"/>
              <a:t>Contents</a:t>
            </a:r>
            <a:endParaRPr lang="en-GB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3" y="2306067"/>
            <a:ext cx="7781925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017877" y="4102213"/>
            <a:ext cx="298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hlinkClick r:id="rId3"/>
              </a:rPr>
              <a:t>https://</a:t>
            </a:r>
            <a:r>
              <a:rPr lang="es-ES" sz="1800" dirty="0" smtClean="0">
                <a:hlinkClick r:id="rId3"/>
              </a:rPr>
              <a:t>inspire.ec.europa.eu/registry</a:t>
            </a:r>
            <a:r>
              <a:rPr lang="es-ES" sz="1800" dirty="0" smtClean="0"/>
              <a:t> </a:t>
            </a:r>
            <a:endParaRPr lang="es-E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914" y="0"/>
            <a:ext cx="2452560" cy="25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1075</Words>
  <Application>Microsoft Office PowerPoint</Application>
  <PresentationFormat>Widescreen</PresentationFormat>
  <Paragraphs>161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Office Theme</vt:lpstr>
      <vt:lpstr>1_Office Theme</vt:lpstr>
      <vt:lpstr>2_Office Theme</vt:lpstr>
      <vt:lpstr>Training on  Re3gistry/INSPIRE Registry and ETF/INSPIRE Reference Validator</vt:lpstr>
      <vt:lpstr>Housekeeping rules</vt:lpstr>
      <vt:lpstr>The trainings</vt:lpstr>
      <vt:lpstr>Introduction to the Re3gistry and the INSPIRE Registry</vt:lpstr>
      <vt:lpstr>About </vt:lpstr>
      <vt:lpstr>What is the Re3gistry useful for?</vt:lpstr>
      <vt:lpstr>Background</vt:lpstr>
      <vt:lpstr>INSPIRE Registry</vt:lpstr>
      <vt:lpstr>INSPIRE Registry Contents</vt:lpstr>
      <vt:lpstr>Re3gistry  Open Source - OSGeoLive</vt:lpstr>
      <vt:lpstr>Re3gistry  Who is using it?</vt:lpstr>
      <vt:lpstr>Re3gistry Core features</vt:lpstr>
      <vt:lpstr>Register Federation Tool (RoR) Example: INSPIRE Register Federation</vt:lpstr>
      <vt:lpstr>Re3gistry &amp; RoR GitHub repository</vt:lpstr>
      <vt:lpstr>INSPIRE Registry GitHub repository</vt:lpstr>
      <vt:lpstr>Re3gistry  Latest releases</vt:lpstr>
      <vt:lpstr>Re3gistry  Next release</vt:lpstr>
      <vt:lpstr>Re3gistry and INSPIRE Registry Surveys</vt:lpstr>
      <vt:lpstr> Community &amp; Communication channels</vt:lpstr>
      <vt:lpstr>Demonstrations today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Re3gistry Software</dc:title>
  <dc:creator>JOHN Yvonne (COMM)</dc:creator>
  <cp:lastModifiedBy>ESCRIU Jordi (JRC-ISPRA)</cp:lastModifiedBy>
  <cp:revision>68</cp:revision>
  <dcterms:created xsi:type="dcterms:W3CDTF">2019-08-09T12:06:42Z</dcterms:created>
  <dcterms:modified xsi:type="dcterms:W3CDTF">2024-05-29T00:59:04Z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