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6" r:id="rId4"/>
  </p:sldMasterIdLst>
  <p:notesMasterIdLst>
    <p:notesMasterId r:id="rId12"/>
  </p:notesMasterIdLst>
  <p:handoutMasterIdLst>
    <p:handoutMasterId r:id="rId13"/>
  </p:handoutMasterIdLst>
  <p:sldIdLst>
    <p:sldId id="386" r:id="rId5"/>
    <p:sldId id="409" r:id="rId6"/>
    <p:sldId id="373" r:id="rId7"/>
    <p:sldId id="405" r:id="rId8"/>
    <p:sldId id="410" r:id="rId9"/>
    <p:sldId id="411" r:id="rId10"/>
    <p:sldId id="314" r:id="rId11"/>
  </p:sldIdLst>
  <p:sldSz cx="9144000" cy="5143500" type="screen16x9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F5494"/>
    <a:srgbClr val="004494"/>
    <a:srgbClr val="D5F7E7"/>
    <a:srgbClr val="2CF6C1"/>
    <a:srgbClr val="3E6FD2"/>
    <a:srgbClr val="FFD624"/>
    <a:srgbClr val="3166CF"/>
    <a:srgbClr val="2D5EC1"/>
    <a:srgbClr val="BD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6753" autoAdjust="0"/>
  </p:normalViewPr>
  <p:slideViewPr>
    <p:cSldViewPr>
      <p:cViewPr varScale="1">
        <p:scale>
          <a:sx n="119" d="100"/>
          <a:sy n="119" d="100"/>
        </p:scale>
        <p:origin x="136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1E950-2E83-4F9E-8C2D-97EEEF5F1D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50AC13-307B-47E4-B468-F692275DCC7B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Geospatial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06894CDC-7E8D-4FDA-8914-3808044FA236}" type="parTrans" cxnId="{FAE9FCB4-64AA-4E86-801E-9B4F43AC7B4A}">
      <dgm:prSet/>
      <dgm:spPr/>
      <dgm:t>
        <a:bodyPr/>
        <a:lstStyle/>
        <a:p>
          <a:endParaRPr lang="en-US"/>
        </a:p>
      </dgm:t>
    </dgm:pt>
    <dgm:pt modelId="{A92C8740-76FF-4A66-B3A1-E94C8BF4838C}" type="sibTrans" cxnId="{FAE9FCB4-64AA-4E86-801E-9B4F43AC7B4A}">
      <dgm:prSet/>
      <dgm:spPr/>
      <dgm:t>
        <a:bodyPr/>
        <a:lstStyle/>
        <a:p>
          <a:endParaRPr lang="en-US"/>
        </a:p>
      </dgm:t>
    </dgm:pt>
    <dgm:pt modelId="{B11A8544-44D1-4A0E-B478-A3406C7827C3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Earth observation and environment </a:t>
          </a:r>
          <a:endParaRPr lang="fr-BE" b="1" dirty="0">
            <a:solidFill>
              <a:schemeClr val="accent5"/>
            </a:solidFill>
          </a:endParaRPr>
        </a:p>
      </dgm:t>
    </dgm:pt>
    <dgm:pt modelId="{2B59F234-5A4F-4317-819A-DC7F429ECCA8}" type="parTrans" cxnId="{ABF7466B-C4B9-485D-A5E1-CC968D25AF79}">
      <dgm:prSet/>
      <dgm:spPr/>
      <dgm:t>
        <a:bodyPr/>
        <a:lstStyle/>
        <a:p>
          <a:endParaRPr lang="en-US"/>
        </a:p>
      </dgm:t>
    </dgm:pt>
    <dgm:pt modelId="{CC9AF63E-DBF7-4CD0-A8CA-DD56B26FFB37}" type="sibTrans" cxnId="{ABF7466B-C4B9-485D-A5E1-CC968D25AF79}">
      <dgm:prSet/>
      <dgm:spPr/>
      <dgm:t>
        <a:bodyPr/>
        <a:lstStyle/>
        <a:p>
          <a:endParaRPr lang="en-US"/>
        </a:p>
      </dgm:t>
    </dgm:pt>
    <dgm:pt modelId="{E31A4969-E214-4DDB-9088-C12CCB1014EF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Meteorological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D723E7EA-1A98-4B77-B624-9FE957CAD5A8}" type="parTrans" cxnId="{0830C2AE-D425-4134-9061-B8F06A020F76}">
      <dgm:prSet/>
      <dgm:spPr/>
      <dgm:t>
        <a:bodyPr/>
        <a:lstStyle/>
        <a:p>
          <a:endParaRPr lang="en-US"/>
        </a:p>
      </dgm:t>
    </dgm:pt>
    <dgm:pt modelId="{D4371905-4559-4702-8050-E30393D01C1D}" type="sibTrans" cxnId="{0830C2AE-D425-4134-9061-B8F06A020F76}">
      <dgm:prSet/>
      <dgm:spPr/>
      <dgm:t>
        <a:bodyPr/>
        <a:lstStyle/>
        <a:p>
          <a:endParaRPr lang="en-US"/>
        </a:p>
      </dgm:t>
    </dgm:pt>
    <dgm:pt modelId="{DEB01A95-CBFC-4975-8A8A-2F70308F769A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Statistics</a:t>
          </a:r>
          <a:r>
            <a:rPr lang="en-GB" i="1" dirty="0" smtClean="0">
              <a:solidFill>
                <a:schemeClr val="accent5"/>
              </a:solidFill>
            </a:rPr>
            <a:t> </a:t>
          </a:r>
          <a:endParaRPr lang="fr-BE" dirty="0">
            <a:solidFill>
              <a:schemeClr val="accent5"/>
            </a:solidFill>
          </a:endParaRPr>
        </a:p>
      </dgm:t>
    </dgm:pt>
    <dgm:pt modelId="{7D89D9F5-E652-4526-80CB-A4F6242687BD}" type="parTrans" cxnId="{3D5F225A-5D30-4CD2-B827-140785142314}">
      <dgm:prSet/>
      <dgm:spPr/>
      <dgm:t>
        <a:bodyPr/>
        <a:lstStyle/>
        <a:p>
          <a:endParaRPr lang="en-US"/>
        </a:p>
      </dgm:t>
    </dgm:pt>
    <dgm:pt modelId="{C4290AA8-ED9A-4FB7-97B1-7CC0CAA86F15}" type="sibTrans" cxnId="{3D5F225A-5D30-4CD2-B827-140785142314}">
      <dgm:prSet/>
      <dgm:spPr/>
      <dgm:t>
        <a:bodyPr/>
        <a:lstStyle/>
        <a:p>
          <a:endParaRPr lang="en-US"/>
        </a:p>
      </dgm:t>
    </dgm:pt>
    <dgm:pt modelId="{F38578F7-9D76-4032-B139-F2F9A039B0D8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tx1">
                  <a:lumMod val="20000"/>
                  <a:lumOff val="80000"/>
                </a:schemeClr>
              </a:solidFill>
            </a:rPr>
            <a:t>Companies and company ownership</a:t>
          </a:r>
          <a:endParaRPr lang="fr-BE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5ED64451-16AF-4BF8-9145-C20AC14E8916}" type="parTrans" cxnId="{038E9DC0-B19B-44FF-9C0A-30C9053555C1}">
      <dgm:prSet/>
      <dgm:spPr/>
      <dgm:t>
        <a:bodyPr/>
        <a:lstStyle/>
        <a:p>
          <a:endParaRPr lang="en-US"/>
        </a:p>
      </dgm:t>
    </dgm:pt>
    <dgm:pt modelId="{4801FD38-C9EA-4D55-9B0B-F921E160A9CD}" type="sibTrans" cxnId="{038E9DC0-B19B-44FF-9C0A-30C9053555C1}">
      <dgm:prSet/>
      <dgm:spPr/>
      <dgm:t>
        <a:bodyPr/>
        <a:lstStyle/>
        <a:p>
          <a:endParaRPr lang="en-US"/>
        </a:p>
      </dgm:t>
    </dgm:pt>
    <dgm:pt modelId="{0AC1BB06-5BD5-4B66-ACB0-D27F7E1E4C5B}">
      <dgm:prSet/>
      <dgm:spPr/>
      <dgm:t>
        <a:bodyPr/>
        <a:lstStyle/>
        <a:p>
          <a:pPr rtl="0"/>
          <a:r>
            <a:rPr lang="en-GB" b="1" i="1" dirty="0" smtClean="0">
              <a:solidFill>
                <a:schemeClr val="accent5"/>
              </a:solidFill>
            </a:rPr>
            <a:t>Mobility</a:t>
          </a:r>
          <a:endParaRPr lang="fr-BE" b="1" dirty="0">
            <a:solidFill>
              <a:schemeClr val="accent5"/>
            </a:solidFill>
          </a:endParaRPr>
        </a:p>
      </dgm:t>
    </dgm:pt>
    <dgm:pt modelId="{2C7D4FE1-6727-42D9-A80A-60217C2B0602}" type="parTrans" cxnId="{0CBE35FA-8C7F-4197-B20C-18B8ABB51D76}">
      <dgm:prSet/>
      <dgm:spPr/>
      <dgm:t>
        <a:bodyPr/>
        <a:lstStyle/>
        <a:p>
          <a:endParaRPr lang="en-US"/>
        </a:p>
      </dgm:t>
    </dgm:pt>
    <dgm:pt modelId="{8F0000DF-CB59-43CD-9811-0CA2FE638FC9}" type="sibTrans" cxnId="{0CBE35FA-8C7F-4197-B20C-18B8ABB51D76}">
      <dgm:prSet/>
      <dgm:spPr/>
      <dgm:t>
        <a:bodyPr/>
        <a:lstStyle/>
        <a:p>
          <a:endParaRPr lang="en-US"/>
        </a:p>
      </dgm:t>
    </dgm:pt>
    <dgm:pt modelId="{9AACDFE0-3469-4099-BA0C-21C73776653D}" type="pres">
      <dgm:prSet presAssocID="{7FB1E950-2E83-4F9E-8C2D-97EEEF5F1D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4C63E-B09A-4574-942C-A11052FCEBCB}" type="pres">
      <dgm:prSet presAssocID="{2850AC13-307B-47E4-B468-F692275DCC7B}" presName="linNode" presStyleCnt="0"/>
      <dgm:spPr/>
    </dgm:pt>
    <dgm:pt modelId="{04A8509A-BCCB-49E6-A6F5-0A5F2CBA3BFB}" type="pres">
      <dgm:prSet presAssocID="{2850AC13-307B-47E4-B468-F692275DCC7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AD87A-F560-4295-B285-0E2920A67631}" type="pres">
      <dgm:prSet presAssocID="{A92C8740-76FF-4A66-B3A1-E94C8BF4838C}" presName="sp" presStyleCnt="0"/>
      <dgm:spPr/>
    </dgm:pt>
    <dgm:pt modelId="{122547BC-9664-4511-B311-F7EB9BF3A86D}" type="pres">
      <dgm:prSet presAssocID="{B11A8544-44D1-4A0E-B478-A3406C7827C3}" presName="linNode" presStyleCnt="0"/>
      <dgm:spPr/>
    </dgm:pt>
    <dgm:pt modelId="{947C34FF-7F37-4F70-BC61-FC95C1378C13}" type="pres">
      <dgm:prSet presAssocID="{B11A8544-44D1-4A0E-B478-A3406C7827C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7E13E-B628-4C4A-9FCA-04ED6B438104}" type="pres">
      <dgm:prSet presAssocID="{CC9AF63E-DBF7-4CD0-A8CA-DD56B26FFB37}" presName="sp" presStyleCnt="0"/>
      <dgm:spPr/>
    </dgm:pt>
    <dgm:pt modelId="{42221C9D-79C6-4FB5-A887-62713E16870A}" type="pres">
      <dgm:prSet presAssocID="{E31A4969-E214-4DDB-9088-C12CCB1014EF}" presName="linNode" presStyleCnt="0"/>
      <dgm:spPr/>
    </dgm:pt>
    <dgm:pt modelId="{7AF32F7F-454E-4EFB-B9BD-5BC70F59A22B}" type="pres">
      <dgm:prSet presAssocID="{E31A4969-E214-4DDB-9088-C12CCB1014EF}" presName="parentText" presStyleLbl="node1" presStyleIdx="2" presStyleCnt="6" custLinFactNeighborX="608" custLinFactNeighborY="1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B62A-B1F3-4D48-AE24-0E4BA0C099E6}" type="pres">
      <dgm:prSet presAssocID="{D4371905-4559-4702-8050-E30393D01C1D}" presName="sp" presStyleCnt="0"/>
      <dgm:spPr/>
    </dgm:pt>
    <dgm:pt modelId="{C6C575F4-0075-4857-8761-61E03AA2AD33}" type="pres">
      <dgm:prSet presAssocID="{DEB01A95-CBFC-4975-8A8A-2F70308F769A}" presName="linNode" presStyleCnt="0"/>
      <dgm:spPr/>
    </dgm:pt>
    <dgm:pt modelId="{E01DF3C7-4DCC-45D3-A46C-57C2B254EC07}" type="pres">
      <dgm:prSet presAssocID="{DEB01A95-CBFC-4975-8A8A-2F70308F769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BF792-3416-47A4-BB75-881EA344D130}" type="pres">
      <dgm:prSet presAssocID="{C4290AA8-ED9A-4FB7-97B1-7CC0CAA86F15}" presName="sp" presStyleCnt="0"/>
      <dgm:spPr/>
    </dgm:pt>
    <dgm:pt modelId="{00355D4A-3A37-4378-99F8-5740AB8030F4}" type="pres">
      <dgm:prSet presAssocID="{F38578F7-9D76-4032-B139-F2F9A039B0D8}" presName="linNode" presStyleCnt="0"/>
      <dgm:spPr/>
    </dgm:pt>
    <dgm:pt modelId="{68B4CE13-14D9-4622-81FD-724E353FF1C3}" type="pres">
      <dgm:prSet presAssocID="{F38578F7-9D76-4032-B139-F2F9A039B0D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BE23C-3599-4F70-AC0C-034BD39B3E23}" type="pres">
      <dgm:prSet presAssocID="{4801FD38-C9EA-4D55-9B0B-F921E160A9CD}" presName="sp" presStyleCnt="0"/>
      <dgm:spPr/>
    </dgm:pt>
    <dgm:pt modelId="{42BAC014-DEC9-415A-A498-40A9A131F796}" type="pres">
      <dgm:prSet presAssocID="{0AC1BB06-5BD5-4B66-ACB0-D27F7E1E4C5B}" presName="linNode" presStyleCnt="0"/>
      <dgm:spPr/>
    </dgm:pt>
    <dgm:pt modelId="{1A55D17C-195E-4425-A62E-7047EA18FA86}" type="pres">
      <dgm:prSet presAssocID="{0AC1BB06-5BD5-4B66-ACB0-D27F7E1E4C5B}" presName="parentText" presStyleLbl="node1" presStyleIdx="5" presStyleCnt="6" custLinFactNeighborY="91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F225A-5D30-4CD2-B827-140785142314}" srcId="{7FB1E950-2E83-4F9E-8C2D-97EEEF5F1DD7}" destId="{DEB01A95-CBFC-4975-8A8A-2F70308F769A}" srcOrd="3" destOrd="0" parTransId="{7D89D9F5-E652-4526-80CB-A4F6242687BD}" sibTransId="{C4290AA8-ED9A-4FB7-97B1-7CC0CAA86F15}"/>
    <dgm:cxn modelId="{0830C2AE-D425-4134-9061-B8F06A020F76}" srcId="{7FB1E950-2E83-4F9E-8C2D-97EEEF5F1DD7}" destId="{E31A4969-E214-4DDB-9088-C12CCB1014EF}" srcOrd="2" destOrd="0" parTransId="{D723E7EA-1A98-4B77-B624-9FE957CAD5A8}" sibTransId="{D4371905-4559-4702-8050-E30393D01C1D}"/>
    <dgm:cxn modelId="{B32F333A-A008-43E9-9108-BF8B3A92EFF0}" type="presOf" srcId="{F38578F7-9D76-4032-B139-F2F9A039B0D8}" destId="{68B4CE13-14D9-4622-81FD-724E353FF1C3}" srcOrd="0" destOrd="0" presId="urn:microsoft.com/office/officeart/2005/8/layout/vList5"/>
    <dgm:cxn modelId="{047FF4BC-DCBC-469E-8969-B7F06715E27C}" type="presOf" srcId="{2850AC13-307B-47E4-B468-F692275DCC7B}" destId="{04A8509A-BCCB-49E6-A6F5-0A5F2CBA3BFB}" srcOrd="0" destOrd="0" presId="urn:microsoft.com/office/officeart/2005/8/layout/vList5"/>
    <dgm:cxn modelId="{9DADE6D9-410C-4C49-A736-04CED1E71397}" type="presOf" srcId="{7FB1E950-2E83-4F9E-8C2D-97EEEF5F1DD7}" destId="{9AACDFE0-3469-4099-BA0C-21C73776653D}" srcOrd="0" destOrd="0" presId="urn:microsoft.com/office/officeart/2005/8/layout/vList5"/>
    <dgm:cxn modelId="{C51F323A-E21F-407D-BCE2-8C581C51EBE8}" type="presOf" srcId="{E31A4969-E214-4DDB-9088-C12CCB1014EF}" destId="{7AF32F7F-454E-4EFB-B9BD-5BC70F59A22B}" srcOrd="0" destOrd="0" presId="urn:microsoft.com/office/officeart/2005/8/layout/vList5"/>
    <dgm:cxn modelId="{FF4092F0-0462-456F-95C4-8EDD018DFA65}" type="presOf" srcId="{0AC1BB06-5BD5-4B66-ACB0-D27F7E1E4C5B}" destId="{1A55D17C-195E-4425-A62E-7047EA18FA86}" srcOrd="0" destOrd="0" presId="urn:microsoft.com/office/officeart/2005/8/layout/vList5"/>
    <dgm:cxn modelId="{ABF7466B-C4B9-485D-A5E1-CC968D25AF79}" srcId="{7FB1E950-2E83-4F9E-8C2D-97EEEF5F1DD7}" destId="{B11A8544-44D1-4A0E-B478-A3406C7827C3}" srcOrd="1" destOrd="0" parTransId="{2B59F234-5A4F-4317-819A-DC7F429ECCA8}" sibTransId="{CC9AF63E-DBF7-4CD0-A8CA-DD56B26FFB37}"/>
    <dgm:cxn modelId="{A2B85FA6-FB19-47ED-8CE9-7BACEE1522D4}" type="presOf" srcId="{B11A8544-44D1-4A0E-B478-A3406C7827C3}" destId="{947C34FF-7F37-4F70-BC61-FC95C1378C13}" srcOrd="0" destOrd="0" presId="urn:microsoft.com/office/officeart/2005/8/layout/vList5"/>
    <dgm:cxn modelId="{FB59F96D-207E-446D-829C-5E34E221BC8F}" type="presOf" srcId="{DEB01A95-CBFC-4975-8A8A-2F70308F769A}" destId="{E01DF3C7-4DCC-45D3-A46C-57C2B254EC07}" srcOrd="0" destOrd="0" presId="urn:microsoft.com/office/officeart/2005/8/layout/vList5"/>
    <dgm:cxn modelId="{FAE9FCB4-64AA-4E86-801E-9B4F43AC7B4A}" srcId="{7FB1E950-2E83-4F9E-8C2D-97EEEF5F1DD7}" destId="{2850AC13-307B-47E4-B468-F692275DCC7B}" srcOrd="0" destOrd="0" parTransId="{06894CDC-7E8D-4FDA-8914-3808044FA236}" sibTransId="{A92C8740-76FF-4A66-B3A1-E94C8BF4838C}"/>
    <dgm:cxn modelId="{0CBE35FA-8C7F-4197-B20C-18B8ABB51D76}" srcId="{7FB1E950-2E83-4F9E-8C2D-97EEEF5F1DD7}" destId="{0AC1BB06-5BD5-4B66-ACB0-D27F7E1E4C5B}" srcOrd="5" destOrd="0" parTransId="{2C7D4FE1-6727-42D9-A80A-60217C2B0602}" sibTransId="{8F0000DF-CB59-43CD-9811-0CA2FE638FC9}"/>
    <dgm:cxn modelId="{038E9DC0-B19B-44FF-9C0A-30C9053555C1}" srcId="{7FB1E950-2E83-4F9E-8C2D-97EEEF5F1DD7}" destId="{F38578F7-9D76-4032-B139-F2F9A039B0D8}" srcOrd="4" destOrd="0" parTransId="{5ED64451-16AF-4BF8-9145-C20AC14E8916}" sibTransId="{4801FD38-C9EA-4D55-9B0B-F921E160A9CD}"/>
    <dgm:cxn modelId="{944FAFCD-F682-469E-A9FB-9767B456C46C}" type="presParOf" srcId="{9AACDFE0-3469-4099-BA0C-21C73776653D}" destId="{8E34C63E-B09A-4574-942C-A11052FCEBCB}" srcOrd="0" destOrd="0" presId="urn:microsoft.com/office/officeart/2005/8/layout/vList5"/>
    <dgm:cxn modelId="{46ACF299-C3E3-4A73-9D2E-3F93D28A147A}" type="presParOf" srcId="{8E34C63E-B09A-4574-942C-A11052FCEBCB}" destId="{04A8509A-BCCB-49E6-A6F5-0A5F2CBA3BFB}" srcOrd="0" destOrd="0" presId="urn:microsoft.com/office/officeart/2005/8/layout/vList5"/>
    <dgm:cxn modelId="{8EE663DE-00D9-463B-AA7D-D034F94A9D56}" type="presParOf" srcId="{9AACDFE0-3469-4099-BA0C-21C73776653D}" destId="{920AD87A-F560-4295-B285-0E2920A67631}" srcOrd="1" destOrd="0" presId="urn:microsoft.com/office/officeart/2005/8/layout/vList5"/>
    <dgm:cxn modelId="{5F056F2A-40AF-4626-BCBB-788FC379343F}" type="presParOf" srcId="{9AACDFE0-3469-4099-BA0C-21C73776653D}" destId="{122547BC-9664-4511-B311-F7EB9BF3A86D}" srcOrd="2" destOrd="0" presId="urn:microsoft.com/office/officeart/2005/8/layout/vList5"/>
    <dgm:cxn modelId="{FEB8DEB2-83EE-464C-BCEC-AF5E92EA27E5}" type="presParOf" srcId="{122547BC-9664-4511-B311-F7EB9BF3A86D}" destId="{947C34FF-7F37-4F70-BC61-FC95C1378C13}" srcOrd="0" destOrd="0" presId="urn:microsoft.com/office/officeart/2005/8/layout/vList5"/>
    <dgm:cxn modelId="{638258C0-76F7-49E2-8BD7-BBCF09D15FC2}" type="presParOf" srcId="{9AACDFE0-3469-4099-BA0C-21C73776653D}" destId="{2F07E13E-B628-4C4A-9FCA-04ED6B438104}" srcOrd="3" destOrd="0" presId="urn:microsoft.com/office/officeart/2005/8/layout/vList5"/>
    <dgm:cxn modelId="{D6D7B4BA-5952-4022-9897-BE9711C7E95E}" type="presParOf" srcId="{9AACDFE0-3469-4099-BA0C-21C73776653D}" destId="{42221C9D-79C6-4FB5-A887-62713E16870A}" srcOrd="4" destOrd="0" presId="urn:microsoft.com/office/officeart/2005/8/layout/vList5"/>
    <dgm:cxn modelId="{955C7BD9-C48D-4E79-8A1D-126361AAB776}" type="presParOf" srcId="{42221C9D-79C6-4FB5-A887-62713E16870A}" destId="{7AF32F7F-454E-4EFB-B9BD-5BC70F59A22B}" srcOrd="0" destOrd="0" presId="urn:microsoft.com/office/officeart/2005/8/layout/vList5"/>
    <dgm:cxn modelId="{5358426C-268C-401A-BDC7-656FDC8F90C1}" type="presParOf" srcId="{9AACDFE0-3469-4099-BA0C-21C73776653D}" destId="{D81FB62A-B1F3-4D48-AE24-0E4BA0C099E6}" srcOrd="5" destOrd="0" presId="urn:microsoft.com/office/officeart/2005/8/layout/vList5"/>
    <dgm:cxn modelId="{01CE3C42-B49E-4E62-B588-A4BFE1591D7F}" type="presParOf" srcId="{9AACDFE0-3469-4099-BA0C-21C73776653D}" destId="{C6C575F4-0075-4857-8761-61E03AA2AD33}" srcOrd="6" destOrd="0" presId="urn:microsoft.com/office/officeart/2005/8/layout/vList5"/>
    <dgm:cxn modelId="{EB17C801-5346-4B12-86B7-612E40DA0165}" type="presParOf" srcId="{C6C575F4-0075-4857-8761-61E03AA2AD33}" destId="{E01DF3C7-4DCC-45D3-A46C-57C2B254EC07}" srcOrd="0" destOrd="0" presId="urn:microsoft.com/office/officeart/2005/8/layout/vList5"/>
    <dgm:cxn modelId="{AF554BAE-715A-4DF8-8D26-E28456EA8036}" type="presParOf" srcId="{9AACDFE0-3469-4099-BA0C-21C73776653D}" destId="{2FFBF792-3416-47A4-BB75-881EA344D130}" srcOrd="7" destOrd="0" presId="urn:microsoft.com/office/officeart/2005/8/layout/vList5"/>
    <dgm:cxn modelId="{D93AACA9-7D60-415F-86E9-A135BF3C18E1}" type="presParOf" srcId="{9AACDFE0-3469-4099-BA0C-21C73776653D}" destId="{00355D4A-3A37-4378-99F8-5740AB8030F4}" srcOrd="8" destOrd="0" presId="urn:microsoft.com/office/officeart/2005/8/layout/vList5"/>
    <dgm:cxn modelId="{6A2CA0CF-1FA5-4DDB-B197-F9B27E61AFED}" type="presParOf" srcId="{00355D4A-3A37-4378-99F8-5740AB8030F4}" destId="{68B4CE13-14D9-4622-81FD-724E353FF1C3}" srcOrd="0" destOrd="0" presId="urn:microsoft.com/office/officeart/2005/8/layout/vList5"/>
    <dgm:cxn modelId="{BB0DDE5D-E59D-4AED-87C8-C33991CA7AA4}" type="presParOf" srcId="{9AACDFE0-3469-4099-BA0C-21C73776653D}" destId="{7CBBE23C-3599-4F70-AC0C-034BD39B3E23}" srcOrd="9" destOrd="0" presId="urn:microsoft.com/office/officeart/2005/8/layout/vList5"/>
    <dgm:cxn modelId="{39FCB3C1-844D-45A4-8F0F-CC489A1F5E3B}" type="presParOf" srcId="{9AACDFE0-3469-4099-BA0C-21C73776653D}" destId="{42BAC014-DEC9-415A-A498-40A9A131F796}" srcOrd="10" destOrd="0" presId="urn:microsoft.com/office/officeart/2005/8/layout/vList5"/>
    <dgm:cxn modelId="{E4144ED7-A79F-4480-80DA-893412E4BEA5}" type="presParOf" srcId="{42BAC014-DEC9-415A-A498-40A9A131F796}" destId="{1A55D17C-195E-4425-A62E-7047EA18FA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509A-BCCB-49E6-A6F5-0A5F2CBA3BFB}">
      <dsp:nvSpPr>
        <dsp:cNvPr id="0" name=""/>
        <dsp:cNvSpPr/>
      </dsp:nvSpPr>
      <dsp:spPr>
        <a:xfrm>
          <a:off x="1373912" y="978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Geospatial</a:t>
          </a:r>
          <a:endParaRPr lang="fr-BE" sz="11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401737" y="28803"/>
        <a:ext cx="1490001" cy="514340"/>
      </dsp:txXfrm>
    </dsp:sp>
    <dsp:sp modelId="{947C34FF-7F37-4F70-BC61-FC95C1378C13}">
      <dsp:nvSpPr>
        <dsp:cNvPr id="0" name=""/>
        <dsp:cNvSpPr/>
      </dsp:nvSpPr>
      <dsp:spPr>
        <a:xfrm>
          <a:off x="1373912" y="599468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accent5"/>
              </a:solidFill>
            </a:rPr>
            <a:t>Earth observation and environment </a:t>
          </a:r>
          <a:endParaRPr lang="fr-BE" sz="1100" b="1" kern="1200" dirty="0">
            <a:solidFill>
              <a:schemeClr val="accent5"/>
            </a:solidFill>
          </a:endParaRPr>
        </a:p>
      </dsp:txBody>
      <dsp:txXfrm>
        <a:off x="1401737" y="627293"/>
        <a:ext cx="1490001" cy="514340"/>
      </dsp:txXfrm>
    </dsp:sp>
    <dsp:sp modelId="{7AF32F7F-454E-4EFB-B9BD-5BC70F59A22B}">
      <dsp:nvSpPr>
        <dsp:cNvPr id="0" name=""/>
        <dsp:cNvSpPr/>
      </dsp:nvSpPr>
      <dsp:spPr>
        <a:xfrm>
          <a:off x="1383310" y="1207351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Meteorological</a:t>
          </a:r>
          <a:endParaRPr lang="fr-BE" sz="11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411135" y="1235176"/>
        <a:ext cx="1490001" cy="514340"/>
      </dsp:txXfrm>
    </dsp:sp>
    <dsp:sp modelId="{E01DF3C7-4DCC-45D3-A46C-57C2B254EC07}">
      <dsp:nvSpPr>
        <dsp:cNvPr id="0" name=""/>
        <dsp:cNvSpPr/>
      </dsp:nvSpPr>
      <dsp:spPr>
        <a:xfrm>
          <a:off x="1373912" y="1796447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accent5"/>
              </a:solidFill>
            </a:rPr>
            <a:t>Statistics</a:t>
          </a:r>
          <a:r>
            <a:rPr lang="en-GB" sz="1100" i="1" kern="1200" dirty="0" smtClean="0">
              <a:solidFill>
                <a:schemeClr val="accent5"/>
              </a:solidFill>
            </a:rPr>
            <a:t> </a:t>
          </a:r>
          <a:endParaRPr lang="fr-BE" sz="1100" kern="1200" dirty="0">
            <a:solidFill>
              <a:schemeClr val="accent5"/>
            </a:solidFill>
          </a:endParaRPr>
        </a:p>
      </dsp:txBody>
      <dsp:txXfrm>
        <a:off x="1401737" y="1824272"/>
        <a:ext cx="1490001" cy="514340"/>
      </dsp:txXfrm>
    </dsp:sp>
    <dsp:sp modelId="{68B4CE13-14D9-4622-81FD-724E353FF1C3}">
      <dsp:nvSpPr>
        <dsp:cNvPr id="0" name=""/>
        <dsp:cNvSpPr/>
      </dsp:nvSpPr>
      <dsp:spPr>
        <a:xfrm>
          <a:off x="1373912" y="2394937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Companies and company ownership</a:t>
          </a:r>
          <a:endParaRPr lang="fr-BE" sz="11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401737" y="2422762"/>
        <a:ext cx="1490001" cy="514340"/>
      </dsp:txXfrm>
    </dsp:sp>
    <dsp:sp modelId="{1A55D17C-195E-4425-A62E-7047EA18FA86}">
      <dsp:nvSpPr>
        <dsp:cNvPr id="0" name=""/>
        <dsp:cNvSpPr/>
      </dsp:nvSpPr>
      <dsp:spPr>
        <a:xfrm>
          <a:off x="1373912" y="2994405"/>
          <a:ext cx="1545651" cy="569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i="1" kern="1200" dirty="0" smtClean="0">
              <a:solidFill>
                <a:schemeClr val="accent5"/>
              </a:solidFill>
            </a:rPr>
            <a:t>Mobility</a:t>
          </a:r>
          <a:endParaRPr lang="fr-BE" sz="1100" b="1" kern="1200" dirty="0">
            <a:solidFill>
              <a:schemeClr val="accent5"/>
            </a:solidFill>
          </a:endParaRPr>
        </a:p>
      </dsp:txBody>
      <dsp:txXfrm>
        <a:off x="1401737" y="3022230"/>
        <a:ext cx="1490001" cy="51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06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4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0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4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849">
              <a:defRPr/>
            </a:pP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41B25-C4D1-47DB-817D-B9C4FC5392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90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2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80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5" name="Rectangle 4"/>
          <p:cNvSpPr/>
          <p:nvPr userDrawn="1"/>
        </p:nvSpPr>
        <p:spPr>
          <a:xfrm>
            <a:off x="0" y="808630"/>
            <a:ext cx="9144000" cy="433487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00" y="193532"/>
            <a:ext cx="1244845" cy="8643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03513" y="1494430"/>
            <a:ext cx="7548918" cy="1612142"/>
          </a:xfrm>
        </p:spPr>
        <p:txBody>
          <a:bodyPr wrap="none" anchor="t">
            <a:noAutofit/>
          </a:bodyPr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484194"/>
            <a:ext cx="0" cy="365930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305869" y="4964373"/>
            <a:ext cx="530557" cy="180446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03513" y="3313537"/>
            <a:ext cx="7548918" cy="673316"/>
          </a:xfrm>
        </p:spPr>
        <p:txBody>
          <a:bodyPr>
            <a:noAutofit/>
          </a:bodyPr>
          <a:lstStyle>
            <a:lvl1pPr marL="0" indent="0" algn="l">
              <a:buNone/>
              <a:defRPr sz="2100" i="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0" y="4168427"/>
            <a:ext cx="3780235" cy="396749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5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121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996000" cy="2929826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1688" y="1369219"/>
            <a:ext cx="3996000" cy="29298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6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2518867" cy="2822351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3453735" y="1369219"/>
            <a:ext cx="2518867" cy="2822351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78821" y="1369219"/>
            <a:ext cx="2518867" cy="2822351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wrap="square" anchor="b">
            <a:noAutofit/>
          </a:bodyPr>
          <a:lstStyle>
            <a:lvl1pPr marL="0" indent="0">
              <a:buNone/>
              <a:defRPr sz="21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322998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1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322998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67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48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4726" y="-44726"/>
            <a:ext cx="4616726" cy="5237922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410536" y="1494430"/>
            <a:ext cx="6412742" cy="2712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7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86" y="557852"/>
            <a:ext cx="408692" cy="4086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748" y="1494429"/>
            <a:ext cx="6169530" cy="2712493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37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92" y="1369219"/>
            <a:ext cx="3695131" cy="2827468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12792" y="362145"/>
            <a:ext cx="350195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4787" y="-34787"/>
            <a:ext cx="4606787" cy="5223013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518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8042" y="1713501"/>
            <a:ext cx="2356247" cy="156805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26089" y="1713501"/>
            <a:ext cx="2356247" cy="156805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27065" y="1713501"/>
            <a:ext cx="2356247" cy="156805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905080" y="3029014"/>
            <a:ext cx="2002169" cy="1143176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04104" y="3031459"/>
            <a:ext cx="2002169" cy="1143176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03127" y="3028078"/>
            <a:ext cx="2002169" cy="1143176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603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785402" y="1619968"/>
            <a:ext cx="1846193" cy="122861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85402" y="2976661"/>
            <a:ext cx="1846193" cy="122861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3411" y="1619968"/>
            <a:ext cx="1846195" cy="122861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01420" y="2976660"/>
            <a:ext cx="1890000" cy="1228619"/>
          </a:xfrm>
          <a:noFill/>
        </p:spPr>
        <p:txBody>
          <a:bodyPr tIns="90000"/>
          <a:lstStyle>
            <a:lvl1pPr marL="0" indent="0" algn="l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75213" y="1619968"/>
            <a:ext cx="1890000" cy="1228619"/>
          </a:xfrm>
          <a:noFill/>
        </p:spPr>
        <p:txBody>
          <a:bodyPr tIns="90000"/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743412" y="2976660"/>
            <a:ext cx="1846193" cy="122861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775213" y="2976661"/>
            <a:ext cx="1890000" cy="1228619"/>
          </a:xfrm>
          <a:noFill/>
        </p:spPr>
        <p:txBody>
          <a:bodyPr tIns="90000"/>
          <a:lstStyle>
            <a:lvl1pPr marL="0" indent="0" algn="r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6724742" y="1619968"/>
            <a:ext cx="1890000" cy="1228619"/>
          </a:xfrm>
          <a:noFill/>
        </p:spPr>
        <p:txBody>
          <a:bodyPr tIns="90000"/>
          <a:lstStyle>
            <a:lvl1pPr marL="0" indent="0" algn="l">
              <a:buNone/>
              <a:defRPr sz="15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0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17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983"/>
            <a:ext cx="7886700" cy="586768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8650" y="2722960"/>
            <a:ext cx="7886700" cy="15263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7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87716"/>
            <a:ext cx="9144000" cy="37637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80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5" name="Rectangle 4"/>
          <p:cNvSpPr/>
          <p:nvPr userDrawn="1"/>
        </p:nvSpPr>
        <p:spPr>
          <a:xfrm>
            <a:off x="0" y="808631"/>
            <a:ext cx="9144000" cy="21681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00" y="193532"/>
            <a:ext cx="1244845" cy="8643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03513" y="1494430"/>
            <a:ext cx="7548918" cy="654485"/>
          </a:xfrm>
        </p:spPr>
        <p:txBody>
          <a:bodyPr anchor="t">
            <a:normAutofit/>
          </a:bodyPr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484194"/>
            <a:ext cx="0" cy="365930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305869" y="4964373"/>
            <a:ext cx="530557" cy="180446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03513" y="2300601"/>
            <a:ext cx="7548918" cy="673316"/>
          </a:xfrm>
        </p:spPr>
        <p:txBody>
          <a:bodyPr>
            <a:noAutofit/>
          </a:bodyPr>
          <a:lstStyle>
            <a:lvl1pPr marL="0" indent="0" algn="l">
              <a:buNone/>
              <a:defRPr sz="2100" i="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0" y="4337651"/>
            <a:ext cx="3780235" cy="396749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165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1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664"/>
            <a:ext cx="9144000" cy="45443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967" y="808630"/>
            <a:ext cx="9148010" cy="433742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80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03513" y="1494430"/>
            <a:ext cx="7548918" cy="1612142"/>
          </a:xfrm>
        </p:spPr>
        <p:txBody>
          <a:bodyPr wrap="none" anchor="t">
            <a:noAutofit/>
          </a:bodyPr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484194"/>
            <a:ext cx="0" cy="365930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305869" y="4964373"/>
            <a:ext cx="530557" cy="180446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03513" y="3313537"/>
            <a:ext cx="7548918" cy="673316"/>
          </a:xfrm>
        </p:spPr>
        <p:txBody>
          <a:bodyPr wrap="none">
            <a:noAutofit/>
          </a:bodyPr>
          <a:lstStyle>
            <a:lvl1pPr marL="0" indent="0" algn="l">
              <a:buNone/>
              <a:defRPr sz="2100" i="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00" y="193532"/>
            <a:ext cx="1244845" cy="864345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0" y="4168427"/>
            <a:ext cx="3780235" cy="396749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165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255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642" y="841772"/>
            <a:ext cx="8007029" cy="1790700"/>
          </a:xfrm>
        </p:spPr>
        <p:txBody>
          <a:bodyPr anchor="b">
            <a:noAutofit/>
          </a:bodyPr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642" y="2701528"/>
            <a:ext cx="8007029" cy="1241822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0"/>
            <a:ext cx="0" cy="24719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0786" y="4533943"/>
            <a:ext cx="1288884" cy="3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389" y="4534399"/>
            <a:ext cx="1287150" cy="33791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07760" y="841772"/>
            <a:ext cx="7617223" cy="1790700"/>
          </a:xfrm>
        </p:spPr>
        <p:txBody>
          <a:bodyPr anchor="b">
            <a:noAutofit/>
          </a:bodyPr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28650" y="0"/>
            <a:ext cx="0" cy="247195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02642" y="2701528"/>
            <a:ext cx="7617223" cy="1241822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7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25717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07760" y="841772"/>
            <a:ext cx="7617223" cy="930261"/>
          </a:xfrm>
        </p:spPr>
        <p:txBody>
          <a:bodyPr anchor="b">
            <a:noAutofit/>
          </a:bodyPr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28650" y="1"/>
            <a:ext cx="0" cy="177203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28651" y="3120620"/>
            <a:ext cx="8167079" cy="121510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01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25717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57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07760" y="841772"/>
            <a:ext cx="7617223" cy="930261"/>
          </a:xfrm>
        </p:spPr>
        <p:txBody>
          <a:bodyPr anchor="b">
            <a:noAutofit/>
          </a:bodyPr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28650" y="1"/>
            <a:ext cx="0" cy="177203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28651" y="3120620"/>
            <a:ext cx="8167079" cy="121510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06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179274" cy="29114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defRPr/>
            </a:lvl1pPr>
            <a:lvl2pPr>
              <a:lnSpc>
                <a:spcPct val="100000"/>
              </a:lnSpc>
              <a:spcAft>
                <a:spcPts val="1350"/>
              </a:spcAft>
              <a:defRPr/>
            </a:lvl2pPr>
            <a:lvl3pPr>
              <a:lnSpc>
                <a:spcPct val="100000"/>
              </a:lnSpc>
              <a:spcAft>
                <a:spcPts val="1350"/>
              </a:spcAft>
              <a:defRPr/>
            </a:lvl3pPr>
            <a:lvl4pPr>
              <a:lnSpc>
                <a:spcPct val="100000"/>
              </a:lnSpc>
              <a:spcAft>
                <a:spcPts val="1350"/>
              </a:spcAft>
              <a:defRPr/>
            </a:lvl4pPr>
            <a:lvl5pPr>
              <a:lnSpc>
                <a:spcPct val="100000"/>
              </a:lnSpc>
              <a:spcAft>
                <a:spcPts val="135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89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996000" cy="2929826"/>
          </a:xfrm>
        </p:spPr>
        <p:txBody>
          <a:bodyPr>
            <a:noAutofit/>
          </a:bodyPr>
          <a:lstStyle>
            <a:lvl1pPr>
              <a:spcAft>
                <a:spcPts val="1350"/>
              </a:spcAft>
              <a:defRPr/>
            </a:lvl1pPr>
            <a:lvl2pPr>
              <a:spcAft>
                <a:spcPts val="1350"/>
              </a:spcAft>
              <a:defRPr/>
            </a:lvl2pPr>
            <a:lvl3pPr>
              <a:spcAft>
                <a:spcPts val="1350"/>
              </a:spcAft>
              <a:defRPr/>
            </a:lvl3pPr>
            <a:lvl4pPr>
              <a:spcAft>
                <a:spcPts val="1350"/>
              </a:spcAft>
              <a:defRPr/>
            </a:lvl4pPr>
            <a:lvl5pPr>
              <a:spcAft>
                <a:spcPts val="1350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1688" y="1369219"/>
            <a:ext cx="3996000" cy="2929826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28650" y="0"/>
            <a:ext cx="1" cy="9572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28042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38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2145"/>
            <a:ext cx="7886700" cy="586768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91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45984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389" y="4534492"/>
            <a:ext cx="1286800" cy="3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1350"/>
        </a:spcAft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1350"/>
        </a:spcAft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1350"/>
        </a:spcAft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1350"/>
        </a:spcAft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l/url?sa=i&amp;url=https://eeas.europa.eu/topics/human-rights-democracy/72055/eugreendeal-le-pacte-vert-europ%C3%A9en-pour-un-monde-meilleur_es&amp;psig=AOvVaw0VGqvX28ISQUdJ6QeLzuvp&amp;ust=1587565663251000&amp;source=images&amp;cd=vfe&amp;ved=0CAIQjRxqFwoTCKDVto3d-egCFQAAAAAdAAAAABA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03513" y="3313537"/>
            <a:ext cx="7584912" cy="6733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Policy Developments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Joint meeting with the INSPIRE subgroup action 2.1 on “needs-driven data </a:t>
            </a:r>
            <a:r>
              <a:rPr lang="en-US" dirty="0" err="1"/>
              <a:t>prioritisation</a:t>
            </a:r>
            <a:r>
              <a:rPr lang="en-US" dirty="0" smtClean="0"/>
              <a:t>”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3888" y="4612566"/>
            <a:ext cx="3780235" cy="396749"/>
          </a:xfrm>
        </p:spPr>
        <p:txBody>
          <a:bodyPr/>
          <a:lstStyle/>
          <a:p>
            <a:r>
              <a:rPr lang="en-US" dirty="0" smtClean="0"/>
              <a:t>21 </a:t>
            </a:r>
            <a:r>
              <a:rPr lang="en-US" dirty="0" smtClean="0"/>
              <a:t>April 2021</a:t>
            </a:r>
            <a:endParaRPr lang="en-GB" dirty="0"/>
          </a:p>
        </p:txBody>
      </p:sp>
      <p:pic>
        <p:nvPicPr>
          <p:cNvPr id="5" name="Picture 4" descr="EUGreenDeal - Le pacte vert européen pour un monde meilleur ...">
            <a:hlinkClick r:id="rId3" tgtFrame="&quot;_blank&quot;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4" y="1603424"/>
            <a:ext cx="2215583" cy="144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097" y="1603424"/>
            <a:ext cx="1978596" cy="1447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692" y="1603424"/>
            <a:ext cx="4147205" cy="14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8901" y="1200665"/>
            <a:ext cx="8080792" cy="2955261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fr-BE" sz="2000" dirty="0" smtClean="0"/>
              <a:t>End of the INSPIRE </a:t>
            </a:r>
            <a:r>
              <a:rPr lang="fr-BE" sz="2000" dirty="0" err="1" smtClean="0"/>
              <a:t>implementation</a:t>
            </a:r>
            <a:r>
              <a:rPr lang="fr-BE" sz="2000" dirty="0" smtClean="0"/>
              <a:t> roadmap. </a:t>
            </a:r>
            <a:endParaRPr lang="en-GB" sz="2000" dirty="0" smtClean="0"/>
          </a:p>
          <a:p>
            <a:pPr>
              <a:spcAft>
                <a:spcPts val="800"/>
              </a:spcAft>
            </a:pPr>
            <a:r>
              <a:rPr lang="en-GB" sz="2000" dirty="0" smtClean="0"/>
              <a:t>INSPIRE implementation still has gaps and is delayed. </a:t>
            </a:r>
            <a:endParaRPr lang="fr-BE" sz="2000" dirty="0" smtClean="0"/>
          </a:p>
          <a:p>
            <a:pPr>
              <a:spcAft>
                <a:spcPts val="800"/>
              </a:spcAft>
            </a:pPr>
            <a:r>
              <a:rPr lang="fr-BE" sz="2000" dirty="0" err="1" smtClean="0"/>
              <a:t>Mandatory</a:t>
            </a:r>
            <a:r>
              <a:rPr lang="fr-BE" sz="2000" dirty="0" smtClean="0"/>
              <a:t> </a:t>
            </a:r>
            <a:r>
              <a:rPr lang="fr-BE" sz="2000" dirty="0" err="1" smtClean="0"/>
              <a:t>evaluation</a:t>
            </a:r>
            <a:r>
              <a:rPr lang="fr-BE" sz="2000" dirty="0" smtClean="0"/>
              <a:t> of the INSPIRE Directive by 1st </a:t>
            </a:r>
            <a:r>
              <a:rPr lang="fr-BE" sz="2000" dirty="0" err="1" smtClean="0"/>
              <a:t>January</a:t>
            </a:r>
            <a:r>
              <a:rPr lang="fr-BE" sz="2000" dirty="0" smtClean="0"/>
              <a:t> 2022. </a:t>
            </a:r>
          </a:p>
          <a:p>
            <a:pPr>
              <a:spcAft>
                <a:spcPts val="800"/>
              </a:spcAft>
            </a:pPr>
            <a:r>
              <a:rPr lang="en-GB" sz="2000" dirty="0" smtClean="0"/>
              <a:t>The </a:t>
            </a:r>
            <a:r>
              <a:rPr lang="en-GB" sz="2000" dirty="0"/>
              <a:t>European Data Strategy announces a ‘GreenData4All’ initiative </a:t>
            </a:r>
            <a:r>
              <a:rPr lang="fr-BE" sz="2000" dirty="0" smtClean="0"/>
              <a:t>as a driver for a possible </a:t>
            </a:r>
            <a:r>
              <a:rPr lang="fr-BE" sz="2000" dirty="0" err="1" smtClean="0"/>
              <a:t>review</a:t>
            </a:r>
            <a:r>
              <a:rPr lang="fr-BE" sz="2000" dirty="0" smtClean="0"/>
              <a:t> of the </a:t>
            </a:r>
            <a:r>
              <a:rPr lang="fr-BE" sz="2000" dirty="0" err="1" smtClean="0"/>
              <a:t>legal</a:t>
            </a:r>
            <a:r>
              <a:rPr lang="fr-BE" sz="2000" dirty="0" smtClean="0"/>
              <a:t> </a:t>
            </a:r>
            <a:r>
              <a:rPr lang="fr-BE" sz="2000" dirty="0" err="1" smtClean="0"/>
              <a:t>framework</a:t>
            </a:r>
            <a:r>
              <a:rPr lang="fr-BE" sz="2000" dirty="0" smtClean="0"/>
              <a:t>.</a:t>
            </a:r>
          </a:p>
          <a:p>
            <a:pPr>
              <a:spcAft>
                <a:spcPts val="800"/>
              </a:spcAft>
            </a:pPr>
            <a:r>
              <a:rPr lang="fr-BE" sz="2000" dirty="0" err="1" smtClean="0"/>
              <a:t>European</a:t>
            </a:r>
            <a:r>
              <a:rPr lang="fr-BE" sz="2000" dirty="0" smtClean="0"/>
              <a:t> Green Deal as </a:t>
            </a:r>
            <a:r>
              <a:rPr lang="fr-BE" sz="2000" dirty="0" err="1" smtClean="0"/>
              <a:t>political</a:t>
            </a:r>
            <a:r>
              <a:rPr lang="fr-BE" sz="2000" dirty="0" smtClean="0"/>
              <a:t> driver for </a:t>
            </a:r>
            <a:r>
              <a:rPr lang="fr-BE" sz="2000" dirty="0" err="1" smtClean="0"/>
              <a:t>developing</a:t>
            </a:r>
            <a:r>
              <a:rPr lang="fr-BE" sz="2000" dirty="0" smtClean="0"/>
              <a:t> a EU Green Deal data </a:t>
            </a:r>
            <a:r>
              <a:rPr lang="fr-BE" sz="2000" dirty="0" err="1" smtClean="0"/>
              <a:t>space</a:t>
            </a:r>
            <a:r>
              <a:rPr lang="fr-BE" sz="2000" dirty="0" smtClean="0"/>
              <a:t>.</a:t>
            </a:r>
            <a:endParaRPr lang="en-GB" sz="2000" dirty="0"/>
          </a:p>
          <a:p>
            <a:pPr>
              <a:spcAft>
                <a:spcPts val="800"/>
              </a:spcAft>
            </a:pPr>
            <a:r>
              <a:rPr lang="fr-BE" sz="2000" dirty="0" smtClean="0"/>
              <a:t>Open Data Directive and </a:t>
            </a:r>
            <a:r>
              <a:rPr lang="fr-BE" sz="2000" dirty="0" err="1" smtClean="0"/>
              <a:t>its</a:t>
            </a:r>
            <a:r>
              <a:rPr lang="fr-BE" sz="2000" dirty="0" smtClean="0"/>
              <a:t> </a:t>
            </a:r>
            <a:r>
              <a:rPr lang="fr-BE" sz="2000" dirty="0" err="1" smtClean="0"/>
              <a:t>implementing</a:t>
            </a:r>
            <a:r>
              <a:rPr lang="fr-BE" sz="2000" dirty="0" smtClean="0"/>
              <a:t> </a:t>
            </a:r>
            <a:r>
              <a:rPr lang="fr-BE" sz="2000" dirty="0" err="1" smtClean="0"/>
              <a:t>act</a:t>
            </a:r>
            <a:r>
              <a:rPr lang="fr-BE" sz="2000" dirty="0" smtClean="0"/>
              <a:t> on High-Value data sets.</a:t>
            </a:r>
          </a:p>
          <a:p>
            <a:pPr marL="0" indent="0">
              <a:spcAft>
                <a:spcPts val="450"/>
              </a:spcAft>
              <a:buNone/>
            </a:pP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Changed</a:t>
            </a:r>
            <a:r>
              <a:rPr lang="fr-BE" dirty="0" smtClean="0"/>
              <a:t> </a:t>
            </a:r>
            <a:r>
              <a:rPr lang="fr-BE" dirty="0" err="1" smtClean="0"/>
              <a:t>policy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5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GreenData4All </a:t>
            </a:r>
            <a:br>
              <a:rPr lang="fr-BE" dirty="0" smtClean="0"/>
            </a:br>
            <a:r>
              <a:rPr lang="fr-BE" sz="2400" i="1" dirty="0" smtClean="0">
                <a:solidFill>
                  <a:schemeClr val="bg1">
                    <a:lumMod val="50000"/>
                  </a:schemeClr>
                </a:solidFill>
              </a:rPr>
              <a:t>INSPIRE as an </a:t>
            </a:r>
            <a:r>
              <a:rPr lang="fr-BE" sz="2400" i="1" dirty="0" err="1" smtClean="0">
                <a:solidFill>
                  <a:schemeClr val="bg1">
                    <a:lumMod val="50000"/>
                  </a:schemeClr>
                </a:solidFill>
              </a:rPr>
              <a:t>enabler</a:t>
            </a:r>
            <a:r>
              <a:rPr lang="fr-BE" sz="2400" i="1" dirty="0" smtClean="0">
                <a:solidFill>
                  <a:schemeClr val="bg1">
                    <a:lumMod val="50000"/>
                  </a:schemeClr>
                </a:solidFill>
              </a:rPr>
              <a:t> for the Green Deal </a:t>
            </a:r>
            <a:r>
              <a:rPr lang="fr-BE" sz="2400" i="1" dirty="0" err="1" smtClean="0">
                <a:solidFill>
                  <a:schemeClr val="bg1">
                    <a:lumMod val="50000"/>
                  </a:schemeClr>
                </a:solidFill>
              </a:rPr>
              <a:t>dataspace</a:t>
            </a:r>
            <a:r>
              <a:rPr lang="fr-BE" dirty="0" smtClean="0"/>
              <a:t>  </a:t>
            </a:r>
            <a:endParaRPr lang="en-GB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61156" y="1059582"/>
            <a:ext cx="8820472" cy="30963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225"/>
              </a:spcAft>
            </a:pPr>
            <a:r>
              <a:rPr lang="en-GB" sz="1600" b="0" dirty="0"/>
              <a:t>Better availability and accessibility of environmental data will help to deliver on EU Green deal strategies. </a:t>
            </a:r>
          </a:p>
          <a:p>
            <a:pPr lvl="1" fontAlgn="auto">
              <a:spcAft>
                <a:spcPts val="225"/>
              </a:spcAft>
            </a:pPr>
            <a:r>
              <a:rPr lang="en-GB" sz="1600" b="0" dirty="0"/>
              <a:t>INSPIRE Directive is </a:t>
            </a:r>
            <a:r>
              <a:rPr lang="en-GB" sz="1600" b="0" dirty="0" smtClean="0"/>
              <a:t>an important instrument </a:t>
            </a:r>
            <a:r>
              <a:rPr lang="en-GB" sz="1600" b="0" dirty="0"/>
              <a:t>for bringing data from public administrations into the Green Deal data </a:t>
            </a:r>
            <a:r>
              <a:rPr lang="en-GB" sz="1600" b="0" dirty="0" smtClean="0"/>
              <a:t>space</a:t>
            </a:r>
            <a:endParaRPr lang="en-US" sz="1600" b="0" dirty="0"/>
          </a:p>
          <a:p>
            <a:pPr lvl="1" fontAlgn="auto">
              <a:spcAft>
                <a:spcPts val="225"/>
              </a:spcAft>
            </a:pPr>
            <a:r>
              <a:rPr lang="en-US" sz="1600" dirty="0" smtClean="0"/>
              <a:t>Evaluate </a:t>
            </a:r>
            <a:r>
              <a:rPr lang="en-US" sz="1600" dirty="0"/>
              <a:t>the INSPIRE Directive</a:t>
            </a:r>
            <a:r>
              <a:rPr lang="en-US" sz="1600" b="0" dirty="0"/>
              <a:t> and look at the coherence with the public access to environmental information Directive </a:t>
            </a:r>
            <a:r>
              <a:rPr lang="en-US" sz="1600" b="0" dirty="0" smtClean="0"/>
              <a:t>2003/4/EC</a:t>
            </a:r>
          </a:p>
          <a:p>
            <a:pPr lvl="1" fontAlgn="auto">
              <a:spcAft>
                <a:spcPts val="225"/>
              </a:spcAft>
            </a:pPr>
            <a:r>
              <a:rPr lang="en-US" sz="1600" dirty="0" smtClean="0"/>
              <a:t>Possibly review the INSPIRE Directive</a:t>
            </a:r>
            <a:endParaRPr lang="en-GB" sz="1600" dirty="0" smtClean="0"/>
          </a:p>
          <a:p>
            <a:pPr lvl="2" fontAlgn="auto">
              <a:spcAft>
                <a:spcPts val="225"/>
              </a:spcAft>
            </a:pPr>
            <a:r>
              <a:rPr lang="fr-BE" sz="1400" b="0" dirty="0" smtClean="0"/>
              <a:t>On </a:t>
            </a:r>
            <a:r>
              <a:rPr lang="fr-BE" sz="1400" b="0" dirty="0" err="1" smtClean="0"/>
              <a:t>e.g</a:t>
            </a:r>
            <a:r>
              <a:rPr lang="fr-BE" sz="1400" b="0" dirty="0" smtClean="0"/>
              <a:t>., data </a:t>
            </a:r>
            <a:r>
              <a:rPr lang="fr-BE" sz="1400" b="0" dirty="0" err="1" smtClean="0"/>
              <a:t>reuse</a:t>
            </a:r>
            <a:r>
              <a:rPr lang="fr-BE" sz="1400" b="0" dirty="0" smtClean="0"/>
              <a:t> conditions, simplification, data </a:t>
            </a:r>
            <a:r>
              <a:rPr lang="fr-BE" sz="1400" b="0" dirty="0" err="1" smtClean="0"/>
              <a:t>priorities</a:t>
            </a:r>
            <a:r>
              <a:rPr lang="fr-BE" sz="1400" b="0" dirty="0" smtClean="0"/>
              <a:t>, </a:t>
            </a:r>
            <a:r>
              <a:rPr lang="fr-BE" sz="1400" b="0" dirty="0" err="1" smtClean="0"/>
              <a:t>flexibility</a:t>
            </a:r>
            <a:r>
              <a:rPr lang="fr-BE" sz="1400" b="0" dirty="0"/>
              <a:t> </a:t>
            </a:r>
            <a:r>
              <a:rPr lang="fr-BE" sz="1400" b="0" dirty="0" smtClean="0"/>
              <a:t>of the </a:t>
            </a:r>
            <a:r>
              <a:rPr lang="fr-BE" sz="1400" b="0" dirty="0" err="1" smtClean="0"/>
              <a:t>legal</a:t>
            </a:r>
            <a:r>
              <a:rPr lang="fr-BE" sz="1400" b="0" dirty="0" smtClean="0"/>
              <a:t> </a:t>
            </a:r>
            <a:r>
              <a:rPr lang="fr-BE" sz="1400" b="0" dirty="0" err="1" smtClean="0"/>
              <a:t>framework</a:t>
            </a:r>
            <a:r>
              <a:rPr lang="fr-BE" sz="1400" b="0" dirty="0" smtClean="0"/>
              <a:t> …   </a:t>
            </a:r>
            <a:endParaRPr lang="en-GB" sz="1400" b="0" dirty="0" smtClean="0"/>
          </a:p>
          <a:p>
            <a:pPr lvl="2" fontAlgn="auto">
              <a:spcAft>
                <a:spcPts val="225"/>
              </a:spcAft>
            </a:pPr>
            <a:r>
              <a:rPr lang="en-GB" sz="1400" b="0" dirty="0" smtClean="0"/>
              <a:t>Opportunities to strengthen the coherence and synergies with the recently revised European legislation on Open Data and the implementing act on High Value Datasets (categories “Geospatial</a:t>
            </a:r>
            <a:r>
              <a:rPr lang="en-GB" sz="1400" b="0" dirty="0"/>
              <a:t>” and “Environmental and Earth Observation</a:t>
            </a:r>
            <a:r>
              <a:rPr lang="en-GB" sz="1400" b="0" dirty="0" smtClean="0"/>
              <a:t>”)</a:t>
            </a:r>
          </a:p>
          <a:p>
            <a:pPr lvl="2" fontAlgn="auto">
              <a:spcAft>
                <a:spcPts val="225"/>
              </a:spcAft>
            </a:pPr>
            <a:r>
              <a:rPr lang="en-GB" sz="1400" b="0" dirty="0"/>
              <a:t>live up to our commitment on supporting the EU Strategy on Adaptation to Climate Change (24 February 2021) by extending the scope of environmental data sharing to also include climate-related data</a:t>
            </a:r>
          </a:p>
          <a:p>
            <a:pPr marL="342900" lvl="1" indent="0" fontAlgn="auto">
              <a:spcAft>
                <a:spcPts val="225"/>
              </a:spcAft>
              <a:buNone/>
            </a:pPr>
            <a:endParaRPr lang="en-GB" sz="1600" b="0" dirty="0" smtClean="0"/>
          </a:p>
          <a:p>
            <a:pPr marL="685800" lvl="2" indent="0" fontAlgn="auto">
              <a:spcAft>
                <a:spcPts val="225"/>
              </a:spcAft>
              <a:buNone/>
            </a:pPr>
            <a:endParaRPr lang="en-GB" sz="1600" b="0" dirty="0" smtClean="0"/>
          </a:p>
          <a:p>
            <a:pPr fontAlgn="auto"/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7942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075307"/>
            <a:ext cx="8179274" cy="2911428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dirty="0"/>
              <a:t>Mandatory evaluation of the Directive by 1 January 2022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dirty="0"/>
              <a:t>The 2016 REFIT will feed into the evidence base for the evaluation.</a:t>
            </a:r>
            <a:endParaRPr lang="en-GB" sz="1500" dirty="0"/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fr-BE" sz="1500" dirty="0"/>
              <a:t>A Public consultation </a:t>
            </a:r>
            <a:r>
              <a:rPr lang="fr-BE" sz="1500" dirty="0" err="1"/>
              <a:t>is</a:t>
            </a:r>
            <a:r>
              <a:rPr lang="fr-BE" sz="1500" dirty="0"/>
              <a:t> </a:t>
            </a:r>
            <a:r>
              <a:rPr lang="fr-BE" sz="1500" dirty="0" err="1"/>
              <a:t>planned</a:t>
            </a:r>
            <a:r>
              <a:rPr lang="fr-BE" sz="1500" dirty="0"/>
              <a:t> for April 2021, </a:t>
            </a:r>
            <a:r>
              <a:rPr lang="fr-BE" sz="1500" dirty="0" err="1"/>
              <a:t>targeted</a:t>
            </a:r>
            <a:r>
              <a:rPr lang="fr-BE" sz="1500" dirty="0"/>
              <a:t> consultations for April - May 2021. ISC on SWD in </a:t>
            </a:r>
            <a:r>
              <a:rPr lang="fr-BE" sz="1500" dirty="0" err="1"/>
              <a:t>September</a:t>
            </a:r>
            <a:r>
              <a:rPr lang="fr-BE" sz="1500" dirty="0"/>
              <a:t> 2021. </a:t>
            </a:r>
            <a:r>
              <a:rPr lang="fr-BE" sz="1500" dirty="0" err="1"/>
              <a:t>Regulatory</a:t>
            </a:r>
            <a:r>
              <a:rPr lang="fr-BE" sz="1500" dirty="0"/>
              <a:t> </a:t>
            </a:r>
            <a:r>
              <a:rPr lang="fr-BE" sz="1500" dirty="0" err="1"/>
              <a:t>Scrutiny</a:t>
            </a:r>
            <a:r>
              <a:rPr lang="fr-BE" sz="1500" dirty="0"/>
              <a:t> </a:t>
            </a:r>
            <a:r>
              <a:rPr lang="fr-BE" sz="1500" dirty="0" err="1"/>
              <a:t>Board</a:t>
            </a:r>
            <a:r>
              <a:rPr lang="fr-BE" sz="1500" dirty="0"/>
              <a:t> </a:t>
            </a:r>
            <a:r>
              <a:rPr lang="fr-BE" sz="1500" dirty="0" err="1"/>
              <a:t>submission</a:t>
            </a:r>
            <a:r>
              <a:rPr lang="fr-BE" sz="1500" dirty="0"/>
              <a:t> in Oct. 2021 </a:t>
            </a:r>
            <a:r>
              <a:rPr lang="en-GB" sz="1500" dirty="0"/>
              <a:t>The Commission will publish the results of the evaluation in the form of a Staff Working Document (SWD) in December 2021.</a:t>
            </a:r>
            <a:endParaRPr lang="en-US" sz="1500" dirty="0"/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b="1" dirty="0"/>
              <a:t>Geographical scope</a:t>
            </a:r>
            <a:r>
              <a:rPr lang="en-US" sz="1500" dirty="0"/>
              <a:t>: all EU Member States and the EEA/EFTA countries.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b="1" dirty="0"/>
              <a:t>Temporal scope</a:t>
            </a:r>
            <a:r>
              <a:rPr lang="en-US" sz="1500" dirty="0"/>
              <a:t>: 2014-2020.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dirty="0"/>
              <a:t>Better Regulation </a:t>
            </a:r>
            <a:r>
              <a:rPr lang="en-US" sz="1500" b="1" dirty="0"/>
              <a:t>evaluation criteria</a:t>
            </a:r>
            <a:r>
              <a:rPr lang="en-US" sz="1500" dirty="0"/>
              <a:t>: effectiveness, efficiency, coherence, relevance and EU added-value.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500" dirty="0"/>
              <a:t>The findings of the evaluation may lead to further EU action, such as revised legislation subject to the results of a possible impact assessment.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GB" sz="1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Evaluation</a:t>
            </a:r>
            <a:r>
              <a:rPr lang="fr-BE" dirty="0" smtClean="0"/>
              <a:t> of the INSPIRE Directive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446352" y="1390344"/>
          <a:ext cx="4293477" cy="356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92" y="441140"/>
            <a:ext cx="7572313" cy="526852"/>
          </a:xfrm>
        </p:spPr>
        <p:txBody>
          <a:bodyPr/>
          <a:lstStyle/>
          <a:p>
            <a:r>
              <a:rPr lang="fr-BE" dirty="0" smtClean="0"/>
              <a:t>Implementing </a:t>
            </a:r>
            <a:r>
              <a:rPr lang="fr-BE" dirty="0" err="1" smtClean="0"/>
              <a:t>Act</a:t>
            </a:r>
            <a:r>
              <a:rPr lang="fr-BE" dirty="0" smtClean="0"/>
              <a:t> on </a:t>
            </a:r>
            <a:r>
              <a:rPr lang="fr-BE" dirty="0"/>
              <a:t>H</a:t>
            </a:r>
            <a:r>
              <a:rPr lang="fr-BE" dirty="0" smtClean="0"/>
              <a:t>igh </a:t>
            </a:r>
            <a:r>
              <a:rPr lang="fr-BE" dirty="0"/>
              <a:t>V</a:t>
            </a:r>
            <a:r>
              <a:rPr lang="fr-BE" dirty="0" smtClean="0"/>
              <a:t>alue </a:t>
            </a:r>
            <a:r>
              <a:rPr lang="fr-BE" dirty="0" err="1"/>
              <a:t>D</a:t>
            </a:r>
            <a:r>
              <a:rPr lang="fr-BE" dirty="0" err="1" smtClean="0"/>
              <a:t>atasets</a:t>
            </a:r>
            <a:endParaRPr lang="fr-BE" dirty="0"/>
          </a:p>
        </p:txBody>
      </p:sp>
      <p:sp>
        <p:nvSpPr>
          <p:cNvPr id="3" name="TextBox 2"/>
          <p:cNvSpPr txBox="1"/>
          <p:nvPr/>
        </p:nvSpPr>
        <p:spPr>
          <a:xfrm>
            <a:off x="2856872" y="2126337"/>
            <a:ext cx="5546558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Bef>
                <a:spcPct val="20000"/>
              </a:spcBef>
              <a:buClr>
                <a:srgbClr val="0F5494"/>
              </a:buClr>
            </a:pPr>
            <a:r>
              <a:rPr lang="en-IE" sz="1050" b="0" i="1" kern="0" dirty="0">
                <a:solidFill>
                  <a:srgbClr val="333399"/>
                </a:solidFill>
                <a:latin typeface="Verdana"/>
              </a:rPr>
              <a:t>Examples in recital 66</a:t>
            </a:r>
            <a:r>
              <a:rPr lang="fr-BE" sz="1050" b="0" kern="0" dirty="0">
                <a:solidFill>
                  <a:srgbClr val="333399"/>
                </a:solidFill>
                <a:latin typeface="Verdana"/>
              </a:rPr>
              <a:t>: </a:t>
            </a:r>
          </a:p>
          <a:p>
            <a:pPr defTabSz="685800">
              <a:spcBef>
                <a:spcPct val="20000"/>
              </a:spcBef>
              <a:buClr>
                <a:srgbClr val="0F5494"/>
              </a:buClr>
            </a:pP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"the thematic categories listed in the Annex could inter alia cover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postcodes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,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national and local maps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(Geospatial),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energy consumption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and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satellite images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(Earth observation and environment ), i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n situ data from instruments and weather forecasts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(Meteorological),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demographic and economic indicators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(Statistics),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business registers and registration identifiers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(Companies and company ownership), </a:t>
            </a:r>
            <a:r>
              <a:rPr lang="en-GB" sz="1050" b="0" u="sng" kern="0" dirty="0">
                <a:solidFill>
                  <a:srgbClr val="0F5494"/>
                </a:solidFill>
                <a:latin typeface="Verdana"/>
              </a:rPr>
              <a:t>road signs and inland waterways</a:t>
            </a:r>
            <a:r>
              <a:rPr lang="en-GB" sz="1050" b="0" kern="0" dirty="0">
                <a:solidFill>
                  <a:srgbClr val="0F5494"/>
                </a:solidFill>
                <a:latin typeface="Verdana"/>
              </a:rPr>
              <a:t> (Mobility).“</a:t>
            </a:r>
          </a:p>
          <a:p>
            <a:pPr defTabSz="685800">
              <a:spcBef>
                <a:spcPct val="20000"/>
              </a:spcBef>
              <a:buClr>
                <a:srgbClr val="0F5494"/>
              </a:buClr>
            </a:pPr>
            <a:r>
              <a:rPr lang="en-GB" sz="1050" kern="0" dirty="0" smtClean="0">
                <a:solidFill>
                  <a:srgbClr val="333399"/>
                </a:solidFill>
                <a:latin typeface="Verdana"/>
              </a:rPr>
              <a:t>The </a:t>
            </a:r>
            <a:r>
              <a:rPr lang="en-GB" sz="1050" kern="0" dirty="0">
                <a:solidFill>
                  <a:srgbClr val="333399"/>
                </a:solidFill>
                <a:latin typeface="Verdana"/>
              </a:rPr>
              <a:t>thematic categories can be extended by Delegated Act</a:t>
            </a:r>
            <a:endParaRPr lang="fr-BE" sz="1050" kern="0" dirty="0">
              <a:solidFill>
                <a:srgbClr val="0F5494"/>
              </a:solidFill>
              <a:latin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2192" y="3699813"/>
            <a:ext cx="564281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0" dirty="0" smtClean="0">
                <a:solidFill>
                  <a:srgbClr val="0F5494"/>
                </a:solidFill>
              </a:rPr>
              <a:t>Commission Services will be consulted on the draft implementing act in April. Then the act will be discussed with Member States in the Open Data Committee and a 4 week public consultation launched. The target for adoption is end of Q2 2021.</a:t>
            </a:r>
            <a:endParaRPr lang="en-US" sz="1350" b="0" dirty="0">
              <a:solidFill>
                <a:srgbClr val="0F549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192" y="1391977"/>
            <a:ext cx="56428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0" dirty="0">
                <a:solidFill>
                  <a:srgbClr val="0F5494"/>
                </a:solidFill>
              </a:rPr>
              <a:t>Datasets listed in the implementing act to be made available for free, in machine-readable formats, via APIs and (where relevant) as bulk downloads.</a:t>
            </a:r>
          </a:p>
        </p:txBody>
      </p:sp>
    </p:spTree>
    <p:extLst>
      <p:ext uri="{BB962C8B-B14F-4D97-AF65-F5344CB8AC3E}">
        <p14:creationId xmlns:p14="http://schemas.microsoft.com/office/powerpoint/2010/main" val="333367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69218"/>
            <a:ext cx="8179274" cy="3362771"/>
          </a:xfrm>
        </p:spPr>
        <p:txBody>
          <a:bodyPr/>
          <a:lstStyle/>
          <a:p>
            <a:r>
              <a:rPr lang="en-US" b="1" dirty="0" smtClean="0"/>
              <a:t>Reportnet </a:t>
            </a:r>
            <a:r>
              <a:rPr lang="en-US" b="1" dirty="0"/>
              <a:t>3 in 2021 and 2022</a:t>
            </a:r>
            <a:endParaRPr lang="en-GB" dirty="0"/>
          </a:p>
          <a:p>
            <a:pPr lvl="1"/>
            <a:r>
              <a:rPr lang="en-US" sz="1800" dirty="0" smtClean="0"/>
              <a:t>Already planned potential </a:t>
            </a:r>
            <a:r>
              <a:rPr lang="en-US" sz="1800" dirty="0"/>
              <a:t>data flows for harvesting INSPIRE services </a:t>
            </a:r>
            <a:r>
              <a:rPr lang="en-US" sz="1800" dirty="0" smtClean="0"/>
              <a:t>are</a:t>
            </a:r>
          </a:p>
          <a:p>
            <a:pPr marL="1028700" lvl="5">
              <a:spcBef>
                <a:spcPts val="0"/>
              </a:spcBef>
            </a:pPr>
            <a:r>
              <a:rPr lang="en-US" sz="1650" dirty="0" smtClean="0"/>
              <a:t>Environmental Noise Directive (2022)</a:t>
            </a:r>
          </a:p>
          <a:p>
            <a:pPr marL="1028700" lvl="5">
              <a:spcBef>
                <a:spcPts val="0"/>
              </a:spcBef>
            </a:pPr>
            <a:r>
              <a:rPr lang="en-US" sz="1650" dirty="0" smtClean="0"/>
              <a:t>CDDA (2022)</a:t>
            </a:r>
          </a:p>
          <a:p>
            <a:pPr marL="1028700" lvl="5">
              <a:spcBef>
                <a:spcPts val="0"/>
              </a:spcBef>
            </a:pPr>
            <a:r>
              <a:rPr lang="en-US" sz="1650" dirty="0" smtClean="0"/>
              <a:t>Bathing Water Directive (late 2021)</a:t>
            </a:r>
          </a:p>
          <a:p>
            <a:pPr marL="1028700" lvl="5">
              <a:spcBef>
                <a:spcPts val="0"/>
              </a:spcBef>
            </a:pPr>
            <a:r>
              <a:rPr lang="en-US" dirty="0" smtClean="0"/>
              <a:t> </a:t>
            </a:r>
            <a:endParaRPr lang="en-GB" dirty="0"/>
          </a:p>
          <a:p>
            <a:r>
              <a:rPr lang="en-US" b="1" dirty="0" smtClean="0"/>
              <a:t>Sewage Sludge Directive</a:t>
            </a:r>
          </a:p>
          <a:p>
            <a:pPr lvl="1"/>
            <a:r>
              <a:rPr lang="en-US" sz="1800" dirty="0"/>
              <a:t>A new candidate </a:t>
            </a:r>
            <a:r>
              <a:rPr lang="en-US" sz="1800" dirty="0" smtClean="0"/>
              <a:t>to complement </a:t>
            </a:r>
            <a:r>
              <a:rPr lang="en-US" sz="1800" dirty="0"/>
              <a:t>the list. </a:t>
            </a:r>
            <a:r>
              <a:rPr lang="en-US" sz="1800" dirty="0"/>
              <a:t>Spatial data to be reported is area of application of sludge. Discussion in the SSD expert group is ongoing. </a:t>
            </a:r>
          </a:p>
          <a:p>
            <a:pPr marL="342900" lvl="1" indent="0">
              <a:buNone/>
            </a:pPr>
            <a:r>
              <a:rPr lang="en-US" b="1" dirty="0" smtClean="0"/>
              <a:t>   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Reporting</a:t>
            </a:r>
            <a:r>
              <a:rPr lang="fr-BE" dirty="0" smtClean="0"/>
              <a:t> Data </a:t>
            </a:r>
            <a:r>
              <a:rPr lang="fr-BE" dirty="0" err="1" smtClean="0"/>
              <a:t>Flows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streamlined</a:t>
            </a:r>
            <a:r>
              <a:rPr lang="fr-BE" dirty="0" smtClean="0"/>
              <a:t> spatial information (2021 – 2022)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03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81" y="3806190"/>
            <a:ext cx="6705762" cy="1087483"/>
          </a:xfrm>
        </p:spPr>
        <p:txBody>
          <a:bodyPr wrap="square" anchor="b" anchorCtr="0"/>
          <a:lstStyle/>
          <a:p>
            <a:r>
              <a:rPr lang="en-US" sz="788" b="1" dirty="0"/>
              <a:t>© European Union 2020</a:t>
            </a:r>
          </a:p>
          <a:p>
            <a:r>
              <a:rPr lang="en-US" sz="788" dirty="0"/>
              <a:t>Unless otherwise noted the reuse of this presentation is </a:t>
            </a:r>
            <a:r>
              <a:rPr lang="en-US" sz="788" dirty="0" err="1"/>
              <a:t>authorised</a:t>
            </a:r>
            <a:r>
              <a:rPr lang="en-US" sz="788" dirty="0"/>
              <a:t> under the </a:t>
            </a:r>
            <a:r>
              <a:rPr lang="en-US" sz="788" dirty="0">
                <a:hlinkClick r:id="rId3"/>
              </a:rPr>
              <a:t>CC BY 4.0 </a:t>
            </a:r>
            <a:r>
              <a:rPr lang="en-US" sz="788" dirty="0"/>
              <a:t>license. For any use or reproduction of elements that are not owned by the EU, permission may need to be sought directly from the respective right holders.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3" y="3918000"/>
            <a:ext cx="767622" cy="2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" id="{9E25CBC4-264C-4E5F-8DDF-C73C2B944108}" vid="{63966CC3-CC63-46CF-BE8C-07ABBDCD622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C colour scheme">
    <a:dk1>
      <a:srgbClr val="4D4D4D"/>
    </a:dk1>
    <a:lt1>
      <a:srgbClr val="FFFFFF"/>
    </a:lt1>
    <a:dk2>
      <a:srgbClr val="034EA2"/>
    </a:dk2>
    <a:lt2>
      <a:srgbClr val="D3E8F9"/>
    </a:lt2>
    <a:accent1>
      <a:srgbClr val="1E858B"/>
    </a:accent1>
    <a:accent2>
      <a:srgbClr val="4BC5DE"/>
    </a:accent2>
    <a:accent3>
      <a:srgbClr val="1EC08A"/>
    </a:accent3>
    <a:accent4>
      <a:srgbClr val="ED8D2F"/>
    </a:accent4>
    <a:accent5>
      <a:srgbClr val="FFC000"/>
    </a:accent5>
    <a:accent6>
      <a:srgbClr val="E76C53"/>
    </a:accent6>
    <a:hlink>
      <a:srgbClr val="0563C1"/>
    </a:hlink>
    <a:folHlink>
      <a:srgbClr val="24337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098AE41A192E4C85C747A9850AEF9A" ma:contentTypeVersion="1" ma:contentTypeDescription="Create a new document." ma:contentTypeScope="" ma:versionID="5a8770b97c883eee6e80458dbe9e6cc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A2DA33-DB0F-4723-B9EA-086431A269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DD8D5-9B5D-4329-A5FA-BB635811A11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14567-0064-41AA-B17E-6D061E25B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13159</TotalTime>
  <Words>705</Words>
  <Application>Microsoft Office PowerPoint</Application>
  <PresentationFormat>On-screen Show (16:9)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Office Theme</vt:lpstr>
      <vt:lpstr>PowerPoint Presentation</vt:lpstr>
      <vt:lpstr>Changed policy context</vt:lpstr>
      <vt:lpstr>GreenData4All  INSPIRE as an enabler for the Green Deal dataspace  </vt:lpstr>
      <vt:lpstr>Evaluation of the INSPIRE Directive</vt:lpstr>
      <vt:lpstr>Implementing Act on High Value Datasets</vt:lpstr>
      <vt:lpstr>Reporting Data Flows with streamlined spatial information (2021 – 2022)</vt:lpstr>
      <vt:lpstr>Thank you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ROBBRECHT Joeri (ENV)</cp:lastModifiedBy>
  <cp:revision>378</cp:revision>
  <dcterms:created xsi:type="dcterms:W3CDTF">2011-10-28T10:25:18Z</dcterms:created>
  <dcterms:modified xsi:type="dcterms:W3CDTF">2021-04-20T14:48:07Z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0x010100AF098AE41A192E4C85C747A9850AEF9A</vt:lpwstr>
  </property>
</Properties>
</file>