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  <p:sldMasterId id="2147483698" r:id="rId5"/>
    <p:sldMasterId id="2147483692" r:id="rId6"/>
  </p:sldMasterIdLst>
  <p:notesMasterIdLst>
    <p:notesMasterId r:id="rId18"/>
  </p:notesMasterIdLst>
  <p:handoutMasterIdLst>
    <p:handoutMasterId r:id="rId19"/>
  </p:handoutMasterIdLst>
  <p:sldIdLst>
    <p:sldId id="439" r:id="rId7"/>
    <p:sldId id="442" r:id="rId8"/>
    <p:sldId id="449" r:id="rId9"/>
    <p:sldId id="611" r:id="rId10"/>
    <p:sldId id="612" r:id="rId11"/>
    <p:sldId id="614" r:id="rId12"/>
    <p:sldId id="615" r:id="rId13"/>
    <p:sldId id="617" r:id="rId14"/>
    <p:sldId id="619" r:id="rId15"/>
    <p:sldId id="616" r:id="rId16"/>
    <p:sldId id="618" r:id="rId17"/>
  </p:sldIdLst>
  <p:sldSz cx="12192000" cy="6858000"/>
  <p:notesSz cx="6735763" cy="9866313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73"/>
    <a:srgbClr val="3C608C"/>
    <a:srgbClr val="A4B4D0"/>
    <a:srgbClr val="C2CDE0"/>
    <a:srgbClr val="4F81BD"/>
    <a:srgbClr val="B2CEDC"/>
    <a:srgbClr val="DDFFFB"/>
    <a:srgbClr val="006654"/>
    <a:srgbClr val="113A60"/>
    <a:srgbClr val="016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37" autoAdjust="0"/>
    <p:restoredTop sz="94645" autoAdjust="0"/>
  </p:normalViewPr>
  <p:slideViewPr>
    <p:cSldViewPr snapToGrid="0">
      <p:cViewPr varScale="1">
        <p:scale>
          <a:sx n="80" d="100"/>
          <a:sy n="80" d="100"/>
        </p:scale>
        <p:origin x="32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266" y="102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F62F3-2EA2-43AC-B68C-C28A3730255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LID4096"/>
        </a:p>
      </dgm:t>
    </dgm:pt>
    <dgm:pt modelId="{901A1FB0-FF75-4F70-B6FC-BEE926BCB668}">
      <dgm:prSet phldrT="[Text]"/>
      <dgm:spPr/>
      <dgm:t>
        <a:bodyPr/>
        <a:lstStyle/>
        <a:p>
          <a:r>
            <a:rPr lang="en-GB" dirty="0"/>
            <a:t>Harmonisation</a:t>
          </a:r>
          <a:endParaRPr lang="LID4096" dirty="0"/>
        </a:p>
      </dgm:t>
    </dgm:pt>
    <dgm:pt modelId="{7D23E394-D440-424C-B7D5-27C6B6F03254}" type="parTrans" cxnId="{9F347AAB-4F67-4FE4-9D59-2037B668CAD8}">
      <dgm:prSet/>
      <dgm:spPr/>
      <dgm:t>
        <a:bodyPr/>
        <a:lstStyle/>
        <a:p>
          <a:endParaRPr lang="LID4096"/>
        </a:p>
      </dgm:t>
    </dgm:pt>
    <dgm:pt modelId="{9A343109-21B7-4A5A-8377-6ADEFEDA7F07}" type="sibTrans" cxnId="{9F347AAB-4F67-4FE4-9D59-2037B668CAD8}">
      <dgm:prSet/>
      <dgm:spPr/>
      <dgm:t>
        <a:bodyPr/>
        <a:lstStyle/>
        <a:p>
          <a:endParaRPr lang="LID4096"/>
        </a:p>
      </dgm:t>
    </dgm:pt>
    <dgm:pt modelId="{402F8058-C751-49DE-98A7-ABD6CD2086E3}">
      <dgm:prSet phldrT="[Text]"/>
      <dgm:spPr/>
      <dgm:t>
        <a:bodyPr/>
        <a:lstStyle/>
        <a:p>
          <a:r>
            <a:rPr lang="en-GB" dirty="0"/>
            <a:t>INSPIRE legislation, technical guidelines</a:t>
          </a:r>
          <a:endParaRPr lang="LID4096" dirty="0"/>
        </a:p>
      </dgm:t>
    </dgm:pt>
    <dgm:pt modelId="{1199B976-A5AA-4A4D-9424-FB8AE621E155}" type="parTrans" cxnId="{458D95B9-EFCB-4E35-83E4-90E3245D65EB}">
      <dgm:prSet/>
      <dgm:spPr/>
      <dgm:t>
        <a:bodyPr/>
        <a:lstStyle/>
        <a:p>
          <a:endParaRPr lang="LID4096"/>
        </a:p>
      </dgm:t>
    </dgm:pt>
    <dgm:pt modelId="{FB1AD650-7ACA-4F80-9DDE-A1EE3411EF1D}" type="sibTrans" cxnId="{458D95B9-EFCB-4E35-83E4-90E3245D65EB}">
      <dgm:prSet/>
      <dgm:spPr/>
      <dgm:t>
        <a:bodyPr/>
        <a:lstStyle/>
        <a:p>
          <a:endParaRPr lang="LID4096"/>
        </a:p>
      </dgm:t>
    </dgm:pt>
    <dgm:pt modelId="{B6FB06A7-13E6-4BBF-82C4-7D8AE856A430}">
      <dgm:prSet phldrT="[Text]"/>
      <dgm:spPr/>
      <dgm:t>
        <a:bodyPr/>
        <a:lstStyle/>
        <a:p>
          <a:r>
            <a:rPr lang="en-GB" dirty="0"/>
            <a:t>Reporting obligation (legislation), technical guidelines</a:t>
          </a:r>
          <a:endParaRPr lang="LID4096" dirty="0"/>
        </a:p>
      </dgm:t>
    </dgm:pt>
    <dgm:pt modelId="{EFF988AD-BF3B-41D6-900D-FF23880B5B14}" type="parTrans" cxnId="{F1CF1FA3-831A-4C18-9D49-81594A4B9930}">
      <dgm:prSet/>
      <dgm:spPr/>
      <dgm:t>
        <a:bodyPr/>
        <a:lstStyle/>
        <a:p>
          <a:endParaRPr lang="LID4096"/>
        </a:p>
      </dgm:t>
    </dgm:pt>
    <dgm:pt modelId="{2C536BEE-C856-4FF0-837E-D3D81FDA249F}" type="sibTrans" cxnId="{F1CF1FA3-831A-4C18-9D49-81594A4B9930}">
      <dgm:prSet/>
      <dgm:spPr/>
      <dgm:t>
        <a:bodyPr/>
        <a:lstStyle/>
        <a:p>
          <a:endParaRPr lang="LID4096"/>
        </a:p>
      </dgm:t>
    </dgm:pt>
    <dgm:pt modelId="{A60ED9E8-2A07-4527-B975-6C1F7857CD8E}">
      <dgm:prSet phldrT="[Text]"/>
      <dgm:spPr/>
      <dgm:t>
        <a:bodyPr/>
        <a:lstStyle/>
        <a:p>
          <a:r>
            <a:rPr lang="en-GB" dirty="0"/>
            <a:t>Standards</a:t>
          </a:r>
        </a:p>
        <a:p>
          <a:r>
            <a:rPr lang="en-GB" dirty="0"/>
            <a:t>Technology</a:t>
          </a:r>
        </a:p>
        <a:p>
          <a:r>
            <a:rPr lang="en-GB" dirty="0"/>
            <a:t>Knowledge</a:t>
          </a:r>
        </a:p>
        <a:p>
          <a:r>
            <a:rPr lang="en-GB" dirty="0"/>
            <a:t>Capacity</a:t>
          </a:r>
          <a:endParaRPr lang="LID4096" dirty="0"/>
        </a:p>
      </dgm:t>
    </dgm:pt>
    <dgm:pt modelId="{E0229989-AA0F-4EF9-AEFB-0FCCBEC03080}" type="parTrans" cxnId="{0F06540F-32BD-445C-86F7-8A71844BD149}">
      <dgm:prSet/>
      <dgm:spPr/>
      <dgm:t>
        <a:bodyPr/>
        <a:lstStyle/>
        <a:p>
          <a:endParaRPr lang="LID4096"/>
        </a:p>
      </dgm:t>
    </dgm:pt>
    <dgm:pt modelId="{3FD2F06D-7CD2-44F1-BCDE-3F6052EE4029}" type="sibTrans" cxnId="{0F06540F-32BD-445C-86F7-8A71844BD149}">
      <dgm:prSet/>
      <dgm:spPr/>
      <dgm:t>
        <a:bodyPr/>
        <a:lstStyle/>
        <a:p>
          <a:endParaRPr lang="LID4096"/>
        </a:p>
      </dgm:t>
    </dgm:pt>
    <dgm:pt modelId="{DBC0ED00-395C-47E5-93FC-634CBDB72753}" type="pres">
      <dgm:prSet presAssocID="{642F62F3-2EA2-43AC-B68C-C28A3730255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5A31E1-43BB-492E-8C4C-9A248FD795F4}" type="pres">
      <dgm:prSet presAssocID="{901A1FB0-FF75-4F70-B6FC-BEE926BCB668}" presName="centerShape" presStyleLbl="node0" presStyleIdx="0" presStyleCnt="1"/>
      <dgm:spPr/>
    </dgm:pt>
    <dgm:pt modelId="{977714A1-BEB4-4F88-86C2-B046A423F3CC}" type="pres">
      <dgm:prSet presAssocID="{1199B976-A5AA-4A4D-9424-FB8AE621E155}" presName="parTrans" presStyleLbl="bgSibTrans2D1" presStyleIdx="0" presStyleCnt="3"/>
      <dgm:spPr/>
    </dgm:pt>
    <dgm:pt modelId="{A97776E4-F28F-4AFB-9589-3696CA12E139}" type="pres">
      <dgm:prSet presAssocID="{402F8058-C751-49DE-98A7-ABD6CD2086E3}" presName="node" presStyleLbl="node1" presStyleIdx="0" presStyleCnt="3">
        <dgm:presLayoutVars>
          <dgm:bulletEnabled val="1"/>
        </dgm:presLayoutVars>
      </dgm:prSet>
      <dgm:spPr/>
    </dgm:pt>
    <dgm:pt modelId="{3AF87704-2759-42D2-8393-C6E4C590E754}" type="pres">
      <dgm:prSet presAssocID="{EFF988AD-BF3B-41D6-900D-FF23880B5B14}" presName="parTrans" presStyleLbl="bgSibTrans2D1" presStyleIdx="1" presStyleCnt="3"/>
      <dgm:spPr/>
    </dgm:pt>
    <dgm:pt modelId="{955B4CA9-ED26-4F1C-BF2A-AB8CD9907863}" type="pres">
      <dgm:prSet presAssocID="{B6FB06A7-13E6-4BBF-82C4-7D8AE856A430}" presName="node" presStyleLbl="node1" presStyleIdx="1" presStyleCnt="3">
        <dgm:presLayoutVars>
          <dgm:bulletEnabled val="1"/>
        </dgm:presLayoutVars>
      </dgm:prSet>
      <dgm:spPr/>
    </dgm:pt>
    <dgm:pt modelId="{47CB21A8-3DA5-4FA5-9A5A-A7F523B9E33F}" type="pres">
      <dgm:prSet presAssocID="{E0229989-AA0F-4EF9-AEFB-0FCCBEC03080}" presName="parTrans" presStyleLbl="bgSibTrans2D1" presStyleIdx="2" presStyleCnt="3"/>
      <dgm:spPr/>
    </dgm:pt>
    <dgm:pt modelId="{67D514BB-E70E-4822-9D91-1511AC7EB132}" type="pres">
      <dgm:prSet presAssocID="{A60ED9E8-2A07-4527-B975-6C1F7857CD8E}" presName="node" presStyleLbl="node1" presStyleIdx="2" presStyleCnt="3">
        <dgm:presLayoutVars>
          <dgm:bulletEnabled val="1"/>
        </dgm:presLayoutVars>
      </dgm:prSet>
      <dgm:spPr/>
    </dgm:pt>
  </dgm:ptLst>
  <dgm:cxnLst>
    <dgm:cxn modelId="{0F06540F-32BD-445C-86F7-8A71844BD149}" srcId="{901A1FB0-FF75-4F70-B6FC-BEE926BCB668}" destId="{A60ED9E8-2A07-4527-B975-6C1F7857CD8E}" srcOrd="2" destOrd="0" parTransId="{E0229989-AA0F-4EF9-AEFB-0FCCBEC03080}" sibTransId="{3FD2F06D-7CD2-44F1-BCDE-3F6052EE4029}"/>
    <dgm:cxn modelId="{E5DCDB2D-E964-4D82-8DE8-4C848324D5AC}" type="presOf" srcId="{901A1FB0-FF75-4F70-B6FC-BEE926BCB668}" destId="{885A31E1-43BB-492E-8C4C-9A248FD795F4}" srcOrd="0" destOrd="0" presId="urn:microsoft.com/office/officeart/2005/8/layout/radial4"/>
    <dgm:cxn modelId="{430EEF70-6D79-45AC-8656-D7CFA250178E}" type="presOf" srcId="{EFF988AD-BF3B-41D6-900D-FF23880B5B14}" destId="{3AF87704-2759-42D2-8393-C6E4C590E754}" srcOrd="0" destOrd="0" presId="urn:microsoft.com/office/officeart/2005/8/layout/radial4"/>
    <dgm:cxn modelId="{ED233688-62BE-4376-9E61-37C260650DBC}" type="presOf" srcId="{A60ED9E8-2A07-4527-B975-6C1F7857CD8E}" destId="{67D514BB-E70E-4822-9D91-1511AC7EB132}" srcOrd="0" destOrd="0" presId="urn:microsoft.com/office/officeart/2005/8/layout/radial4"/>
    <dgm:cxn modelId="{F1CF1FA3-831A-4C18-9D49-81594A4B9930}" srcId="{901A1FB0-FF75-4F70-B6FC-BEE926BCB668}" destId="{B6FB06A7-13E6-4BBF-82C4-7D8AE856A430}" srcOrd="1" destOrd="0" parTransId="{EFF988AD-BF3B-41D6-900D-FF23880B5B14}" sibTransId="{2C536BEE-C856-4FF0-837E-D3D81FDA249F}"/>
    <dgm:cxn modelId="{9F347AAB-4F67-4FE4-9D59-2037B668CAD8}" srcId="{642F62F3-2EA2-43AC-B68C-C28A3730255D}" destId="{901A1FB0-FF75-4F70-B6FC-BEE926BCB668}" srcOrd="0" destOrd="0" parTransId="{7D23E394-D440-424C-B7D5-27C6B6F03254}" sibTransId="{9A343109-21B7-4A5A-8377-6ADEFEDA7F07}"/>
    <dgm:cxn modelId="{C6FC86B7-AAE7-4B04-AD4A-E0C1731D1BC5}" type="presOf" srcId="{E0229989-AA0F-4EF9-AEFB-0FCCBEC03080}" destId="{47CB21A8-3DA5-4FA5-9A5A-A7F523B9E33F}" srcOrd="0" destOrd="0" presId="urn:microsoft.com/office/officeart/2005/8/layout/radial4"/>
    <dgm:cxn modelId="{458D95B9-EFCB-4E35-83E4-90E3245D65EB}" srcId="{901A1FB0-FF75-4F70-B6FC-BEE926BCB668}" destId="{402F8058-C751-49DE-98A7-ABD6CD2086E3}" srcOrd="0" destOrd="0" parTransId="{1199B976-A5AA-4A4D-9424-FB8AE621E155}" sibTransId="{FB1AD650-7ACA-4F80-9DDE-A1EE3411EF1D}"/>
    <dgm:cxn modelId="{BEE4CDC7-9C26-440D-AEB5-ABC0E23A57DB}" type="presOf" srcId="{B6FB06A7-13E6-4BBF-82C4-7D8AE856A430}" destId="{955B4CA9-ED26-4F1C-BF2A-AB8CD9907863}" srcOrd="0" destOrd="0" presId="urn:microsoft.com/office/officeart/2005/8/layout/radial4"/>
    <dgm:cxn modelId="{9CC1D0E7-5D9F-4D67-9384-0832ED60BF73}" type="presOf" srcId="{1199B976-A5AA-4A4D-9424-FB8AE621E155}" destId="{977714A1-BEB4-4F88-86C2-B046A423F3CC}" srcOrd="0" destOrd="0" presId="urn:microsoft.com/office/officeart/2005/8/layout/radial4"/>
    <dgm:cxn modelId="{49262AF5-954E-4FF9-9FEB-8230A84C01FA}" type="presOf" srcId="{402F8058-C751-49DE-98A7-ABD6CD2086E3}" destId="{A97776E4-F28F-4AFB-9589-3696CA12E139}" srcOrd="0" destOrd="0" presId="urn:microsoft.com/office/officeart/2005/8/layout/radial4"/>
    <dgm:cxn modelId="{D26DA3F9-F123-4F86-AA14-BEED91CF23D6}" type="presOf" srcId="{642F62F3-2EA2-43AC-B68C-C28A3730255D}" destId="{DBC0ED00-395C-47E5-93FC-634CBDB72753}" srcOrd="0" destOrd="0" presId="urn:microsoft.com/office/officeart/2005/8/layout/radial4"/>
    <dgm:cxn modelId="{856638D4-E4B5-44B9-B69F-C3030D1BA399}" type="presParOf" srcId="{DBC0ED00-395C-47E5-93FC-634CBDB72753}" destId="{885A31E1-43BB-492E-8C4C-9A248FD795F4}" srcOrd="0" destOrd="0" presId="urn:microsoft.com/office/officeart/2005/8/layout/radial4"/>
    <dgm:cxn modelId="{404D326B-5404-4333-87DB-3201BDBDBDB0}" type="presParOf" srcId="{DBC0ED00-395C-47E5-93FC-634CBDB72753}" destId="{977714A1-BEB4-4F88-86C2-B046A423F3CC}" srcOrd="1" destOrd="0" presId="urn:microsoft.com/office/officeart/2005/8/layout/radial4"/>
    <dgm:cxn modelId="{6D6F24C9-2C85-4566-9BF2-8798122B5D02}" type="presParOf" srcId="{DBC0ED00-395C-47E5-93FC-634CBDB72753}" destId="{A97776E4-F28F-4AFB-9589-3696CA12E139}" srcOrd="2" destOrd="0" presId="urn:microsoft.com/office/officeart/2005/8/layout/radial4"/>
    <dgm:cxn modelId="{352EF988-8486-455F-96B8-4390A3E2F564}" type="presParOf" srcId="{DBC0ED00-395C-47E5-93FC-634CBDB72753}" destId="{3AF87704-2759-42D2-8393-C6E4C590E754}" srcOrd="3" destOrd="0" presId="urn:microsoft.com/office/officeart/2005/8/layout/radial4"/>
    <dgm:cxn modelId="{EA7E4250-5355-47C2-A340-EF8B12A8684E}" type="presParOf" srcId="{DBC0ED00-395C-47E5-93FC-634CBDB72753}" destId="{955B4CA9-ED26-4F1C-BF2A-AB8CD9907863}" srcOrd="4" destOrd="0" presId="urn:microsoft.com/office/officeart/2005/8/layout/radial4"/>
    <dgm:cxn modelId="{4563FB04-BE43-41BC-A17C-CAB8D9557081}" type="presParOf" srcId="{DBC0ED00-395C-47E5-93FC-634CBDB72753}" destId="{47CB21A8-3DA5-4FA5-9A5A-A7F523B9E33F}" srcOrd="5" destOrd="0" presId="urn:microsoft.com/office/officeart/2005/8/layout/radial4"/>
    <dgm:cxn modelId="{298DF48E-5C30-4886-A222-C9ED59BC7319}" type="presParOf" srcId="{DBC0ED00-395C-47E5-93FC-634CBDB72753}" destId="{67D514BB-E70E-4822-9D91-1511AC7EB13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A31E1-43BB-492E-8C4C-9A248FD795F4}">
      <dsp:nvSpPr>
        <dsp:cNvPr id="0" name=""/>
        <dsp:cNvSpPr/>
      </dsp:nvSpPr>
      <dsp:spPr>
        <a:xfrm>
          <a:off x="2276521" y="2176284"/>
          <a:ext cx="1684002" cy="1684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Harmonisation</a:t>
          </a:r>
          <a:endParaRPr lang="LID4096" sz="1400" kern="1200" dirty="0"/>
        </a:p>
      </dsp:txBody>
      <dsp:txXfrm>
        <a:off x="2523137" y="2422900"/>
        <a:ext cx="1190770" cy="1190770"/>
      </dsp:txXfrm>
    </dsp:sp>
    <dsp:sp modelId="{977714A1-BEB4-4F88-86C2-B046A423F3CC}">
      <dsp:nvSpPr>
        <dsp:cNvPr id="0" name=""/>
        <dsp:cNvSpPr/>
      </dsp:nvSpPr>
      <dsp:spPr>
        <a:xfrm rot="12900000">
          <a:off x="1040419" y="1830994"/>
          <a:ext cx="1450378" cy="47994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776E4-F28F-4AFB-9589-3696CA12E139}">
      <dsp:nvSpPr>
        <dsp:cNvPr id="0" name=""/>
        <dsp:cNvSpPr/>
      </dsp:nvSpPr>
      <dsp:spPr>
        <a:xfrm>
          <a:off x="371666" y="1015092"/>
          <a:ext cx="1599802" cy="1279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INSPIRE legislation, technical guidelines</a:t>
          </a:r>
          <a:endParaRPr lang="LID4096" sz="1400" kern="1200" dirty="0"/>
        </a:p>
      </dsp:txBody>
      <dsp:txXfrm>
        <a:off x="409151" y="1052577"/>
        <a:ext cx="1524832" cy="1204871"/>
      </dsp:txXfrm>
    </dsp:sp>
    <dsp:sp modelId="{3AF87704-2759-42D2-8393-C6E4C590E754}">
      <dsp:nvSpPr>
        <dsp:cNvPr id="0" name=""/>
        <dsp:cNvSpPr/>
      </dsp:nvSpPr>
      <dsp:spPr>
        <a:xfrm rot="16200000">
          <a:off x="2393333" y="1126711"/>
          <a:ext cx="1450378" cy="47994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B4CA9-ED26-4F1C-BF2A-AB8CD9907863}">
      <dsp:nvSpPr>
        <dsp:cNvPr id="0" name=""/>
        <dsp:cNvSpPr/>
      </dsp:nvSpPr>
      <dsp:spPr>
        <a:xfrm>
          <a:off x="2318621" y="1571"/>
          <a:ext cx="1599802" cy="1279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Reporting obligation (legislation), technical guidelines</a:t>
          </a:r>
          <a:endParaRPr lang="LID4096" sz="1400" kern="1200" dirty="0"/>
        </a:p>
      </dsp:txBody>
      <dsp:txXfrm>
        <a:off x="2356106" y="39056"/>
        <a:ext cx="1524832" cy="1204871"/>
      </dsp:txXfrm>
    </dsp:sp>
    <dsp:sp modelId="{47CB21A8-3DA5-4FA5-9A5A-A7F523B9E33F}">
      <dsp:nvSpPr>
        <dsp:cNvPr id="0" name=""/>
        <dsp:cNvSpPr/>
      </dsp:nvSpPr>
      <dsp:spPr>
        <a:xfrm rot="19500000">
          <a:off x="3746248" y="1830994"/>
          <a:ext cx="1450378" cy="47994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514BB-E70E-4822-9D91-1511AC7EB132}">
      <dsp:nvSpPr>
        <dsp:cNvPr id="0" name=""/>
        <dsp:cNvSpPr/>
      </dsp:nvSpPr>
      <dsp:spPr>
        <a:xfrm>
          <a:off x="4265576" y="1015092"/>
          <a:ext cx="1599802" cy="12798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Standards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Technology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Knowledge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Capacity</a:t>
          </a:r>
          <a:endParaRPr lang="LID4096" sz="1400" kern="1200" dirty="0"/>
        </a:p>
      </dsp:txBody>
      <dsp:txXfrm>
        <a:off x="4303061" y="1052577"/>
        <a:ext cx="1524832" cy="1204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r">
              <a:defRPr sz="1200"/>
            </a:lvl1pPr>
          </a:lstStyle>
          <a:p>
            <a:fld id="{2A3EE131-D7AE-47FD-A14B-A4590389E309}" type="datetimeFigureOut">
              <a:rPr lang="en-GB" smtClean="0"/>
              <a:pPr/>
              <a:t>20.4.21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371288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6" y="9371288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r">
              <a:defRPr sz="1200"/>
            </a:lvl1pPr>
          </a:lstStyle>
          <a:p>
            <a:fld id="{AE2E2C6C-1A46-49B2-95A1-874E5B60CA1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71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627" y="0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r">
              <a:defRPr sz="1200"/>
            </a:lvl1pPr>
          </a:lstStyle>
          <a:p>
            <a:fld id="{54F6B5D3-2AB1-4063-BA50-FEBA813E0814}" type="datetimeFigureOut">
              <a:rPr lang="en-GB" smtClean="0"/>
              <a:pPr/>
              <a:t>20.4.21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1900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43" tIns="46072" rIns="92143" bIns="46072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264" y="4747762"/>
            <a:ext cx="5389240" cy="3884672"/>
          </a:xfrm>
          <a:prstGeom prst="rect">
            <a:avLst/>
          </a:prstGeom>
        </p:spPr>
        <p:txBody>
          <a:bodyPr vert="horz" lIns="92143" tIns="46072" rIns="92143" bIns="4607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447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627" y="9372447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r">
              <a:defRPr sz="1200"/>
            </a:lvl1pPr>
          </a:lstStyle>
          <a:p>
            <a:fld id="{777201BC-94E4-4101-962D-54511777D2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23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936190"/>
            <a:ext cx="10779125" cy="14420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  <a:p>
            <a:pPr lvl="0"/>
            <a:r>
              <a:rPr lang="en-US" dirty="0"/>
              <a:t>Max two lines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365747"/>
            <a:ext cx="2164080" cy="3223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Speaker | Date | Venue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_European Brief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77565" y="2110711"/>
            <a:ext cx="10774041" cy="318452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7565" y="272474"/>
            <a:ext cx="10773577" cy="1322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2723" indent="0">
              <a:buNone/>
              <a:defRPr/>
            </a:lvl2pPr>
            <a:lvl3pPr marL="1125444" indent="0">
              <a:buNone/>
              <a:defRPr/>
            </a:lvl3pPr>
            <a:lvl4pPr marL="1688164" indent="0">
              <a:buNone/>
              <a:defRPr/>
            </a:lvl4pPr>
            <a:lvl5pPr marL="2250888" indent="0">
              <a:buNone/>
              <a:defRPr/>
            </a:lvl5pPr>
          </a:lstStyle>
          <a:p>
            <a:pPr lvl="0"/>
            <a:r>
              <a:rPr lang="en-US" dirty="0"/>
              <a:t>Slide title goes here</a:t>
            </a:r>
            <a:br>
              <a:rPr lang="en-US" dirty="0"/>
            </a:br>
            <a:r>
              <a:rPr lang="en-US" dirty="0"/>
              <a:t>Max two lines</a:t>
            </a:r>
          </a:p>
        </p:txBody>
      </p:sp>
    </p:spTree>
    <p:extLst>
      <p:ext uri="{BB962C8B-B14F-4D97-AF65-F5344CB8AC3E}">
        <p14:creationId xmlns:p14="http://schemas.microsoft.com/office/powerpoint/2010/main" val="35879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_image_Synthe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8001" y="36002"/>
            <a:ext cx="11246369" cy="676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2723" indent="0">
              <a:buNone/>
              <a:defRPr/>
            </a:lvl2pPr>
            <a:lvl3pPr marL="1125444" indent="0">
              <a:buNone/>
              <a:defRPr/>
            </a:lvl3pPr>
            <a:lvl4pPr marL="1688164" indent="0">
              <a:buNone/>
              <a:defRPr/>
            </a:lvl4pPr>
            <a:lvl5pPr marL="2250888" indent="0">
              <a:buNone/>
              <a:defRPr/>
            </a:lvl5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8313" y="1431925"/>
            <a:ext cx="11245851" cy="37592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98488" y="6250566"/>
            <a:ext cx="3683000" cy="274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000">
                <a:solidFill>
                  <a:srgbClr val="006654"/>
                </a:solidFill>
              </a:defRPr>
            </a:lvl2pPr>
            <a:lvl3pPr>
              <a:defRPr sz="1000">
                <a:solidFill>
                  <a:srgbClr val="006654"/>
                </a:solidFill>
              </a:defRPr>
            </a:lvl3pPr>
            <a:lvl4pPr>
              <a:defRPr sz="1000">
                <a:solidFill>
                  <a:srgbClr val="006654"/>
                </a:solidFill>
              </a:defRPr>
            </a:lvl4pPr>
            <a:lvl5pPr>
              <a:defRPr sz="1000">
                <a:solidFill>
                  <a:srgbClr val="006654"/>
                </a:solidFill>
              </a:defRPr>
            </a:lvl5pPr>
          </a:lstStyle>
          <a:p>
            <a:pPr lvl="0"/>
            <a:r>
              <a:rPr lang="en-US" dirty="0"/>
              <a:t>Source reference for illustration</a:t>
            </a:r>
          </a:p>
        </p:txBody>
      </p:sp>
    </p:spTree>
    <p:extLst>
      <p:ext uri="{BB962C8B-B14F-4D97-AF65-F5344CB8AC3E}">
        <p14:creationId xmlns:p14="http://schemas.microsoft.com/office/powerpoint/2010/main" val="281068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75" y="6347645"/>
            <a:ext cx="1993847" cy="4344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1125444" rtl="0" eaLnBrk="1" latinLnBrk="0" hangingPunct="1">
        <a:spcBef>
          <a:spcPct val="0"/>
        </a:spcBef>
        <a:buNone/>
        <a:defRPr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0" indent="-422040" algn="l" defTabSz="1125444" rtl="0" eaLnBrk="1" latinLnBrk="0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indent="-351702" algn="l" defTabSz="1125444" rtl="0" eaLnBrk="1" latinLnBrk="0" hangingPunct="1">
        <a:spcBef>
          <a:spcPct val="20000"/>
        </a:spcBef>
        <a:buFont typeface="Arial" pitchFamily="34" charset="0"/>
        <a:buChar char="–"/>
        <a:defRPr sz="3447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5" indent="-281361" algn="l" defTabSz="1125444" rtl="0" eaLnBrk="1" latinLnBrk="0" hangingPunct="1">
        <a:spcBef>
          <a:spcPct val="20000"/>
        </a:spcBef>
        <a:buFont typeface="Arial" pitchFamily="34" charset="0"/>
        <a:buChar char="–"/>
        <a:defRPr sz="2463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9" indent="-281361" algn="l" defTabSz="1125444" rtl="0" eaLnBrk="1" latinLnBrk="0" hangingPunct="1">
        <a:spcBef>
          <a:spcPct val="20000"/>
        </a:spcBef>
        <a:buFont typeface="Arial" pitchFamily="34" charset="0"/>
        <a:buChar char="»"/>
        <a:defRPr sz="2463" kern="1200">
          <a:solidFill>
            <a:schemeClr val="tx1"/>
          </a:solidFill>
          <a:latin typeface="+mn-lt"/>
          <a:ea typeface="+mn-ea"/>
          <a:cs typeface="+mn-cs"/>
        </a:defRPr>
      </a:lvl5pPr>
      <a:lvl6pPr marL="3094969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3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1790732"/>
          </a:xfrm>
          <a:prstGeom prst="rect">
            <a:avLst/>
          </a:prstGeom>
          <a:solidFill>
            <a:srgbClr val="0081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15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75" y="6347645"/>
            <a:ext cx="1993847" cy="4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ctr" defTabSz="1125444" rtl="0" eaLnBrk="1" latinLnBrk="0" hangingPunct="1">
        <a:spcBef>
          <a:spcPct val="0"/>
        </a:spcBef>
        <a:buNone/>
        <a:defRPr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0" indent="-422040" algn="l" defTabSz="1125444" rtl="0" eaLnBrk="1" latinLnBrk="0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indent="-351702" algn="l" defTabSz="1125444" rtl="0" eaLnBrk="1" latinLnBrk="0" hangingPunct="1">
        <a:spcBef>
          <a:spcPct val="20000"/>
        </a:spcBef>
        <a:buFont typeface="Arial" pitchFamily="34" charset="0"/>
        <a:buChar char="–"/>
        <a:defRPr sz="3447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5" indent="-281361" algn="l" defTabSz="1125444" rtl="0" eaLnBrk="1" latinLnBrk="0" hangingPunct="1">
        <a:spcBef>
          <a:spcPct val="20000"/>
        </a:spcBef>
        <a:buFont typeface="Arial" pitchFamily="34" charset="0"/>
        <a:buChar char="–"/>
        <a:defRPr sz="2463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9" indent="-281361" algn="l" defTabSz="1125444" rtl="0" eaLnBrk="1" latinLnBrk="0" hangingPunct="1">
        <a:spcBef>
          <a:spcPct val="20000"/>
        </a:spcBef>
        <a:buFont typeface="Arial" pitchFamily="34" charset="0"/>
        <a:buChar char="»"/>
        <a:defRPr sz="2463" kern="1200">
          <a:solidFill>
            <a:schemeClr val="tx1"/>
          </a:solidFill>
          <a:latin typeface="+mn-lt"/>
          <a:ea typeface="+mn-ea"/>
          <a:cs typeface="+mn-cs"/>
        </a:defRPr>
      </a:lvl5pPr>
      <a:lvl6pPr marL="3094969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3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hlinkClick r:id="" action="ppaction://noaction"/>
          </p:cNvPr>
          <p:cNvSpPr/>
          <p:nvPr userDrawn="1"/>
        </p:nvSpPr>
        <p:spPr>
          <a:xfrm>
            <a:off x="2344621" y="152400"/>
            <a:ext cx="88574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15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6"/>
            <a:ext cx="12192000" cy="778149"/>
          </a:xfrm>
          <a:prstGeom prst="rect">
            <a:avLst/>
          </a:prstGeom>
          <a:solidFill>
            <a:srgbClr val="0081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75" y="6347645"/>
            <a:ext cx="1993847" cy="4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ctr" defTabSz="1125444" rtl="0" eaLnBrk="1" latinLnBrk="0" hangingPunct="1">
        <a:spcBef>
          <a:spcPct val="0"/>
        </a:spcBef>
        <a:buNone/>
        <a:defRPr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0" indent="-422040" algn="l" defTabSz="1125444" rtl="0" eaLnBrk="1" latinLnBrk="0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indent="-351702" algn="l" defTabSz="1125444" rtl="0" eaLnBrk="1" latinLnBrk="0" hangingPunct="1">
        <a:spcBef>
          <a:spcPct val="20000"/>
        </a:spcBef>
        <a:buFont typeface="Arial" pitchFamily="34" charset="0"/>
        <a:buChar char="–"/>
        <a:defRPr sz="3447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5" indent="-281361" algn="l" defTabSz="1125444" rtl="0" eaLnBrk="1" latinLnBrk="0" hangingPunct="1">
        <a:spcBef>
          <a:spcPct val="20000"/>
        </a:spcBef>
        <a:buFont typeface="Arial" pitchFamily="34" charset="0"/>
        <a:buChar char="–"/>
        <a:defRPr sz="2463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9" indent="-281361" algn="l" defTabSz="1125444" rtl="0" eaLnBrk="1" latinLnBrk="0" hangingPunct="1">
        <a:spcBef>
          <a:spcPct val="20000"/>
        </a:spcBef>
        <a:buFont typeface="Arial" pitchFamily="34" charset="0"/>
        <a:buChar char="»"/>
        <a:defRPr sz="2463" kern="1200">
          <a:solidFill>
            <a:schemeClr val="tx1"/>
          </a:solidFill>
          <a:latin typeface="+mn-lt"/>
          <a:ea typeface="+mn-ea"/>
          <a:cs typeface="+mn-cs"/>
        </a:defRPr>
      </a:lvl5pPr>
      <a:lvl6pPr marL="3094969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3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gate.ec.europa.eu/fpfis/wikis/display/InspireMIG/Action+2016.5%3A+Priority+list+of+datasets+for+e-Reporting?preview=/299729499/448270134/MIG_2016.5_PDS_Methodology_v2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d.eionet.europa.eu/instruments/630" TargetMode="External"/><Relationship Id="rId2" Type="http://schemas.openxmlformats.org/officeDocument/2006/relationships/hyperlink" Target="https://rod.eionet.europa.eu/instruments/585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7901" y="305362"/>
            <a:ext cx="5425115" cy="865071"/>
          </a:xfrm>
        </p:spPr>
        <p:txBody>
          <a:bodyPr/>
          <a:lstStyle/>
          <a:p>
            <a:r>
              <a:rPr lang="en-GB" sz="1400" dirty="0"/>
              <a:t>21</a:t>
            </a:r>
            <a:r>
              <a:rPr lang="en-GB" sz="1400" baseline="30000" dirty="0"/>
              <a:t>th</a:t>
            </a:r>
            <a:r>
              <a:rPr lang="en-GB" sz="1400" dirty="0"/>
              <a:t>  April 2021</a:t>
            </a:r>
          </a:p>
          <a:p>
            <a:r>
              <a:rPr lang="en-GB" sz="1400" dirty="0"/>
              <a:t>Joint meeting of Eionet NRC EIS &amp; </a:t>
            </a:r>
            <a:r>
              <a:rPr lang="en-US" sz="1400" dirty="0"/>
              <a:t>INSPIRE subgroup action 2.1 on “needs-driven data </a:t>
            </a:r>
            <a:r>
              <a:rPr lang="en-US" sz="1400" dirty="0" err="1"/>
              <a:t>prioritisation</a:t>
            </a:r>
            <a:r>
              <a:rPr lang="en-US" sz="1400" dirty="0"/>
              <a:t>”</a:t>
            </a:r>
            <a:endParaRPr lang="en-GB" sz="1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330613" y="4383621"/>
            <a:ext cx="2384330" cy="953489"/>
          </a:xfrm>
          <a:prstGeom prst="rect">
            <a:avLst/>
          </a:prstGeom>
        </p:spPr>
        <p:txBody>
          <a:bodyPr/>
          <a:lstStyle>
            <a:lvl1pPr marL="0" indent="0" algn="l" defTabSz="1125472" rtl="0" eaLnBrk="1" latinLnBrk="0" hangingPunct="1">
              <a:spcBef>
                <a:spcPct val="20000"/>
              </a:spcBef>
              <a:buFont typeface="Arial" pitchFamily="34" charset="0"/>
              <a:buNone/>
              <a:defRPr sz="1100" b="1" kern="1200">
                <a:solidFill>
                  <a:srgbClr val="00817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46" indent="-351710" algn="l" defTabSz="11254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39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75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312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5047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519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254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600" dirty="0"/>
              <a:t>Darja Lihteneger, EEA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766CA7C-DB61-4A14-8FEC-DEAD94CE2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18" y="551277"/>
            <a:ext cx="10779125" cy="3535523"/>
          </a:xfrm>
        </p:spPr>
        <p:txBody>
          <a:bodyPr/>
          <a:lstStyle/>
          <a:p>
            <a:endParaRPr lang="en-US" sz="3600" dirty="0"/>
          </a:p>
          <a:p>
            <a:r>
              <a:rPr lang="en-GB" sz="3600" dirty="0"/>
              <a:t>INSPIRE priority list of data sets for </a:t>
            </a:r>
            <a:r>
              <a:rPr lang="en-GB" sz="3600" dirty="0" err="1"/>
              <a:t>eReporting</a:t>
            </a:r>
            <a:r>
              <a:rPr lang="en-GB" sz="3600" dirty="0"/>
              <a:t> - </a:t>
            </a:r>
            <a:endParaRPr lang="en-US" sz="3600" dirty="0"/>
          </a:p>
          <a:p>
            <a:r>
              <a:rPr lang="en-US" sz="3600" dirty="0"/>
              <a:t>Methodology for PDS progress</a:t>
            </a:r>
          </a:p>
          <a:p>
            <a:r>
              <a:rPr lang="en-US" sz="3600" dirty="0"/>
              <a:t>Common and interoperable European data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1CC48-BA81-47A2-88E7-A64A8B74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9" y="4744604"/>
            <a:ext cx="3452559" cy="1583068"/>
          </a:xfrm>
          <a:prstGeom prst="rect">
            <a:avLst/>
          </a:prstGeom>
          <a:ln>
            <a:solidFill>
              <a:srgbClr val="0081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F5A2D8-6EA7-48A1-83CD-D50D3BCF2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96" y="3398835"/>
            <a:ext cx="3181462" cy="1675457"/>
          </a:xfrm>
          <a:prstGeom prst="rect">
            <a:avLst/>
          </a:prstGeom>
          <a:ln>
            <a:solidFill>
              <a:srgbClr val="0081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A1867-D06D-460A-9EA7-68852B276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690330"/>
            <a:ext cx="3087559" cy="1068024"/>
          </a:xfrm>
          <a:prstGeom prst="rect">
            <a:avLst/>
          </a:prstGeom>
          <a:ln>
            <a:solidFill>
              <a:srgbClr val="0081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7B2B01-1C92-4F32-B314-44DA72E2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444" y="3477827"/>
            <a:ext cx="3407273" cy="2827176"/>
          </a:xfrm>
          <a:prstGeom prst="rect">
            <a:avLst/>
          </a:prstGeom>
          <a:ln>
            <a:solidFill>
              <a:srgbClr val="0081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F01572-BF9C-4468-AF74-EF27F1DE9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196" y="5050041"/>
            <a:ext cx="3488425" cy="1708313"/>
          </a:xfrm>
          <a:prstGeom prst="rect">
            <a:avLst/>
          </a:prstGeom>
          <a:ln>
            <a:solidFill>
              <a:srgbClr val="0081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71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Relevance for INSPIRE Action 2.1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C51C12-5AE0-4183-B4E0-B42618314100}"/>
              </a:ext>
            </a:extLst>
          </p:cNvPr>
          <p:cNvSpPr>
            <a:spLocks noGrp="1"/>
          </p:cNvSpPr>
          <p:nvPr/>
        </p:nvSpPr>
        <p:spPr bwMode="auto">
          <a:xfrm>
            <a:off x="563939" y="1736605"/>
            <a:ext cx="11064122" cy="338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8173"/>
                </a:solidFill>
                <a:latin typeface="Calibri" panose="020F0502020204030204" pitchFamily="34" charset="0"/>
              </a:rPr>
              <a:t>Managing the priority list of datasets for e-Reporting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8173"/>
                </a:solidFill>
                <a:latin typeface="Calibri" panose="020F0502020204030204" pitchFamily="34" charset="0"/>
              </a:rPr>
              <a:t>Combine methodology for PDS progress with methodology for </a:t>
            </a:r>
            <a:r>
              <a:rPr lang="en-US" i="0" dirty="0" err="1">
                <a:solidFill>
                  <a:srgbClr val="008173"/>
                </a:solidFill>
                <a:latin typeface="Calibri" panose="020F0502020204030204" pitchFamily="34" charset="0"/>
              </a:rPr>
              <a:t>prioritisation</a:t>
            </a:r>
            <a:endParaRPr lang="en-US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8173"/>
                </a:solidFill>
                <a:latin typeface="Calibri" panose="020F0502020204030204" pitchFamily="34" charset="0"/>
              </a:rPr>
              <a:t>Exchange information on </a:t>
            </a:r>
            <a:r>
              <a:rPr lang="en-US" i="0" dirty="0" err="1">
                <a:solidFill>
                  <a:srgbClr val="008173"/>
                </a:solidFill>
                <a:latin typeface="Calibri" panose="020F0502020204030204" pitchFamily="34" charset="0"/>
              </a:rPr>
              <a:t>harmonised</a:t>
            </a:r>
            <a:r>
              <a:rPr lang="en-US" i="0" dirty="0">
                <a:solidFill>
                  <a:srgbClr val="008173"/>
                </a:solidFill>
                <a:latin typeface="Calibri" panose="020F0502020204030204" pitchFamily="34" charset="0"/>
              </a:rPr>
              <a:t> European data models (INSPIRE alignment) – support to streamlining of reporting obligations and INSPIRE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8173"/>
                </a:solidFill>
                <a:latin typeface="Calibri" panose="020F0502020204030204" pitchFamily="34" charset="0"/>
              </a:rPr>
              <a:t>Support to availability of datasets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8173"/>
                </a:solidFill>
                <a:latin typeface="Calibri" panose="020F0502020204030204" pitchFamily="34" charset="0"/>
              </a:rPr>
              <a:t>Improve functionalities of INSPIRE Geoportal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817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4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C51C12-5AE0-4183-B4E0-B42618314100}"/>
              </a:ext>
            </a:extLst>
          </p:cNvPr>
          <p:cNvSpPr>
            <a:spLocks noGrp="1"/>
          </p:cNvSpPr>
          <p:nvPr/>
        </p:nvSpPr>
        <p:spPr bwMode="auto">
          <a:xfrm>
            <a:off x="535945" y="1853435"/>
            <a:ext cx="11089996" cy="113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None/>
            </a:pPr>
            <a:r>
              <a:rPr lang="en-US" sz="4000" i="0" dirty="0">
                <a:solidFill>
                  <a:srgbClr val="008173"/>
                </a:solidFill>
                <a:latin typeface="Calibri" panose="020F0502020204030204" pitchFamily="34" charset="0"/>
              </a:rPr>
              <a:t>Thank you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FD4B8E-BCF9-45C7-918D-99DC24A389E3}"/>
              </a:ext>
            </a:extLst>
          </p:cNvPr>
          <p:cNvSpPr>
            <a:spLocks noGrp="1"/>
          </p:cNvSpPr>
          <p:nvPr/>
        </p:nvSpPr>
        <p:spPr bwMode="auto">
          <a:xfrm>
            <a:off x="535945" y="4101001"/>
            <a:ext cx="11089996" cy="195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None/>
            </a:pPr>
            <a:r>
              <a:rPr lang="en-US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More information: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None/>
            </a:pPr>
            <a:r>
              <a:rPr lang="en-US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Darja.Lihteneger@eea.europa.eu</a:t>
            </a:r>
          </a:p>
        </p:txBody>
      </p:sp>
    </p:spTree>
    <p:extLst>
      <p:ext uri="{BB962C8B-B14F-4D97-AF65-F5344CB8AC3E}">
        <p14:creationId xmlns:p14="http://schemas.microsoft.com/office/powerpoint/2010/main" val="61368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724619" y="2398143"/>
            <a:ext cx="10928494" cy="282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600"/>
              </a:spcBef>
              <a:buClr>
                <a:srgbClr val="00B0F0"/>
              </a:buClr>
              <a:buNone/>
            </a:pPr>
            <a:r>
              <a:rPr lang="en-GB" sz="2800" b="1" i="0" dirty="0">
                <a:solidFill>
                  <a:srgbClr val="008173"/>
                </a:solidFill>
                <a:latin typeface="Calibri" panose="020F0502020204030204" pitchFamily="34" charset="0"/>
              </a:rPr>
              <a:t>Methodology for PDS progress – status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Clr>
                <a:srgbClr val="00B0F0"/>
              </a:buClr>
              <a:buNone/>
            </a:pPr>
            <a:r>
              <a:rPr lang="en-US" sz="2800" b="1" i="0" dirty="0">
                <a:solidFill>
                  <a:srgbClr val="008173"/>
                </a:solidFill>
                <a:latin typeface="Calibri" panose="020F0502020204030204" pitchFamily="34" charset="0"/>
              </a:rPr>
              <a:t>Common and interoperable European data models</a:t>
            </a:r>
            <a:r>
              <a:rPr lang="en-GB" sz="2800" b="1" i="0" dirty="0">
                <a:solidFill>
                  <a:srgbClr val="008173"/>
                </a:solidFill>
                <a:latin typeface="Calibri" panose="020F0502020204030204" pitchFamily="34" charset="0"/>
              </a:rPr>
              <a:t> - overview</a:t>
            </a:r>
            <a:endParaRPr lang="en-US" sz="2800" b="1" i="0" dirty="0">
              <a:solidFill>
                <a:srgbClr val="008173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717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Methodology for PDS progress – implementation targets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C51C12-5AE0-4183-B4E0-B42618314100}"/>
              </a:ext>
            </a:extLst>
          </p:cNvPr>
          <p:cNvSpPr>
            <a:spLocks noGrp="1"/>
          </p:cNvSpPr>
          <p:nvPr/>
        </p:nvSpPr>
        <p:spPr bwMode="auto">
          <a:xfrm>
            <a:off x="449076" y="1230564"/>
            <a:ext cx="7677887" cy="395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B0F0"/>
              </a:buClr>
              <a:buNone/>
            </a:pPr>
            <a:r>
              <a:rPr lang="en-GB" b="1" i="0" dirty="0">
                <a:solidFill>
                  <a:srgbClr val="008173"/>
                </a:solidFill>
                <a:latin typeface="Calibri" panose="020F0502020204030204" pitchFamily="34" charset="0"/>
              </a:rPr>
              <a:t>Purpose: common approach in monitoring progress of available priority data sets</a:t>
            </a:r>
          </a:p>
          <a:p>
            <a:pPr marL="0" indent="0">
              <a:spcBef>
                <a:spcPts val="0"/>
              </a:spcBef>
              <a:buClr>
                <a:srgbClr val="00B0F0"/>
              </a:buClr>
              <a:buNone/>
            </a:pPr>
            <a:endParaRPr lang="en-GB" b="1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B0F0"/>
              </a:buClr>
              <a:buNone/>
            </a:pPr>
            <a:r>
              <a:rPr lang="en-GB" b="1" i="0" dirty="0">
                <a:solidFill>
                  <a:srgbClr val="008173"/>
                </a:solidFill>
                <a:latin typeface="Calibri" panose="020F0502020204030204" pitchFamily="34" charset="0"/>
              </a:rPr>
              <a:t>Implementation targets: </a:t>
            </a:r>
          </a:p>
          <a:p>
            <a:pPr>
              <a:spcBef>
                <a:spcPts val="1200"/>
              </a:spcBef>
              <a:buClr>
                <a:srgbClr val="008173"/>
              </a:buClr>
            </a:pPr>
            <a:r>
              <a:rPr lang="en-US" b="1" i="0" dirty="0">
                <a:solidFill>
                  <a:srgbClr val="008173"/>
                </a:solidFill>
                <a:latin typeface="Calibri" panose="020F0502020204030204" pitchFamily="34" charset="0"/>
              </a:rPr>
              <a:t>Geographic coverage</a:t>
            </a:r>
          </a:p>
          <a:p>
            <a:pPr>
              <a:spcBef>
                <a:spcPts val="120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8173"/>
                </a:solidFill>
                <a:latin typeface="Calibri" panose="020F0502020204030204" pitchFamily="34" charset="0"/>
              </a:rPr>
              <a:t>Temporal references</a:t>
            </a:r>
          </a:p>
          <a:p>
            <a:pPr>
              <a:spcBef>
                <a:spcPts val="120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GB" b="1" i="0" u="none" strike="noStrike" baseline="0" dirty="0">
                <a:solidFill>
                  <a:srgbClr val="008173"/>
                </a:solidFill>
                <a:latin typeface="Calibri" panose="020F0502020204030204" pitchFamily="34" charset="0"/>
              </a:rPr>
              <a:t>INSPIRE data model harmonisation</a:t>
            </a:r>
          </a:p>
          <a:p>
            <a:pPr lvl="1"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8173"/>
                </a:solidFill>
                <a:latin typeface="Calibri" panose="020F0502020204030204" pitchFamily="34" charset="0"/>
              </a:rPr>
              <a:t>Related to environmental reporting obligations and used in reporting data flows</a:t>
            </a:r>
            <a:endParaRPr lang="en-GB" b="0" i="0" u="none" strike="noStrike" baseline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rgbClr val="008173"/>
              </a:buClr>
              <a:buNone/>
            </a:pPr>
            <a:endParaRPr lang="en-GB" sz="2200" b="0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sz="1600" b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en-GB" sz="1600" i="0" dirty="0">
              <a:solidFill>
                <a:srgbClr val="008173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A1191-B52C-4A17-BF8C-BF3CE766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87" y="1230564"/>
            <a:ext cx="3893772" cy="43968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9A919B-6FDD-412F-AAFB-7517C187E8D8}"/>
              </a:ext>
            </a:extLst>
          </p:cNvPr>
          <p:cNvSpPr txBox="1"/>
          <p:nvPr/>
        </p:nvSpPr>
        <p:spPr>
          <a:xfrm>
            <a:off x="2119993" y="5852446"/>
            <a:ext cx="79520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Clr>
                <a:srgbClr val="008173"/>
              </a:buClr>
              <a:buNone/>
            </a:pPr>
            <a:r>
              <a:rPr lang="en-US" sz="1600" b="0" dirty="0">
                <a:solidFill>
                  <a:srgbClr val="008173"/>
                </a:solidFill>
                <a:latin typeface="Calibri" panose="020F0502020204030204" pitchFamily="34" charset="0"/>
                <a:hlinkClick r:id="rId3"/>
              </a:rPr>
              <a:t>https://webgate.ec.europa.eu/fpfis/wikis/display/InspireMIG/Action+2016.5%3A+Priority+list+of+datasets+for+e-Reporting?preview=/299729499/448270134/MIG_2016.5_PDS_Methodology_v2.pdf</a:t>
            </a:r>
            <a:r>
              <a:rPr lang="en-US" sz="1600" b="0" dirty="0">
                <a:solidFill>
                  <a:srgbClr val="008173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0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Methodology for PDS progress – geographic coverage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05BF7-E203-46B2-BBCB-F6AB1F62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153" y="809599"/>
            <a:ext cx="6096000" cy="29939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C51C12-5AE0-4183-B4E0-B42618314100}"/>
              </a:ext>
            </a:extLst>
          </p:cNvPr>
          <p:cNvSpPr>
            <a:spLocks noGrp="1"/>
          </p:cNvSpPr>
          <p:nvPr/>
        </p:nvSpPr>
        <p:spPr bwMode="auto">
          <a:xfrm>
            <a:off x="122505" y="866749"/>
            <a:ext cx="5850990" cy="580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8173"/>
                </a:solidFill>
                <a:latin typeface="Calibri" panose="020F0502020204030204" pitchFamily="34" charset="0"/>
              </a:rPr>
              <a:t>National / regional coverage: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P</a:t>
            </a:r>
            <a:r>
              <a:rPr lang="en-US" sz="1800" b="0" i="0" dirty="0">
                <a:solidFill>
                  <a:srgbClr val="008173"/>
                </a:solidFill>
                <a:latin typeface="Calibri" panose="020F0502020204030204" pitchFamily="34" charset="0"/>
              </a:rPr>
              <a:t>rovided through spatial scope and monitoring indicators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Function / filter in INSPIRE Geoportal</a:t>
            </a:r>
            <a:endParaRPr lang="en-US" sz="1800" b="0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8173"/>
                </a:solidFill>
                <a:latin typeface="Calibri" panose="020F0502020204030204" pitchFamily="34" charset="0"/>
              </a:rPr>
              <a:t>Derogations: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Legal basis in legislation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8173"/>
                </a:solidFill>
                <a:latin typeface="Calibri" panose="020F0502020204030204" pitchFamily="34" charset="0"/>
              </a:rPr>
              <a:t>Information provided to DG ENV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8173"/>
                </a:solidFill>
                <a:latin typeface="Calibri" panose="020F0502020204030204" pitchFamily="34" charset="0"/>
              </a:rPr>
              <a:t>Reported data or reference data: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The PDS list was updated to distinguish between reference data and reported data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Example – reference data: Bio-geographical regions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Reported data: BWD – bathing waters</a:t>
            </a:r>
          </a:p>
          <a:p>
            <a:pPr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rgbClr val="00B0F0"/>
              </a:buClr>
            </a:pPr>
            <a:endParaRPr lang="en-GB" sz="1600" i="0" dirty="0">
              <a:solidFill>
                <a:srgbClr val="00817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1AE127-EF96-4E16-B8A7-2A5745777B60}"/>
              </a:ext>
            </a:extLst>
          </p:cNvPr>
          <p:cNvSpPr/>
          <p:nvPr/>
        </p:nvSpPr>
        <p:spPr>
          <a:xfrm>
            <a:off x="10446592" y="2909985"/>
            <a:ext cx="1441928" cy="4618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C15B6-0C48-4ECD-897C-AC4D92B5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043" y="3502368"/>
            <a:ext cx="6096000" cy="29685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F25AC1-7A45-4BAA-A401-41C0657FAB15}"/>
              </a:ext>
            </a:extLst>
          </p:cNvPr>
          <p:cNvSpPr/>
          <p:nvPr/>
        </p:nvSpPr>
        <p:spPr>
          <a:xfrm>
            <a:off x="10346461" y="5546770"/>
            <a:ext cx="1441928" cy="4618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64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Methodology for PDS progress – temporal reference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C51C12-5AE0-4183-B4E0-B42618314100}"/>
              </a:ext>
            </a:extLst>
          </p:cNvPr>
          <p:cNvSpPr>
            <a:spLocks noGrp="1"/>
          </p:cNvSpPr>
          <p:nvPr/>
        </p:nvSpPr>
        <p:spPr bwMode="auto">
          <a:xfrm>
            <a:off x="122505" y="866749"/>
            <a:ext cx="6054360" cy="565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Scope</a:t>
            </a:r>
            <a:r>
              <a:rPr lang="en-US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: to ensure that the most </a:t>
            </a: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up-to-date priority datasets</a:t>
            </a:r>
            <a:r>
              <a:rPr lang="en-US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 are made fully available through the INSPIRE Geoportal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Important temporal aspects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Calibri" panose="020F0502020204030204" pitchFamily="34" charset="0"/>
              </a:rPr>
              <a:t>Indication of </a:t>
            </a: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en-US" b="0" i="0" dirty="0">
                <a:solidFill>
                  <a:schemeClr val="tx1"/>
                </a:solidFill>
                <a:latin typeface="Calibri" panose="020F0502020204030204" pitchFamily="34" charset="0"/>
              </a:rPr>
              <a:t>ctual reporting year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Calibri" panose="020F0502020204030204" pitchFamily="34" charset="0"/>
              </a:rPr>
              <a:t>Time series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Temporal information provided according to the INSPIRE Metadata Regulation (one or several of the following):</a:t>
            </a:r>
          </a:p>
          <a:p>
            <a:pPr lvl="1"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latin typeface="Calibri" panose="020F0502020204030204" pitchFamily="34" charset="0"/>
              </a:rPr>
              <a:t>emporal extent of the described resource,</a:t>
            </a:r>
          </a:p>
          <a:p>
            <a:pPr lvl="1"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latin typeface="Calibri" panose="020F0502020204030204" pitchFamily="34" charset="0"/>
              </a:rPr>
              <a:t>ate of publication,</a:t>
            </a:r>
          </a:p>
          <a:p>
            <a:pPr lvl="1"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latin typeface="Calibri" panose="020F0502020204030204" pitchFamily="34" charset="0"/>
              </a:rPr>
              <a:t>ate of last revision or,</a:t>
            </a:r>
          </a:p>
          <a:p>
            <a:pPr lvl="1"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latin typeface="Calibri" panose="020F0502020204030204" pitchFamily="34" charset="0"/>
              </a:rPr>
              <a:t>Date of creation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</a:pPr>
            <a:endParaRPr lang="en-GB" sz="2000" i="0" dirty="0">
              <a:solidFill>
                <a:srgbClr val="008173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7E9961-2F40-427D-B745-99E6B2B9C23A}"/>
              </a:ext>
            </a:extLst>
          </p:cNvPr>
          <p:cNvSpPr>
            <a:spLocks noGrp="1"/>
          </p:cNvSpPr>
          <p:nvPr/>
        </p:nvSpPr>
        <p:spPr bwMode="auto">
          <a:xfrm>
            <a:off x="6886575" y="979885"/>
            <a:ext cx="4792395" cy="54706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  <a:buNone/>
            </a:pPr>
            <a:r>
              <a:rPr lang="en-US" sz="2000" b="1" i="0" dirty="0">
                <a:solidFill>
                  <a:schemeClr val="tx1"/>
                </a:solidFill>
                <a:latin typeface="Calibri" panose="020F0502020204030204" pitchFamily="34" charset="0"/>
              </a:rPr>
              <a:t>Proposal related to metadata provision: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</a:pPr>
            <a:r>
              <a:rPr lang="en-US" sz="2000" i="0" dirty="0">
                <a:solidFill>
                  <a:schemeClr val="tx1"/>
                </a:solidFill>
                <a:latin typeface="Calibri" panose="020F0502020204030204" pitchFamily="34" charset="0"/>
              </a:rPr>
              <a:t>Apply all relevant keywords of priority datasets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</a:pPr>
            <a:r>
              <a:rPr lang="en-US" sz="2000" i="0" dirty="0">
                <a:solidFill>
                  <a:schemeClr val="tx1"/>
                </a:solidFill>
                <a:latin typeface="Calibri" panose="020F0502020204030204" pitchFamily="34" charset="0"/>
              </a:rPr>
              <a:t>Temporal reference by promoting use of temporal extent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</a:pPr>
            <a:r>
              <a:rPr lang="en-US" sz="2000" i="0" dirty="0">
                <a:solidFill>
                  <a:schemeClr val="tx1"/>
                </a:solidFill>
                <a:latin typeface="Calibri" panose="020F0502020204030204" pitchFamily="34" charset="0"/>
              </a:rPr>
              <a:t>Indicating reporting year in other metadata elements, e.g.: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</a:pPr>
            <a:r>
              <a:rPr lang="en-US" sz="1800" b="0" i="0" dirty="0">
                <a:solidFill>
                  <a:schemeClr val="tx1"/>
                </a:solidFill>
                <a:latin typeface="Calibri" panose="020F0502020204030204" pitchFamily="34" charset="0"/>
              </a:rPr>
              <a:t>Resource title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</a:pPr>
            <a:r>
              <a:rPr lang="en-US" sz="1800" b="0" i="0" dirty="0">
                <a:solidFill>
                  <a:schemeClr val="tx1"/>
                </a:solidFill>
                <a:latin typeface="Calibri" panose="020F0502020204030204" pitchFamily="34" charset="0"/>
              </a:rPr>
              <a:t>Resource abstract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</a:pPr>
            <a:r>
              <a:rPr lang="en-US" sz="1800" b="0" i="0" dirty="0">
                <a:solidFill>
                  <a:schemeClr val="tx1"/>
                </a:solidFill>
                <a:latin typeface="Calibri" panose="020F0502020204030204" pitchFamily="34" charset="0"/>
              </a:rPr>
              <a:t>Keyword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  <a:buNone/>
            </a:pPr>
            <a:r>
              <a:rPr lang="en-US" sz="2000" b="1" i="0" dirty="0">
                <a:solidFill>
                  <a:schemeClr val="tx1"/>
                </a:solidFill>
                <a:latin typeface="Calibri" panose="020F0502020204030204" pitchFamily="34" charset="0"/>
              </a:rPr>
              <a:t>Proposal related to priority list of datasets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</a:pPr>
            <a:r>
              <a:rPr lang="en-US" sz="2000" i="0" dirty="0">
                <a:solidFill>
                  <a:schemeClr val="tx1"/>
                </a:solidFill>
                <a:latin typeface="Calibri" panose="020F0502020204030204" pitchFamily="34" charset="0"/>
              </a:rPr>
              <a:t>Mapping between the priority list of datasets and corresponding INSPIRE spatial data themes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</a:pP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</a:rPr>
              <a:t>Included in PDS Version 2.1</a:t>
            </a:r>
            <a:endParaRPr lang="en-US" sz="1800" b="0" i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sz="1600" i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</a:pPr>
            <a:endParaRPr lang="en-GB" sz="2000" i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B045D9-FCF6-4280-B46B-7ED667D0FC8E}"/>
              </a:ext>
            </a:extLst>
          </p:cNvPr>
          <p:cNvSpPr/>
          <p:nvPr/>
        </p:nvSpPr>
        <p:spPr>
          <a:xfrm>
            <a:off x="122505" y="3694424"/>
            <a:ext cx="5973495" cy="27561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47901-40DD-48AD-A81F-EFED2657191E}"/>
              </a:ext>
            </a:extLst>
          </p:cNvPr>
          <p:cNvSpPr txBox="1"/>
          <p:nvPr/>
        </p:nvSpPr>
        <p:spPr>
          <a:xfrm>
            <a:off x="5000625" y="6403915"/>
            <a:ext cx="17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Heterogeneity</a:t>
            </a:r>
            <a:endParaRPr lang="LID4096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9E1E4F0-133D-4DD6-ADFD-A9BB840A9B54}"/>
              </a:ext>
            </a:extLst>
          </p:cNvPr>
          <p:cNvSpPr/>
          <p:nvPr/>
        </p:nvSpPr>
        <p:spPr>
          <a:xfrm>
            <a:off x="6181845" y="3747336"/>
            <a:ext cx="645549" cy="532762"/>
          </a:xfrm>
          <a:prstGeom prst="rightArrow">
            <a:avLst>
              <a:gd name="adj1" fmla="val 50000"/>
              <a:gd name="adj2" fmla="val 345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16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Methodology for PDS progress – harmonisation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C51C12-5AE0-4183-B4E0-B42618314100}"/>
              </a:ext>
            </a:extLst>
          </p:cNvPr>
          <p:cNvSpPr>
            <a:spLocks noGrp="1"/>
          </p:cNvSpPr>
          <p:nvPr/>
        </p:nvSpPr>
        <p:spPr bwMode="auto">
          <a:xfrm>
            <a:off x="393093" y="960054"/>
            <a:ext cx="6054360" cy="560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Scope</a:t>
            </a:r>
            <a:r>
              <a:rPr lang="en-US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: Priority datasets should be made available under </a:t>
            </a:r>
            <a:r>
              <a:rPr lang="en-US" sz="2000" i="0" dirty="0" err="1">
                <a:solidFill>
                  <a:srgbClr val="008173"/>
                </a:solidFill>
                <a:latin typeface="Calibri" panose="020F0502020204030204" pitchFamily="34" charset="0"/>
              </a:rPr>
              <a:t>harmonised</a:t>
            </a:r>
            <a:r>
              <a:rPr lang="en-US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 conditions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Availability of data sets:</a:t>
            </a:r>
          </a:p>
          <a:p>
            <a:pPr lvl="1">
              <a:spcBef>
                <a:spcPts val="60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8173"/>
                </a:solidFill>
                <a:latin typeface="Calibri" panose="020F0502020204030204" pitchFamily="34" charset="0"/>
              </a:rPr>
              <a:t>Datasets as-is</a:t>
            </a:r>
          </a:p>
          <a:p>
            <a:pPr lvl="1">
              <a:spcBef>
                <a:spcPts val="60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008173"/>
                </a:solidFill>
                <a:latin typeface="Calibri" panose="020F0502020204030204" pitchFamily="34" charset="0"/>
              </a:rPr>
              <a:t>Harmonised</a:t>
            </a: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 datasets with INSPIRE requirements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008173"/>
                </a:solidFill>
                <a:latin typeface="Calibri" panose="020F0502020204030204" pitchFamily="34" charset="0"/>
              </a:rPr>
              <a:t>Harmonisation</a:t>
            </a: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 activities and examples:</a:t>
            </a:r>
          </a:p>
          <a:p>
            <a:pPr lvl="1">
              <a:spcBef>
                <a:spcPts val="60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8173"/>
                </a:solidFill>
                <a:latin typeface="Calibri" panose="020F0502020204030204" pitchFamily="34" charset="0"/>
              </a:rPr>
              <a:t>Country</a:t>
            </a:r>
          </a:p>
          <a:p>
            <a:pPr lvl="1">
              <a:spcBef>
                <a:spcPts val="60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Data providers</a:t>
            </a:r>
          </a:p>
          <a:p>
            <a:pPr lvl="1">
              <a:spcBef>
                <a:spcPts val="60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Associations</a:t>
            </a:r>
          </a:p>
          <a:p>
            <a:pPr lvl="1">
              <a:spcBef>
                <a:spcPts val="60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8173"/>
                </a:solidFill>
                <a:latin typeface="Calibri" panose="020F0502020204030204" pitchFamily="34" charset="0"/>
              </a:rPr>
              <a:t>Thematic communities</a:t>
            </a:r>
          </a:p>
          <a:p>
            <a:pPr lvl="1">
              <a:spcBef>
                <a:spcPts val="60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Initiatives, </a:t>
            </a:r>
            <a:r>
              <a:rPr lang="en-US" sz="1800" b="0" dirty="0" err="1">
                <a:solidFill>
                  <a:srgbClr val="008173"/>
                </a:solidFill>
                <a:latin typeface="Calibri" panose="020F0502020204030204" pitchFamily="34" charset="0"/>
              </a:rPr>
              <a:t>programmes</a:t>
            </a:r>
            <a:r>
              <a:rPr lang="en-US" sz="1800" b="0" dirty="0">
                <a:solidFill>
                  <a:srgbClr val="008173"/>
                </a:solidFill>
                <a:latin typeface="Calibri" panose="020F0502020204030204" pitchFamily="34" charset="0"/>
              </a:rPr>
              <a:t>, projects (cross-border, European)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Exchanging information on </a:t>
            </a:r>
            <a:r>
              <a:rPr lang="en-US" sz="2000" b="1" i="0" dirty="0" err="1">
                <a:solidFill>
                  <a:srgbClr val="008173"/>
                </a:solidFill>
                <a:latin typeface="Calibri" panose="020F0502020204030204" pitchFamily="34" charset="0"/>
              </a:rPr>
              <a:t>harmonisation</a:t>
            </a: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 activities for </a:t>
            </a:r>
            <a:r>
              <a:rPr lang="en-US" sz="2000" b="1" i="0" dirty="0" err="1">
                <a:solidFill>
                  <a:srgbClr val="008173"/>
                </a:solidFill>
                <a:latin typeface="Calibri" panose="020F0502020204030204" pitchFamily="34" charset="0"/>
              </a:rPr>
              <a:t>eReporting</a:t>
            </a: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 use case</a:t>
            </a:r>
            <a:endParaRPr lang="en-US" sz="1600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</a:pPr>
            <a:endParaRPr lang="en-GB" sz="2000" i="0" dirty="0">
              <a:solidFill>
                <a:srgbClr val="008173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24283-C6CA-4038-80F1-F047F9F5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895739"/>
            <a:ext cx="3903903" cy="53844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EBF144-AB3A-470A-82DD-B56718CDE254}"/>
              </a:ext>
            </a:extLst>
          </p:cNvPr>
          <p:cNvSpPr/>
          <p:nvPr/>
        </p:nvSpPr>
        <p:spPr>
          <a:xfrm>
            <a:off x="7179907" y="3885704"/>
            <a:ext cx="4371392" cy="1884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USE CASE: </a:t>
            </a:r>
          </a:p>
          <a:p>
            <a:pPr algn="ctr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Environmental reporting obligations and and alignment with INSPIRE / streamlining reporting obligations</a:t>
            </a:r>
            <a:endParaRPr lang="LID4096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628ADF-F87B-4468-A06F-42111FDC186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420273" y="4828097"/>
            <a:ext cx="3759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F8DC9-151F-44A0-9969-8C4E54B7AE28}"/>
              </a:ext>
            </a:extLst>
          </p:cNvPr>
          <p:cNvSpPr txBox="1"/>
          <p:nvPr/>
        </p:nvSpPr>
        <p:spPr>
          <a:xfrm>
            <a:off x="4161397" y="4507518"/>
            <a:ext cx="307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accent1">
                    <a:lumMod val="75000"/>
                  </a:schemeClr>
                </a:solidFill>
              </a:rPr>
              <a:t>Reporting communities, EC, EEA</a:t>
            </a:r>
            <a:endParaRPr lang="LID4096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Reporting obligations and INSPIRE alignment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C51C12-5AE0-4183-B4E0-B42618314100}"/>
              </a:ext>
            </a:extLst>
          </p:cNvPr>
          <p:cNvSpPr>
            <a:spLocks noGrp="1"/>
          </p:cNvSpPr>
          <p:nvPr/>
        </p:nvSpPr>
        <p:spPr bwMode="auto">
          <a:xfrm>
            <a:off x="327779" y="825260"/>
            <a:ext cx="6054360" cy="103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Implemented and reported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Reporting information is included in the PDS list 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97E5F76-9588-42E7-90B0-39F0BCF3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52874"/>
              </p:ext>
            </p:extLst>
          </p:nvPr>
        </p:nvGraphicFramePr>
        <p:xfrm>
          <a:off x="593987" y="1856791"/>
          <a:ext cx="11069275" cy="4475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621">
                  <a:extLst>
                    <a:ext uri="{9D8B030D-6E8A-4147-A177-3AD203B41FA5}">
                      <a16:colId xmlns:a16="http://schemas.microsoft.com/office/drawing/2014/main" val="1610180456"/>
                    </a:ext>
                  </a:extLst>
                </a:gridCol>
                <a:gridCol w="4885271">
                  <a:extLst>
                    <a:ext uri="{9D8B030D-6E8A-4147-A177-3AD203B41FA5}">
                      <a16:colId xmlns:a16="http://schemas.microsoft.com/office/drawing/2014/main" val="2067450386"/>
                    </a:ext>
                  </a:extLst>
                </a:gridCol>
                <a:gridCol w="1580841">
                  <a:extLst>
                    <a:ext uri="{9D8B030D-6E8A-4147-A177-3AD203B41FA5}">
                      <a16:colId xmlns:a16="http://schemas.microsoft.com/office/drawing/2014/main" val="448934558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630523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Reporting obligation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Reporting information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Reporting frequency</a:t>
                      </a:r>
                      <a:endParaRPr lang="LID4096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Reporting deadline</a:t>
                      </a:r>
                      <a:endParaRPr lang="LID4096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93235"/>
                  </a:ext>
                </a:extLst>
              </a:tr>
              <a:tr h="366698"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AQD - Air Quality Directive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https://aqportal.discomap.eea.europa.eu/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Annually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30/09/2021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3385"/>
                  </a:ext>
                </a:extLst>
              </a:tr>
              <a:tr h="746143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WFD - Water Framework Directive – River Basin Management Plans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https://cdr.eionet.europa.eu/help/WFD/WFD_780_2022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 months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22/03/2022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05605"/>
                  </a:ext>
                </a:extLst>
              </a:tr>
              <a:tr h="366698"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</a:rPr>
                        <a:t>BWD - Bathing Waters 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https://cdr.eionet.europa.eu/help/BWD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Annually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 1 January and before the start of the bathing season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90625"/>
                  </a:ext>
                </a:extLst>
              </a:tr>
              <a:tr h="633387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</a:rPr>
                        <a:t>Industrial emissions – EU-Registry on Industrial 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https://cdr.eionet.europa.eu/help/euregistry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Annually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30/09/2021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2050"/>
                  </a:ext>
                </a:extLst>
              </a:tr>
              <a:tr h="366698"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</a:rPr>
                        <a:t>Nationally designated areas – CDDA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https://cdr.eionet.europa.eu/help/cdda/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Annually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15/03/2022 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63862"/>
                  </a:ext>
                </a:extLst>
              </a:tr>
              <a:tr h="366698"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</a:rPr>
                        <a:t>Invasive Alien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https://easin.jrc.ec.europa.eu/easin/Services/Reporting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 months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01/06/2025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6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Reporting obligations and INSPIRE alignment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C51C12-5AE0-4183-B4E0-B42618314100}"/>
              </a:ext>
            </a:extLst>
          </p:cNvPr>
          <p:cNvSpPr>
            <a:spLocks noGrp="1"/>
          </p:cNvSpPr>
          <p:nvPr/>
        </p:nvSpPr>
        <p:spPr bwMode="auto">
          <a:xfrm>
            <a:off x="327779" y="825261"/>
            <a:ext cx="6054360" cy="50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008173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Alignment with INSPIRE in progress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97E5F76-9588-42E7-90B0-39F0BCF3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95702"/>
              </p:ext>
            </p:extLst>
          </p:nvPr>
        </p:nvGraphicFramePr>
        <p:xfrm>
          <a:off x="609600" y="1436915"/>
          <a:ext cx="11053662" cy="521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55">
                  <a:extLst>
                    <a:ext uri="{9D8B030D-6E8A-4147-A177-3AD203B41FA5}">
                      <a16:colId xmlns:a16="http://schemas.microsoft.com/office/drawing/2014/main" val="1610180456"/>
                    </a:ext>
                  </a:extLst>
                </a:gridCol>
                <a:gridCol w="3103124">
                  <a:extLst>
                    <a:ext uri="{9D8B030D-6E8A-4147-A177-3AD203B41FA5}">
                      <a16:colId xmlns:a16="http://schemas.microsoft.com/office/drawing/2014/main" val="2067450386"/>
                    </a:ext>
                  </a:extLst>
                </a:gridCol>
                <a:gridCol w="1580841">
                  <a:extLst>
                    <a:ext uri="{9D8B030D-6E8A-4147-A177-3AD203B41FA5}">
                      <a16:colId xmlns:a16="http://schemas.microsoft.com/office/drawing/2014/main" val="448934558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630523610"/>
                    </a:ext>
                  </a:extLst>
                </a:gridCol>
              </a:tblGrid>
              <a:tr h="64915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Reporting obligation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Reporting – legal instrument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Reporting frequency</a:t>
                      </a:r>
                      <a:endParaRPr lang="LID4096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Reporting deadline</a:t>
                      </a:r>
                      <a:endParaRPr lang="LID4096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93235"/>
                  </a:ext>
                </a:extLst>
              </a:tr>
              <a:tr h="1081932"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Environmental Noise Directive</a:t>
                      </a:r>
                    </a:p>
                    <a:p>
                      <a:pPr marL="285750" marR="0" lvl="0" indent="-28575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Major noise sources</a:t>
                      </a:r>
                    </a:p>
                    <a:p>
                      <a:pPr marL="285750" marR="0" lvl="0" indent="-28575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Strategic noise maps</a:t>
                      </a:r>
                    </a:p>
                    <a:p>
                      <a:pPr marL="285750" marR="0" lvl="0" indent="-28575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Noise action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https://rod.eionet.europa.eu/instruments/585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cycle 5 years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30/06/2025</a:t>
                      </a:r>
                    </a:p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31/12/2022</a:t>
                      </a:r>
                    </a:p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18/01/2024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3385"/>
                  </a:ext>
                </a:extLst>
              </a:tr>
              <a:tr h="157653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Floods Directive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Units of Management and Competent Authorities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Flood Risk Management Plans – 2022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Flood Hazard Maps and Flood Risk Maps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Preliminary Flood Risk Assessment and Areas of Potential Significant Flood Risk</a:t>
                      </a:r>
                      <a:endParaRPr lang="LID4096" sz="1600" b="1" dirty="0">
                        <a:solidFill>
                          <a:srgbClr val="00817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https://rod.eionet.europa.eu/instruments/630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 6 years</a:t>
                      </a:r>
                    </a:p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</a:t>
                      </a:r>
                    </a:p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 6 years</a:t>
                      </a:r>
                    </a:p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 6 years</a:t>
                      </a:r>
                    </a:p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 6 years</a:t>
                      </a:r>
                    </a:p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22/03/2022</a:t>
                      </a:r>
                    </a:p>
                    <a:p>
                      <a:pPr algn="ctr"/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2025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05605"/>
                  </a:ext>
                </a:extLst>
              </a:tr>
              <a:tr h="587335"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</a:rPr>
                        <a:t>Urban Waste Water Treatment 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https://rod.eionet.europa.eu/instruments/543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90625"/>
                  </a:ext>
                </a:extLst>
              </a:tr>
              <a:tr h="527756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Drinking Water Directive (New Directive)</a:t>
                      </a:r>
                      <a:endParaRPr lang="LID4096" sz="1600" b="1" dirty="0">
                        <a:solidFill>
                          <a:srgbClr val="00817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https://rod.eionet.europa.eu/instruments/545</a:t>
                      </a: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2050"/>
                  </a:ext>
                </a:extLst>
              </a:tr>
              <a:tr h="371900"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</a:rPr>
                        <a:t>Sewage Sludge 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63862"/>
                  </a:ext>
                </a:extLst>
              </a:tr>
              <a:tr h="371900"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rgbClr val="008173"/>
                          </a:solidFill>
                          <a:latin typeface="Calibri" panose="020F0502020204030204" pitchFamily="34" charset="0"/>
                        </a:rPr>
                        <a:t>Revision of the Natura 2000 Standard Data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0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77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INSPIRE harmonisation - approaches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8FDC201-B3C7-40F0-AAEC-73097D0DF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352160"/>
              </p:ext>
            </p:extLst>
          </p:nvPr>
        </p:nvGraphicFramePr>
        <p:xfrm>
          <a:off x="0" y="1843616"/>
          <a:ext cx="6237046" cy="386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06133F-7ED2-4B1A-B905-CEEF7E4BB020}"/>
              </a:ext>
            </a:extLst>
          </p:cNvPr>
          <p:cNvSpPr txBox="1"/>
          <p:nvPr/>
        </p:nvSpPr>
        <p:spPr>
          <a:xfrm>
            <a:off x="200638" y="161278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endParaRPr lang="LID4096" sz="2400" b="1" dirty="0">
              <a:solidFill>
                <a:srgbClr val="0081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01138-997F-4560-B402-B38303B1CF26}"/>
              </a:ext>
            </a:extLst>
          </p:cNvPr>
          <p:cNvSpPr txBox="1"/>
          <p:nvPr/>
        </p:nvSpPr>
        <p:spPr>
          <a:xfrm>
            <a:off x="6458309" y="781630"/>
            <a:ext cx="553305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data modelling – common European data models (from practice):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GB" sz="2400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INSPIRE data model as is and include </a:t>
            </a:r>
            <a:r>
              <a:rPr lang="en-GB" sz="2400" b="1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GB" sz="2400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between environmental data and INSPIRE data (linked approach: e.g. CDDA)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</a:t>
            </a:r>
            <a:r>
              <a:rPr lang="en-GB" sz="2400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INSPIRE data model to provide environmental data (e.g. AQD, IAS, WFD, BWD, END) (INSPIRE data model extension information)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use </a:t>
            </a:r>
            <a:r>
              <a:rPr lang="en-GB" sz="2400" dirty="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INSPIRE data model to provide environmental data (e.g. END noise contours of strategic noise maps)</a:t>
            </a:r>
          </a:p>
        </p:txBody>
      </p:sp>
    </p:spTree>
    <p:extLst>
      <p:ext uri="{BB962C8B-B14F-4D97-AF65-F5344CB8AC3E}">
        <p14:creationId xmlns:p14="http://schemas.microsoft.com/office/powerpoint/2010/main" val="321283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">
  <a:themeElements>
    <a:clrScheme name="Personnalisée 1">
      <a:dk1>
        <a:srgbClr val="113A6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iversary template 2_16x9_white background" id="{390F8B98-37CF-4885-81C2-37CA4D56A3C9}" vid="{96392743-7B15-4F83-9153-6256EA3FC081}"/>
    </a:ext>
  </a:extLst>
</a:theme>
</file>

<file path=ppt/theme/theme2.xml><?xml version="1.0" encoding="utf-8"?>
<a:theme xmlns:a="http://schemas.openxmlformats.org/drawingml/2006/main" name="19_Sections">
  <a:themeElements>
    <a:clrScheme name="Personnalisée 3">
      <a:dk1>
        <a:srgbClr val="113A6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iversary template 2_16x9_white background" id="{390F8B98-37CF-4885-81C2-37CA4D56A3C9}" vid="{23171847-5A3A-49F5-AA70-A10D9251BDE4}"/>
    </a:ext>
  </a:extLst>
</a:theme>
</file>

<file path=ppt/theme/theme3.xml><?xml version="1.0" encoding="utf-8"?>
<a:theme xmlns:a="http://schemas.openxmlformats.org/drawingml/2006/main" name="16_Sec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iversary template 2_16x9_white background" id="{390F8B98-37CF-4885-81C2-37CA4D56A3C9}" vid="{5C15DE70-880C-47DF-AFA9-0AEB9C67210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59644244C4A4987966350617A9E1B" ma:contentTypeVersion="11" ma:contentTypeDescription="Create a new document." ma:contentTypeScope="" ma:versionID="02ba6cd8cce4562fbb89e53412d772f6">
  <xsd:schema xmlns:xsd="http://www.w3.org/2001/XMLSchema" xmlns:xs="http://www.w3.org/2001/XMLSchema" xmlns:p="http://schemas.microsoft.com/office/2006/metadata/properties" xmlns:ns3="cceb66fd-d06e-49ac-ac22-c2d627655c61" xmlns:ns4="05d2fda6-81cc-4ed3-96b7-97e23385659a" targetNamespace="http://schemas.microsoft.com/office/2006/metadata/properties" ma:root="true" ma:fieldsID="28bf301f89c45f011f4815c75d439f10" ns3:_="" ns4:_="">
    <xsd:import namespace="cceb66fd-d06e-49ac-ac22-c2d627655c61"/>
    <xsd:import namespace="05d2fda6-81cc-4ed3-96b7-97e23385659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b66fd-d06e-49ac-ac22-c2d627655c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da6-81cc-4ed3-96b7-97e233856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425BDB-3732-4344-AB08-0893B58AE50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ceb66fd-d06e-49ac-ac22-c2d627655c61"/>
    <ds:schemaRef ds:uri="http://purl.org/dc/elements/1.1/"/>
    <ds:schemaRef ds:uri="http://schemas.microsoft.com/office/2006/metadata/properties"/>
    <ds:schemaRef ds:uri="05d2fda6-81cc-4ed3-96b7-97e23385659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83ADCE-42DA-496F-860A-27A9E7C5E1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5C88B-29B7-4313-BC9C-774659A72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b66fd-d06e-49ac-ac22-c2d627655c61"/>
    <ds:schemaRef ds:uri="05d2fda6-81cc-4ed3-96b7-97e233856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Anniversary template 2_16x9_white background</Template>
  <TotalTime>3835</TotalTime>
  <Words>941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Cover</vt:lpstr>
      <vt:lpstr>19_Sections</vt:lpstr>
      <vt:lpstr>16_Sections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European Environment Agency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Darja Lihteneger</dc:creator>
  <cp:keywords/>
  <dc:description/>
  <cp:lastModifiedBy>Darja Lihteneger</cp:lastModifiedBy>
  <cp:revision>440</cp:revision>
  <cp:lastPrinted>2019-11-25T14:02:51Z</cp:lastPrinted>
  <dcterms:created xsi:type="dcterms:W3CDTF">2019-10-09T16:26:09Z</dcterms:created>
  <dcterms:modified xsi:type="dcterms:W3CDTF">2021-04-20T17:57:00Z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0x0101007FE59644244C4A4987966350617A9E1B</vt:lpwstr>
  </property>
</Properties>
</file>