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  <p:sldMasterId id="2147483698" r:id="rId5"/>
    <p:sldMasterId id="2147483692" r:id="rId6"/>
  </p:sldMasterIdLst>
  <p:notesMasterIdLst>
    <p:notesMasterId r:id="rId17"/>
  </p:notesMasterIdLst>
  <p:handoutMasterIdLst>
    <p:handoutMasterId r:id="rId18"/>
  </p:handoutMasterIdLst>
  <p:sldIdLst>
    <p:sldId id="439" r:id="rId7"/>
    <p:sldId id="445" r:id="rId8"/>
    <p:sldId id="609" r:id="rId9"/>
    <p:sldId id="456" r:id="rId10"/>
    <p:sldId id="604" r:id="rId11"/>
    <p:sldId id="605" r:id="rId12"/>
    <p:sldId id="606" r:id="rId13"/>
    <p:sldId id="603" r:id="rId14"/>
    <p:sldId id="607" r:id="rId15"/>
    <p:sldId id="608" r:id="rId16"/>
  </p:sldIdLst>
  <p:sldSz cx="12192000" cy="6858000"/>
  <p:notesSz cx="6735763" cy="9866313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73"/>
    <a:srgbClr val="3C608C"/>
    <a:srgbClr val="A4B4D0"/>
    <a:srgbClr val="C2CDE0"/>
    <a:srgbClr val="4F81BD"/>
    <a:srgbClr val="B2CEDC"/>
    <a:srgbClr val="DDFFFB"/>
    <a:srgbClr val="006654"/>
    <a:srgbClr val="113A60"/>
    <a:srgbClr val="016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823B5-26B9-4CF3-A69C-39D748BFCFF8}" v="6" dt="2021-04-20T12:51:52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37" autoAdjust="0"/>
    <p:restoredTop sz="94645" autoAdjust="0"/>
  </p:normalViewPr>
  <p:slideViewPr>
    <p:cSldViewPr snapToGrid="0">
      <p:cViewPr>
        <p:scale>
          <a:sx n="64" d="100"/>
          <a:sy n="64" d="100"/>
        </p:scale>
        <p:origin x="11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266" y="102"/>
      </p:cViewPr>
      <p:guideLst>
        <p:guide orient="horz" pos="310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Jensen" userId="9f3e22e2-43fa-4196-b9b8-0f5d72bb2527" providerId="ADAL" clId="{8BD823B5-26B9-4CF3-A69C-39D748BFCFF8}"/>
    <pc:docChg chg="undo custSel addSld delSld modSld delMainMaster">
      <pc:chgData name="Stefan Jensen" userId="9f3e22e2-43fa-4196-b9b8-0f5d72bb2527" providerId="ADAL" clId="{8BD823B5-26B9-4CF3-A69C-39D748BFCFF8}" dt="2021-04-20T12:53:42.912" v="297" actId="47"/>
      <pc:docMkLst>
        <pc:docMk/>
      </pc:docMkLst>
      <pc:sldChg chg="modSp mod">
        <pc:chgData name="Stefan Jensen" userId="9f3e22e2-43fa-4196-b9b8-0f5d72bb2527" providerId="ADAL" clId="{8BD823B5-26B9-4CF3-A69C-39D748BFCFF8}" dt="2021-04-20T12:36:12.336" v="256" actId="20577"/>
        <pc:sldMkLst>
          <pc:docMk/>
          <pc:sldMk cId="2962714265" sldId="439"/>
        </pc:sldMkLst>
        <pc:spChg chg="mod">
          <ac:chgData name="Stefan Jensen" userId="9f3e22e2-43fa-4196-b9b8-0f5d72bb2527" providerId="ADAL" clId="{8BD823B5-26B9-4CF3-A69C-39D748BFCFF8}" dt="2021-04-20T12:36:12.336" v="256" actId="20577"/>
          <ac:spMkLst>
            <pc:docMk/>
            <pc:sldMk cId="2962714265" sldId="439"/>
            <ac:spMk id="3" creationId="{00000000-0000-0000-0000-000000000000}"/>
          </ac:spMkLst>
        </pc:spChg>
        <pc:spChg chg="mod">
          <ac:chgData name="Stefan Jensen" userId="9f3e22e2-43fa-4196-b9b8-0f5d72bb2527" providerId="ADAL" clId="{8BD823B5-26B9-4CF3-A69C-39D748BFCFF8}" dt="2021-04-20T12:35:24.304" v="195" actId="20577"/>
          <ac:spMkLst>
            <pc:docMk/>
            <pc:sldMk cId="2962714265" sldId="439"/>
            <ac:spMk id="9" creationId="{8766CA7C-DB61-4A14-8FEC-DEAD94CE2DE8}"/>
          </ac:spMkLst>
        </pc:spChg>
      </pc:sldChg>
      <pc:sldChg chg="del">
        <pc:chgData name="Stefan Jensen" userId="9f3e22e2-43fa-4196-b9b8-0f5d72bb2527" providerId="ADAL" clId="{8BD823B5-26B9-4CF3-A69C-39D748BFCFF8}" dt="2021-04-20T07:16:52.683" v="0" actId="47"/>
        <pc:sldMkLst>
          <pc:docMk/>
          <pc:sldMk cId="1171758070" sldId="442"/>
        </pc:sldMkLst>
      </pc:sldChg>
      <pc:sldChg chg="del">
        <pc:chgData name="Stefan Jensen" userId="9f3e22e2-43fa-4196-b9b8-0f5d72bb2527" providerId="ADAL" clId="{8BD823B5-26B9-4CF3-A69C-39D748BFCFF8}" dt="2021-04-20T07:16:52.683" v="0" actId="47"/>
        <pc:sldMkLst>
          <pc:docMk/>
          <pc:sldMk cId="2406090154" sldId="449"/>
        </pc:sldMkLst>
      </pc:sldChg>
      <pc:sldChg chg="del">
        <pc:chgData name="Stefan Jensen" userId="9f3e22e2-43fa-4196-b9b8-0f5d72bb2527" providerId="ADAL" clId="{8BD823B5-26B9-4CF3-A69C-39D748BFCFF8}" dt="2021-04-20T07:16:52.683" v="0" actId="47"/>
        <pc:sldMkLst>
          <pc:docMk/>
          <pc:sldMk cId="2886576092" sldId="450"/>
        </pc:sldMkLst>
      </pc:sldChg>
      <pc:sldChg chg="del">
        <pc:chgData name="Stefan Jensen" userId="9f3e22e2-43fa-4196-b9b8-0f5d72bb2527" providerId="ADAL" clId="{8BD823B5-26B9-4CF3-A69C-39D748BFCFF8}" dt="2021-04-20T07:17:00.580" v="1" actId="47"/>
        <pc:sldMkLst>
          <pc:docMk/>
          <pc:sldMk cId="1394361512" sldId="451"/>
        </pc:sldMkLst>
      </pc:sldChg>
      <pc:sldChg chg="del">
        <pc:chgData name="Stefan Jensen" userId="9f3e22e2-43fa-4196-b9b8-0f5d72bb2527" providerId="ADAL" clId="{8BD823B5-26B9-4CF3-A69C-39D748BFCFF8}" dt="2021-04-20T07:17:02.336" v="2" actId="47"/>
        <pc:sldMkLst>
          <pc:docMk/>
          <pc:sldMk cId="4292648332" sldId="452"/>
        </pc:sldMkLst>
      </pc:sldChg>
      <pc:sldChg chg="add del">
        <pc:chgData name="Stefan Jensen" userId="9f3e22e2-43fa-4196-b9b8-0f5d72bb2527" providerId="ADAL" clId="{8BD823B5-26B9-4CF3-A69C-39D748BFCFF8}" dt="2021-04-20T07:23:38.759" v="5" actId="47"/>
        <pc:sldMkLst>
          <pc:docMk/>
          <pc:sldMk cId="3423667187" sldId="453"/>
        </pc:sldMkLst>
      </pc:sldChg>
      <pc:sldChg chg="del">
        <pc:chgData name="Stefan Jensen" userId="9f3e22e2-43fa-4196-b9b8-0f5d72bb2527" providerId="ADAL" clId="{8BD823B5-26B9-4CF3-A69C-39D748BFCFF8}" dt="2021-04-20T07:16:52.683" v="0" actId="47"/>
        <pc:sldMkLst>
          <pc:docMk/>
          <pc:sldMk cId="3145648061" sldId="455"/>
        </pc:sldMkLst>
      </pc:sldChg>
      <pc:sldChg chg="add del">
        <pc:chgData name="Stefan Jensen" userId="9f3e22e2-43fa-4196-b9b8-0f5d72bb2527" providerId="ADAL" clId="{8BD823B5-26B9-4CF3-A69C-39D748BFCFF8}" dt="2021-04-20T12:53:42.912" v="297" actId="47"/>
        <pc:sldMkLst>
          <pc:docMk/>
          <pc:sldMk cId="4210897469" sldId="455"/>
        </pc:sldMkLst>
      </pc:sldChg>
      <pc:sldChg chg="modSp mod">
        <pc:chgData name="Stefan Jensen" userId="9f3e22e2-43fa-4196-b9b8-0f5d72bb2527" providerId="ADAL" clId="{8BD823B5-26B9-4CF3-A69C-39D748BFCFF8}" dt="2021-04-20T12:23:23.980" v="13" actId="20577"/>
        <pc:sldMkLst>
          <pc:docMk/>
          <pc:sldMk cId="2184384763" sldId="456"/>
        </pc:sldMkLst>
        <pc:spChg chg="mod">
          <ac:chgData name="Stefan Jensen" userId="9f3e22e2-43fa-4196-b9b8-0f5d72bb2527" providerId="ADAL" clId="{8BD823B5-26B9-4CF3-A69C-39D748BFCFF8}" dt="2021-04-20T12:23:23.980" v="13" actId="20577"/>
          <ac:spMkLst>
            <pc:docMk/>
            <pc:sldMk cId="2184384763" sldId="456"/>
            <ac:spMk id="5" creationId="{00000000-0000-0000-0000-000000000000}"/>
          </ac:spMkLst>
        </pc:spChg>
      </pc:sldChg>
      <pc:sldChg chg="del">
        <pc:chgData name="Stefan Jensen" userId="9f3e22e2-43fa-4196-b9b8-0f5d72bb2527" providerId="ADAL" clId="{8BD823B5-26B9-4CF3-A69C-39D748BFCFF8}" dt="2021-04-20T07:16:52.683" v="0" actId="47"/>
        <pc:sldMkLst>
          <pc:docMk/>
          <pc:sldMk cId="2968490030" sldId="458"/>
        </pc:sldMkLst>
      </pc:sldChg>
      <pc:sldChg chg="addSp modSp mod">
        <pc:chgData name="Stefan Jensen" userId="9f3e22e2-43fa-4196-b9b8-0f5d72bb2527" providerId="ADAL" clId="{8BD823B5-26B9-4CF3-A69C-39D748BFCFF8}" dt="2021-04-20T12:33:37.946" v="165" actId="1076"/>
        <pc:sldMkLst>
          <pc:docMk/>
          <pc:sldMk cId="1317325326" sldId="603"/>
        </pc:sldMkLst>
        <pc:spChg chg="add mod">
          <ac:chgData name="Stefan Jensen" userId="9f3e22e2-43fa-4196-b9b8-0f5d72bb2527" providerId="ADAL" clId="{8BD823B5-26B9-4CF3-A69C-39D748BFCFF8}" dt="2021-04-20T12:33:37.946" v="165" actId="1076"/>
          <ac:spMkLst>
            <pc:docMk/>
            <pc:sldMk cId="1317325326" sldId="603"/>
            <ac:spMk id="13" creationId="{00D724EA-8172-479B-ABA9-51051F3B0460}"/>
          </ac:spMkLst>
        </pc:spChg>
      </pc:sldChg>
      <pc:sldChg chg="addSp modSp mod">
        <pc:chgData name="Stefan Jensen" userId="9f3e22e2-43fa-4196-b9b8-0f5d72bb2527" providerId="ADAL" clId="{8BD823B5-26B9-4CF3-A69C-39D748BFCFF8}" dt="2021-04-20T12:33:48.598" v="166" actId="1076"/>
        <pc:sldMkLst>
          <pc:docMk/>
          <pc:sldMk cId="973802478" sldId="604"/>
        </pc:sldMkLst>
        <pc:spChg chg="add mod">
          <ac:chgData name="Stefan Jensen" userId="9f3e22e2-43fa-4196-b9b8-0f5d72bb2527" providerId="ADAL" clId="{8BD823B5-26B9-4CF3-A69C-39D748BFCFF8}" dt="2021-04-20T12:33:48.598" v="166" actId="1076"/>
          <ac:spMkLst>
            <pc:docMk/>
            <pc:sldMk cId="973802478" sldId="604"/>
            <ac:spMk id="3" creationId="{9DD7E5E5-E9AE-424C-AB5A-681660177F9C}"/>
          </ac:spMkLst>
        </pc:spChg>
        <pc:spChg chg="mod">
          <ac:chgData name="Stefan Jensen" userId="9f3e22e2-43fa-4196-b9b8-0f5d72bb2527" providerId="ADAL" clId="{8BD823B5-26B9-4CF3-A69C-39D748BFCFF8}" dt="2021-04-20T12:26:31.311" v="19" actId="113"/>
          <ac:spMkLst>
            <pc:docMk/>
            <pc:sldMk cId="973802478" sldId="604"/>
            <ac:spMk id="4" creationId="{00000000-0000-0000-0000-000000000000}"/>
          </ac:spMkLst>
        </pc:spChg>
      </pc:sldChg>
      <pc:sldChg chg="addSp modSp mod">
        <pc:chgData name="Stefan Jensen" userId="9f3e22e2-43fa-4196-b9b8-0f5d72bb2527" providerId="ADAL" clId="{8BD823B5-26B9-4CF3-A69C-39D748BFCFF8}" dt="2021-04-20T12:34:04.314" v="167" actId="1076"/>
        <pc:sldMkLst>
          <pc:docMk/>
          <pc:sldMk cId="1334717498" sldId="605"/>
        </pc:sldMkLst>
        <pc:spChg chg="mod">
          <ac:chgData name="Stefan Jensen" userId="9f3e22e2-43fa-4196-b9b8-0f5d72bb2527" providerId="ADAL" clId="{8BD823B5-26B9-4CF3-A69C-39D748BFCFF8}" dt="2021-04-20T12:30:16.105" v="115" actId="1076"/>
          <ac:spMkLst>
            <pc:docMk/>
            <pc:sldMk cId="1334717498" sldId="605"/>
            <ac:spMk id="4" creationId="{00000000-0000-0000-0000-000000000000}"/>
          </ac:spMkLst>
        </pc:spChg>
        <pc:spChg chg="add mod">
          <ac:chgData name="Stefan Jensen" userId="9f3e22e2-43fa-4196-b9b8-0f5d72bb2527" providerId="ADAL" clId="{8BD823B5-26B9-4CF3-A69C-39D748BFCFF8}" dt="2021-04-20T12:34:04.314" v="167" actId="1076"/>
          <ac:spMkLst>
            <pc:docMk/>
            <pc:sldMk cId="1334717498" sldId="605"/>
            <ac:spMk id="7" creationId="{1B47E127-4C1F-4777-A851-CA69BDBBF1AA}"/>
          </ac:spMkLst>
        </pc:spChg>
      </pc:sldChg>
      <pc:sldChg chg="addSp modSp mod">
        <pc:chgData name="Stefan Jensen" userId="9f3e22e2-43fa-4196-b9b8-0f5d72bb2527" providerId="ADAL" clId="{8BD823B5-26B9-4CF3-A69C-39D748BFCFF8}" dt="2021-04-20T12:33:15.945" v="164" actId="1076"/>
        <pc:sldMkLst>
          <pc:docMk/>
          <pc:sldMk cId="2336338542" sldId="608"/>
        </pc:sldMkLst>
        <pc:spChg chg="add mod">
          <ac:chgData name="Stefan Jensen" userId="9f3e22e2-43fa-4196-b9b8-0f5d72bb2527" providerId="ADAL" clId="{8BD823B5-26B9-4CF3-A69C-39D748BFCFF8}" dt="2021-04-20T12:33:15.945" v="164" actId="1076"/>
          <ac:spMkLst>
            <pc:docMk/>
            <pc:sldMk cId="2336338542" sldId="608"/>
            <ac:spMk id="8" creationId="{BEC9F172-23CB-4BCB-9344-839DEF7D5206}"/>
          </ac:spMkLst>
        </pc:spChg>
      </pc:sldChg>
      <pc:sldChg chg="addSp delSp modSp add mod">
        <pc:chgData name="Stefan Jensen" userId="9f3e22e2-43fa-4196-b9b8-0f5d72bb2527" providerId="ADAL" clId="{8BD823B5-26B9-4CF3-A69C-39D748BFCFF8}" dt="2021-04-20T12:53:17.271" v="296" actId="12"/>
        <pc:sldMkLst>
          <pc:docMk/>
          <pc:sldMk cId="3353146448" sldId="609"/>
        </pc:sldMkLst>
        <pc:spChg chg="mod">
          <ac:chgData name="Stefan Jensen" userId="9f3e22e2-43fa-4196-b9b8-0f5d72bb2527" providerId="ADAL" clId="{8BD823B5-26B9-4CF3-A69C-39D748BFCFF8}" dt="2021-04-20T12:52:28.394" v="285" actId="20577"/>
          <ac:spMkLst>
            <pc:docMk/>
            <pc:sldMk cId="3353146448" sldId="609"/>
            <ac:spMk id="5" creationId="{00000000-0000-0000-0000-000000000000}"/>
          </ac:spMkLst>
        </pc:spChg>
        <pc:spChg chg="add mod">
          <ac:chgData name="Stefan Jensen" userId="9f3e22e2-43fa-4196-b9b8-0f5d72bb2527" providerId="ADAL" clId="{8BD823B5-26B9-4CF3-A69C-39D748BFCFF8}" dt="2021-04-20T12:53:17.271" v="296" actId="12"/>
          <ac:spMkLst>
            <pc:docMk/>
            <pc:sldMk cId="3353146448" sldId="609"/>
            <ac:spMk id="6" creationId="{2155BAA9-3424-428D-9C68-44D38A020066}"/>
          </ac:spMkLst>
        </pc:spChg>
        <pc:graphicFrameChg chg="del">
          <ac:chgData name="Stefan Jensen" userId="9f3e22e2-43fa-4196-b9b8-0f5d72bb2527" providerId="ADAL" clId="{8BD823B5-26B9-4CF3-A69C-39D748BFCFF8}" dt="2021-04-20T12:51:33.128" v="259" actId="478"/>
          <ac:graphicFrameMkLst>
            <pc:docMk/>
            <pc:sldMk cId="3353146448" sldId="609"/>
            <ac:graphicFrameMk id="10" creationId="{F4C04378-78DE-4C0E-85CD-47CD99A0D46D}"/>
          </ac:graphicFrameMkLst>
        </pc:graphicFrameChg>
      </pc:sldChg>
      <pc:sldChg chg="del">
        <pc:chgData name="Stefan Jensen" userId="9f3e22e2-43fa-4196-b9b8-0f5d72bb2527" providerId="ADAL" clId="{8BD823B5-26B9-4CF3-A69C-39D748BFCFF8}" dt="2021-04-20T07:16:52.683" v="0" actId="47"/>
        <pc:sldMkLst>
          <pc:docMk/>
          <pc:sldMk cId="4042677850" sldId="609"/>
        </pc:sldMkLst>
      </pc:sldChg>
      <pc:sldChg chg="del">
        <pc:chgData name="Stefan Jensen" userId="9f3e22e2-43fa-4196-b9b8-0f5d72bb2527" providerId="ADAL" clId="{8BD823B5-26B9-4CF3-A69C-39D748BFCFF8}" dt="2021-04-20T07:16:52.683" v="0" actId="47"/>
        <pc:sldMkLst>
          <pc:docMk/>
          <pc:sldMk cId="3159654798" sldId="610"/>
        </pc:sldMkLst>
      </pc:sldChg>
      <pc:sldMasterChg chg="delSldLayout">
        <pc:chgData name="Stefan Jensen" userId="9f3e22e2-43fa-4196-b9b8-0f5d72bb2527" providerId="ADAL" clId="{8BD823B5-26B9-4CF3-A69C-39D748BFCFF8}" dt="2021-04-20T12:53:42.912" v="297" actId="47"/>
        <pc:sldMasterMkLst>
          <pc:docMk/>
          <pc:sldMasterMk cId="0" sldId="2147483648"/>
        </pc:sldMasterMkLst>
        <pc:sldLayoutChg chg="del">
          <pc:chgData name="Stefan Jensen" userId="9f3e22e2-43fa-4196-b9b8-0f5d72bb2527" providerId="ADAL" clId="{8BD823B5-26B9-4CF3-A69C-39D748BFCFF8}" dt="2021-04-20T12:53:42.912" v="297" actId="47"/>
          <pc:sldLayoutMkLst>
            <pc:docMk/>
            <pc:sldMasterMk cId="0" sldId="2147483648"/>
            <pc:sldLayoutMk cId="637518816" sldId="2147483713"/>
          </pc:sldLayoutMkLst>
        </pc:sldLayoutChg>
      </pc:sldMasterChg>
      <pc:sldMasterChg chg="del delSldLayout">
        <pc:chgData name="Stefan Jensen" userId="9f3e22e2-43fa-4196-b9b8-0f5d72bb2527" providerId="ADAL" clId="{8BD823B5-26B9-4CF3-A69C-39D748BFCFF8}" dt="2021-04-20T07:16:52.683" v="0" actId="47"/>
        <pc:sldMasterMkLst>
          <pc:docMk/>
          <pc:sldMasterMk cId="865793839" sldId="2147483714"/>
        </pc:sldMasterMkLst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2884544158" sldId="2147483715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3289530603" sldId="2147483716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3979083300" sldId="2147483717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4169370311" sldId="2147483718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680071295" sldId="2147483719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299508768" sldId="2147483720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469303156" sldId="2147483721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3719509367" sldId="2147483722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1982243799" sldId="2147483723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939029006" sldId="2147483724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1506485403" sldId="2147483725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1700098136" sldId="2147483726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2256710526" sldId="2147483727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4234995750" sldId="2147483728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992071590" sldId="2147483729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1232192740" sldId="2147483730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2448824980" sldId="2147483731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2571011860" sldId="2147483732"/>
          </pc:sldLayoutMkLst>
        </pc:sldLayoutChg>
        <pc:sldLayoutChg chg="del">
          <pc:chgData name="Stefan Jensen" userId="9f3e22e2-43fa-4196-b9b8-0f5d72bb2527" providerId="ADAL" clId="{8BD823B5-26B9-4CF3-A69C-39D748BFCFF8}" dt="2021-04-20T07:16:52.683" v="0" actId="47"/>
          <pc:sldLayoutMkLst>
            <pc:docMk/>
            <pc:sldMasterMk cId="865793839" sldId="2147483714"/>
            <pc:sldLayoutMk cId="261517402" sldId="21474837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029"/>
          </a:xfrm>
          <a:prstGeom prst="rect">
            <a:avLst/>
          </a:prstGeom>
        </p:spPr>
        <p:txBody>
          <a:bodyPr vert="horz" lIns="92143" tIns="46072" rIns="92143" bIns="46072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2143" tIns="46072" rIns="92143" bIns="46072" rtlCol="0"/>
          <a:lstStyle>
            <a:lvl1pPr algn="r">
              <a:defRPr sz="1200"/>
            </a:lvl1pPr>
          </a:lstStyle>
          <a:p>
            <a:fld id="{2A3EE131-D7AE-47FD-A14B-A4590389E309}" type="datetimeFigureOut">
              <a:rPr lang="en-GB" smtClean="0"/>
              <a:pPr/>
              <a:t>20/04/2021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371288"/>
            <a:ext cx="2918830" cy="495029"/>
          </a:xfrm>
          <a:prstGeom prst="rect">
            <a:avLst/>
          </a:prstGeom>
        </p:spPr>
        <p:txBody>
          <a:bodyPr vert="horz" lIns="92143" tIns="46072" rIns="92143" bIns="46072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6" y="9371288"/>
            <a:ext cx="2918830" cy="495029"/>
          </a:xfrm>
          <a:prstGeom prst="rect">
            <a:avLst/>
          </a:prstGeom>
        </p:spPr>
        <p:txBody>
          <a:bodyPr vert="horz" lIns="92143" tIns="46072" rIns="92143" bIns="46072" rtlCol="0" anchor="b"/>
          <a:lstStyle>
            <a:lvl1pPr algn="r">
              <a:defRPr sz="1200"/>
            </a:lvl1pPr>
          </a:lstStyle>
          <a:p>
            <a:fld id="{AE2E2C6C-1A46-49B2-95A1-874E5B60CA1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71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9"/>
          </a:xfrm>
          <a:prstGeom prst="rect">
            <a:avLst/>
          </a:prstGeom>
        </p:spPr>
        <p:txBody>
          <a:bodyPr vert="horz" lIns="92143" tIns="46072" rIns="92143" bIns="46072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627" y="0"/>
            <a:ext cx="2919565" cy="493869"/>
          </a:xfrm>
          <a:prstGeom prst="rect">
            <a:avLst/>
          </a:prstGeom>
        </p:spPr>
        <p:txBody>
          <a:bodyPr vert="horz" lIns="92143" tIns="46072" rIns="92143" bIns="46072" rtlCol="0"/>
          <a:lstStyle>
            <a:lvl1pPr algn="r">
              <a:defRPr sz="1200"/>
            </a:lvl1pPr>
          </a:lstStyle>
          <a:p>
            <a:fld id="{54F6B5D3-2AB1-4063-BA50-FEBA813E0814}" type="datetimeFigureOut">
              <a:rPr lang="en-GB" smtClean="0"/>
              <a:pPr/>
              <a:t>20/04/2021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1900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43" tIns="46072" rIns="92143" bIns="46072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264" y="4747762"/>
            <a:ext cx="5389240" cy="3884672"/>
          </a:xfrm>
          <a:prstGeom prst="rect">
            <a:avLst/>
          </a:prstGeom>
        </p:spPr>
        <p:txBody>
          <a:bodyPr vert="horz" lIns="92143" tIns="46072" rIns="92143" bIns="4607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447"/>
            <a:ext cx="2919565" cy="493869"/>
          </a:xfrm>
          <a:prstGeom prst="rect">
            <a:avLst/>
          </a:prstGeom>
        </p:spPr>
        <p:txBody>
          <a:bodyPr vert="horz" lIns="92143" tIns="46072" rIns="92143" bIns="46072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627" y="9372447"/>
            <a:ext cx="2919565" cy="493869"/>
          </a:xfrm>
          <a:prstGeom prst="rect">
            <a:avLst/>
          </a:prstGeom>
        </p:spPr>
        <p:txBody>
          <a:bodyPr vert="horz" lIns="92143" tIns="46072" rIns="92143" bIns="46072" rtlCol="0" anchor="b"/>
          <a:lstStyle>
            <a:lvl1pPr algn="r">
              <a:defRPr sz="1200"/>
            </a:lvl1pPr>
          </a:lstStyle>
          <a:p>
            <a:fld id="{777201BC-94E4-4101-962D-54511777D2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23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936190"/>
            <a:ext cx="10779125" cy="14420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  <a:p>
            <a:pPr lvl="0"/>
            <a:r>
              <a:rPr lang="en-US" dirty="0"/>
              <a:t>Max two lines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365747"/>
            <a:ext cx="2164080" cy="3223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Speaker | Date | Venue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_European Brief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77565" y="2110711"/>
            <a:ext cx="10774041" cy="318452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7565" y="272474"/>
            <a:ext cx="10773577" cy="1322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2723" indent="0">
              <a:buNone/>
              <a:defRPr/>
            </a:lvl2pPr>
            <a:lvl3pPr marL="1125444" indent="0">
              <a:buNone/>
              <a:defRPr/>
            </a:lvl3pPr>
            <a:lvl4pPr marL="1688164" indent="0">
              <a:buNone/>
              <a:defRPr/>
            </a:lvl4pPr>
            <a:lvl5pPr marL="2250888" indent="0">
              <a:buNone/>
              <a:defRPr/>
            </a:lvl5pPr>
          </a:lstStyle>
          <a:p>
            <a:pPr lvl="0"/>
            <a:r>
              <a:rPr lang="en-US" dirty="0"/>
              <a:t>Slide title goes here</a:t>
            </a:r>
            <a:br>
              <a:rPr lang="en-US" dirty="0"/>
            </a:br>
            <a:r>
              <a:rPr lang="en-US" dirty="0"/>
              <a:t>Max two lines</a:t>
            </a:r>
          </a:p>
        </p:txBody>
      </p:sp>
    </p:spTree>
    <p:extLst>
      <p:ext uri="{BB962C8B-B14F-4D97-AF65-F5344CB8AC3E}">
        <p14:creationId xmlns:p14="http://schemas.microsoft.com/office/powerpoint/2010/main" val="35879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_image_Synthes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8001" y="36002"/>
            <a:ext cx="11246369" cy="676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62723" indent="0">
              <a:buNone/>
              <a:defRPr/>
            </a:lvl2pPr>
            <a:lvl3pPr marL="1125444" indent="0">
              <a:buNone/>
              <a:defRPr/>
            </a:lvl3pPr>
            <a:lvl4pPr marL="1688164" indent="0">
              <a:buNone/>
              <a:defRPr/>
            </a:lvl4pPr>
            <a:lvl5pPr marL="2250888" indent="0">
              <a:buNone/>
              <a:defRPr/>
            </a:lvl5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8313" y="1431925"/>
            <a:ext cx="11245851" cy="37592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98488" y="6250566"/>
            <a:ext cx="3683000" cy="274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81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000">
                <a:solidFill>
                  <a:srgbClr val="006654"/>
                </a:solidFill>
              </a:defRPr>
            </a:lvl2pPr>
            <a:lvl3pPr>
              <a:defRPr sz="1000">
                <a:solidFill>
                  <a:srgbClr val="006654"/>
                </a:solidFill>
              </a:defRPr>
            </a:lvl3pPr>
            <a:lvl4pPr>
              <a:defRPr sz="1000">
                <a:solidFill>
                  <a:srgbClr val="006654"/>
                </a:solidFill>
              </a:defRPr>
            </a:lvl4pPr>
            <a:lvl5pPr>
              <a:defRPr sz="1000">
                <a:solidFill>
                  <a:srgbClr val="006654"/>
                </a:solidFill>
              </a:defRPr>
            </a:lvl5pPr>
          </a:lstStyle>
          <a:p>
            <a:pPr lvl="0"/>
            <a:r>
              <a:rPr lang="en-US" dirty="0"/>
              <a:t>Source reference for illustration</a:t>
            </a:r>
          </a:p>
        </p:txBody>
      </p:sp>
    </p:spTree>
    <p:extLst>
      <p:ext uri="{BB962C8B-B14F-4D97-AF65-F5344CB8AC3E}">
        <p14:creationId xmlns:p14="http://schemas.microsoft.com/office/powerpoint/2010/main" val="281068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75" y="6347645"/>
            <a:ext cx="1993847" cy="4344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1125444" rtl="0" eaLnBrk="1" latinLnBrk="0" hangingPunct="1">
        <a:spcBef>
          <a:spcPct val="0"/>
        </a:spcBef>
        <a:buNone/>
        <a:defRPr sz="5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0" indent="-422040" algn="l" defTabSz="1125444" rtl="0" eaLnBrk="1" latinLnBrk="0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indent="-351702" algn="l" defTabSz="1125444" rtl="0" eaLnBrk="1" latinLnBrk="0" hangingPunct="1">
        <a:spcBef>
          <a:spcPct val="20000"/>
        </a:spcBef>
        <a:buFont typeface="Arial" pitchFamily="34" charset="0"/>
        <a:buChar char="–"/>
        <a:defRPr sz="3447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5" indent="-281361" algn="l" defTabSz="1125444" rtl="0" eaLnBrk="1" latinLnBrk="0" hangingPunct="1">
        <a:spcBef>
          <a:spcPct val="20000"/>
        </a:spcBef>
        <a:buFont typeface="Arial" pitchFamily="34" charset="0"/>
        <a:buChar char="–"/>
        <a:defRPr sz="2463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9" indent="-281361" algn="l" defTabSz="1125444" rtl="0" eaLnBrk="1" latinLnBrk="0" hangingPunct="1">
        <a:spcBef>
          <a:spcPct val="20000"/>
        </a:spcBef>
        <a:buFont typeface="Arial" pitchFamily="34" charset="0"/>
        <a:buChar char="»"/>
        <a:defRPr sz="2463" kern="1200">
          <a:solidFill>
            <a:schemeClr val="tx1"/>
          </a:solidFill>
          <a:latin typeface="+mn-lt"/>
          <a:ea typeface="+mn-ea"/>
          <a:cs typeface="+mn-cs"/>
        </a:defRPr>
      </a:lvl5pPr>
      <a:lvl6pPr marL="3094969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3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12192000" cy="1790732"/>
          </a:xfrm>
          <a:prstGeom prst="rect">
            <a:avLst/>
          </a:prstGeom>
          <a:solidFill>
            <a:srgbClr val="0081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15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75" y="6347645"/>
            <a:ext cx="1993847" cy="4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ctr" defTabSz="1125444" rtl="0" eaLnBrk="1" latinLnBrk="0" hangingPunct="1">
        <a:spcBef>
          <a:spcPct val="0"/>
        </a:spcBef>
        <a:buNone/>
        <a:defRPr sz="5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0" indent="-422040" algn="l" defTabSz="1125444" rtl="0" eaLnBrk="1" latinLnBrk="0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indent="-351702" algn="l" defTabSz="1125444" rtl="0" eaLnBrk="1" latinLnBrk="0" hangingPunct="1">
        <a:spcBef>
          <a:spcPct val="20000"/>
        </a:spcBef>
        <a:buFont typeface="Arial" pitchFamily="34" charset="0"/>
        <a:buChar char="–"/>
        <a:defRPr sz="3447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5" indent="-281361" algn="l" defTabSz="1125444" rtl="0" eaLnBrk="1" latinLnBrk="0" hangingPunct="1">
        <a:spcBef>
          <a:spcPct val="20000"/>
        </a:spcBef>
        <a:buFont typeface="Arial" pitchFamily="34" charset="0"/>
        <a:buChar char="–"/>
        <a:defRPr sz="2463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9" indent="-281361" algn="l" defTabSz="1125444" rtl="0" eaLnBrk="1" latinLnBrk="0" hangingPunct="1">
        <a:spcBef>
          <a:spcPct val="20000"/>
        </a:spcBef>
        <a:buFont typeface="Arial" pitchFamily="34" charset="0"/>
        <a:buChar char="»"/>
        <a:defRPr sz="2463" kern="1200">
          <a:solidFill>
            <a:schemeClr val="tx1"/>
          </a:solidFill>
          <a:latin typeface="+mn-lt"/>
          <a:ea typeface="+mn-ea"/>
          <a:cs typeface="+mn-cs"/>
        </a:defRPr>
      </a:lvl5pPr>
      <a:lvl6pPr marL="3094969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3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hlinkClick r:id="rId3" action="ppaction://hlinksldjump"/>
          </p:cNvPr>
          <p:cNvSpPr/>
          <p:nvPr userDrawn="1"/>
        </p:nvSpPr>
        <p:spPr>
          <a:xfrm>
            <a:off x="2344621" y="152400"/>
            <a:ext cx="885743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15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6"/>
            <a:ext cx="12192000" cy="778149"/>
          </a:xfrm>
          <a:prstGeom prst="rect">
            <a:avLst/>
          </a:prstGeom>
          <a:solidFill>
            <a:srgbClr val="0081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75" y="6347645"/>
            <a:ext cx="1993847" cy="4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ftr="0" dt="0"/>
  <p:txStyles>
    <p:titleStyle>
      <a:lvl1pPr algn="ctr" defTabSz="1125444" rtl="0" eaLnBrk="1" latinLnBrk="0" hangingPunct="1">
        <a:spcBef>
          <a:spcPct val="0"/>
        </a:spcBef>
        <a:buNone/>
        <a:defRPr sz="5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0" indent="-422040" algn="l" defTabSz="1125444" rtl="0" eaLnBrk="1" latinLnBrk="0" hangingPunct="1">
        <a:spcBef>
          <a:spcPct val="20000"/>
        </a:spcBef>
        <a:buFont typeface="Arial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indent="-351702" algn="l" defTabSz="1125444" rtl="0" eaLnBrk="1" latinLnBrk="0" hangingPunct="1">
        <a:spcBef>
          <a:spcPct val="20000"/>
        </a:spcBef>
        <a:buFont typeface="Arial" pitchFamily="34" charset="0"/>
        <a:buChar char="–"/>
        <a:defRPr sz="3447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5" indent="-281361" algn="l" defTabSz="1125444" rtl="0" eaLnBrk="1" latinLnBrk="0" hangingPunct="1">
        <a:spcBef>
          <a:spcPct val="20000"/>
        </a:spcBef>
        <a:buFont typeface="Arial" pitchFamily="34" charset="0"/>
        <a:buChar char="–"/>
        <a:defRPr sz="2463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9" indent="-281361" algn="l" defTabSz="1125444" rtl="0" eaLnBrk="1" latinLnBrk="0" hangingPunct="1">
        <a:spcBef>
          <a:spcPct val="20000"/>
        </a:spcBef>
        <a:buFont typeface="Arial" pitchFamily="34" charset="0"/>
        <a:buChar char="»"/>
        <a:defRPr sz="2463" kern="1200">
          <a:solidFill>
            <a:schemeClr val="tx1"/>
          </a:solidFill>
          <a:latin typeface="+mn-lt"/>
          <a:ea typeface="+mn-ea"/>
          <a:cs typeface="+mn-cs"/>
        </a:defRPr>
      </a:lvl5pPr>
      <a:lvl6pPr marL="3094969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3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8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7901" y="305362"/>
            <a:ext cx="5425115" cy="865071"/>
          </a:xfrm>
        </p:spPr>
        <p:txBody>
          <a:bodyPr/>
          <a:lstStyle/>
          <a:p>
            <a:r>
              <a:rPr lang="en-GB" sz="1400" dirty="0"/>
              <a:t>21</a:t>
            </a:r>
            <a:r>
              <a:rPr lang="en-GB" sz="1400" baseline="30000" dirty="0"/>
              <a:t>st</a:t>
            </a:r>
            <a:r>
              <a:rPr lang="en-GB" sz="1400" dirty="0"/>
              <a:t> April 2021</a:t>
            </a:r>
          </a:p>
          <a:p>
            <a:r>
              <a:rPr lang="en-GB" sz="1400" dirty="0"/>
              <a:t>INSPIRE Action 2.1 1</a:t>
            </a:r>
            <a:r>
              <a:rPr lang="en-GB" sz="1400" baseline="30000" dirty="0"/>
              <a:t>st</a:t>
            </a:r>
            <a:r>
              <a:rPr lang="en-GB" sz="1400" dirty="0"/>
              <a:t> meeting</a:t>
            </a:r>
          </a:p>
          <a:p>
            <a:endParaRPr lang="en-GB" sz="1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547373" y="4383621"/>
            <a:ext cx="2167569" cy="953489"/>
          </a:xfrm>
          <a:prstGeom prst="rect">
            <a:avLst/>
          </a:prstGeom>
        </p:spPr>
        <p:txBody>
          <a:bodyPr/>
          <a:lstStyle>
            <a:lvl1pPr marL="0" indent="0" algn="l" defTabSz="1125472" rtl="0" eaLnBrk="1" latinLnBrk="0" hangingPunct="1">
              <a:spcBef>
                <a:spcPct val="20000"/>
              </a:spcBef>
              <a:buFont typeface="Arial" pitchFamily="34" charset="0"/>
              <a:buNone/>
              <a:defRPr sz="1100" b="1" kern="1200">
                <a:solidFill>
                  <a:srgbClr val="008173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46" indent="-351710" algn="l" defTabSz="11254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4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839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575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312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5047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519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254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600" dirty="0"/>
              <a:t>Stefan Jensen, EEA</a:t>
            </a:r>
          </a:p>
          <a:p>
            <a:pPr algn="r"/>
            <a:r>
              <a:rPr lang="en-GB" sz="1600" dirty="0"/>
              <a:t>Darja Lihteneger, EEA</a:t>
            </a:r>
          </a:p>
          <a:p>
            <a:pPr algn="r"/>
            <a:r>
              <a:rPr lang="en-GB" sz="1600" dirty="0" err="1"/>
              <a:t>Joeri</a:t>
            </a:r>
            <a:r>
              <a:rPr lang="en-GB" sz="1600" dirty="0"/>
              <a:t> </a:t>
            </a:r>
            <a:r>
              <a:rPr lang="en-GB" sz="1600" dirty="0" err="1"/>
              <a:t>Robbrecht</a:t>
            </a:r>
            <a:r>
              <a:rPr lang="en-GB" sz="1600" dirty="0"/>
              <a:t>, DG ENV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766CA7C-DB61-4A14-8FEC-DEAD94CE2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3566" y="737896"/>
            <a:ext cx="10779125" cy="35355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Transition</a:t>
            </a:r>
          </a:p>
          <a:p>
            <a:r>
              <a:rPr lang="en-US" dirty="0"/>
              <a:t>INSPIRE subgroup 2016.5 work</a:t>
            </a:r>
          </a:p>
          <a:p>
            <a:r>
              <a:rPr lang="en-US" dirty="0"/>
              <a:t>INSPIRE WP 2020-2024 Action 2.1</a:t>
            </a:r>
          </a:p>
        </p:txBody>
      </p:sp>
    </p:spTree>
    <p:extLst>
      <p:ext uri="{BB962C8B-B14F-4D97-AF65-F5344CB8AC3E}">
        <p14:creationId xmlns:p14="http://schemas.microsoft.com/office/powerpoint/2010/main" val="296271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32" y="1342341"/>
            <a:ext cx="3703456" cy="340675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3400" y="1791839"/>
            <a:ext cx="7626531" cy="2596152"/>
          </a:xfrm>
          <a:prstGeom prst="rect">
            <a:avLst/>
          </a:prstGeom>
        </p:spPr>
        <p:txBody>
          <a:bodyPr/>
          <a:lstStyle/>
          <a:p>
            <a:r>
              <a:rPr lang="en-US" sz="1800" dirty="0"/>
              <a:t>PROCEDURAL GUIDE ON THE APPLICATION OF THE INSPIRE DATA SHARING REGULATION (EU) NO 268/2010 IN THE COMMISSION </a:t>
            </a:r>
          </a:p>
          <a:p>
            <a:r>
              <a:rPr lang="en-US" sz="1800" dirty="0"/>
              <a:t>When a spatial data set is requested from a Member State, the Member State will be asked to provide the newly requested data set through the INSPIRE Geoportal and by implementing articles 5, 7 and 11 identical to the process of implementing the INSPIRE Directive for those datasets that they have identified themselves.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677" y="4749097"/>
            <a:ext cx="11634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procedural guide aims to ensure that Commission Regulation (EU) No 268/2010 is applied in such a way that:  </a:t>
            </a:r>
          </a:p>
          <a:p>
            <a:pPr marL="742950" lvl="1" indent="-285750">
              <a:buClr>
                <a:srgbClr val="004494"/>
              </a:buClr>
              <a:buFont typeface="Arial" panose="020B0604020202020204" pitchFamily="34" charset="0"/>
              <a:buChar char="•"/>
            </a:pPr>
            <a:r>
              <a:rPr lang="en-US" dirty="0"/>
              <a:t>requests to Member States are issued in a coherent, coordinated and formally correct way from all Commission services;</a:t>
            </a:r>
          </a:p>
          <a:p>
            <a:pPr marL="742950" lvl="1" indent="-285750">
              <a:buClr>
                <a:srgbClr val="004494"/>
              </a:buClr>
              <a:buFont typeface="Arial" panose="020B0604020202020204" pitchFamily="34" charset="0"/>
              <a:buChar char="•"/>
            </a:pPr>
            <a:r>
              <a:rPr lang="en-US" dirty="0"/>
              <a:t>spatial data provided by Member States are made available to all Commission services in line with the “only once principle” and with minimal administrative burden;</a:t>
            </a:r>
          </a:p>
          <a:p>
            <a:endParaRPr lang="en-GB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Action 2.1 – Task 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FDEA4B-8736-49F6-9D57-28B929E12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83401"/>
              </p:ext>
            </p:extLst>
          </p:nvPr>
        </p:nvGraphicFramePr>
        <p:xfrm>
          <a:off x="533400" y="977900"/>
          <a:ext cx="11356263" cy="45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185">
                  <a:extLst>
                    <a:ext uri="{9D8B030D-6E8A-4147-A177-3AD203B41FA5}">
                      <a16:colId xmlns:a16="http://schemas.microsoft.com/office/drawing/2014/main" val="73133460"/>
                    </a:ext>
                  </a:extLst>
                </a:gridCol>
                <a:gridCol w="6525078">
                  <a:extLst>
                    <a:ext uri="{9D8B030D-6E8A-4147-A177-3AD203B41FA5}">
                      <a16:colId xmlns:a16="http://schemas.microsoft.com/office/drawing/2014/main" val="2779189815"/>
                    </a:ext>
                  </a:extLst>
                </a:gridCol>
              </a:tblGrid>
              <a:tr h="4528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Process fast-track data requests (ad hoc)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DG ENV lead </a:t>
                      </a:r>
                      <a:endParaRPr lang="LID4096" sz="20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722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EC9F172-23CB-4BCB-9344-839DEF7D5206}"/>
              </a:ext>
            </a:extLst>
          </p:cNvPr>
          <p:cNvSpPr/>
          <p:nvPr/>
        </p:nvSpPr>
        <p:spPr>
          <a:xfrm>
            <a:off x="6291374" y="6191512"/>
            <a:ext cx="3737113" cy="66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Draft action:</a:t>
            </a:r>
          </a:p>
          <a:p>
            <a:r>
              <a:rPr lang="en-US" b="1" dirty="0"/>
              <a:t>Explore further the approach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233633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57276" y="1161567"/>
            <a:ext cx="17426591" cy="54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7557883" y="1592605"/>
            <a:ext cx="29620301" cy="5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56888" y="45597"/>
            <a:ext cx="11013082" cy="676111"/>
          </a:xfrm>
        </p:spPr>
        <p:txBody>
          <a:bodyPr/>
          <a:lstStyle/>
          <a:p>
            <a:r>
              <a:rPr lang="en-GB" sz="3600" dirty="0"/>
              <a:t>Task 2: Country overview of available datasets   </a:t>
            </a:r>
            <a:endParaRPr lang="en-US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5FB7E-AC7B-46EA-9F57-CE3BF55ED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" y="800100"/>
            <a:ext cx="7386545" cy="60123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0B48D1-B4DE-4659-9565-5670B33A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95" y="2000250"/>
            <a:ext cx="4764379" cy="329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8512" y="346666"/>
            <a:ext cx="12829321" cy="676111"/>
          </a:xfrm>
        </p:spPr>
        <p:txBody>
          <a:bodyPr/>
          <a:lstStyle/>
          <a:p>
            <a:r>
              <a:rPr lang="en-GB" sz="2400" dirty="0">
                <a:solidFill>
                  <a:srgbClr val="008173"/>
                </a:solidFill>
              </a:rPr>
              <a:t>BACKGROUND</a:t>
            </a:r>
          </a:p>
          <a:p>
            <a:r>
              <a:rPr lang="en-GB" sz="2400" dirty="0"/>
              <a:t>16. w</a:t>
            </a:r>
            <a:r>
              <a:rPr lang="en-GB" sz="3600" dirty="0"/>
              <a:t>2017 - 2018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298512" y="1937158"/>
            <a:ext cx="11524890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rgbClr val="00B0F0"/>
              </a:buClr>
              <a:buNone/>
            </a:pPr>
            <a:endParaRPr lang="de-DE" b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 marL="457200" lvl="1" indent="0">
              <a:buClrTx/>
              <a:buNone/>
            </a:pPr>
            <a:endParaRPr lang="de-DE" b="0" i="1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 marL="457200" lvl="1" indent="0">
              <a:buClrTx/>
              <a:buNone/>
            </a:pPr>
            <a:endParaRPr lang="en-GB" b="0" i="1" dirty="0">
              <a:solidFill>
                <a:srgbClr val="008173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WP 2020-2024 – Action 2.1 –  working group composition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55BAA9-3424-428D-9C68-44D38A020066}"/>
              </a:ext>
            </a:extLst>
          </p:cNvPr>
          <p:cNvSpPr>
            <a:spLocks noGrp="1"/>
          </p:cNvSpPr>
          <p:nvPr/>
        </p:nvSpPr>
        <p:spPr bwMode="auto">
          <a:xfrm>
            <a:off x="412483" y="1248508"/>
            <a:ext cx="11367033" cy="498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spcBef>
                <a:spcPts val="1200"/>
              </a:spcBef>
              <a:buClr>
                <a:srgbClr val="00B0F0"/>
              </a:buClr>
              <a:buNone/>
            </a:pPr>
            <a:r>
              <a:rPr lang="en-US" i="0" dirty="0">
                <a:solidFill>
                  <a:srgbClr val="01756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 </a:t>
            </a:r>
            <a:r>
              <a:rPr lang="en-US" i="0" dirty="0">
                <a:solidFill>
                  <a:srgbClr val="0175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INSPIRE Working Group 2016.5 was asked to continue participation – all participating countries confirmed, minor change of experts</a:t>
            </a:r>
          </a:p>
          <a:p>
            <a:pPr marL="0" indent="0">
              <a:spcBef>
                <a:spcPts val="1200"/>
              </a:spcBef>
              <a:buClr>
                <a:srgbClr val="00B0F0"/>
              </a:buClr>
              <a:buNone/>
            </a:pPr>
            <a:r>
              <a:rPr lang="en-US" i="0" dirty="0">
                <a:solidFill>
                  <a:srgbClr val="0175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Extending action scope to other thematic domains</a:t>
            </a:r>
          </a:p>
          <a:p>
            <a:pPr marL="0" indent="0">
              <a:spcBef>
                <a:spcPts val="1200"/>
              </a:spcBef>
              <a:buClr>
                <a:srgbClr val="00B0F0"/>
              </a:buClr>
              <a:buNone/>
            </a:pPr>
            <a:r>
              <a:rPr lang="en-US" b="1" i="0" dirty="0">
                <a:solidFill>
                  <a:srgbClr val="0175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Nomination launch</a:t>
            </a:r>
            <a:r>
              <a:rPr lang="en-US" i="0" dirty="0">
                <a:solidFill>
                  <a:srgbClr val="0175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b="0" i="0" dirty="0">
                <a:solidFill>
                  <a:srgbClr val="0175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0" i="0" dirty="0">
                <a:solidFill>
                  <a:srgbClr val="01756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nvitation for nomination of new experts was launched in February 2021 (17.02.2021)</a:t>
            </a:r>
          </a:p>
          <a:p>
            <a:pPr marL="0" indent="0">
              <a:spcBef>
                <a:spcPts val="1200"/>
              </a:spcBef>
              <a:buClr>
                <a:srgbClr val="00B0F0"/>
              </a:buClr>
              <a:buNone/>
            </a:pPr>
            <a:r>
              <a:rPr lang="en-US" b="1" i="0" dirty="0">
                <a:solidFill>
                  <a:srgbClr val="0175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Nomination overview:</a:t>
            </a:r>
          </a:p>
          <a:p>
            <a:pPr marL="457200" lvl="1" indent="0">
              <a:spcBef>
                <a:spcPts val="1200"/>
              </a:spcBef>
              <a:buClr>
                <a:srgbClr val="00B0F0"/>
              </a:buClr>
              <a:buNone/>
            </a:pPr>
            <a:r>
              <a:rPr lang="en-US" sz="2400" b="0" i="0" dirty="0">
                <a:solidFill>
                  <a:srgbClr val="0175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experts: 46 (including alternative members)</a:t>
            </a:r>
          </a:p>
          <a:p>
            <a:pPr marL="457200" lvl="1" indent="0">
              <a:spcBef>
                <a:spcPts val="1200"/>
              </a:spcBef>
              <a:buClr>
                <a:srgbClr val="00B0F0"/>
              </a:buClr>
              <a:buNone/>
            </a:pPr>
            <a:r>
              <a:rPr lang="en-US" sz="2400" b="0" dirty="0">
                <a:solidFill>
                  <a:srgbClr val="01756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Participating countries: 20 (AT, BE, CZ, DE, DK, ES, FI, FR, GR, HU, IE, IT, LU, MT, NL, NO, PT, SE, SI, SK)</a:t>
            </a:r>
          </a:p>
          <a:p>
            <a:pPr marL="457200" lvl="1" indent="0">
              <a:spcBef>
                <a:spcPts val="1200"/>
              </a:spcBef>
              <a:buClr>
                <a:srgbClr val="00B0F0"/>
              </a:buClr>
              <a:buNone/>
            </a:pPr>
            <a:r>
              <a:rPr lang="en-US" sz="2400" b="0" dirty="0">
                <a:solidFill>
                  <a:srgbClr val="01756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Participation from EU level: EEA</a:t>
            </a:r>
            <a:r>
              <a:rPr lang="en-US" sz="2400" b="0" dirty="0">
                <a:solidFill>
                  <a:srgbClr val="01756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DG ENV, JRC, ESTAT, DG CNECT</a:t>
            </a:r>
            <a:endParaRPr lang="en-US" sz="2400" b="0" i="0" dirty="0">
              <a:solidFill>
                <a:srgbClr val="01756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4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8512" y="346666"/>
            <a:ext cx="12829321" cy="676111"/>
          </a:xfrm>
        </p:spPr>
        <p:txBody>
          <a:bodyPr/>
          <a:lstStyle/>
          <a:p>
            <a:r>
              <a:rPr lang="en-GB" sz="2400" dirty="0">
                <a:solidFill>
                  <a:srgbClr val="008173"/>
                </a:solidFill>
              </a:rPr>
              <a:t>BACKGROUND</a:t>
            </a:r>
          </a:p>
          <a:p>
            <a:r>
              <a:rPr lang="en-GB" sz="2400" dirty="0"/>
              <a:t>16. w</a:t>
            </a:r>
            <a:r>
              <a:rPr lang="en-GB" sz="3600" dirty="0"/>
              <a:t>2017 - 2018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298512" y="1937158"/>
            <a:ext cx="11524890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rgbClr val="00B0F0"/>
              </a:buClr>
              <a:buNone/>
            </a:pPr>
            <a:endParaRPr lang="de-DE" b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 marL="457200" lvl="1" indent="0">
              <a:buClrTx/>
              <a:buNone/>
            </a:pPr>
            <a:endParaRPr lang="de-DE" b="0" i="1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 marL="457200" lvl="1" indent="0">
              <a:buClrTx/>
              <a:buNone/>
            </a:pPr>
            <a:endParaRPr lang="en-GB" b="0" i="1" dirty="0">
              <a:solidFill>
                <a:srgbClr val="008173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WP 2020-2024 – Action 2.1 –  tasks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4C04378-78DE-4C0E-85CD-47CD99A0D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76822"/>
              </p:ext>
            </p:extLst>
          </p:nvPr>
        </p:nvGraphicFramePr>
        <p:xfrm>
          <a:off x="457200" y="1097513"/>
          <a:ext cx="11366202" cy="4972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1124">
                  <a:extLst>
                    <a:ext uri="{9D8B030D-6E8A-4147-A177-3AD203B41FA5}">
                      <a16:colId xmlns:a16="http://schemas.microsoft.com/office/drawing/2014/main" val="862800740"/>
                    </a:ext>
                  </a:extLst>
                </a:gridCol>
                <a:gridCol w="6525078">
                  <a:extLst>
                    <a:ext uri="{9D8B030D-6E8A-4147-A177-3AD203B41FA5}">
                      <a16:colId xmlns:a16="http://schemas.microsoft.com/office/drawing/2014/main" val="2150770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Links to related activities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24485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Prioritisation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methodology and processes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Follow up policy processes (EGD, 8</a:t>
                      </a:r>
                      <a:r>
                        <a:rPr lang="en-US" sz="20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EAP)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72054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Document the data priorities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EGD TF work, MS input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37921"/>
                  </a:ext>
                </a:extLst>
              </a:tr>
              <a:tr h="1497831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Manage the list(s) of priority datasets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 to make data available (2016.5 task 2)</a:t>
                      </a:r>
                    </a:p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 and update the list (2016.5 task 1) </a:t>
                      </a:r>
                    </a:p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 the umbrella of High Value Datasets (HVD) connect to core reference data and IACS</a:t>
                      </a: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Link EGD TF work on data inventories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305316"/>
                  </a:ext>
                </a:extLst>
              </a:tr>
              <a:tr h="80116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Monitor implementation and address identified issues, including pilot projects 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 availability (2016.5 task 4)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 on selected blueprints (2016.5 task 3)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43888"/>
                  </a:ext>
                </a:extLst>
              </a:tr>
              <a:tr h="4528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Process fast-track data requests (ad hoc)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DG ENV lead</a:t>
                      </a:r>
                      <a:endParaRPr lang="LID4096" sz="20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99141"/>
                  </a:ext>
                </a:extLst>
              </a:tr>
              <a:tr h="80116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 Improve the INSPIRE Geoportal discoverability and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visualisation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INSPIRE action 2.4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54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Action 2.1 – Task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720147-6E71-4988-9175-B019E16D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84083"/>
              </p:ext>
            </p:extLst>
          </p:nvPr>
        </p:nvGraphicFramePr>
        <p:xfrm>
          <a:off x="609600" y="1000677"/>
          <a:ext cx="11356263" cy="45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185">
                  <a:extLst>
                    <a:ext uri="{9D8B030D-6E8A-4147-A177-3AD203B41FA5}">
                      <a16:colId xmlns:a16="http://schemas.microsoft.com/office/drawing/2014/main" val="461356131"/>
                    </a:ext>
                  </a:extLst>
                </a:gridCol>
                <a:gridCol w="6525078">
                  <a:extLst>
                    <a:ext uri="{9D8B030D-6E8A-4147-A177-3AD203B41FA5}">
                      <a16:colId xmlns:a16="http://schemas.microsoft.com/office/drawing/2014/main" val="705129741"/>
                    </a:ext>
                  </a:extLst>
                </a:gridCol>
              </a:tblGrid>
              <a:tr h="4528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Prioritisation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methodology and processes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Follow up policy processes (EGD, 8</a:t>
                      </a:r>
                      <a:r>
                        <a:rPr lang="en-US" sz="20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EAP)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69969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62335"/>
            <a:ext cx="10905699" cy="4927875"/>
          </a:xfrm>
          <a:prstGeom prst="rect">
            <a:avLst/>
          </a:prstGeom>
        </p:spPr>
        <p:txBody>
          <a:bodyPr/>
          <a:lstStyle/>
          <a:p>
            <a:r>
              <a:rPr lang="en-IE" sz="2000" dirty="0"/>
              <a:t>Drive further implementation of the Directive by real demand and </a:t>
            </a:r>
            <a:r>
              <a:rPr lang="en-IE" sz="2000" b="1" dirty="0"/>
              <a:t>tangible use cases</a:t>
            </a:r>
            <a:r>
              <a:rPr lang="en-IE" sz="2000" dirty="0"/>
              <a:t>. </a:t>
            </a:r>
          </a:p>
          <a:p>
            <a:r>
              <a:rPr lang="en-IE" sz="2000" b="1" dirty="0"/>
              <a:t>Speed up the implementation </a:t>
            </a:r>
            <a:r>
              <a:rPr lang="en-IE" sz="2000" dirty="0"/>
              <a:t>by doing less but doing it quicker.   </a:t>
            </a:r>
            <a:endParaRPr lang="en-GB" sz="2000" dirty="0"/>
          </a:p>
          <a:p>
            <a:r>
              <a:rPr lang="en-IE" sz="2000" dirty="0"/>
              <a:t>The data prioritisation methodology should consist of selecting those data sets that </a:t>
            </a:r>
            <a:r>
              <a:rPr lang="en-IE" sz="2000" b="1" dirty="0"/>
              <a:t>satisfy concrete needs of the stakeholders </a:t>
            </a:r>
            <a:r>
              <a:rPr lang="en-IE" sz="2000" dirty="0"/>
              <a:t>(local, regional, national and European administrations for implementation of Sustainable Development Goals, Community legislation, etc.) and for which interoperability should be pursued. </a:t>
            </a:r>
            <a:endParaRPr lang="en-GB" sz="2000" dirty="0"/>
          </a:p>
          <a:p>
            <a:r>
              <a:rPr lang="en-IE" sz="2000" dirty="0"/>
              <a:t>Beyond the scope of ongoing prioritisation initiatives (geospatial requirements paper, PDS …), data prioritisation should also </a:t>
            </a:r>
            <a:r>
              <a:rPr lang="en-IE" sz="2000" b="1" dirty="0"/>
              <a:t>consider the new political agenda and emerging legal frameworks </a:t>
            </a:r>
          </a:p>
          <a:p>
            <a:pPr lvl="1"/>
            <a:r>
              <a:rPr lang="en-IE" sz="1508" dirty="0"/>
              <a:t>European Green Deal</a:t>
            </a:r>
          </a:p>
          <a:p>
            <a:pPr lvl="1"/>
            <a:r>
              <a:rPr lang="en-IE" sz="1508" dirty="0"/>
              <a:t>8</a:t>
            </a:r>
            <a:r>
              <a:rPr lang="en-IE" sz="1508" baseline="30000" dirty="0"/>
              <a:t>th</a:t>
            </a:r>
            <a:r>
              <a:rPr lang="en-IE" sz="1508" dirty="0"/>
              <a:t> Environmental Action Plan (</a:t>
            </a:r>
            <a:r>
              <a:rPr lang="en-US" sz="1508" dirty="0"/>
              <a:t>2030 greenhouse gas emission reduction target, climate neutrality by 2050, strengthening resilience to climate change, a regenerative growth model in a green circular economy, zero-pollution ambition, biodiversity and enhancing natural capital, reducing environmental and climate pressures related to production and consumption)</a:t>
            </a:r>
            <a:endParaRPr lang="en-IE" sz="1508" dirty="0"/>
          </a:p>
          <a:p>
            <a:pPr lvl="1"/>
            <a:r>
              <a:rPr lang="en-IE" sz="1508" dirty="0"/>
              <a:t>High Value Data sets under the Open data directive</a:t>
            </a:r>
          </a:p>
          <a:p>
            <a:pPr lvl="1"/>
            <a:r>
              <a:rPr lang="en-IE" sz="1508" dirty="0"/>
              <a:t>EU common data spaces under the data strategy </a:t>
            </a:r>
          </a:p>
          <a:p>
            <a:endParaRPr lang="en-GB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7E5E5-E9AE-424C-AB5A-681660177F9C}"/>
              </a:ext>
            </a:extLst>
          </p:cNvPr>
          <p:cNvSpPr/>
          <p:nvPr/>
        </p:nvSpPr>
        <p:spPr>
          <a:xfrm>
            <a:off x="6096000" y="6191512"/>
            <a:ext cx="3902765" cy="66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Draft action:</a:t>
            </a:r>
          </a:p>
          <a:p>
            <a:r>
              <a:rPr lang="en-US" b="1" dirty="0"/>
              <a:t>Develop methodology in detail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97380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Action 2.1 – Task 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D5793D-0374-4C46-A08F-6D3EC10CC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96643"/>
              </p:ext>
            </p:extLst>
          </p:nvPr>
        </p:nvGraphicFramePr>
        <p:xfrm>
          <a:off x="569843" y="1030494"/>
          <a:ext cx="11356263" cy="45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185">
                  <a:extLst>
                    <a:ext uri="{9D8B030D-6E8A-4147-A177-3AD203B41FA5}">
                      <a16:colId xmlns:a16="http://schemas.microsoft.com/office/drawing/2014/main" val="648061152"/>
                    </a:ext>
                  </a:extLst>
                </a:gridCol>
                <a:gridCol w="6525078">
                  <a:extLst>
                    <a:ext uri="{9D8B030D-6E8A-4147-A177-3AD203B41FA5}">
                      <a16:colId xmlns:a16="http://schemas.microsoft.com/office/drawing/2014/main" val="2103633573"/>
                    </a:ext>
                  </a:extLst>
                </a:gridCol>
              </a:tblGrid>
              <a:tr h="452833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Document the data priorities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EGD TF work, MS input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33770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724619" y="1570899"/>
            <a:ext cx="9615831" cy="3881904"/>
          </a:xfrm>
          <a:prstGeom prst="rect">
            <a:avLst/>
          </a:prstGeom>
        </p:spPr>
        <p:txBody>
          <a:bodyPr/>
          <a:lstStyle/>
          <a:p>
            <a:r>
              <a:rPr lang="en-IE" sz="2800" dirty="0"/>
              <a:t>Document use cases for prioritised data by populating metadata/online form with </a:t>
            </a:r>
          </a:p>
          <a:p>
            <a:pPr lvl="1"/>
            <a:r>
              <a:rPr lang="en-IE" sz="2400" dirty="0"/>
              <a:t>Specific data requirements</a:t>
            </a:r>
          </a:p>
          <a:p>
            <a:pPr lvl="1"/>
            <a:r>
              <a:rPr lang="en-IE" sz="2400" dirty="0"/>
              <a:t>Linked business processes (Global, Europe, National, Regional, Local)</a:t>
            </a:r>
          </a:p>
          <a:p>
            <a:pPr lvl="1"/>
            <a:r>
              <a:rPr lang="en-IE" sz="2400" dirty="0"/>
              <a:t>Reuse capacity (Global, Europe, National, Regional, Local)</a:t>
            </a:r>
          </a:p>
          <a:p>
            <a:pPr lvl="1"/>
            <a:r>
              <a:rPr lang="en-IE" sz="2400" dirty="0"/>
              <a:t>Demonstrated (possible) data usage with real-life examples. </a:t>
            </a:r>
            <a:endParaRPr lang="en-GB" sz="2400" dirty="0"/>
          </a:p>
          <a:p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531" y="3771991"/>
            <a:ext cx="1430381" cy="25705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47E127-4C1F-4777-A851-CA69BDBBF1AA}"/>
              </a:ext>
            </a:extLst>
          </p:cNvPr>
          <p:cNvSpPr/>
          <p:nvPr/>
        </p:nvSpPr>
        <p:spPr>
          <a:xfrm>
            <a:off x="5416827" y="6191512"/>
            <a:ext cx="4542184" cy="66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Draft action:</a:t>
            </a:r>
          </a:p>
          <a:p>
            <a:r>
              <a:rPr lang="en-US" b="1" dirty="0"/>
              <a:t>Develop and maintain list of use cases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1334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Action 2.1 – Task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3DAC69-785A-4A3A-9BCB-DAA9A6C7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45866"/>
              </p:ext>
            </p:extLst>
          </p:nvPr>
        </p:nvGraphicFramePr>
        <p:xfrm>
          <a:off x="500270" y="1487694"/>
          <a:ext cx="1135626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185">
                  <a:extLst>
                    <a:ext uri="{9D8B030D-6E8A-4147-A177-3AD203B41FA5}">
                      <a16:colId xmlns:a16="http://schemas.microsoft.com/office/drawing/2014/main" val="3338491546"/>
                    </a:ext>
                  </a:extLst>
                </a:gridCol>
                <a:gridCol w="6525078">
                  <a:extLst>
                    <a:ext uri="{9D8B030D-6E8A-4147-A177-3AD203B41FA5}">
                      <a16:colId xmlns:a16="http://schemas.microsoft.com/office/drawing/2014/main" val="980857559"/>
                    </a:ext>
                  </a:extLst>
                </a:gridCol>
              </a:tblGrid>
              <a:tr h="1497831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Manage the list(s) of priority datasets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 to make data available (2016.5 task 2)</a:t>
                      </a:r>
                    </a:p>
                    <a:p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 and update the list (2016.5 task 1) </a:t>
                      </a:r>
                    </a:p>
                    <a:p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 the umbrella of High Value Datasets (HVD) connect to core reference data and IACS</a:t>
                      </a:r>
                    </a:p>
                    <a:p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Link EGD TF work on data inventories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8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92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80157" y="41170"/>
            <a:ext cx="11309235" cy="676111"/>
          </a:xfrm>
          <a:prstGeom prst="rect">
            <a:avLst/>
          </a:prstGeom>
        </p:spPr>
        <p:txBody>
          <a:bodyPr/>
          <a:lstStyle>
            <a:lvl1pPr marL="0" indent="0" algn="l" defTabSz="1125472" rtl="0" eaLnBrk="1" latinLnBrk="0" hangingPunct="1">
              <a:spcBef>
                <a:spcPct val="20000"/>
              </a:spcBef>
              <a:buFont typeface="Arial" pitchFamily="34" charset="0"/>
              <a:buNone/>
              <a:defRPr sz="4000" b="1" kern="120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62737" indent="0" algn="l" defTabSz="1125472" rtl="0" eaLnBrk="1" latinLnBrk="0" hangingPunct="1">
              <a:spcBef>
                <a:spcPct val="20000"/>
              </a:spcBef>
              <a:buFont typeface="Arial" pitchFamily="34" charset="0"/>
              <a:buNone/>
              <a:defRPr sz="34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472" indent="0" algn="l" defTabSz="1125472" rtl="0" eaLnBrk="1" latinLnBrk="0" hangingPunct="1">
              <a:spcBef>
                <a:spcPct val="20000"/>
              </a:spcBef>
              <a:buFont typeface="Arial" pitchFamily="34" charset="0"/>
              <a:buNone/>
              <a:defRPr sz="29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8207" indent="0" algn="l" defTabSz="1125472" rtl="0" eaLnBrk="1" latinLnBrk="0" hangingPunct="1">
              <a:spcBef>
                <a:spcPct val="20000"/>
              </a:spcBef>
              <a:buFont typeface="Arial" pitchFamily="34" charset="0"/>
              <a:buNone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944" indent="0" algn="l" defTabSz="1125472" rtl="0" eaLnBrk="1" latinLnBrk="0" hangingPunct="1">
              <a:spcBef>
                <a:spcPct val="20000"/>
              </a:spcBef>
              <a:buFont typeface="Arial" pitchFamily="34" charset="0"/>
              <a:buNone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5047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519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254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Value Datasets:  categories and key results </a:t>
            </a:r>
          </a:p>
          <a:p>
            <a:endParaRPr lang="en-GB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en-GB" sz="20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E42BF-4F6A-4CB3-AA4A-628BDC63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7" y="829931"/>
            <a:ext cx="11140183" cy="1094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1D647-02A4-4057-864E-BBA4AF77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3" y="1998541"/>
            <a:ext cx="2285523" cy="4818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CC773-DAFC-41F4-B48F-2F221793E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812" y="3276359"/>
            <a:ext cx="7348819" cy="2964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F8106B-5C17-49AD-9AD9-475DFB547A0E}"/>
              </a:ext>
            </a:extLst>
          </p:cNvPr>
          <p:cNvSpPr txBox="1"/>
          <p:nvPr/>
        </p:nvSpPr>
        <p:spPr>
          <a:xfrm>
            <a:off x="3603812" y="2061890"/>
            <a:ext cx="7545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including</a:t>
            </a:r>
            <a:r>
              <a:rPr lang="en-US" dirty="0"/>
              <a:t> </a:t>
            </a:r>
          </a:p>
          <a:p>
            <a:r>
              <a:rPr lang="en-US" u="sng" dirty="0"/>
              <a:t>agricultural parcels and livestock</a:t>
            </a:r>
            <a:r>
              <a:rPr lang="en-US" dirty="0"/>
              <a:t> - providing a link to IACS (DG AGRI)</a:t>
            </a:r>
          </a:p>
          <a:p>
            <a:r>
              <a:rPr lang="en-US" dirty="0"/>
              <a:t>Majority of </a:t>
            </a:r>
            <a:r>
              <a:rPr lang="en-US" u="sng" dirty="0"/>
              <a:t>core data sets </a:t>
            </a:r>
            <a:r>
              <a:rPr lang="en-US" dirty="0"/>
              <a:t>(INSPIRE Annex I) - followed up by Eurostat</a:t>
            </a:r>
            <a:endParaRPr lang="en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78535C-EDB0-4F6F-9876-EF00566E4F32}"/>
              </a:ext>
            </a:extLst>
          </p:cNvPr>
          <p:cNvSpPr/>
          <p:nvPr/>
        </p:nvSpPr>
        <p:spPr>
          <a:xfrm>
            <a:off x="3550024" y="1998540"/>
            <a:ext cx="7476564" cy="1094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2D7CD-9A6B-4148-93C5-2BAF7EAB295B}"/>
              </a:ext>
            </a:extLst>
          </p:cNvPr>
          <p:cNvSpPr/>
          <p:nvPr/>
        </p:nvSpPr>
        <p:spPr>
          <a:xfrm>
            <a:off x="3550024" y="3276359"/>
            <a:ext cx="7476564" cy="3016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2BE19DA-FA91-4635-8AA4-2E9EAD3E5651}"/>
              </a:ext>
            </a:extLst>
          </p:cNvPr>
          <p:cNvSpPr/>
          <p:nvPr/>
        </p:nvSpPr>
        <p:spPr>
          <a:xfrm rot="16200000">
            <a:off x="2792315" y="197100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8746CAC-FCD0-4592-A9F4-DDDF8A094537}"/>
              </a:ext>
            </a:extLst>
          </p:cNvPr>
          <p:cNvSpPr/>
          <p:nvPr/>
        </p:nvSpPr>
        <p:spPr>
          <a:xfrm rot="16200000">
            <a:off x="2792315" y="2939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9DB47A-D8DA-44D5-B8F0-769A6F121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750" y="27273"/>
            <a:ext cx="3147093" cy="7148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D724EA-8172-479B-ABA9-51051F3B0460}"/>
              </a:ext>
            </a:extLst>
          </p:cNvPr>
          <p:cNvSpPr/>
          <p:nvPr/>
        </p:nvSpPr>
        <p:spPr>
          <a:xfrm>
            <a:off x="8365681" y="6189531"/>
            <a:ext cx="1613208" cy="66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Background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13173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24619" y="0"/>
            <a:ext cx="11467381" cy="676111"/>
          </a:xfrm>
        </p:spPr>
        <p:txBody>
          <a:bodyPr/>
          <a:lstStyle/>
          <a:p>
            <a:r>
              <a:rPr lang="en-GB" sz="3600" dirty="0"/>
              <a:t>Action 2.1 – Task 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48F1B4-8E19-4FD3-8E5C-0ACAA74F6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00470"/>
              </p:ext>
            </p:extLst>
          </p:nvPr>
        </p:nvGraphicFramePr>
        <p:xfrm>
          <a:off x="394739" y="883233"/>
          <a:ext cx="11402522" cy="80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444">
                  <a:extLst>
                    <a:ext uri="{9D8B030D-6E8A-4147-A177-3AD203B41FA5}">
                      <a16:colId xmlns:a16="http://schemas.microsoft.com/office/drawing/2014/main" val="2752049966"/>
                    </a:ext>
                  </a:extLst>
                </a:gridCol>
                <a:gridCol w="6525078">
                  <a:extLst>
                    <a:ext uri="{9D8B030D-6E8A-4147-A177-3AD203B41FA5}">
                      <a16:colId xmlns:a16="http://schemas.microsoft.com/office/drawing/2014/main" val="628716028"/>
                    </a:ext>
                  </a:extLst>
                </a:gridCol>
              </a:tblGrid>
              <a:tr h="80116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Monitor implementation and address identified issues, including pilot projects 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 availability (2016.5 task 4)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 on selected blueprints (2016.5 task 3)</a:t>
                      </a:r>
                      <a:endParaRPr lang="LID4096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44346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C9E434-CEA9-4466-95AE-A1DB451D020D}"/>
              </a:ext>
            </a:extLst>
          </p:cNvPr>
          <p:cNvSpPr>
            <a:spLocks noGrp="1"/>
          </p:cNvSpPr>
          <p:nvPr/>
        </p:nvSpPr>
        <p:spPr bwMode="auto">
          <a:xfrm>
            <a:off x="333555" y="1782146"/>
            <a:ext cx="11524890" cy="489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i="1">
                <a:solidFill>
                  <a:srgbClr val="0F54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spcBef>
                <a:spcPts val="300"/>
              </a:spcBef>
              <a:buClr>
                <a:srgbClr val="008173"/>
              </a:buClr>
              <a:buAutoNum type="arabicPeriod"/>
            </a:pPr>
            <a:r>
              <a:rPr lang="en-GB" sz="2000" b="1" i="0" dirty="0">
                <a:solidFill>
                  <a:srgbClr val="008173"/>
                </a:solidFill>
                <a:latin typeface="Calibri" panose="020F0502020204030204" pitchFamily="34" charset="0"/>
              </a:rPr>
              <a:t>Monitor availability</a:t>
            </a:r>
          </a:p>
          <a:p>
            <a:pPr>
              <a:spcBef>
                <a:spcPts val="300"/>
              </a:spcBef>
              <a:buClr>
                <a:srgbClr val="008173"/>
              </a:buClr>
            </a:pPr>
            <a:r>
              <a:rPr lang="en-GB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INSPIRE Geoportal – further development, e.g. visualisation</a:t>
            </a:r>
          </a:p>
          <a:p>
            <a:pPr>
              <a:spcBef>
                <a:spcPts val="300"/>
              </a:spcBef>
              <a:buClr>
                <a:srgbClr val="008173"/>
              </a:buClr>
            </a:pPr>
            <a:r>
              <a:rPr lang="en-GB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Information about other portals (e.g. Open Data Portal, environmental data portals and dashboards)</a:t>
            </a:r>
          </a:p>
          <a:p>
            <a:pPr>
              <a:spcBef>
                <a:spcPts val="300"/>
              </a:spcBef>
              <a:buClr>
                <a:srgbClr val="008173"/>
              </a:buClr>
            </a:pPr>
            <a:endParaRPr lang="en-GB" sz="2000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 marL="457200" indent="-457200">
              <a:spcBef>
                <a:spcPts val="300"/>
              </a:spcBef>
              <a:buClr>
                <a:srgbClr val="008173"/>
              </a:buClr>
              <a:buFont typeface="+mj-lt"/>
              <a:buAutoNum type="arabicPeriod" startAt="2"/>
            </a:pPr>
            <a:r>
              <a:rPr lang="en-GB" sz="2000" b="1" i="0" dirty="0">
                <a:solidFill>
                  <a:srgbClr val="008173"/>
                </a:solidFill>
                <a:latin typeface="Calibri" panose="020F0502020204030204" pitchFamily="34" charset="0"/>
              </a:rPr>
              <a:t>Harmonisation and interoperability – common pan-European data models – use case centric</a:t>
            </a:r>
          </a:p>
          <a:p>
            <a:pPr>
              <a:spcBef>
                <a:spcPts val="300"/>
              </a:spcBef>
              <a:buClr>
                <a:srgbClr val="008173"/>
              </a:buClr>
            </a:pPr>
            <a:r>
              <a:rPr lang="en-GB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Disseminate information on use cases</a:t>
            </a:r>
          </a:p>
          <a:p>
            <a:pPr lvl="1">
              <a:spcBef>
                <a:spcPts val="300"/>
              </a:spcBef>
              <a:buClr>
                <a:srgbClr val="008173"/>
              </a:buClr>
            </a:pPr>
            <a:r>
              <a:rPr lang="en-GB" b="0" dirty="0">
                <a:solidFill>
                  <a:srgbClr val="008173"/>
                </a:solidFill>
                <a:latin typeface="Calibri" panose="020F0502020204030204" pitchFamily="34" charset="0"/>
              </a:rPr>
              <a:t>e-Reporting use case and INSPIRE priority list of datasets for e-Reporting (already well established)</a:t>
            </a:r>
          </a:p>
          <a:p>
            <a:pPr lvl="1">
              <a:spcBef>
                <a:spcPts val="300"/>
              </a:spcBef>
              <a:buClr>
                <a:srgbClr val="008173"/>
              </a:buClr>
            </a:pPr>
            <a:r>
              <a:rPr lang="en-GB" b="0" i="0" dirty="0">
                <a:solidFill>
                  <a:srgbClr val="008173"/>
                </a:solidFill>
                <a:latin typeface="Calibri" panose="020F0502020204030204" pitchFamily="34" charset="0"/>
              </a:rPr>
              <a:t>Use cases supporting HVDS</a:t>
            </a:r>
          </a:p>
          <a:p>
            <a:pPr lvl="1">
              <a:spcBef>
                <a:spcPts val="300"/>
              </a:spcBef>
              <a:buClr>
                <a:srgbClr val="008173"/>
              </a:buClr>
            </a:pPr>
            <a:r>
              <a:rPr lang="en-GB" b="0" dirty="0">
                <a:solidFill>
                  <a:srgbClr val="008173"/>
                </a:solidFill>
                <a:latin typeface="Calibri" panose="020F0502020204030204" pitchFamily="34" charset="0"/>
              </a:rPr>
              <a:t>Use cases supporting core reference data sets</a:t>
            </a:r>
            <a:endParaRPr lang="en-GB" b="0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  <a:buClr>
                <a:srgbClr val="008173"/>
              </a:buClr>
            </a:pPr>
            <a:r>
              <a:rPr lang="en-GB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Collect information provided by implementing communities (case by case) on INSPIRE streamlining, e.g. conceptual data modelling aligned with INSPIRE, data exchange formats, standards - for specific use cases</a:t>
            </a:r>
          </a:p>
          <a:p>
            <a:pPr>
              <a:spcBef>
                <a:spcPts val="300"/>
              </a:spcBef>
              <a:buClr>
                <a:srgbClr val="008173"/>
              </a:buClr>
            </a:pPr>
            <a:r>
              <a:rPr lang="en-GB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Discuss implementing issues</a:t>
            </a:r>
          </a:p>
          <a:p>
            <a:pPr>
              <a:spcBef>
                <a:spcPts val="300"/>
              </a:spcBef>
              <a:buClr>
                <a:srgbClr val="008173"/>
              </a:buClr>
            </a:pPr>
            <a:r>
              <a:rPr lang="en-GB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Support drafting INSPIRE Good Practice documents on use cases and implementation</a:t>
            </a:r>
          </a:p>
          <a:p>
            <a:pPr>
              <a:spcBef>
                <a:spcPts val="300"/>
              </a:spcBef>
              <a:buClr>
                <a:srgbClr val="008173"/>
              </a:buClr>
            </a:pPr>
            <a:r>
              <a:rPr lang="en-GB" sz="2000" i="0" dirty="0">
                <a:solidFill>
                  <a:srgbClr val="008173"/>
                </a:solidFill>
                <a:latin typeface="Calibri" panose="020F0502020204030204" pitchFamily="34" charset="0"/>
              </a:rPr>
              <a:t>Support implementation with specific guidelines</a:t>
            </a:r>
          </a:p>
          <a:p>
            <a:pPr>
              <a:spcBef>
                <a:spcPts val="300"/>
              </a:spcBef>
              <a:buClr>
                <a:srgbClr val="008173"/>
              </a:buClr>
            </a:pPr>
            <a:endParaRPr lang="en-GB" sz="2000" b="0" i="0" dirty="0">
              <a:solidFill>
                <a:srgbClr val="008173"/>
              </a:solidFill>
              <a:latin typeface="Calibri" panose="020F0502020204030204" pitchFamily="34" charset="0"/>
            </a:endParaRPr>
          </a:p>
          <a:p>
            <a:pPr marL="457200" lvl="1" indent="0">
              <a:spcBef>
                <a:spcPts val="300"/>
              </a:spcBef>
              <a:buClrTx/>
              <a:buNone/>
            </a:pPr>
            <a:endParaRPr lang="en-GB" b="0" i="1" dirty="0">
              <a:solidFill>
                <a:srgbClr val="00817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">
  <a:themeElements>
    <a:clrScheme name="Personnalisée 1">
      <a:dk1>
        <a:srgbClr val="113A6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niversary template 2_16x9_white background" id="{390F8B98-37CF-4885-81C2-37CA4D56A3C9}" vid="{96392743-7B15-4F83-9153-6256EA3FC081}"/>
    </a:ext>
  </a:extLst>
</a:theme>
</file>

<file path=ppt/theme/theme2.xml><?xml version="1.0" encoding="utf-8"?>
<a:theme xmlns:a="http://schemas.openxmlformats.org/drawingml/2006/main" name="19_Sections">
  <a:themeElements>
    <a:clrScheme name="Personnalisée 3">
      <a:dk1>
        <a:srgbClr val="113A6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niversary template 2_16x9_white background" id="{390F8B98-37CF-4885-81C2-37CA4D56A3C9}" vid="{23171847-5A3A-49F5-AA70-A10D9251BDE4}"/>
    </a:ext>
  </a:extLst>
</a:theme>
</file>

<file path=ppt/theme/theme3.xml><?xml version="1.0" encoding="utf-8"?>
<a:theme xmlns:a="http://schemas.openxmlformats.org/drawingml/2006/main" name="16_Sec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niversary template 2_16x9_white background" id="{390F8B98-37CF-4885-81C2-37CA4D56A3C9}" vid="{5C15DE70-880C-47DF-AFA9-0AEB9C67210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59644244C4A4987966350617A9E1B" ma:contentTypeVersion="11" ma:contentTypeDescription="Create a new document." ma:contentTypeScope="" ma:versionID="02ba6cd8cce4562fbb89e53412d772f6">
  <xsd:schema xmlns:xsd="http://www.w3.org/2001/XMLSchema" xmlns:xs="http://www.w3.org/2001/XMLSchema" xmlns:p="http://schemas.microsoft.com/office/2006/metadata/properties" xmlns:ns3="cceb66fd-d06e-49ac-ac22-c2d627655c61" xmlns:ns4="05d2fda6-81cc-4ed3-96b7-97e23385659a" targetNamespace="http://schemas.microsoft.com/office/2006/metadata/properties" ma:root="true" ma:fieldsID="28bf301f89c45f011f4815c75d439f10" ns3:_="" ns4:_="">
    <xsd:import namespace="cceb66fd-d06e-49ac-ac22-c2d627655c61"/>
    <xsd:import namespace="05d2fda6-81cc-4ed3-96b7-97e23385659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b66fd-d06e-49ac-ac22-c2d627655c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2fda6-81cc-4ed3-96b7-97e233856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83ADCE-42DA-496F-860A-27A9E7C5E1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425BDB-3732-4344-AB08-0893B58AE50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ceb66fd-d06e-49ac-ac22-c2d627655c61"/>
    <ds:schemaRef ds:uri="http://purl.org/dc/elements/1.1/"/>
    <ds:schemaRef ds:uri="http://schemas.microsoft.com/office/2006/metadata/properties"/>
    <ds:schemaRef ds:uri="05d2fda6-81cc-4ed3-96b7-97e23385659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E5C88B-29B7-4313-BC9C-774659A728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b66fd-d06e-49ac-ac22-c2d627655c61"/>
    <ds:schemaRef ds:uri="05d2fda6-81cc-4ed3-96b7-97e2338565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Anniversary template 2_16x9_white background</Template>
  <TotalTime>3867</TotalTime>
  <Words>1041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Cover</vt:lpstr>
      <vt:lpstr>19_Sections</vt:lpstr>
      <vt:lpstr>16_Sections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European Environment Agency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Darja Lihteneger</dc:creator>
  <cp:keywords/>
  <dc:description/>
  <cp:lastModifiedBy>Stefan Jensen</cp:lastModifiedBy>
  <cp:revision>394</cp:revision>
  <cp:lastPrinted>2019-11-25T14:02:51Z</cp:lastPrinted>
  <dcterms:created xsi:type="dcterms:W3CDTF">2019-10-09T16:26:09Z</dcterms:created>
  <dcterms:modified xsi:type="dcterms:W3CDTF">2021-04-20T12:54:05Z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0x0101007FE59644244C4A4987966350617A9E1B</vt:lpwstr>
  </property>
</Properties>
</file>