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7" r:id="rId4"/>
    <p:sldId id="297" r:id="rId5"/>
    <p:sldId id="293" r:id="rId6"/>
    <p:sldId id="294" r:id="rId7"/>
    <p:sldId id="295" r:id="rId8"/>
    <p:sldId id="296" r:id="rId9"/>
    <p:sldId id="289" r:id="rId10"/>
    <p:sldId id="267" r:id="rId11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6AI73OzDJWquYNGiECO5zWfz6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740" y="4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intracomm.ec.europa.eu/corp/intellectual-property/Documents/2019_Reuse-guidelines(CC-BY)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Update/add/delete parts of the copy right notice where appropriate.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More information: </a:t>
            </a:r>
            <a:r>
              <a:rPr lang="it-IT" u="sng">
                <a:solidFill>
                  <a:schemeClr val="hlink"/>
                </a:solidFill>
                <a:hlinkClick r:id="rId3"/>
              </a:rPr>
              <a:t>https://myintracomm.ec.europa.eu/corp/intellectual-property/Documents/2019_Reuse-guidelines%28CC-BY%29.pdf</a:t>
            </a:r>
            <a:endParaRPr/>
          </a:p>
        </p:txBody>
      </p:sp>
      <p:sp>
        <p:nvSpPr>
          <p:cNvPr id="202" name="Google Shape;202;p6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8"/>
          <p:cNvSpPr/>
          <p:nvPr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04031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Google Shape;69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Google Shape;81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5" name="Google Shape;115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24" name="Google Shape;24;p1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28" name="Google Shape;28;p9"/>
          <p:cNvCxnSpPr/>
          <p:nvPr/>
        </p:nvCxnSpPr>
        <p:spPr>
          <a:xfrm flipH="1">
            <a:off x="838199" y="0"/>
            <a:ext cx="1" cy="12763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Google Shape;38;p12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12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2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79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Google Shape;53;p14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noProof="0" dirty="0" smtClean="0"/>
              <a:t>INSPIRE MIWP 2020 - 2024</a:t>
            </a:r>
            <a:endParaRPr lang="en-GB" i="1" noProof="0"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658035" cy="86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GB" dirty="0" smtClean="0"/>
              <a:t>Action 2.2 subgroup </a:t>
            </a: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noProof="0" dirty="0" smtClean="0"/>
              <a:t>meeting </a:t>
            </a:r>
            <a:endParaRPr lang="en-GB" noProof="0" dirty="0" smtClean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GB" dirty="0" smtClean="0"/>
              <a:t>7 February </a:t>
            </a:r>
            <a:r>
              <a:rPr lang="en-GB" noProof="0" dirty="0" smtClean="0"/>
              <a:t>2022</a:t>
            </a:r>
            <a:endParaRPr lang="en-GB" noProof="0"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1071351" y="3067333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noProof="0" dirty="0" smtClean="0"/>
          </a:p>
          <a:p>
            <a:pPr lvl="0"/>
            <a:r>
              <a:rPr lang="en-US" dirty="0" smtClean="0"/>
              <a:t>Action </a:t>
            </a:r>
            <a:r>
              <a:rPr lang="en-US" dirty="0"/>
              <a:t>2.2 “Roadmap for priority-driven implementation”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sz="2400" i="1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r>
              <a:rPr lang="en-GB" noProof="0" dirty="0" smtClean="0"/>
              <a:t>Thank you</a:t>
            </a:r>
            <a:endParaRPr lang="en-GB" noProof="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GB" sz="1050" b="1" noProof="0" dirty="0" smtClean="0"/>
              <a:t>© European Union 2020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r>
              <a:rPr lang="en-GB" sz="1050" noProof="0" dirty="0" smtClean="0"/>
              <a:t>Unless otherwise noted the reuse of this presentation is authorised under the </a:t>
            </a:r>
            <a:r>
              <a:rPr lang="en-GB" sz="1050" u="sng" noProof="0" dirty="0" smtClean="0">
                <a:solidFill>
                  <a:schemeClr val="hlink"/>
                </a:solidFill>
                <a:hlinkClick r:id="rId3"/>
              </a:rPr>
              <a:t>CC BY 4.0 </a:t>
            </a:r>
            <a:r>
              <a:rPr lang="en-GB" sz="1050" noProof="0" dirty="0" smtClean="0"/>
              <a:t>license. For any use or reproduction of elements that are not owned by the EU, permission may need to be sought directly from the respective right holders.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endParaRPr lang="en-GB" sz="1050" noProof="0" dirty="0">
              <a:solidFill>
                <a:schemeClr val="accent6"/>
              </a:solidFill>
            </a:endParaRPr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03" y="4043693"/>
            <a:ext cx="1023496" cy="35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</p:spPr>
        <p:txBody>
          <a:bodyPr/>
          <a:lstStyle/>
          <a:p>
            <a:pPr lvl="0"/>
            <a:r>
              <a:rPr lang="en-GB" sz="2700" dirty="0" smtClean="0"/>
              <a:t>Welcome</a:t>
            </a:r>
            <a:r>
              <a:rPr lang="en-GB" sz="2300" dirty="0" smtClean="0"/>
              <a:t> (agenda, minutes)</a:t>
            </a:r>
            <a:endParaRPr lang="en-GB" sz="2300" dirty="0"/>
          </a:p>
          <a:p>
            <a:pPr lvl="0"/>
            <a:r>
              <a:rPr lang="en-GB" sz="2700" dirty="0" smtClean="0"/>
              <a:t>Issues / priority criteria </a:t>
            </a:r>
            <a:endParaRPr lang="en-GB" sz="2700" dirty="0"/>
          </a:p>
          <a:p>
            <a:pPr lvl="0"/>
            <a:r>
              <a:rPr lang="fr-BE" sz="2700" dirty="0" smtClean="0"/>
              <a:t>Action </a:t>
            </a:r>
            <a:r>
              <a:rPr lang="fr-BE" sz="2700" dirty="0" err="1" smtClean="0"/>
              <a:t>work</a:t>
            </a:r>
            <a:r>
              <a:rPr lang="fr-BE" sz="2700" dirty="0" smtClean="0"/>
              <a:t> programme</a:t>
            </a:r>
            <a:endParaRPr lang="en-GB" sz="2700" dirty="0"/>
          </a:p>
          <a:p>
            <a:pPr lvl="0"/>
            <a:r>
              <a:rPr lang="en-GB" sz="2700" dirty="0" smtClean="0"/>
              <a:t>Any other business</a:t>
            </a:r>
            <a:endParaRPr lang="en-GB" sz="2700" dirty="0"/>
          </a:p>
          <a:p>
            <a:pPr lvl="0"/>
            <a:r>
              <a:rPr lang="en-GB" sz="2700" dirty="0"/>
              <a:t>Conclusions </a:t>
            </a:r>
            <a:r>
              <a:rPr lang="en-GB" sz="2700" dirty="0" smtClean="0"/>
              <a:t>/ Next </a:t>
            </a:r>
            <a:r>
              <a:rPr lang="en-GB" sz="2700" dirty="0"/>
              <a:t>meeting </a:t>
            </a:r>
            <a:endParaRPr lang="en-GB" sz="2700" dirty="0" smtClean="0"/>
          </a:p>
          <a:p>
            <a:pPr lvl="0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096295" cy="4170363"/>
          </a:xfrm>
        </p:spPr>
        <p:txBody>
          <a:bodyPr/>
          <a:lstStyle/>
          <a:p>
            <a:r>
              <a:rPr lang="en-GB" dirty="0"/>
              <a:t>Ine De Visser NL</a:t>
            </a:r>
          </a:p>
          <a:p>
            <a:r>
              <a:rPr lang="en-GB" dirty="0"/>
              <a:t>Paloma Abas Power ES</a:t>
            </a:r>
          </a:p>
          <a:p>
            <a:r>
              <a:rPr lang="en-GB" dirty="0" smtClean="0"/>
              <a:t>Jitka </a:t>
            </a:r>
            <a:r>
              <a:rPr lang="en-GB" dirty="0"/>
              <a:t>Faugnerová CZ</a:t>
            </a:r>
          </a:p>
          <a:p>
            <a:r>
              <a:rPr lang="en-GB" dirty="0" smtClean="0"/>
              <a:t>Martin Tuchyňa </a:t>
            </a:r>
            <a:r>
              <a:rPr lang="en-GB" dirty="0"/>
              <a:t>SK</a:t>
            </a:r>
          </a:p>
          <a:p>
            <a:r>
              <a:rPr lang="en-GB" dirty="0" err="1" smtClean="0"/>
              <a:t>Chudy</a:t>
            </a:r>
            <a:r>
              <a:rPr lang="en-GB" dirty="0" smtClean="0"/>
              <a:t> Radoslav  </a:t>
            </a:r>
            <a:r>
              <a:rPr lang="en-GB" dirty="0"/>
              <a:t>SK  </a:t>
            </a:r>
          </a:p>
          <a:p>
            <a:r>
              <a:rPr lang="en-GB" dirty="0"/>
              <a:t>Erik Obersteiner </a:t>
            </a:r>
            <a:r>
              <a:rPr lang="en-GB" dirty="0" smtClean="0"/>
              <a:t>AT (excused)</a:t>
            </a:r>
            <a:endParaRPr lang="en-GB" dirty="0" smtClean="0"/>
          </a:p>
          <a:p>
            <a:r>
              <a:rPr lang="en-GB" dirty="0" err="1" smtClean="0"/>
              <a:t>Aliki</a:t>
            </a:r>
            <a:r>
              <a:rPr lang="en-GB" dirty="0" smtClean="0"/>
              <a:t> </a:t>
            </a:r>
            <a:r>
              <a:rPr lang="en-GB" dirty="0" err="1" smtClean="0"/>
              <a:t>Fatourou</a:t>
            </a:r>
            <a:r>
              <a:rPr lang="en-GB" dirty="0" smtClean="0"/>
              <a:t> 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Subgroup</a:t>
            </a:r>
            <a:r>
              <a:rPr lang="fr-BE" dirty="0" smtClean="0"/>
              <a:t> </a:t>
            </a:r>
            <a:r>
              <a:rPr lang="fr-BE" dirty="0" err="1" smtClean="0"/>
              <a:t>members</a:t>
            </a:r>
            <a:endParaRPr lang="en-GB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391922" y="1825624"/>
            <a:ext cx="5425737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Marc </a:t>
            </a:r>
            <a:r>
              <a:rPr lang="en-GB" dirty="0" err="1" smtClean="0"/>
              <a:t>Leobet</a:t>
            </a:r>
            <a:r>
              <a:rPr lang="en-GB" dirty="0" smtClean="0"/>
              <a:t> FR</a:t>
            </a:r>
          </a:p>
          <a:p>
            <a:r>
              <a:rPr lang="en-GB" dirty="0" err="1" smtClean="0"/>
              <a:t>Régis</a:t>
            </a:r>
            <a:r>
              <a:rPr lang="en-GB" dirty="0" smtClean="0"/>
              <a:t> </a:t>
            </a:r>
            <a:r>
              <a:rPr lang="en-GB" dirty="0" err="1" smtClean="0"/>
              <a:t>Farret</a:t>
            </a:r>
            <a:r>
              <a:rPr lang="en-GB" dirty="0" smtClean="0"/>
              <a:t> FR</a:t>
            </a:r>
          </a:p>
          <a:p>
            <a:r>
              <a:rPr lang="en-GB" dirty="0" smtClean="0"/>
              <a:t>Paweł </a:t>
            </a:r>
            <a:r>
              <a:rPr lang="en-GB" dirty="0" err="1" smtClean="0"/>
              <a:t>Soczewski</a:t>
            </a:r>
            <a:r>
              <a:rPr lang="en-GB" dirty="0" smtClean="0"/>
              <a:t> PL</a:t>
            </a:r>
          </a:p>
          <a:p>
            <a:r>
              <a:rPr lang="en-GB" dirty="0" smtClean="0"/>
              <a:t>Ouns Kissiyar</a:t>
            </a:r>
          </a:p>
          <a:p>
            <a:r>
              <a:rPr lang="en-GB" dirty="0" smtClean="0"/>
              <a:t>Stefan Jensen EEA</a:t>
            </a:r>
          </a:p>
          <a:p>
            <a:r>
              <a:rPr lang="en-GB" dirty="0" smtClean="0"/>
              <a:t>Hannes Reuter </a:t>
            </a:r>
            <a:r>
              <a:rPr lang="en-GB" dirty="0" smtClean="0"/>
              <a:t>ESTAT (excused)</a:t>
            </a:r>
            <a:endParaRPr lang="en-GB" dirty="0" smtClean="0"/>
          </a:p>
          <a:p>
            <a:r>
              <a:rPr lang="fr-BE" dirty="0" smtClean="0"/>
              <a:t>Joeri Robbrecht ENV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1. National </a:t>
            </a:r>
            <a:r>
              <a:rPr lang="en-GB" sz="2800" dirty="0"/>
              <a:t>priorities, experiences and </a:t>
            </a:r>
            <a:r>
              <a:rPr lang="en-GB" sz="2800" dirty="0" smtClean="0"/>
              <a:t>approaches</a:t>
            </a:r>
            <a:endParaRPr lang="en-GB" sz="2800" dirty="0"/>
          </a:p>
          <a:p>
            <a:r>
              <a:rPr lang="en-GB" sz="2800" dirty="0" smtClean="0"/>
              <a:t>2. Compliance </a:t>
            </a:r>
            <a:endParaRPr lang="en-GB" sz="2800" dirty="0"/>
          </a:p>
          <a:p>
            <a:r>
              <a:rPr lang="en-GB" sz="2800" dirty="0" smtClean="0"/>
              <a:t>3. Indicator framework</a:t>
            </a:r>
            <a:endParaRPr lang="en-GB" sz="2800" dirty="0"/>
          </a:p>
          <a:p>
            <a:r>
              <a:rPr lang="en-GB" sz="2800" dirty="0" smtClean="0"/>
              <a:t>4. Master guidance (legal clarity)</a:t>
            </a:r>
          </a:p>
          <a:p>
            <a:endParaRPr lang="fr-BE" b="1" dirty="0"/>
          </a:p>
          <a:p>
            <a:r>
              <a:rPr lang="fr-BE" dirty="0" smtClean="0"/>
              <a:t>Do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agree</a:t>
            </a:r>
            <a:r>
              <a:rPr lang="fr-BE" dirty="0" smtClean="0"/>
              <a:t> on </a:t>
            </a:r>
            <a:r>
              <a:rPr lang="fr-BE" dirty="0" err="1" smtClean="0"/>
              <a:t>these</a:t>
            </a:r>
            <a:r>
              <a:rPr lang="fr-BE" dirty="0" smtClean="0"/>
              <a:t>? </a:t>
            </a:r>
            <a:r>
              <a:rPr lang="fr-BE" dirty="0" err="1" smtClean="0"/>
              <a:t>Any</a:t>
            </a:r>
            <a:r>
              <a:rPr lang="fr-BE" dirty="0" smtClean="0"/>
              <a:t> </a:t>
            </a:r>
            <a:r>
              <a:rPr lang="fr-BE" dirty="0" err="1" smtClean="0"/>
              <a:t>other</a:t>
            </a:r>
            <a:r>
              <a:rPr lang="fr-BE" dirty="0" smtClean="0"/>
              <a:t> issues to </a:t>
            </a:r>
            <a:r>
              <a:rPr lang="fr-BE" dirty="0" err="1" smtClean="0"/>
              <a:t>include</a:t>
            </a:r>
            <a:r>
              <a:rPr lang="fr-BE" dirty="0" smtClean="0"/>
              <a:t>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issues to address (so far)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7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Identify and </a:t>
            </a:r>
            <a:r>
              <a:rPr lang="en-GB" dirty="0" err="1" smtClean="0"/>
              <a:t>inventarise</a:t>
            </a:r>
            <a:r>
              <a:rPr lang="en-GB" dirty="0" smtClean="0"/>
              <a:t> </a:t>
            </a:r>
            <a:r>
              <a:rPr lang="en-GB" dirty="0"/>
              <a:t>national </a:t>
            </a:r>
            <a:r>
              <a:rPr lang="en-GB" dirty="0"/>
              <a:t>priorities, experiences and approaches </a:t>
            </a:r>
            <a:endParaRPr lang="en-GB" dirty="0"/>
          </a:p>
          <a:p>
            <a:pPr marL="914400" lvl="3">
              <a:spcBef>
                <a:spcPts val="0"/>
              </a:spcBef>
            </a:pPr>
            <a:r>
              <a:rPr lang="en-GB" sz="2000" dirty="0" smtClean="0"/>
              <a:t>spatial data priorities /end </a:t>
            </a:r>
            <a:r>
              <a:rPr lang="en-GB" sz="2000" dirty="0"/>
              <a:t>user applications / use </a:t>
            </a:r>
            <a:r>
              <a:rPr lang="en-GB" sz="2000" dirty="0" smtClean="0"/>
              <a:t>cases + prioritisation criteria</a:t>
            </a:r>
            <a:endParaRPr lang="en-GB" sz="2000" dirty="0"/>
          </a:p>
          <a:p>
            <a:pPr marL="914400" lvl="3">
              <a:spcBef>
                <a:spcPts val="0"/>
              </a:spcBef>
            </a:pPr>
            <a:r>
              <a:rPr lang="en-GB" sz="2000" dirty="0" smtClean="0"/>
              <a:t>reuse/licensing framework</a:t>
            </a:r>
          </a:p>
          <a:p>
            <a:pPr marL="914400" lvl="3">
              <a:spcBef>
                <a:spcPts val="0"/>
              </a:spcBef>
            </a:pPr>
            <a:r>
              <a:rPr lang="en-GB" sz="2000" dirty="0" smtClean="0"/>
              <a:t>Infrastructure</a:t>
            </a:r>
          </a:p>
          <a:p>
            <a:endParaRPr lang="fr-BE" dirty="0" smtClean="0"/>
          </a:p>
          <a:p>
            <a:r>
              <a:rPr lang="fr-BE" dirty="0" err="1" smtClean="0"/>
              <a:t>Approach</a:t>
            </a:r>
            <a:r>
              <a:rPr lang="fr-BE" dirty="0" smtClean="0"/>
              <a:t>?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survey</a:t>
            </a:r>
            <a:r>
              <a:rPr lang="fr-BE" dirty="0" smtClean="0"/>
              <a:t>, scan MS reports …</a:t>
            </a:r>
          </a:p>
          <a:p>
            <a:endParaRPr lang="fr-BE" dirty="0" smtClean="0"/>
          </a:p>
          <a:p>
            <a:r>
              <a:rPr lang="fr-BE" dirty="0" smtClean="0"/>
              <a:t>Output? report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findings</a:t>
            </a:r>
            <a:r>
              <a:rPr lang="fr-BE" dirty="0" smtClean="0"/>
              <a:t> and </a:t>
            </a:r>
            <a:r>
              <a:rPr lang="fr-BE" dirty="0" err="1" smtClean="0"/>
              <a:t>recommendations</a:t>
            </a:r>
            <a:r>
              <a:rPr lang="fr-BE" dirty="0" smtClean="0"/>
              <a:t>, </a:t>
            </a:r>
            <a:r>
              <a:rPr lang="fr-BE" dirty="0" err="1" smtClean="0"/>
              <a:t>criteria</a:t>
            </a:r>
            <a:r>
              <a:rPr lang="fr-BE" dirty="0" smtClean="0"/>
              <a:t>, …  </a:t>
            </a:r>
          </a:p>
          <a:p>
            <a:endParaRPr lang="fr-BE" dirty="0" smtClean="0"/>
          </a:p>
          <a:p>
            <a:r>
              <a:rPr lang="fr-BE" dirty="0" err="1" smtClean="0"/>
              <a:t>Who</a:t>
            </a:r>
            <a:r>
              <a:rPr lang="fr-BE" dirty="0" smtClean="0"/>
              <a:t>? </a:t>
            </a:r>
            <a:endParaRPr lang="fr-BE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National </a:t>
            </a:r>
            <a:r>
              <a:rPr lang="en-US" dirty="0"/>
              <a:t>priorities, experiences and </a:t>
            </a:r>
            <a:r>
              <a:rPr lang="en-US" dirty="0" smtClean="0"/>
              <a:t>approaches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7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Compliance</a:t>
            </a:r>
            <a:r>
              <a:rPr lang="en-GB" dirty="0" smtClean="0"/>
              <a:t> 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to promote reuse of the existing national spatial data and infrastructures (incl. as-is vs harmonized) </a:t>
            </a:r>
          </a:p>
          <a:p>
            <a:pPr lvl="1">
              <a:spcBef>
                <a:spcPts val="0"/>
              </a:spcBef>
            </a:pPr>
            <a:r>
              <a:rPr lang="en-GB" dirty="0"/>
              <a:t>to promote out of the box compliance (e.g. extended capabilities </a:t>
            </a:r>
            <a:r>
              <a:rPr lang="en-GB" dirty="0" smtClean="0"/>
              <a:t>…)</a:t>
            </a:r>
          </a:p>
          <a:p>
            <a:endParaRPr lang="fr-BE" dirty="0" smtClean="0"/>
          </a:p>
          <a:p>
            <a:r>
              <a:rPr lang="fr-BE" dirty="0" err="1" smtClean="0"/>
              <a:t>Approach</a:t>
            </a:r>
            <a:r>
              <a:rPr lang="fr-BE" dirty="0" smtClean="0"/>
              <a:t>? </a:t>
            </a:r>
            <a:r>
              <a:rPr lang="fr-BE" dirty="0" err="1" smtClean="0"/>
              <a:t>identify</a:t>
            </a:r>
            <a:r>
              <a:rPr lang="fr-BE" dirty="0" smtClean="0"/>
              <a:t> major compliance issues and </a:t>
            </a:r>
            <a:r>
              <a:rPr lang="fr-BE" dirty="0" err="1" smtClean="0"/>
              <a:t>origin</a:t>
            </a:r>
            <a:r>
              <a:rPr lang="fr-BE" dirty="0"/>
              <a:t> </a:t>
            </a:r>
            <a:r>
              <a:rPr lang="fr-BE" dirty="0" smtClean="0"/>
              <a:t>(</a:t>
            </a:r>
            <a:r>
              <a:rPr lang="fr-BE" dirty="0" err="1" smtClean="0"/>
              <a:t>legal</a:t>
            </a:r>
            <a:r>
              <a:rPr lang="fr-BE" dirty="0" smtClean="0"/>
              <a:t> / </a:t>
            </a:r>
            <a:r>
              <a:rPr lang="fr-BE" dirty="0" err="1" smtClean="0"/>
              <a:t>technical</a:t>
            </a:r>
            <a:r>
              <a:rPr lang="fr-BE" dirty="0" smtClean="0"/>
              <a:t> compliance), propose </a:t>
            </a:r>
            <a:r>
              <a:rPr lang="fr-BE" dirty="0" err="1" smtClean="0"/>
              <a:t>remediation</a:t>
            </a:r>
            <a:r>
              <a:rPr lang="fr-BE" dirty="0" smtClean="0"/>
              <a:t>     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Output? </a:t>
            </a:r>
            <a:r>
              <a:rPr lang="fr-BE" dirty="0" err="1" smtClean="0"/>
              <a:t>list</a:t>
            </a:r>
            <a:r>
              <a:rPr lang="fr-BE" dirty="0" smtClean="0"/>
              <a:t> of compliance issues, </a:t>
            </a:r>
            <a:r>
              <a:rPr lang="fr-BE" dirty="0" err="1" smtClean="0"/>
              <a:t>remediation</a:t>
            </a:r>
            <a:r>
              <a:rPr lang="fr-BE" dirty="0" smtClean="0"/>
              <a:t> (good practice, change to TG, change to </a:t>
            </a:r>
            <a:r>
              <a:rPr lang="fr-BE" dirty="0" err="1" smtClean="0"/>
              <a:t>legislation</a:t>
            </a:r>
            <a:r>
              <a:rPr lang="fr-BE" dirty="0" smtClean="0"/>
              <a:t>)</a:t>
            </a:r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Who</a:t>
            </a:r>
            <a:r>
              <a:rPr lang="fr-BE" dirty="0"/>
              <a:t>?</a:t>
            </a:r>
          </a:p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Compliance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54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Improve the indicator </a:t>
            </a:r>
            <a:r>
              <a:rPr lang="en-GB" b="1" dirty="0"/>
              <a:t>framework</a:t>
            </a:r>
            <a:r>
              <a:rPr lang="en-GB" dirty="0"/>
              <a:t> </a:t>
            </a:r>
            <a:endParaRPr lang="en-GB" dirty="0" smtClean="0"/>
          </a:p>
          <a:p>
            <a:r>
              <a:rPr lang="fr-BE" dirty="0" err="1" smtClean="0"/>
              <a:t>from</a:t>
            </a:r>
            <a:r>
              <a:rPr lang="fr-BE" dirty="0" smtClean="0"/>
              <a:t> compliance to </a:t>
            </a:r>
            <a:r>
              <a:rPr lang="fr-BE" dirty="0" err="1" smtClean="0"/>
              <a:t>perfermance</a:t>
            </a:r>
            <a:r>
              <a:rPr lang="fr-BE" dirty="0" smtClean="0"/>
              <a:t> and </a:t>
            </a:r>
            <a:r>
              <a:rPr lang="fr-BE" dirty="0" err="1" smtClean="0"/>
              <a:t>added</a:t>
            </a:r>
            <a:r>
              <a:rPr lang="fr-BE" dirty="0" smtClean="0"/>
              <a:t>-value</a:t>
            </a:r>
            <a:endParaRPr lang="en-GB" dirty="0"/>
          </a:p>
          <a:p>
            <a:r>
              <a:rPr lang="en-GB" dirty="0" smtClean="0"/>
              <a:t>usage </a:t>
            </a:r>
            <a:r>
              <a:rPr lang="en-GB" dirty="0"/>
              <a:t>of the infrastructure/data/services, link with DESI, </a:t>
            </a:r>
            <a:r>
              <a:rPr lang="en-GB" dirty="0" smtClean="0"/>
              <a:t>…</a:t>
            </a:r>
            <a:endParaRPr lang="en-GB" dirty="0"/>
          </a:p>
          <a:p>
            <a:endParaRPr lang="fr-BE" dirty="0" smtClean="0"/>
          </a:p>
          <a:p>
            <a:r>
              <a:rPr lang="fr-BE" dirty="0" err="1" smtClean="0"/>
              <a:t>Approach</a:t>
            </a:r>
            <a:r>
              <a:rPr lang="fr-BE" dirty="0" smtClean="0"/>
              <a:t>?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Output?</a:t>
            </a:r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Who</a:t>
            </a:r>
            <a:r>
              <a:rPr lang="fr-BE" dirty="0"/>
              <a:t>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Indicator </a:t>
            </a:r>
            <a:r>
              <a:rPr lang="en-GB" dirty="0"/>
              <a:t>framework </a:t>
            </a:r>
          </a:p>
        </p:txBody>
      </p:sp>
    </p:spTree>
    <p:extLst>
      <p:ext uri="{BB962C8B-B14F-4D97-AF65-F5344CB8AC3E}">
        <p14:creationId xmlns:p14="http://schemas.microsoft.com/office/powerpoint/2010/main" val="39798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Master </a:t>
            </a:r>
            <a:r>
              <a:rPr lang="en-GB" b="1" dirty="0"/>
              <a:t>guidance</a:t>
            </a:r>
            <a:r>
              <a:rPr lang="en-GB" dirty="0"/>
              <a:t> / legal clarity (revived</a:t>
            </a:r>
            <a:r>
              <a:rPr lang="en-GB" dirty="0" smtClean="0"/>
              <a:t>)</a:t>
            </a:r>
          </a:p>
          <a:p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Approach</a:t>
            </a:r>
            <a:r>
              <a:rPr lang="fr-BE" dirty="0" smtClean="0"/>
              <a:t>?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Output?</a:t>
            </a:r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Who</a:t>
            </a:r>
            <a:r>
              <a:rPr lang="fr-BE" dirty="0"/>
              <a:t>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Master </a:t>
            </a:r>
            <a:r>
              <a:rPr lang="en-GB" dirty="0"/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35681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Draft</a:t>
            </a:r>
            <a:r>
              <a:rPr lang="fr-BE" dirty="0" smtClean="0"/>
              <a:t> </a:t>
            </a:r>
            <a:r>
              <a:rPr lang="fr-BE" dirty="0" err="1" smtClean="0"/>
              <a:t>Work</a:t>
            </a:r>
            <a:r>
              <a:rPr lang="fr-BE" dirty="0" smtClean="0"/>
              <a:t> </a:t>
            </a:r>
            <a:r>
              <a:rPr lang="fr-BE" dirty="0" smtClean="0"/>
              <a:t>Programme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74841"/>
              </p:ext>
            </p:extLst>
          </p:nvPr>
        </p:nvGraphicFramePr>
        <p:xfrm>
          <a:off x="838200" y="1827689"/>
          <a:ext cx="10515600" cy="2640330"/>
        </p:xfrm>
        <a:graphic>
          <a:graphicData uri="http://schemas.openxmlformats.org/drawingml/2006/table">
            <a:tbl>
              <a:tblPr/>
              <a:tblGrid>
                <a:gridCol w="777536">
                  <a:extLst>
                    <a:ext uri="{9D8B030D-6E8A-4147-A177-3AD203B41FA5}">
                      <a16:colId xmlns:a16="http://schemas.microsoft.com/office/drawing/2014/main" val="2918782503"/>
                    </a:ext>
                  </a:extLst>
                </a:gridCol>
                <a:gridCol w="6232864">
                  <a:extLst>
                    <a:ext uri="{9D8B030D-6E8A-4147-A177-3AD203B41FA5}">
                      <a16:colId xmlns:a16="http://schemas.microsoft.com/office/drawing/2014/main" val="31969019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79478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BE" b="1" dirty="0" smtClean="0">
                          <a:solidFill>
                            <a:srgbClr val="172B4D"/>
                          </a:solidFill>
                          <a:effectLst/>
                        </a:rPr>
                        <a:t>Phase</a:t>
                      </a:r>
                      <a:endParaRPr lang="en-GB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172B4D"/>
                          </a:solidFill>
                          <a:effectLst/>
                        </a:rPr>
                        <a:t>Task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172B4D"/>
                          </a:solidFill>
                          <a:effectLst/>
                        </a:rPr>
                        <a:t>Deadline (indicative)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2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Issue 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 ….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dirty="0" err="1" smtClean="0">
                          <a:solidFill>
                            <a:srgbClr val="FF0000"/>
                          </a:solidFill>
                          <a:effectLst/>
                        </a:rPr>
                        <a:t>Status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r</a:t>
                      </a:r>
                      <a:r>
                        <a:rPr lang="fr-BE" dirty="0" smtClean="0">
                          <a:solidFill>
                            <a:srgbClr val="FF0000"/>
                          </a:solidFill>
                          <a:effectLst/>
                        </a:rPr>
                        <a:t>eport to MIG (end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of March 2022)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3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Issue 2 ….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 err="1" smtClean="0">
                          <a:solidFill>
                            <a:srgbClr val="FF0000"/>
                          </a:solidFill>
                          <a:effectLst/>
                        </a:rPr>
                        <a:t>Status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r</a:t>
                      </a:r>
                      <a:r>
                        <a:rPr lang="fr-BE" dirty="0" smtClean="0">
                          <a:solidFill>
                            <a:srgbClr val="FF0000"/>
                          </a:solidFill>
                          <a:effectLst/>
                        </a:rPr>
                        <a:t>eport to MIG (end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of March 2022)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7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Issue 3 ….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dirty="0" err="1" smtClean="0">
                          <a:solidFill>
                            <a:srgbClr val="FF0000"/>
                          </a:solidFill>
                          <a:effectLst/>
                        </a:rPr>
                        <a:t>Status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r</a:t>
                      </a:r>
                      <a:r>
                        <a:rPr lang="fr-BE" dirty="0" smtClean="0">
                          <a:solidFill>
                            <a:srgbClr val="FF0000"/>
                          </a:solidFill>
                          <a:effectLst/>
                        </a:rPr>
                        <a:t>eport to MIG (end</a:t>
                      </a:r>
                      <a:r>
                        <a:rPr lang="fr-BE" baseline="0" dirty="0" smtClean="0">
                          <a:solidFill>
                            <a:srgbClr val="FF0000"/>
                          </a:solidFill>
                          <a:effectLst/>
                        </a:rPr>
                        <a:t> of March 2022)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2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Report with issues,</a:t>
                      </a:r>
                      <a:r>
                        <a:rPr lang="en-US" baseline="0" dirty="0" smtClean="0">
                          <a:effectLst/>
                        </a:rPr>
                        <a:t> findings, proposals (good practices, change to legal framework) for discussion in MIG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effectLst/>
                        </a:rPr>
                        <a:t>July 2022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9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trike="noStrike" baseline="0" dirty="0" smtClean="0">
                          <a:effectLst/>
                        </a:rPr>
                        <a:t>3</a:t>
                      </a:r>
                      <a:endParaRPr lang="en-US" strike="noStrike" baseline="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trike="noStrike" baseline="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trike="noStrike" baseline="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8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dblStrike" cap="non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456</Words>
  <Application>Microsoft Office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INSPIRE MIWP 2020 - 2024</vt:lpstr>
      <vt:lpstr>Agenda</vt:lpstr>
      <vt:lpstr>Subgroup members</vt:lpstr>
      <vt:lpstr>Identified issues to address (so far)</vt:lpstr>
      <vt:lpstr>1. National priorities, experiences and approaches</vt:lpstr>
      <vt:lpstr>2. Compliance</vt:lpstr>
      <vt:lpstr>3. Indicator framework </vt:lpstr>
      <vt:lpstr>4. Master guidance</vt:lpstr>
      <vt:lpstr>Draft Work Programme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MIWP 2020 - 2024 actions</dc:title>
  <dc:creator>Gianluca.MISURACA@ec.europa.eu</dc:creator>
  <cp:lastModifiedBy>ROBBRECHT Joeri (ENV)</cp:lastModifiedBy>
  <cp:revision>72</cp:revision>
  <dcterms:created xsi:type="dcterms:W3CDTF">2019-08-09T12:06:42Z</dcterms:created>
  <dcterms:modified xsi:type="dcterms:W3CDTF">2022-02-07T13:11:31Z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216256</vt:lpwstr>
  </property>
  <property fmtid="{D5CDD505-2E9C-101B-9397-08002B2CF9AE}" pid="3" name="Offisync_ProviderInitializationData">
    <vt:lpwstr>https://webgate.ec.europa.eu/connected</vt:lpwstr>
  </property>
  <property fmtid="{D5CDD505-2E9C-101B-9397-08002B2CF9AE}" pid="4" name="Offisync_ServerID">
    <vt:lpwstr>0d3b22a6-6203-4efc-8e8e-b5279256493b</vt:lpwstr>
  </property>
  <property fmtid="{D5CDD505-2E9C-101B-9397-08002B2CF9AE}" pid="5" name="Jive_LatestUserAccountName">
    <vt:lpwstr>misurga</vt:lpwstr>
  </property>
  <property fmtid="{D5CDD505-2E9C-101B-9397-08002B2CF9AE}" pid="6" name="Jive_VersionGuid">
    <vt:lpwstr>62936c9c-a445-4db8-a713-2239ae110d4f</vt:lpwstr>
  </property>
  <property fmtid="{D5CDD505-2E9C-101B-9397-08002B2CF9AE}" pid="7" name="Offisync_UpdateToken">
    <vt:lpwstr>5</vt:lpwstr>
  </property>
</Properties>
</file>