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7" r:id="rId4"/>
    <p:sldId id="259" r:id="rId5"/>
    <p:sldId id="272" r:id="rId6"/>
    <p:sldId id="290" r:id="rId7"/>
    <p:sldId id="281" r:id="rId8"/>
    <p:sldId id="283" r:id="rId9"/>
    <p:sldId id="284" r:id="rId10"/>
    <p:sldId id="288" r:id="rId11"/>
    <p:sldId id="289" r:id="rId12"/>
    <p:sldId id="292" r:id="rId13"/>
    <p:sldId id="267" r:id="rId14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6AI73OzDJWquYNGiECO5zWfz6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740" y="4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yintracomm.ec.europa.eu/corp/intellectual-property/Documents/2019_Reuse-guidelines(CC-BY)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6c1178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6c117888_0_9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a6c117888_0_9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9485e6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9485e664_0_6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889485e664_0_61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85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9485e6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9485e664_0_6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889485e664_0_61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57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5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9485e6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9485e664_0_6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889485e664_0_61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19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Update/add/delete parts of the copy right notice where appropriate.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More information: </a:t>
            </a:r>
            <a:r>
              <a:rPr lang="it-IT" u="sng">
                <a:solidFill>
                  <a:schemeClr val="hlink"/>
                </a:solidFill>
                <a:hlinkClick r:id="rId3"/>
              </a:rPr>
              <a:t>https://myintracomm.ec.europa.eu/corp/intellectual-property/Documents/2019_Reuse-guidelines%28CC-BY%29.pdf</a:t>
            </a:r>
            <a:endParaRPr/>
          </a:p>
        </p:txBody>
      </p:sp>
      <p:sp>
        <p:nvSpPr>
          <p:cNvPr id="202" name="Google Shape;202;p6:notes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8"/>
          <p:cNvSpPr/>
          <p:nvPr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04031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Google Shape;69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Google Shape;81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5" name="Google Shape;115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24" name="Google Shape;24;p1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28" name="Google Shape;28;p9"/>
          <p:cNvCxnSpPr/>
          <p:nvPr/>
        </p:nvCxnSpPr>
        <p:spPr>
          <a:xfrm flipH="1">
            <a:off x="838199" y="0"/>
            <a:ext cx="1" cy="12763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Google Shape;38;p12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12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2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79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Google Shape;53;p14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2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noProof="0" dirty="0" smtClean="0"/>
              <a:t>INSPIRE MIWP 2020 - 2024</a:t>
            </a:r>
            <a:endParaRPr lang="en-GB" i="1" noProof="0"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658035" cy="86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GB" dirty="0" smtClean="0"/>
              <a:t>Action 2.2 subgroup kick-off </a:t>
            </a:r>
            <a:r>
              <a:rPr lang="en-GB" noProof="0" dirty="0" smtClean="0"/>
              <a:t>meeting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GB" dirty="0" smtClean="0"/>
              <a:t>13 December </a:t>
            </a:r>
            <a:r>
              <a:rPr lang="en-GB" noProof="0" dirty="0" smtClean="0"/>
              <a:t>2021</a:t>
            </a:r>
            <a:endParaRPr lang="en-GB" noProof="0"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1071351" y="3067333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noProof="0" dirty="0" smtClean="0"/>
          </a:p>
          <a:p>
            <a:pPr lvl="0"/>
            <a:r>
              <a:rPr lang="en-US" dirty="0" smtClean="0"/>
              <a:t>Action </a:t>
            </a:r>
            <a:r>
              <a:rPr lang="en-US" dirty="0"/>
              <a:t>2.2 “Roadmap for priority-driven implementation”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sz="2400" i="1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9485e664_0_61"/>
          <p:cNvSpPr txBox="1">
            <a:spLocks noGrp="1"/>
          </p:cNvSpPr>
          <p:nvPr>
            <p:ph type="body" idx="1"/>
          </p:nvPr>
        </p:nvSpPr>
        <p:spPr>
          <a:xfrm>
            <a:off x="967154" y="1731034"/>
            <a:ext cx="10267462" cy="41703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15000"/>
              </a:lnSpc>
              <a:buSzPct val="120000"/>
              <a:buNone/>
            </a:pPr>
            <a:r>
              <a:rPr lang="fr-BE" b="1" noProof="0" dirty="0" smtClean="0"/>
              <a:t>Lead</a:t>
            </a:r>
          </a:p>
          <a:p>
            <a:pPr>
              <a:lnSpc>
                <a:spcPct val="115000"/>
              </a:lnSpc>
              <a:buSzPct val="120000"/>
            </a:pPr>
            <a:r>
              <a:rPr lang="en-GB" dirty="0" smtClean="0"/>
              <a:t>DG ENV </a:t>
            </a:r>
            <a:endParaRPr lang="en-GB" dirty="0"/>
          </a:p>
          <a:p>
            <a:pPr marL="76200" indent="0">
              <a:lnSpc>
                <a:spcPct val="115000"/>
              </a:lnSpc>
              <a:buSzPct val="120000"/>
              <a:buNone/>
            </a:pPr>
            <a:r>
              <a:rPr lang="en-GB" b="1" noProof="0" dirty="0" smtClean="0"/>
              <a:t>Meeting frequency </a:t>
            </a:r>
          </a:p>
          <a:p>
            <a:pPr>
              <a:lnSpc>
                <a:spcPct val="115000"/>
              </a:lnSpc>
              <a:buSzPct val="120000"/>
            </a:pPr>
            <a:r>
              <a:rPr lang="en-GB" dirty="0" smtClean="0"/>
              <a:t>Once a month a </a:t>
            </a:r>
            <a:r>
              <a:rPr lang="en-GB" dirty="0" smtClean="0">
                <a:solidFill>
                  <a:srgbClr val="FF0000"/>
                </a:solidFill>
              </a:rPr>
              <a:t>1:30</a:t>
            </a:r>
            <a:r>
              <a:rPr lang="en-GB" dirty="0" smtClean="0"/>
              <a:t> </a:t>
            </a:r>
            <a:r>
              <a:rPr lang="en-GB" dirty="0" smtClean="0"/>
              <a:t>meeting to take stock (last Monday afternoon of the month </a:t>
            </a:r>
            <a:r>
              <a:rPr lang="en-GB" dirty="0" smtClean="0"/>
              <a:t>14:00-</a:t>
            </a:r>
            <a:r>
              <a:rPr lang="en-GB" dirty="0" smtClean="0">
                <a:solidFill>
                  <a:srgbClr val="FF0000"/>
                </a:solidFill>
              </a:rPr>
              <a:t>15:30</a:t>
            </a:r>
            <a:r>
              <a:rPr lang="en-GB" dirty="0" smtClean="0"/>
              <a:t>)</a:t>
            </a:r>
            <a:endParaRPr lang="en-GB" dirty="0" smtClean="0"/>
          </a:p>
          <a:p>
            <a:pPr>
              <a:lnSpc>
                <a:spcPct val="115000"/>
              </a:lnSpc>
              <a:buSzPct val="120000"/>
            </a:pPr>
            <a:r>
              <a:rPr lang="fr-BE" dirty="0" err="1" smtClean="0"/>
              <a:t>Dedicated</a:t>
            </a:r>
            <a:r>
              <a:rPr lang="fr-BE" dirty="0" smtClean="0"/>
              <a:t> </a:t>
            </a:r>
            <a:r>
              <a:rPr lang="fr-BE" dirty="0" err="1" smtClean="0"/>
              <a:t>half</a:t>
            </a:r>
            <a:r>
              <a:rPr lang="fr-BE" dirty="0" smtClean="0"/>
              <a:t> </a:t>
            </a:r>
            <a:r>
              <a:rPr lang="fr-BE" dirty="0" err="1" smtClean="0"/>
              <a:t>day</a:t>
            </a:r>
            <a:r>
              <a:rPr lang="fr-BE" dirty="0" smtClean="0"/>
              <a:t> workshops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needed</a:t>
            </a:r>
            <a:endParaRPr lang="fr-BE" dirty="0" smtClean="0"/>
          </a:p>
          <a:p>
            <a:pPr marL="76200" indent="0">
              <a:lnSpc>
                <a:spcPct val="115000"/>
              </a:lnSpc>
              <a:buSzPct val="120000"/>
              <a:buNone/>
            </a:pPr>
            <a:r>
              <a:rPr lang="fr-BE" b="1" dirty="0" err="1"/>
              <a:t>Subgroup</a:t>
            </a:r>
            <a:r>
              <a:rPr lang="fr-BE" b="1" dirty="0"/>
              <a:t> life cycle</a:t>
            </a:r>
            <a:endParaRPr lang="en-GB" b="1" dirty="0"/>
          </a:p>
          <a:p>
            <a:pPr>
              <a:lnSpc>
                <a:spcPct val="115000"/>
              </a:lnSpc>
              <a:buSzPct val="120000"/>
            </a:pPr>
            <a:r>
              <a:rPr lang="en-GB" dirty="0" smtClean="0"/>
              <a:t>Start: December 2021</a:t>
            </a:r>
          </a:p>
          <a:p>
            <a:pPr>
              <a:lnSpc>
                <a:spcPct val="115000"/>
              </a:lnSpc>
              <a:buSzPct val="120000"/>
            </a:pPr>
            <a:r>
              <a:rPr lang="fr-BE" dirty="0" smtClean="0"/>
              <a:t>End: </a:t>
            </a:r>
            <a:r>
              <a:rPr lang="fr-BE" dirty="0" smtClean="0">
                <a:solidFill>
                  <a:srgbClr val="FF0000"/>
                </a:solidFill>
              </a:rPr>
              <a:t>Q4 2022</a:t>
            </a:r>
            <a:r>
              <a:rPr lang="fr-BE" dirty="0" smtClean="0"/>
              <a:t> </a:t>
            </a:r>
            <a:r>
              <a:rPr lang="fr-BE" dirty="0" smtClean="0"/>
              <a:t>-  Report of </a:t>
            </a:r>
            <a:r>
              <a:rPr lang="fr-BE" dirty="0" err="1" smtClean="0"/>
              <a:t>subgroup</a:t>
            </a:r>
            <a:r>
              <a:rPr lang="fr-BE" dirty="0" smtClean="0"/>
              <a:t> </a:t>
            </a:r>
            <a:r>
              <a:rPr lang="fr-BE" dirty="0" err="1" smtClean="0"/>
              <a:t>activities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action </a:t>
            </a:r>
            <a:r>
              <a:rPr lang="fr-BE" dirty="0" err="1" smtClean="0"/>
              <a:t>proposals</a:t>
            </a:r>
            <a:r>
              <a:rPr lang="fr-BE" dirty="0" smtClean="0"/>
              <a:t>.    </a:t>
            </a:r>
            <a:endParaRPr lang="en-GB" dirty="0"/>
          </a:p>
          <a:p>
            <a:pPr>
              <a:lnSpc>
                <a:spcPct val="115000"/>
              </a:lnSpc>
              <a:buSzPct val="120000"/>
            </a:pPr>
            <a:endParaRPr lang="en-GB" b="1" noProof="0" dirty="0" smtClean="0"/>
          </a:p>
          <a:p>
            <a:pPr marL="714375" lvl="0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GB" b="1" noProof="0" dirty="0"/>
          </a:p>
        </p:txBody>
      </p:sp>
      <p:sp>
        <p:nvSpPr>
          <p:cNvPr id="177" name="Google Shape;177;g889485e664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noProof="0" dirty="0" smtClean="0"/>
              <a:t>Inception Subgroup Work </a:t>
            </a:r>
            <a:r>
              <a:rPr lang="en-GB" sz="3700" noProof="0" dirty="0" smtClean="0"/>
              <a:t>Programme</a:t>
            </a:r>
            <a:endParaRPr lang="en-GB" sz="37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Inception</a:t>
            </a:r>
            <a:r>
              <a:rPr lang="fr-BE" dirty="0" smtClean="0"/>
              <a:t> </a:t>
            </a:r>
            <a:r>
              <a:rPr lang="fr-BE" dirty="0" err="1" smtClean="0"/>
              <a:t>Work</a:t>
            </a:r>
            <a:r>
              <a:rPr lang="fr-BE" dirty="0" smtClean="0"/>
              <a:t> Programme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65726"/>
              </p:ext>
            </p:extLst>
          </p:nvPr>
        </p:nvGraphicFramePr>
        <p:xfrm>
          <a:off x="838200" y="1827689"/>
          <a:ext cx="10515600" cy="4347210"/>
        </p:xfrm>
        <a:graphic>
          <a:graphicData uri="http://schemas.openxmlformats.org/drawingml/2006/table">
            <a:tbl>
              <a:tblPr/>
              <a:tblGrid>
                <a:gridCol w="777536">
                  <a:extLst>
                    <a:ext uri="{9D8B030D-6E8A-4147-A177-3AD203B41FA5}">
                      <a16:colId xmlns:a16="http://schemas.microsoft.com/office/drawing/2014/main" val="2918782503"/>
                    </a:ext>
                  </a:extLst>
                </a:gridCol>
                <a:gridCol w="6232864">
                  <a:extLst>
                    <a:ext uri="{9D8B030D-6E8A-4147-A177-3AD203B41FA5}">
                      <a16:colId xmlns:a16="http://schemas.microsoft.com/office/drawing/2014/main" val="31969019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79478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BE" b="1" dirty="0" smtClean="0">
                          <a:solidFill>
                            <a:srgbClr val="172B4D"/>
                          </a:solidFill>
                          <a:effectLst/>
                        </a:rPr>
                        <a:t>Phase</a:t>
                      </a:r>
                      <a:endParaRPr lang="en-GB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172B4D"/>
                          </a:solidFill>
                          <a:effectLst/>
                        </a:rPr>
                        <a:t>Task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172B4D"/>
                          </a:solidFill>
                          <a:effectLst/>
                        </a:rPr>
                        <a:t>Deadline (indicative)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2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Task 1: Identifying the flexibilities of the legal framework, building on previous simplification efforts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. Gather information on national experiences, approaches and data priorities to complement EU level priorities. 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solidFill>
                            <a:srgbClr val="FF0000"/>
                          </a:solidFill>
                          <a:effectLst/>
                        </a:rPr>
                        <a:t>28 February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  <a:effectLst/>
                        </a:rPr>
                        <a:t>2022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3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Task 2: Develop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recommendations for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data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priorities and implementation to come to a feasible and targeted implementation that we can define as common ground.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solidFill>
                            <a:srgbClr val="FF0000"/>
                          </a:solidFill>
                          <a:effectLst/>
                        </a:rPr>
                        <a:t>28 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  <a:effectLst/>
                        </a:rPr>
                        <a:t>February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  <a:effectLst/>
                        </a:rPr>
                        <a:t>2022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7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Task 3: Impact assessment of the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proposals/recommendations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on existing and future implementation.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effectLst/>
                        </a:rPr>
                        <a:t>28 March 2022 (report for MIG) 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2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Task 4: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Where relevant, promote existing or develop new </a:t>
                      </a:r>
                      <a:r>
                        <a:rPr lang="en-US" dirty="0" smtClean="0">
                          <a:effectLst/>
                        </a:rPr>
                        <a:t>good </a:t>
                      </a:r>
                      <a:r>
                        <a:rPr lang="en-US" dirty="0">
                          <a:effectLst/>
                        </a:rPr>
                        <a:t>practices to support a common </a:t>
                      </a:r>
                      <a:r>
                        <a:rPr lang="en-US" dirty="0" smtClean="0">
                          <a:effectLst/>
                        </a:rPr>
                        <a:t>understanding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of the legal obligations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and facilitate a common </a:t>
                      </a:r>
                      <a:r>
                        <a:rPr lang="en-US" dirty="0" smtClean="0">
                          <a:effectLst/>
                        </a:rPr>
                        <a:t>implementation. </a:t>
                      </a:r>
                      <a:r>
                        <a:rPr lang="en-US" dirty="0">
                          <a:effectLst/>
                        </a:rPr>
                        <a:t>Pilot the </a:t>
                      </a:r>
                      <a:r>
                        <a:rPr lang="en-US" dirty="0" smtClean="0">
                          <a:effectLst/>
                        </a:rPr>
                        <a:t>good practices.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effectLst/>
                        </a:rPr>
                        <a:t>30 Mai 2022 – 26 September 2022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9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trike="dblStrike" baseline="0" dirty="0" smtClean="0">
                          <a:effectLst/>
                        </a:rPr>
                        <a:t>3</a:t>
                      </a:r>
                      <a:endParaRPr lang="en-US" strike="dblStrike" baseline="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trike="dblStrike" baseline="0" dirty="0">
                          <a:effectLst/>
                        </a:rPr>
                        <a:t>Task 5: Draft guidance (legal, political, technical) on application of maturity levels.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trike="dblStrike" baseline="0" dirty="0" smtClean="0">
                          <a:effectLst/>
                        </a:rPr>
                        <a:t>26 September 2022</a:t>
                      </a:r>
                      <a:endParaRPr lang="en-GB" strike="dblStrike" baseline="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8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1-2</a:t>
                      </a:r>
                      <a:r>
                        <a:rPr lang="en-US" sz="1400" b="0" i="0" u="none" strike="dbl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-3</a:t>
                      </a:r>
                      <a:endParaRPr lang="en-US" sz="1400" b="0" i="0" u="none" strike="dblStrike" cap="non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 6: Gather recommendations for future improvements to the legal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framework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effectLst/>
                        </a:rPr>
                        <a:t>Continuous  </a:t>
                      </a:r>
                      <a:r>
                        <a:rPr lang="en-GB" dirty="0">
                          <a:effectLst/>
                        </a:rPr>
                        <a:t> 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0718" y="1381739"/>
            <a:ext cx="11683014" cy="4504154"/>
          </a:xfrm>
        </p:spPr>
        <p:txBody>
          <a:bodyPr/>
          <a:lstStyle/>
          <a:p>
            <a:pPr marL="714375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IE" sz="2000" dirty="0"/>
              <a:t>Phase 1: Maturity levels proposal, including possible impact on existing implementation</a:t>
            </a:r>
            <a:r>
              <a:rPr lang="en-IE" sz="2000" dirty="0" smtClean="0"/>
              <a:t>. (28 March 2022)</a:t>
            </a:r>
            <a:endParaRPr lang="en-IE" sz="2000" dirty="0"/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Task </a:t>
            </a:r>
            <a:r>
              <a:rPr lang="en-US" sz="1600" dirty="0"/>
              <a:t>1: Identifying the flexibilities of the legal framework, building on previous simplification efforts.  </a:t>
            </a:r>
            <a:endParaRPr lang="en-US" sz="1600" dirty="0" smtClean="0"/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Task </a:t>
            </a:r>
            <a:r>
              <a:rPr lang="en-US" sz="1600" dirty="0"/>
              <a:t>2: Develop implementation maturity </a:t>
            </a:r>
            <a:r>
              <a:rPr lang="en-US" sz="1600" dirty="0" smtClean="0"/>
              <a:t>levels.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Task 3: Impact assessment of the proposal on existing and future </a:t>
            </a:r>
            <a:r>
              <a:rPr lang="en-US" sz="1600" dirty="0" smtClean="0"/>
              <a:t>implementation.</a:t>
            </a:r>
          </a:p>
          <a:p>
            <a:pPr marL="714375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Draft </a:t>
            </a:r>
            <a:r>
              <a:rPr lang="en-US" sz="2000" dirty="0" smtClean="0"/>
              <a:t>implementation roadmap proposal to </a:t>
            </a:r>
            <a:r>
              <a:rPr lang="en-US" sz="2000" dirty="0"/>
              <a:t>be circulated for feedback and </a:t>
            </a:r>
            <a:r>
              <a:rPr lang="en-US" sz="2000" dirty="0" smtClean="0"/>
              <a:t>input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Flexibilities of the legal framework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Draft proposal for maturity levels – Are different maturity levels needed for all components </a:t>
            </a:r>
            <a:r>
              <a:rPr lang="en-US" sz="1600" dirty="0"/>
              <a:t>(metadata, network services, interoperability</a:t>
            </a:r>
            <a:r>
              <a:rPr lang="en-US" sz="1600" dirty="0" smtClean="0"/>
              <a:t>)?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Possible good practices to be developed/used to implement the maturity levels </a:t>
            </a:r>
            <a:endParaRPr lang="en-US" sz="1600" dirty="0"/>
          </a:p>
          <a:p>
            <a:pPr marL="714375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000" dirty="0" smtClean="0"/>
              <a:t>Next meeting to discuss first draft: 31 January 2022. 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Setup Action page on GitHub (ENV)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ENV to prepare initial draft for input and circulate to subgroup by 17 December 2021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 smtClean="0"/>
              <a:t>Subgroup feedback to document by 21 January 2022</a:t>
            </a:r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171575" lvl="1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14375" lvl="0" indent="-261938">
              <a:lnSpc>
                <a:spcPct val="115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2437" lvl="0" indent="0">
              <a:lnSpc>
                <a:spcPct val="115000"/>
              </a:lnSpc>
              <a:spcBef>
                <a:spcPts val="300"/>
              </a:spcBef>
              <a:buSzPct val="120000"/>
              <a:buNone/>
            </a:pPr>
            <a:endParaRPr lang="en-US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Inception</a:t>
            </a:r>
            <a:r>
              <a:rPr lang="fr-BE" dirty="0" smtClean="0"/>
              <a:t> </a:t>
            </a:r>
            <a:r>
              <a:rPr lang="fr-BE" dirty="0" err="1" smtClean="0"/>
              <a:t>Work</a:t>
            </a:r>
            <a:r>
              <a:rPr lang="fr-BE" dirty="0" smtClean="0"/>
              <a:t> Programme – Phase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2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r>
              <a:rPr lang="en-GB" noProof="0" dirty="0" smtClean="0"/>
              <a:t>Thank you</a:t>
            </a:r>
            <a:endParaRPr lang="en-GB" noProof="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GB" sz="1050" b="1" noProof="0" dirty="0" smtClean="0"/>
              <a:t>© European Union 2020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r>
              <a:rPr lang="en-GB" sz="1050" noProof="0" dirty="0" smtClean="0"/>
              <a:t>Unless otherwise noted the reuse of this presentation is authorised under the </a:t>
            </a:r>
            <a:r>
              <a:rPr lang="en-GB" sz="1050" u="sng" noProof="0" dirty="0" smtClean="0">
                <a:solidFill>
                  <a:schemeClr val="hlink"/>
                </a:solidFill>
                <a:hlinkClick r:id="rId3"/>
              </a:rPr>
              <a:t>CC BY 4.0 </a:t>
            </a:r>
            <a:r>
              <a:rPr lang="en-GB" sz="1050" noProof="0" dirty="0" smtClean="0"/>
              <a:t>license. For any use or reproduction of elements that are not owned by the EU, permission may need to be sought directly from the respective right holders.</a:t>
            </a:r>
            <a:endParaRPr lang="en-GB" noProof="0" dirty="0" smtClean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endParaRPr lang="en-GB" sz="1050" noProof="0" dirty="0">
              <a:solidFill>
                <a:schemeClr val="accent6"/>
              </a:solidFill>
            </a:endParaRPr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03" y="4043693"/>
            <a:ext cx="1023496" cy="35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2700" dirty="0" smtClean="0"/>
              <a:t>Welcome</a:t>
            </a:r>
            <a:endParaRPr lang="en-GB" sz="2700" dirty="0"/>
          </a:p>
          <a:p>
            <a:pPr lvl="0"/>
            <a:r>
              <a:rPr lang="en-GB" sz="2700" dirty="0"/>
              <a:t>Round </a:t>
            </a:r>
            <a:r>
              <a:rPr lang="en-GB" sz="2700" dirty="0" smtClean="0"/>
              <a:t>table</a:t>
            </a:r>
            <a:endParaRPr lang="en-GB" sz="2700" dirty="0"/>
          </a:p>
          <a:p>
            <a:pPr lvl="0"/>
            <a:r>
              <a:rPr lang="en-GB" sz="2700" dirty="0" smtClean="0"/>
              <a:t>Action 2.2 presentation / Discussion </a:t>
            </a:r>
            <a:endParaRPr lang="en-GB" sz="2700" dirty="0"/>
          </a:p>
          <a:p>
            <a:pPr lvl="0"/>
            <a:r>
              <a:rPr lang="en-GB" sz="2700" dirty="0" smtClean="0"/>
              <a:t>Draft work </a:t>
            </a:r>
            <a:r>
              <a:rPr lang="en-GB" sz="2700" dirty="0"/>
              <a:t>programme </a:t>
            </a:r>
            <a:r>
              <a:rPr lang="en-GB" sz="2700" dirty="0" smtClean="0"/>
              <a:t>/ Discussion </a:t>
            </a:r>
            <a:endParaRPr lang="en-GB" sz="2700" dirty="0"/>
          </a:p>
          <a:p>
            <a:pPr lvl="0"/>
            <a:r>
              <a:rPr lang="en-GB" sz="2700" dirty="0"/>
              <a:t>Conclusions </a:t>
            </a:r>
            <a:r>
              <a:rPr lang="en-GB" sz="2700" dirty="0" smtClean="0"/>
              <a:t>/ Next </a:t>
            </a:r>
            <a:r>
              <a:rPr lang="en-GB" sz="2700" dirty="0"/>
              <a:t>meeting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096295" cy="4170363"/>
          </a:xfrm>
        </p:spPr>
        <p:txBody>
          <a:bodyPr/>
          <a:lstStyle/>
          <a:p>
            <a:r>
              <a:rPr lang="en-GB" dirty="0"/>
              <a:t>Ine De Visser NL</a:t>
            </a:r>
          </a:p>
          <a:p>
            <a:r>
              <a:rPr lang="en-GB" dirty="0"/>
              <a:t>Paloma Abas Power ES</a:t>
            </a:r>
          </a:p>
          <a:p>
            <a:r>
              <a:rPr lang="en-GB" dirty="0" smtClean="0"/>
              <a:t>Jitka </a:t>
            </a:r>
            <a:r>
              <a:rPr lang="en-GB" dirty="0"/>
              <a:t>Faugnerová CZ</a:t>
            </a:r>
          </a:p>
          <a:p>
            <a:r>
              <a:rPr lang="en-GB" dirty="0" smtClean="0"/>
              <a:t>Martin Tuchyňa </a:t>
            </a:r>
            <a:r>
              <a:rPr lang="en-GB" dirty="0"/>
              <a:t>SK</a:t>
            </a:r>
          </a:p>
          <a:p>
            <a:r>
              <a:rPr lang="en-GB" dirty="0" err="1" smtClean="0"/>
              <a:t>Chudy</a:t>
            </a:r>
            <a:r>
              <a:rPr lang="en-GB" dirty="0" smtClean="0"/>
              <a:t> Radoslav  </a:t>
            </a:r>
            <a:r>
              <a:rPr lang="en-GB" dirty="0"/>
              <a:t>SK  </a:t>
            </a:r>
          </a:p>
          <a:p>
            <a:r>
              <a:rPr lang="en-GB" dirty="0"/>
              <a:t>Erik Obersteiner </a:t>
            </a:r>
            <a:r>
              <a:rPr lang="en-GB" dirty="0" smtClean="0"/>
              <a:t>AT</a:t>
            </a:r>
          </a:p>
          <a:p>
            <a:r>
              <a:rPr lang="en-GB" dirty="0" err="1" smtClean="0"/>
              <a:t>Aliki</a:t>
            </a:r>
            <a:r>
              <a:rPr lang="en-GB" dirty="0" smtClean="0"/>
              <a:t> </a:t>
            </a:r>
            <a:r>
              <a:rPr lang="en-GB" dirty="0" err="1" smtClean="0"/>
              <a:t>Fatourou</a:t>
            </a:r>
            <a:r>
              <a:rPr lang="en-GB" dirty="0" smtClean="0"/>
              <a:t> 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Subgroup</a:t>
            </a:r>
            <a:r>
              <a:rPr lang="fr-BE" dirty="0" smtClean="0"/>
              <a:t> </a:t>
            </a:r>
            <a:r>
              <a:rPr lang="fr-BE" dirty="0" err="1" smtClean="0"/>
              <a:t>members</a:t>
            </a:r>
            <a:r>
              <a:rPr lang="fr-BE" dirty="0" smtClean="0"/>
              <a:t> – short introduction</a:t>
            </a:r>
            <a:endParaRPr lang="en-GB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685853" y="1825623"/>
            <a:ext cx="5096295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Marc </a:t>
            </a:r>
            <a:r>
              <a:rPr lang="en-GB" dirty="0" err="1" smtClean="0"/>
              <a:t>Leobet</a:t>
            </a:r>
            <a:r>
              <a:rPr lang="en-GB" dirty="0" smtClean="0"/>
              <a:t> FR</a:t>
            </a:r>
          </a:p>
          <a:p>
            <a:r>
              <a:rPr lang="en-GB" dirty="0" err="1" smtClean="0"/>
              <a:t>Régis</a:t>
            </a:r>
            <a:r>
              <a:rPr lang="en-GB" dirty="0" smtClean="0"/>
              <a:t> </a:t>
            </a:r>
            <a:r>
              <a:rPr lang="en-GB" dirty="0" err="1" smtClean="0"/>
              <a:t>Farret</a:t>
            </a:r>
            <a:r>
              <a:rPr lang="en-GB" dirty="0" smtClean="0"/>
              <a:t> FR</a:t>
            </a:r>
          </a:p>
          <a:p>
            <a:r>
              <a:rPr lang="en-GB" dirty="0" smtClean="0"/>
              <a:t>Paweł </a:t>
            </a:r>
            <a:r>
              <a:rPr lang="en-GB" dirty="0" err="1" smtClean="0"/>
              <a:t>Soczewski</a:t>
            </a:r>
            <a:r>
              <a:rPr lang="en-GB" dirty="0" smtClean="0"/>
              <a:t> PL</a:t>
            </a:r>
          </a:p>
          <a:p>
            <a:r>
              <a:rPr lang="en-GB" dirty="0" smtClean="0"/>
              <a:t>Ouns Kissiyar</a:t>
            </a:r>
          </a:p>
          <a:p>
            <a:r>
              <a:rPr lang="en-GB" dirty="0" smtClean="0"/>
              <a:t>Stefan Jensen EEA</a:t>
            </a:r>
          </a:p>
          <a:p>
            <a:r>
              <a:rPr lang="en-GB" dirty="0" smtClean="0"/>
              <a:t>Hannes Reuter ESTAT</a:t>
            </a:r>
          </a:p>
          <a:p>
            <a:r>
              <a:rPr lang="fr-BE" dirty="0" smtClean="0"/>
              <a:t>Joeri Robbrecht ENV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6c117888_0_9"/>
          <p:cNvSpPr txBox="1">
            <a:spLocks noGrp="1"/>
          </p:cNvSpPr>
          <p:nvPr>
            <p:ph type="body" idx="1"/>
          </p:nvPr>
        </p:nvSpPr>
        <p:spPr>
          <a:xfrm>
            <a:off x="967154" y="1482572"/>
            <a:ext cx="10267462" cy="4513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fr-BE" sz="2800" dirty="0">
                <a:solidFill>
                  <a:schemeClr val="accent5"/>
                </a:solidFill>
              </a:rPr>
              <a:t>3 Areas of </a:t>
            </a:r>
            <a:r>
              <a:rPr lang="fr-BE" sz="2800" dirty="0" err="1">
                <a:solidFill>
                  <a:schemeClr val="accent5"/>
                </a:solidFill>
              </a:rPr>
              <a:t>work</a:t>
            </a:r>
            <a:endParaRPr lang="fr-BE" sz="2800" dirty="0">
              <a:solidFill>
                <a:schemeClr val="accent5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bg2"/>
              </a:buClr>
              <a:buSzPts val="2400"/>
              <a:buNone/>
            </a:pPr>
            <a:r>
              <a:rPr lang="en-GB" noProof="0" dirty="0" smtClean="0"/>
              <a:t>1. A digital ecosystem for the environment and sustainability (objective 1)</a:t>
            </a:r>
          </a:p>
          <a:p>
            <a:pPr marL="457200" lvl="1" indent="0">
              <a:spcBef>
                <a:spcPts val="0"/>
              </a:spcBef>
              <a:buClr>
                <a:schemeClr val="bg2"/>
              </a:buClr>
              <a:buSzPts val="2400"/>
              <a:buNone/>
            </a:pPr>
            <a:r>
              <a:rPr lang="en-GB" noProof="0" dirty="0" smtClean="0"/>
              <a:t>2. Towards a common implementation landing zone (objectives 2-4)</a:t>
            </a:r>
          </a:p>
          <a:p>
            <a:pPr marL="457200" lvl="1" indent="0">
              <a:spcBef>
                <a:spcPts val="0"/>
              </a:spcBef>
              <a:buClr>
                <a:schemeClr val="bg2"/>
              </a:buClr>
              <a:buSzPts val="2400"/>
              <a:buNone/>
            </a:pPr>
            <a:r>
              <a:rPr lang="en-GB" noProof="0" dirty="0" smtClean="0"/>
              <a:t>3. GreenData4All (objective 5)</a:t>
            </a:r>
          </a:p>
          <a:p>
            <a:pPr marL="0" lvl="0" indent="0" algn="l" rtl="0">
              <a:spcBef>
                <a:spcPts val="0"/>
              </a:spcBef>
              <a:buSzPts val="2400"/>
              <a:buNone/>
            </a:pPr>
            <a:endParaRPr lang="fr-BE" dirty="0" smtClean="0"/>
          </a:p>
          <a:p>
            <a:pPr marL="0" lvl="0" indent="0" algn="l" rtl="0">
              <a:spcBef>
                <a:spcPts val="0"/>
              </a:spcBef>
              <a:buSzPts val="2400"/>
              <a:buNone/>
            </a:pPr>
            <a:r>
              <a:rPr lang="fr-BE" sz="2800" dirty="0">
                <a:solidFill>
                  <a:schemeClr val="accent5"/>
                </a:solidFill>
              </a:rPr>
              <a:t>6 Core actions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GB" dirty="0"/>
              <a:t>1.1  Towards a digital ecosystem for the environment and sustainability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GB" dirty="0"/>
              <a:t>2.1  Need-driven data prioritisation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GB" dirty="0"/>
              <a:t>2.2  Roadmap for priority-driven implementation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GB" dirty="0"/>
              <a:t>2.3  Simplification of INSPIRE implementation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GB" dirty="0"/>
              <a:t>2.4  Central infrastructure components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GB" dirty="0"/>
              <a:t>3.1  GreenData4all initiative</a:t>
            </a:r>
          </a:p>
          <a:p>
            <a:pPr lvl="0" indent="-457200" algn="l" rtl="0">
              <a:buSzPts val="2400"/>
              <a:buAutoNum type="arabicPeriod"/>
            </a:pPr>
            <a:endParaRPr lang="en-GB" noProof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BE" noProof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149" name="Google Shape;149;g8a6c117888_0_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 smtClean="0"/>
              <a:t>Short recap on the MIWP2024 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9485e664_0_61"/>
          <p:cNvSpPr txBox="1">
            <a:spLocks noGrp="1"/>
          </p:cNvSpPr>
          <p:nvPr>
            <p:ph type="body" idx="1"/>
          </p:nvPr>
        </p:nvSpPr>
        <p:spPr>
          <a:xfrm>
            <a:off x="967154" y="1429302"/>
            <a:ext cx="10964434" cy="43744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15000"/>
              </a:lnSpc>
              <a:buSzPct val="120000"/>
              <a:buNone/>
            </a:pPr>
            <a:r>
              <a:rPr lang="en-GB" sz="2000" b="1" noProof="0" dirty="0" smtClean="0"/>
              <a:t>Issues</a:t>
            </a:r>
          </a:p>
          <a:p>
            <a:pPr>
              <a:lnSpc>
                <a:spcPct val="115000"/>
              </a:lnSpc>
              <a:buSzPct val="120000"/>
            </a:pPr>
            <a:r>
              <a:rPr lang="en-GB" sz="2000" dirty="0" smtClean="0"/>
              <a:t>Harmonisation for all data in scope of INSPIRE is considered cumbersome. </a:t>
            </a:r>
          </a:p>
          <a:p>
            <a:pPr>
              <a:lnSpc>
                <a:spcPct val="115000"/>
              </a:lnSpc>
              <a:buSzPct val="120000"/>
            </a:pPr>
            <a:r>
              <a:rPr lang="en-GB" sz="2000" dirty="0" smtClean="0"/>
              <a:t>The broad data</a:t>
            </a:r>
            <a:r>
              <a:rPr lang="en-GB" sz="2000" i="1" dirty="0" smtClean="0"/>
              <a:t> scope has lead to strongly deviating data offerings.</a:t>
            </a:r>
          </a:p>
          <a:p>
            <a:pPr>
              <a:lnSpc>
                <a:spcPct val="115000"/>
              </a:lnSpc>
              <a:buSzPct val="120000"/>
            </a:pPr>
            <a:r>
              <a:rPr lang="fr-BE" sz="2000" dirty="0" smtClean="0"/>
              <a:t>Support for h</a:t>
            </a:r>
            <a:r>
              <a:rPr lang="en-GB" sz="2000" dirty="0" err="1" smtClean="0"/>
              <a:t>armonised</a:t>
            </a:r>
            <a:r>
              <a:rPr lang="en-GB" sz="2000" dirty="0" smtClean="0"/>
              <a:t> </a:t>
            </a:r>
            <a:r>
              <a:rPr lang="en-GB" sz="2000" dirty="0"/>
              <a:t>and non-harmonised data </a:t>
            </a:r>
            <a:r>
              <a:rPr lang="en-GB" sz="2000" dirty="0" smtClean="0"/>
              <a:t>sets without negative impact on compliance indicators (added after </a:t>
            </a:r>
            <a:r>
              <a:rPr lang="fr-BE" sz="2000" dirty="0"/>
              <a:t>65th </a:t>
            </a:r>
            <a:r>
              <a:rPr lang="fr-BE" sz="2000" dirty="0" smtClean="0"/>
              <a:t>MIG-T)</a:t>
            </a:r>
          </a:p>
          <a:p>
            <a:pPr>
              <a:lnSpc>
                <a:spcPct val="115000"/>
              </a:lnSpc>
              <a:buSzPct val="120000"/>
            </a:pPr>
            <a:r>
              <a:rPr lang="fr-BE" sz="2000" dirty="0" err="1" smtClean="0"/>
              <a:t>Maximize</a:t>
            </a:r>
            <a:r>
              <a:rPr lang="fr-BE" sz="2000" dirty="0" smtClean="0"/>
              <a:t> the </a:t>
            </a:r>
            <a:r>
              <a:rPr lang="fr-BE" sz="2000" dirty="0" err="1" smtClean="0"/>
              <a:t>reuse</a:t>
            </a:r>
            <a:r>
              <a:rPr lang="fr-BE" sz="2000" dirty="0" smtClean="0"/>
              <a:t> of national </a:t>
            </a:r>
            <a:r>
              <a:rPr lang="fr-BE" sz="2000" dirty="0" err="1" smtClean="0"/>
              <a:t>implementations</a:t>
            </a:r>
            <a:r>
              <a:rPr lang="fr-BE" sz="2000" dirty="0" smtClean="0"/>
              <a:t> and </a:t>
            </a:r>
            <a:r>
              <a:rPr lang="fr-BE" sz="2000" dirty="0" err="1" smtClean="0"/>
              <a:t>avoid</a:t>
            </a:r>
            <a:r>
              <a:rPr lang="fr-BE" sz="2000" dirty="0" smtClean="0"/>
              <a:t> </a:t>
            </a:r>
            <a:r>
              <a:rPr lang="fr-BE" sz="2000" dirty="0" err="1" smtClean="0"/>
              <a:t>parallel</a:t>
            </a:r>
            <a:r>
              <a:rPr lang="fr-BE" sz="2000" dirty="0" smtClean="0"/>
              <a:t> implementation (</a:t>
            </a:r>
            <a:r>
              <a:rPr lang="fr-BE" sz="2000" dirty="0" err="1" smtClean="0"/>
              <a:t>evaluation</a:t>
            </a:r>
            <a:r>
              <a:rPr lang="fr-BE" sz="2000" dirty="0" smtClean="0"/>
              <a:t> INSPIRE)  </a:t>
            </a:r>
            <a:endParaRPr lang="fr-BE" sz="2000" i="1" dirty="0" smtClean="0"/>
          </a:p>
          <a:p>
            <a:pPr marL="76200" indent="0">
              <a:buNone/>
            </a:pPr>
            <a:r>
              <a:rPr lang="en-IE" sz="2000" b="1" dirty="0" smtClean="0"/>
              <a:t>Action</a:t>
            </a:r>
            <a:endParaRPr lang="en-GB" sz="2000" b="1" dirty="0"/>
          </a:p>
          <a:p>
            <a:pPr>
              <a:lnSpc>
                <a:spcPct val="115000"/>
              </a:lnSpc>
              <a:buSzPct val="120000"/>
            </a:pPr>
            <a:r>
              <a:rPr lang="fr-BE" sz="2000" dirty="0" err="1"/>
              <a:t>Build</a:t>
            </a:r>
            <a:r>
              <a:rPr lang="fr-BE" sz="2000" dirty="0"/>
              <a:t> on data </a:t>
            </a:r>
            <a:r>
              <a:rPr lang="fr-BE" sz="2000" dirty="0" err="1"/>
              <a:t>priorities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Action 2.1 and </a:t>
            </a:r>
            <a:r>
              <a:rPr lang="fr-BE" sz="2000" dirty="0" err="1"/>
              <a:t>levels</a:t>
            </a:r>
            <a:r>
              <a:rPr lang="fr-BE" sz="2000" dirty="0"/>
              <a:t> of interoperability to </a:t>
            </a:r>
            <a:r>
              <a:rPr lang="fr-BE" sz="2000" dirty="0" err="1"/>
              <a:t>define</a:t>
            </a:r>
            <a:r>
              <a:rPr lang="fr-BE" sz="2000" dirty="0"/>
              <a:t> implementation compliance </a:t>
            </a:r>
            <a:r>
              <a:rPr lang="fr-BE" sz="2000" dirty="0" err="1"/>
              <a:t>levels</a:t>
            </a:r>
            <a:r>
              <a:rPr lang="fr-BE" sz="2000" dirty="0"/>
              <a:t>.    </a:t>
            </a:r>
            <a:endParaRPr lang="en-GB" sz="2000" dirty="0"/>
          </a:p>
          <a:p>
            <a:pPr lvl="0"/>
            <a:r>
              <a:rPr lang="en-IE" sz="2000" dirty="0" smtClean="0"/>
              <a:t>Identify </a:t>
            </a:r>
            <a:r>
              <a:rPr lang="en-IE" sz="2000" dirty="0"/>
              <a:t>the flexibilities of the legal </a:t>
            </a:r>
            <a:r>
              <a:rPr lang="en-IE" sz="2000" dirty="0" smtClean="0"/>
              <a:t>framework. </a:t>
            </a:r>
            <a:r>
              <a:rPr lang="en-GB" sz="2000" dirty="0"/>
              <a:t>Legal compliance has to be assured.</a:t>
            </a:r>
            <a:r>
              <a:rPr lang="en-IE" sz="2000" dirty="0" smtClean="0"/>
              <a:t>  </a:t>
            </a:r>
            <a:endParaRPr lang="en-GB" sz="2000" dirty="0"/>
          </a:p>
          <a:p>
            <a:pPr lvl="0"/>
            <a:r>
              <a:rPr lang="en-IE" sz="2000" dirty="0" smtClean="0"/>
              <a:t>Propose </a:t>
            </a:r>
            <a:r>
              <a:rPr lang="en-IE" sz="2000" dirty="0"/>
              <a:t>implementation maturity levels based on the level of interoperability, data priorities and identified legal flexibility.</a:t>
            </a:r>
            <a:endParaRPr lang="en-GB" sz="2000" dirty="0"/>
          </a:p>
          <a:p>
            <a:pPr lvl="0"/>
            <a:r>
              <a:rPr lang="en-IE" sz="2000" dirty="0" smtClean="0"/>
              <a:t>Pilot </a:t>
            </a:r>
            <a:r>
              <a:rPr lang="en-IE" sz="2000" dirty="0"/>
              <a:t>the proposed maturity levels on selected data sets.</a:t>
            </a:r>
            <a:endParaRPr lang="en-GB" sz="2000" dirty="0"/>
          </a:p>
          <a:p>
            <a:pPr marL="76200" indent="0">
              <a:buNone/>
            </a:pPr>
            <a:endParaRPr lang="en-IE" sz="2000" dirty="0"/>
          </a:p>
          <a:p>
            <a:pPr marL="76200" indent="0">
              <a:lnSpc>
                <a:spcPct val="115000"/>
              </a:lnSpc>
              <a:buSzPct val="120000"/>
              <a:buNone/>
            </a:pPr>
            <a:endParaRPr lang="en-GB" sz="2000" dirty="0" smtClean="0"/>
          </a:p>
          <a:p>
            <a:pPr>
              <a:lnSpc>
                <a:spcPct val="115000"/>
              </a:lnSpc>
              <a:buSzPct val="120000"/>
            </a:pPr>
            <a:endParaRPr lang="en-GB" sz="2000" b="1" noProof="0" dirty="0" smtClean="0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GB" sz="2000" b="1" noProof="0" dirty="0"/>
          </a:p>
        </p:txBody>
      </p:sp>
      <p:sp>
        <p:nvSpPr>
          <p:cNvPr id="177" name="Google Shape;177;g889485e664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noProof="0" dirty="0" smtClean="0"/>
              <a:t>Action 2.2 mandate</a:t>
            </a:r>
            <a:endParaRPr lang="en-GB" sz="3700" noProof="0" dirty="0"/>
          </a:p>
        </p:txBody>
      </p:sp>
    </p:spTree>
    <p:extLst>
      <p:ext uri="{BB962C8B-B14F-4D97-AF65-F5344CB8AC3E}">
        <p14:creationId xmlns:p14="http://schemas.microsoft.com/office/powerpoint/2010/main" val="810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9485e664_0_61"/>
          <p:cNvSpPr txBox="1">
            <a:spLocks noGrp="1"/>
          </p:cNvSpPr>
          <p:nvPr>
            <p:ph type="body" idx="1"/>
          </p:nvPr>
        </p:nvSpPr>
        <p:spPr>
          <a:xfrm>
            <a:off x="967153" y="1571236"/>
            <a:ext cx="10849026" cy="41703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E" sz="2000" b="1" dirty="0" smtClean="0"/>
              <a:t>Links /dependencies</a:t>
            </a:r>
          </a:p>
          <a:p>
            <a:pPr lvl="0" hangingPunct="0"/>
            <a:r>
              <a:rPr lang="en-IE" sz="2000" dirty="0"/>
              <a:t>Outcome of Action 2.1 Need-driven data prioritisation</a:t>
            </a:r>
            <a:endParaRPr lang="en-GB" sz="2000" dirty="0"/>
          </a:p>
          <a:p>
            <a:pPr lvl="0" hangingPunct="0"/>
            <a:r>
              <a:rPr lang="en-IE" sz="2000" dirty="0"/>
              <a:t>Interplay with Action 2.3 Simplification of INSPIRE implementation</a:t>
            </a:r>
            <a:endParaRPr lang="en-GB" sz="2000" dirty="0"/>
          </a:p>
          <a:p>
            <a:r>
              <a:rPr lang="en-IE" sz="2000" dirty="0"/>
              <a:t>Feed into Action 3.1 </a:t>
            </a:r>
            <a:r>
              <a:rPr lang="en-IE" sz="2000" dirty="0" smtClean="0"/>
              <a:t>GreenData4All</a:t>
            </a:r>
          </a:p>
          <a:p>
            <a:pPr marL="76200" indent="0">
              <a:buNone/>
            </a:pPr>
            <a:r>
              <a:rPr lang="en-IE" sz="2000" b="1" dirty="0" smtClean="0"/>
              <a:t>Objective</a:t>
            </a:r>
            <a:endParaRPr lang="en-IE" sz="2000" b="1" noProof="0" dirty="0" smtClean="0"/>
          </a:p>
          <a:p>
            <a:r>
              <a:rPr lang="en-IE" sz="2000" dirty="0" smtClean="0"/>
              <a:t>Rendering a common and comparable implementation of the INSPIRE Directive across Europe more feasible and cost-effective based on common use cases,  data priorities and fit-for-purpose interoperability levels.</a:t>
            </a:r>
          </a:p>
          <a:p>
            <a:pPr>
              <a:lnSpc>
                <a:spcPct val="115000"/>
              </a:lnSpc>
              <a:buSzPct val="120000"/>
            </a:pPr>
            <a:r>
              <a:rPr lang="fr-BE" sz="2000" dirty="0"/>
              <a:t>Support </a:t>
            </a:r>
            <a:r>
              <a:rPr lang="fr-BE" sz="2000" dirty="0" err="1" smtClean="0"/>
              <a:t>as-is</a:t>
            </a:r>
            <a:r>
              <a:rPr lang="fr-BE" sz="2000" dirty="0" smtClean="0"/>
              <a:t> data </a:t>
            </a:r>
            <a:r>
              <a:rPr lang="en-GB" sz="2000" dirty="0" smtClean="0"/>
              <a:t>without </a:t>
            </a:r>
            <a:r>
              <a:rPr lang="en-GB" sz="2000" dirty="0"/>
              <a:t>negative impact on compliance </a:t>
            </a:r>
            <a:r>
              <a:rPr lang="en-GB" sz="2000" dirty="0" smtClean="0"/>
              <a:t>indicators, maximizing </a:t>
            </a:r>
            <a:r>
              <a:rPr lang="fr-BE" sz="2000" dirty="0" err="1" smtClean="0"/>
              <a:t>reuse</a:t>
            </a:r>
            <a:r>
              <a:rPr lang="fr-BE" sz="2000" dirty="0" smtClean="0"/>
              <a:t> of </a:t>
            </a:r>
            <a:r>
              <a:rPr lang="fr-BE" sz="2000" dirty="0" err="1" smtClean="0"/>
              <a:t>existing</a:t>
            </a:r>
            <a:r>
              <a:rPr lang="fr-BE" sz="2000" dirty="0" smtClean="0"/>
              <a:t> </a:t>
            </a:r>
            <a:r>
              <a:rPr lang="fr-BE" sz="2000" dirty="0" err="1" smtClean="0"/>
              <a:t>implementations</a:t>
            </a:r>
            <a:r>
              <a:rPr lang="fr-BE" sz="2000" dirty="0" smtClean="0"/>
              <a:t>.  </a:t>
            </a:r>
            <a:endParaRPr lang="en-IE" sz="2000" dirty="0" smtClean="0"/>
          </a:p>
          <a:p>
            <a:pPr marL="76200" lvl="0" indent="0" hangingPunct="0">
              <a:buNone/>
            </a:pPr>
            <a:r>
              <a:rPr lang="en-IE" sz="2000" b="1" dirty="0" smtClean="0"/>
              <a:t>Deliverables</a:t>
            </a:r>
          </a:p>
          <a:p>
            <a:r>
              <a:rPr lang="en-IE" sz="2000" dirty="0" smtClean="0"/>
              <a:t>Phase </a:t>
            </a:r>
            <a:r>
              <a:rPr lang="en-IE" sz="2000" dirty="0"/>
              <a:t>1: </a:t>
            </a:r>
            <a:r>
              <a:rPr lang="en-IE" sz="2000" b="1" dirty="0"/>
              <a:t>Maturity levels proposal</a:t>
            </a:r>
            <a:r>
              <a:rPr lang="en-IE" sz="2000" dirty="0"/>
              <a:t>, including possible impact on existing implementation.</a:t>
            </a:r>
          </a:p>
          <a:p>
            <a:r>
              <a:rPr lang="en-IE" sz="2000" dirty="0"/>
              <a:t>Phase 2: Develop </a:t>
            </a:r>
            <a:r>
              <a:rPr lang="en-IE" sz="2000" b="1" dirty="0"/>
              <a:t>good practices </a:t>
            </a:r>
            <a:r>
              <a:rPr lang="en-IE" sz="2000" dirty="0"/>
              <a:t>that implement the maturity levels and pilot these.</a:t>
            </a:r>
          </a:p>
          <a:p>
            <a:r>
              <a:rPr lang="en-IE" sz="2000" dirty="0"/>
              <a:t>Phase 3: Develop additional </a:t>
            </a:r>
            <a:r>
              <a:rPr lang="en-IE" sz="2000" b="1" dirty="0"/>
              <a:t>guidance</a:t>
            </a:r>
            <a:r>
              <a:rPr lang="en-IE" sz="2000" dirty="0"/>
              <a:t> where needed for application of the maturity levels.  </a:t>
            </a:r>
            <a:endParaRPr lang="en-GB" sz="2000" dirty="0"/>
          </a:p>
        </p:txBody>
      </p:sp>
      <p:sp>
        <p:nvSpPr>
          <p:cNvPr id="177" name="Google Shape;177;g889485e664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noProof="0" dirty="0" smtClean="0"/>
              <a:t>Action 2.2 mandate</a:t>
            </a:r>
            <a:endParaRPr lang="en-GB" sz="3700" noProof="0" dirty="0"/>
          </a:p>
        </p:txBody>
      </p:sp>
    </p:spTree>
    <p:extLst>
      <p:ext uri="{BB962C8B-B14F-4D97-AF65-F5344CB8AC3E}">
        <p14:creationId xmlns:p14="http://schemas.microsoft.com/office/powerpoint/2010/main" val="21810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64325" y="1649275"/>
            <a:ext cx="10905699" cy="388190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BE" sz="2000" dirty="0" smtClean="0"/>
              <a:t>The workshop </a:t>
            </a:r>
            <a:r>
              <a:rPr lang="fr-BE" sz="2000" dirty="0" err="1" smtClean="0"/>
              <a:t>was</a:t>
            </a:r>
            <a:r>
              <a:rPr lang="fr-BE" sz="2000" dirty="0" smtClean="0"/>
              <a:t> </a:t>
            </a:r>
            <a:r>
              <a:rPr lang="fr-BE" sz="2000" dirty="0" err="1" smtClean="0"/>
              <a:t>guided</a:t>
            </a:r>
            <a:r>
              <a:rPr lang="fr-BE" sz="2000" dirty="0" smtClean="0"/>
              <a:t> by a </a:t>
            </a:r>
            <a:r>
              <a:rPr lang="fr-BE" sz="2000" dirty="0" err="1" smtClean="0"/>
              <a:t>survey</a:t>
            </a:r>
            <a:r>
              <a:rPr lang="fr-BE" sz="2000" dirty="0" smtClean="0"/>
              <a:t> to </a:t>
            </a:r>
            <a:r>
              <a:rPr lang="fr-BE" sz="2000" dirty="0" err="1" smtClean="0"/>
              <a:t>which</a:t>
            </a:r>
            <a:r>
              <a:rPr lang="fr-BE" sz="2000" dirty="0"/>
              <a:t> </a:t>
            </a:r>
            <a:r>
              <a:rPr lang="fr-BE" sz="2000" dirty="0" smtClean="0"/>
              <a:t>22 </a:t>
            </a:r>
            <a:r>
              <a:rPr lang="fr-BE" sz="2000" dirty="0"/>
              <a:t>experts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smtClean="0"/>
              <a:t>21 </a:t>
            </a:r>
            <a:r>
              <a:rPr lang="fr-BE" sz="2000" dirty="0"/>
              <a:t>countries </a:t>
            </a:r>
            <a:r>
              <a:rPr lang="fr-BE" sz="2000" dirty="0" smtClean="0"/>
              <a:t>have </a:t>
            </a:r>
            <a:r>
              <a:rPr lang="fr-BE" sz="2000" dirty="0" err="1" smtClean="0"/>
              <a:t>participated</a:t>
            </a:r>
            <a:r>
              <a:rPr lang="fr-BE" sz="2000" dirty="0" smtClean="0"/>
              <a:t>: </a:t>
            </a:r>
          </a:p>
          <a:p>
            <a:pPr lvl="1"/>
            <a:r>
              <a:rPr lang="fr-BE" sz="1600" dirty="0" err="1" smtClean="0"/>
              <a:t>Austria</a:t>
            </a:r>
            <a:r>
              <a:rPr lang="fr-BE" sz="1600" dirty="0"/>
              <a:t>, </a:t>
            </a:r>
            <a:r>
              <a:rPr lang="fr-BE" sz="1600" dirty="0" err="1"/>
              <a:t>Belgium</a:t>
            </a:r>
            <a:r>
              <a:rPr lang="fr-BE" sz="1600" dirty="0"/>
              <a:t> (x2), </a:t>
            </a:r>
            <a:r>
              <a:rPr lang="fr-BE" sz="1600" dirty="0" err="1"/>
              <a:t>Croatia</a:t>
            </a:r>
            <a:r>
              <a:rPr lang="fr-BE" sz="1600" dirty="0"/>
              <a:t>, </a:t>
            </a:r>
            <a:r>
              <a:rPr lang="fr-BE" sz="1600" dirty="0" err="1"/>
              <a:t>Czechia</a:t>
            </a:r>
            <a:r>
              <a:rPr lang="fr-BE" sz="1600" dirty="0"/>
              <a:t>, </a:t>
            </a:r>
            <a:r>
              <a:rPr lang="fr-BE" sz="1600" dirty="0" err="1"/>
              <a:t>Denmark</a:t>
            </a:r>
            <a:r>
              <a:rPr lang="fr-BE" sz="1600" dirty="0"/>
              <a:t>, </a:t>
            </a:r>
            <a:r>
              <a:rPr lang="fr-BE" sz="1600" dirty="0" err="1"/>
              <a:t>Estonia</a:t>
            </a:r>
            <a:r>
              <a:rPr lang="fr-BE" sz="1600" dirty="0"/>
              <a:t>, France, Germany, </a:t>
            </a:r>
            <a:r>
              <a:rPr lang="fr-BE" sz="1600" dirty="0" err="1"/>
              <a:t>Greece</a:t>
            </a:r>
            <a:r>
              <a:rPr lang="fr-BE" sz="1600" dirty="0"/>
              <a:t>, </a:t>
            </a:r>
            <a:r>
              <a:rPr lang="fr-BE" sz="1600" dirty="0" err="1"/>
              <a:t>Hungary</a:t>
            </a:r>
            <a:r>
              <a:rPr lang="fr-BE" sz="1600" dirty="0" smtClean="0"/>
              <a:t>, </a:t>
            </a:r>
            <a:r>
              <a:rPr lang="fr-BE" sz="1600" dirty="0" err="1" smtClean="0"/>
              <a:t>Italy</a:t>
            </a:r>
            <a:r>
              <a:rPr lang="fr-BE" sz="1600" dirty="0" smtClean="0"/>
              <a:t>, </a:t>
            </a:r>
            <a:r>
              <a:rPr lang="fr-BE" sz="1600" dirty="0"/>
              <a:t>Liechtenstein, Luxembourg, </a:t>
            </a:r>
            <a:r>
              <a:rPr lang="fr-BE" sz="1600" dirty="0" err="1"/>
              <a:t>Netherlands</a:t>
            </a:r>
            <a:r>
              <a:rPr lang="fr-BE" sz="1600" dirty="0"/>
              <a:t>, </a:t>
            </a:r>
            <a:r>
              <a:rPr lang="fr-BE" sz="1600" dirty="0" err="1"/>
              <a:t>Norway</a:t>
            </a:r>
            <a:r>
              <a:rPr lang="fr-BE" sz="1600" dirty="0"/>
              <a:t>, </a:t>
            </a:r>
            <a:r>
              <a:rPr lang="fr-BE" sz="1600" dirty="0" err="1"/>
              <a:t>Poland</a:t>
            </a:r>
            <a:r>
              <a:rPr lang="fr-BE" sz="1600" dirty="0"/>
              <a:t>, Portugal, </a:t>
            </a:r>
            <a:r>
              <a:rPr lang="fr-BE" sz="1600" dirty="0" err="1"/>
              <a:t>Slovak</a:t>
            </a:r>
            <a:r>
              <a:rPr lang="fr-BE" sz="1600" dirty="0"/>
              <a:t> </a:t>
            </a:r>
            <a:r>
              <a:rPr lang="fr-BE" sz="1600" dirty="0" err="1"/>
              <a:t>Republic</a:t>
            </a:r>
            <a:r>
              <a:rPr lang="fr-BE" sz="1600" dirty="0"/>
              <a:t>, </a:t>
            </a:r>
            <a:r>
              <a:rPr lang="fr-BE" sz="1600" dirty="0" err="1"/>
              <a:t>Slovenia</a:t>
            </a:r>
            <a:r>
              <a:rPr lang="fr-BE" sz="1600" dirty="0"/>
              <a:t>, Spain, </a:t>
            </a:r>
            <a:r>
              <a:rPr lang="fr-BE" sz="1600" dirty="0" err="1" smtClean="0"/>
              <a:t>Sweden</a:t>
            </a:r>
            <a:r>
              <a:rPr lang="fr-BE" sz="1600" dirty="0" smtClean="0"/>
              <a:t>.</a:t>
            </a:r>
          </a:p>
          <a:p>
            <a:pPr lvl="0"/>
            <a:r>
              <a:rPr lang="en-GB" sz="2000" dirty="0" smtClean="0"/>
              <a:t>Main take </a:t>
            </a:r>
            <a:r>
              <a:rPr lang="en-GB" sz="2000" dirty="0" err="1" smtClean="0"/>
              <a:t>aways</a:t>
            </a:r>
            <a:endParaRPr lang="en-GB" sz="2000" dirty="0" smtClean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</a:rPr>
              <a:t>The discussion has shown that countries are already using/ preferring different technical solutions. The situation in MS is very different. Support for a mix of proposed technical solutions is preferred. 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An important argument for different metadata records is that in some cases, different data providers are responsible for the </a:t>
            </a:r>
            <a:r>
              <a:rPr lang="en-US" sz="1800" dirty="0" err="1">
                <a:solidFill>
                  <a:schemeClr val="dk1"/>
                </a:solidFill>
              </a:rPr>
              <a:t>harmonised</a:t>
            </a:r>
            <a:r>
              <a:rPr lang="en-US" sz="1800" dirty="0">
                <a:solidFill>
                  <a:schemeClr val="dk1"/>
                </a:solidFill>
              </a:rPr>
              <a:t> and non-</a:t>
            </a:r>
            <a:r>
              <a:rPr lang="en-US" sz="1800" dirty="0" err="1">
                <a:solidFill>
                  <a:schemeClr val="dk1"/>
                </a:solidFill>
              </a:rPr>
              <a:t>harmonised</a:t>
            </a:r>
            <a:r>
              <a:rPr lang="en-US" sz="1800" dirty="0">
                <a:solidFill>
                  <a:schemeClr val="dk1"/>
                </a:solidFill>
              </a:rPr>
              <a:t> datasets, which in turn require different metadata records.</a:t>
            </a:r>
            <a:endParaRPr lang="en-GB" sz="1800" dirty="0">
              <a:solidFill>
                <a:schemeClr val="dk1"/>
              </a:solidFill>
            </a:endParaRP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Appreciation of non-harmonized data is strong. Some data cannot be harmonized and is needed for national use cases. INSPIRE harmonized data have limited national/regional/local use.</a:t>
            </a:r>
            <a:endParaRPr lang="en-GB" sz="1800" dirty="0">
              <a:solidFill>
                <a:schemeClr val="dk1"/>
              </a:solidFill>
            </a:endParaRP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Proposal to make the calculation of the indicators more flexible, so it is not needed to choose between the three proposed technical options</a:t>
            </a:r>
            <a:endParaRPr lang="fr-BE" sz="1800" dirty="0">
              <a:solidFill>
                <a:schemeClr val="dk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GB" sz="3700" dirty="0">
                <a:solidFill>
                  <a:schemeClr val="dk2"/>
                </a:solidFill>
              </a:rPr>
              <a:t>MIG mini-Workshop (17 June 2021)</a:t>
            </a:r>
            <a:br>
              <a:rPr lang="en-GB" sz="3700" dirty="0">
                <a:solidFill>
                  <a:schemeClr val="dk2"/>
                </a:solidFill>
              </a:rPr>
            </a:br>
            <a:r>
              <a:rPr lang="en-GB" sz="2800" dirty="0"/>
              <a:t>Harmonised and non-harmonised data sets in </a:t>
            </a:r>
            <a:r>
              <a:rPr lang="en-GB" sz="2800" dirty="0" smtClean="0"/>
              <a:t>INSPIRE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49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6433" y="3333404"/>
            <a:ext cx="10810666" cy="5638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56433" y="4275513"/>
            <a:ext cx="10810666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56433" y="2685011"/>
            <a:ext cx="10810666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9318" y="1155048"/>
            <a:ext cx="11248219" cy="510399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BE" sz="2000" dirty="0" smtClean="0"/>
              <a:t>Validation workshop on 7 </a:t>
            </a:r>
            <a:r>
              <a:rPr lang="fr-BE" sz="2000" dirty="0" err="1" smtClean="0"/>
              <a:t>September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72 </a:t>
            </a:r>
            <a:r>
              <a:rPr lang="fr-BE" sz="2000" dirty="0" err="1" smtClean="0"/>
              <a:t>registered</a:t>
            </a:r>
            <a:r>
              <a:rPr lang="fr-BE" sz="2000" dirty="0" smtClean="0"/>
              <a:t> </a:t>
            </a:r>
            <a:r>
              <a:rPr lang="fr-BE" sz="2000" dirty="0" err="1" smtClean="0"/>
              <a:t>users</a:t>
            </a:r>
            <a:r>
              <a:rPr lang="fr-BE" sz="2000" dirty="0" smtClean="0"/>
              <a:t> (10 EC + 7JRC</a:t>
            </a:r>
            <a:r>
              <a:rPr lang="en-US" sz="2000" dirty="0" smtClean="0"/>
              <a:t>, 36 MS, 19 NGO/private/academics/sectors) of which 61 actually participated.</a:t>
            </a:r>
          </a:p>
          <a:p>
            <a:pPr>
              <a:spcAft>
                <a:spcPts val="1200"/>
              </a:spcAft>
            </a:pPr>
            <a:r>
              <a:rPr lang="en-IE" sz="2000" dirty="0" smtClean="0"/>
              <a:t>The results from the validation survey were to a large extent echoed in the workshop and confirmed the findings and recommendations of the study 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91% agreed that there is a need for a </a:t>
            </a:r>
            <a:r>
              <a:rPr lang="en-IE" sz="1800" b="1" dirty="0" smtClean="0"/>
              <a:t>more targeted and proportional harmonisation</a:t>
            </a:r>
            <a:r>
              <a:rPr lang="en-IE" sz="1800" dirty="0" smtClean="0"/>
              <a:t> based on use-case driven data priorities in order to reduce costs of implementation.</a:t>
            </a:r>
            <a:endParaRPr lang="en-GB" sz="1800" dirty="0" smtClean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81% agreed that </a:t>
            </a:r>
            <a:r>
              <a:rPr lang="en-IE" sz="1800" dirty="0"/>
              <a:t>the INSPIRE Directive should be </a:t>
            </a:r>
            <a:r>
              <a:rPr lang="en-IE" sz="1800" b="1" dirty="0"/>
              <a:t>implemented as part of the national SDI</a:t>
            </a:r>
            <a:r>
              <a:rPr lang="en-IE" sz="1800" dirty="0"/>
              <a:t> to increase its relevance and reduce costs. </a:t>
            </a:r>
            <a:endParaRPr lang="en-GB" sz="1800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72% agreed that there is a need to </a:t>
            </a:r>
            <a:r>
              <a:rPr lang="en-IE" sz="1800" b="1" dirty="0" smtClean="0"/>
              <a:t>involve a more diverse representation of stakeholders</a:t>
            </a:r>
            <a:r>
              <a:rPr lang="en-IE" sz="1800" dirty="0" smtClean="0"/>
              <a:t>.</a:t>
            </a:r>
            <a:endParaRPr lang="en-GB" sz="1800" dirty="0" smtClean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93% </a:t>
            </a:r>
            <a:r>
              <a:rPr lang="en-IE" sz="1800" dirty="0"/>
              <a:t>agreed that there is a need to </a:t>
            </a:r>
            <a:r>
              <a:rPr lang="en-IE" sz="1800" b="1" dirty="0"/>
              <a:t>specifically assess the needs of the different user groups</a:t>
            </a:r>
            <a:r>
              <a:rPr lang="en-IE" sz="1800" dirty="0"/>
              <a:t> in order to prioritise data to be harmonised. </a:t>
            </a:r>
            <a:endParaRPr lang="en-GB" sz="1800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79% </a:t>
            </a:r>
            <a:r>
              <a:rPr lang="en-IE" sz="1800" dirty="0"/>
              <a:t>agreed that </a:t>
            </a:r>
            <a:r>
              <a:rPr lang="en-IE" sz="1800" b="1" dirty="0"/>
              <a:t>there are constraints to the use of data shared under INSPIRE</a:t>
            </a:r>
            <a:r>
              <a:rPr lang="en-IE" sz="1800" dirty="0"/>
              <a:t>, especially for less experienced users</a:t>
            </a:r>
            <a:r>
              <a:rPr lang="en-IE" sz="1800" dirty="0" smtClean="0"/>
              <a:t>. </a:t>
            </a:r>
            <a:endParaRPr lang="en-GB" sz="1800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dirty="0" smtClean="0"/>
              <a:t>72% agreed that there is </a:t>
            </a:r>
            <a:r>
              <a:rPr lang="en-IE" sz="1800" b="1" dirty="0" smtClean="0"/>
              <a:t>a need to update Directive 2003/4</a:t>
            </a:r>
            <a:r>
              <a:rPr lang="en-IE" sz="1800" dirty="0" smtClean="0"/>
              <a:t> on Public access to environmental information so that the spatial data covered by Article 7 is shared in accordance with INSPIRE rules.</a:t>
            </a:r>
            <a:endParaRPr lang="en-GB" sz="18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1739" y="174386"/>
            <a:ext cx="10515600" cy="782357"/>
          </a:xfrm>
        </p:spPr>
        <p:txBody>
          <a:bodyPr/>
          <a:lstStyle/>
          <a:p>
            <a:r>
              <a:rPr lang="fr-BE" sz="3700" dirty="0" smtClean="0">
                <a:solidFill>
                  <a:schemeClr val="dk2"/>
                </a:solidFill>
              </a:rPr>
              <a:t>INSPIRE </a:t>
            </a:r>
            <a:r>
              <a:rPr lang="fr-BE" sz="3700" dirty="0" err="1" smtClean="0">
                <a:solidFill>
                  <a:schemeClr val="dk2"/>
                </a:solidFill>
              </a:rPr>
              <a:t>evaluation</a:t>
            </a:r>
            <a:r>
              <a:rPr lang="fr-BE" sz="3700" dirty="0" smtClean="0">
                <a:solidFill>
                  <a:schemeClr val="dk2"/>
                </a:solidFill>
              </a:rPr>
              <a:t> </a:t>
            </a:r>
            <a:r>
              <a:rPr lang="fr-BE" sz="3700" dirty="0" err="1" smtClean="0">
                <a:solidFill>
                  <a:schemeClr val="dk2"/>
                </a:solidFill>
              </a:rPr>
              <a:t>study</a:t>
            </a:r>
            <a:r>
              <a:rPr lang="fr-BE" sz="3700" dirty="0" smtClean="0">
                <a:solidFill>
                  <a:schemeClr val="dk2"/>
                </a:solidFill>
              </a:rPr>
              <a:t> </a:t>
            </a:r>
            <a:r>
              <a:rPr lang="fr-BE" sz="3700" dirty="0">
                <a:solidFill>
                  <a:schemeClr val="dk2"/>
                </a:solidFill>
              </a:rPr>
              <a:t>– Validation workshop</a:t>
            </a:r>
            <a:endParaRPr lang="en-GB" sz="3700" dirty="0">
              <a:solidFill>
                <a:schemeClr val="dk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46" y="6367749"/>
            <a:ext cx="504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Study report - Appendix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6_Workshop </a:t>
            </a:r>
            <a:r>
              <a:rPr lang="en-GB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report_September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2021</a:t>
            </a:r>
            <a:endParaRPr lang="en-GB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06769"/>
            <a:ext cx="10905699" cy="3558194"/>
          </a:xfrm>
        </p:spPr>
        <p:txBody>
          <a:bodyPr/>
          <a:lstStyle/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Technical </a:t>
            </a:r>
            <a:r>
              <a:rPr lang="en-GB" sz="2200" dirty="0"/>
              <a:t>options for publishing non-harmonised datasets can be further elaborated in MIWP Action MIWP 2.3.2 on data-service linking simplification.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Rich non-harmonized </a:t>
            </a:r>
            <a:r>
              <a:rPr lang="en-US" sz="2200" dirty="0"/>
              <a:t>data for national/regional/local use </a:t>
            </a:r>
            <a:r>
              <a:rPr lang="en-US" sz="2200" dirty="0" smtClean="0"/>
              <a:t>cases should be published under INSPIRE. 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Impact on Member States, Tools and infrastructure should be zero or minimal.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Need for technical flexibility supporting different approaches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Look for a legally sound solution (compliant with the current legal framework) supporting a </a:t>
            </a:r>
            <a:r>
              <a:rPr lang="en-US" sz="2200" dirty="0"/>
              <a:t>proportionate </a:t>
            </a:r>
            <a:r>
              <a:rPr lang="en-US" sz="2200" dirty="0" err="1"/>
              <a:t>harmonisation</a:t>
            </a:r>
            <a:r>
              <a:rPr lang="en-US" sz="2200" dirty="0"/>
              <a:t> effort in line with the data </a:t>
            </a:r>
            <a:r>
              <a:rPr lang="en-US" sz="2200" dirty="0" err="1"/>
              <a:t>prioritisation</a:t>
            </a:r>
            <a:r>
              <a:rPr lang="en-US" sz="2200" dirty="0"/>
              <a:t> </a:t>
            </a:r>
            <a:r>
              <a:rPr lang="en-US" sz="2200" dirty="0" smtClean="0"/>
              <a:t>under </a:t>
            </a:r>
            <a:r>
              <a:rPr lang="en-US" sz="2200" dirty="0"/>
              <a:t>MIWP Action </a:t>
            </a:r>
            <a:r>
              <a:rPr lang="en-US" sz="2200" dirty="0" smtClean="0"/>
              <a:t>2.1. 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200" dirty="0" err="1" smtClean="0"/>
              <a:t>Take</a:t>
            </a:r>
            <a:r>
              <a:rPr lang="fr-BE" sz="2200" dirty="0" smtClean="0"/>
              <a:t> </a:t>
            </a:r>
            <a:r>
              <a:rPr lang="fr-BE" sz="2200" dirty="0" err="1" smtClean="0"/>
              <a:t>into</a:t>
            </a:r>
            <a:r>
              <a:rPr lang="fr-BE" sz="2200" dirty="0" smtClean="0"/>
              <a:t> </a:t>
            </a:r>
            <a:r>
              <a:rPr lang="fr-BE" sz="2200" dirty="0" err="1" smtClean="0"/>
              <a:t>consideration</a:t>
            </a:r>
            <a:r>
              <a:rPr lang="fr-BE" sz="2200" dirty="0" smtClean="0"/>
              <a:t> the conclusions and </a:t>
            </a:r>
            <a:r>
              <a:rPr lang="fr-BE" sz="2200" dirty="0" err="1" smtClean="0"/>
              <a:t>recommendations</a:t>
            </a:r>
            <a:r>
              <a:rPr lang="fr-BE" sz="2200" dirty="0" smtClean="0"/>
              <a:t> </a:t>
            </a:r>
            <a:r>
              <a:rPr lang="fr-BE" sz="2200" dirty="0" err="1" smtClean="0"/>
              <a:t>from</a:t>
            </a:r>
            <a:r>
              <a:rPr lang="fr-BE" sz="2200" dirty="0" smtClean="0"/>
              <a:t> the </a:t>
            </a:r>
            <a:r>
              <a:rPr lang="fr-BE" sz="2200" dirty="0" err="1" smtClean="0"/>
              <a:t>evaluation</a:t>
            </a:r>
            <a:r>
              <a:rPr lang="fr-BE" sz="2200" dirty="0" smtClean="0"/>
              <a:t> of the INSPIRE Directive. Start </a:t>
            </a:r>
            <a:r>
              <a:rPr lang="fr-BE" sz="2200" dirty="0" err="1" smtClean="0"/>
              <a:t>gathering</a:t>
            </a:r>
            <a:r>
              <a:rPr lang="fr-BE" sz="2200" dirty="0" smtClean="0"/>
              <a:t> </a:t>
            </a:r>
            <a:r>
              <a:rPr lang="fr-BE" sz="2200" dirty="0" err="1" smtClean="0"/>
              <a:t>evidence</a:t>
            </a:r>
            <a:r>
              <a:rPr lang="fr-BE" sz="2200" dirty="0" smtClean="0"/>
              <a:t> on impact and </a:t>
            </a:r>
            <a:r>
              <a:rPr lang="fr-BE" sz="2200" dirty="0" err="1" smtClean="0"/>
              <a:t>feasibility</a:t>
            </a:r>
            <a:r>
              <a:rPr lang="fr-BE" sz="2200" dirty="0" smtClean="0"/>
              <a:t> of future </a:t>
            </a:r>
            <a:r>
              <a:rPr lang="fr-BE" sz="2200" dirty="0" err="1" smtClean="0"/>
              <a:t>policy</a:t>
            </a:r>
            <a:r>
              <a:rPr lang="fr-BE" sz="2200" dirty="0" smtClean="0"/>
              <a:t> options to </a:t>
            </a:r>
            <a:r>
              <a:rPr lang="fr-BE" sz="2200" dirty="0" err="1" smtClean="0"/>
              <a:t>feed</a:t>
            </a:r>
            <a:r>
              <a:rPr lang="fr-BE" sz="2200" dirty="0" smtClean="0"/>
              <a:t> in a possible </a:t>
            </a:r>
            <a:r>
              <a:rPr lang="fr-BE" sz="2200" dirty="0" err="1" smtClean="0"/>
              <a:t>revision</a:t>
            </a:r>
            <a:r>
              <a:rPr lang="fr-BE" sz="2200" dirty="0" smtClean="0"/>
              <a:t> of the </a:t>
            </a:r>
            <a:r>
              <a:rPr lang="fr-BE" sz="2200" dirty="0" err="1" smtClean="0"/>
              <a:t>legal</a:t>
            </a:r>
            <a:r>
              <a:rPr lang="fr-BE" sz="2200" dirty="0" smtClean="0"/>
              <a:t> </a:t>
            </a:r>
            <a:r>
              <a:rPr lang="fr-BE" sz="2200" dirty="0" err="1" smtClean="0"/>
              <a:t>framework</a:t>
            </a:r>
            <a:r>
              <a:rPr lang="fr-BE" sz="2200" dirty="0" smtClean="0"/>
              <a:t>.</a:t>
            </a:r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700" dirty="0" err="1">
                <a:solidFill>
                  <a:schemeClr val="dk2"/>
                </a:solidFill>
              </a:rPr>
              <a:t>Additional</a:t>
            </a:r>
            <a:r>
              <a:rPr lang="fr-BE" sz="3700" dirty="0">
                <a:solidFill>
                  <a:schemeClr val="dk2"/>
                </a:solidFill>
              </a:rPr>
              <a:t> </a:t>
            </a:r>
            <a:r>
              <a:rPr lang="fr-BE" sz="3700" dirty="0" err="1">
                <a:solidFill>
                  <a:schemeClr val="dk2"/>
                </a:solidFill>
              </a:rPr>
              <a:t>boundary</a:t>
            </a:r>
            <a:r>
              <a:rPr lang="fr-BE" sz="3700" dirty="0">
                <a:solidFill>
                  <a:schemeClr val="dk2"/>
                </a:solidFill>
              </a:rPr>
              <a:t> conditions for </a:t>
            </a:r>
            <a:r>
              <a:rPr lang="fr-BE" sz="3700" dirty="0" err="1">
                <a:solidFill>
                  <a:schemeClr val="dk2"/>
                </a:solidFill>
              </a:rPr>
              <a:t>our</a:t>
            </a:r>
            <a:r>
              <a:rPr lang="fr-BE" sz="3700" dirty="0">
                <a:solidFill>
                  <a:schemeClr val="dk2"/>
                </a:solidFill>
              </a:rPr>
              <a:t> </a:t>
            </a:r>
            <a:r>
              <a:rPr lang="fr-BE" sz="3700" dirty="0" err="1">
                <a:solidFill>
                  <a:schemeClr val="dk2"/>
                </a:solidFill>
              </a:rPr>
              <a:t>work</a:t>
            </a:r>
            <a:endParaRPr lang="en-GB" sz="37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2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1408</Words>
  <Application>Microsoft Office PowerPoint</Application>
  <PresentationFormat>Widescreen</PresentationFormat>
  <Paragraphs>149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INSPIRE MIWP 2020 - 2024</vt:lpstr>
      <vt:lpstr>Agenda</vt:lpstr>
      <vt:lpstr>Subgroup members – short introduction</vt:lpstr>
      <vt:lpstr>Short recap on the MIWP2024 </vt:lpstr>
      <vt:lpstr>Action 2.2 mandate</vt:lpstr>
      <vt:lpstr>Action 2.2 mandate</vt:lpstr>
      <vt:lpstr>MIG mini-Workshop (17 June 2021) Harmonised and non-harmonised data sets in INSPIRE</vt:lpstr>
      <vt:lpstr>INSPIRE evaluation study – Validation workshop</vt:lpstr>
      <vt:lpstr>Additional boundary conditions for our work</vt:lpstr>
      <vt:lpstr>Inception Subgroup Work Programme</vt:lpstr>
      <vt:lpstr>Inception Work Programme</vt:lpstr>
      <vt:lpstr>Inception Work Programme – Phase 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MIWP 2020 - 2024 actions</dc:title>
  <dc:creator>Gianluca.MISURACA@ec.europa.eu</dc:creator>
  <cp:lastModifiedBy>ROBBRECHT Joeri (ENV)</cp:lastModifiedBy>
  <cp:revision>64</cp:revision>
  <dcterms:created xsi:type="dcterms:W3CDTF">2019-08-09T12:06:42Z</dcterms:created>
  <dcterms:modified xsi:type="dcterms:W3CDTF">2022-01-07T08:42:40Z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216256</vt:lpwstr>
  </property>
  <property fmtid="{D5CDD505-2E9C-101B-9397-08002B2CF9AE}" pid="3" name="Offisync_ProviderInitializationData">
    <vt:lpwstr>https://webgate.ec.europa.eu/connected</vt:lpwstr>
  </property>
  <property fmtid="{D5CDD505-2E9C-101B-9397-08002B2CF9AE}" pid="4" name="Offisync_ServerID">
    <vt:lpwstr>0d3b22a6-6203-4efc-8e8e-b5279256493b</vt:lpwstr>
  </property>
  <property fmtid="{D5CDD505-2E9C-101B-9397-08002B2CF9AE}" pid="5" name="Jive_LatestUserAccountName">
    <vt:lpwstr>misurga</vt:lpwstr>
  </property>
  <property fmtid="{D5CDD505-2E9C-101B-9397-08002B2CF9AE}" pid="6" name="Jive_VersionGuid">
    <vt:lpwstr>62936c9c-a445-4db8-a713-2239ae110d4f</vt:lpwstr>
  </property>
  <property fmtid="{D5CDD505-2E9C-101B-9397-08002B2CF9AE}" pid="7" name="Offisync_UpdateToken">
    <vt:lpwstr>5</vt:lpwstr>
  </property>
</Properties>
</file>