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6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19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7D7A"/>
    <a:srgbClr val="C44D90"/>
    <a:srgbClr val="166DCB"/>
    <a:srgbClr val="3122F8"/>
    <a:srgbClr val="B60205"/>
    <a:srgbClr val="0E8A16"/>
    <a:srgbClr val="006B75"/>
    <a:srgbClr val="FEF2C0"/>
    <a:srgbClr val="845020"/>
    <a:srgbClr val="531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>
        <p:scale>
          <a:sx n="66" d="100"/>
          <a:sy n="66" d="100"/>
        </p:scale>
        <p:origin x="2598" y="66"/>
      </p:cViewPr>
      <p:guideLst>
        <p:guide orient="horz" pos="3719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39EFE-0303-44F6-9A16-FD3B5E015DB1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04766-77AF-4EBE-9704-229FD5F6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9881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926D1-0013-4A80-B64E-9D824EE65210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F2995-AB43-4B7C-B8CD-9DC7C3692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7846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0" y="3"/>
            <a:ext cx="6858000" cy="191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5" name="Rectangle 4"/>
          <p:cNvSpPr/>
          <p:nvPr userDrawn="1"/>
        </p:nvSpPr>
        <p:spPr>
          <a:xfrm>
            <a:off x="0" y="1916755"/>
            <a:ext cx="6858000" cy="10275248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275" y="458742"/>
            <a:ext cx="933634" cy="204881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2635" y="3542351"/>
            <a:ext cx="5661689" cy="3821375"/>
          </a:xfrm>
        </p:spPr>
        <p:txBody>
          <a:bodyPr wrap="none" anchor="t">
            <a:noAutofit/>
          </a:bodyPr>
          <a:lstStyle>
            <a:lvl1pPr algn="l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1488" y="3518093"/>
            <a:ext cx="0" cy="867391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3229401" y="11767404"/>
            <a:ext cx="397918" cy="427723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02636" y="7854310"/>
            <a:ext cx="5661689" cy="1596007"/>
          </a:xfrm>
        </p:spPr>
        <p:txBody>
          <a:bodyPr>
            <a:noAutofit/>
          </a:bodyPr>
          <a:lstStyle>
            <a:lvl1pPr marL="0" indent="0" algn="l">
              <a:buNone/>
              <a:defRPr sz="3733" i="0">
                <a:solidFill>
                  <a:schemeClr val="accent5"/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3429000" y="9880717"/>
            <a:ext cx="2835176" cy="940441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2935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2183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6" y="3245559"/>
            <a:ext cx="2997000" cy="6944773"/>
          </a:xfrm>
        </p:spPr>
        <p:txBody>
          <a:bodyPr>
            <a:noAutofit/>
          </a:bodyPr>
          <a:lstStyle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1266" y="3245559"/>
            <a:ext cx="2997000" cy="6944773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7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3245557"/>
            <a:ext cx="1889150" cy="669001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2590301" y="3245556"/>
            <a:ext cx="1889150" cy="669001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709116" y="3245556"/>
            <a:ext cx="1889150" cy="669001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7101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3" y="2988735"/>
            <a:ext cx="2901255" cy="1464732"/>
          </a:xfrm>
        </p:spPr>
        <p:txBody>
          <a:bodyPr wrap="square" anchor="b">
            <a:noAutofit/>
          </a:bodyPr>
          <a:lstStyle>
            <a:lvl1pPr marL="0" indent="0">
              <a:buNone/>
              <a:defRPr sz="3733" b="1">
                <a:solidFill>
                  <a:schemeClr val="tx2"/>
                </a:solidFill>
              </a:defRPr>
            </a:lvl1pPr>
            <a:lvl2pPr marL="609593" indent="0">
              <a:buNone/>
              <a:defRPr sz="2667" b="1"/>
            </a:lvl2pPr>
            <a:lvl3pPr marL="1219184" indent="0">
              <a:buNone/>
              <a:defRPr sz="2401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4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9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3" y="4453470"/>
            <a:ext cx="2901255" cy="5506367"/>
          </a:xfrm>
        </p:spPr>
        <p:txBody>
          <a:bodyPr wrap="square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5" y="2988735"/>
            <a:ext cx="2915543" cy="1464732"/>
          </a:xfrm>
          <a:noFill/>
        </p:spPr>
        <p:txBody>
          <a:bodyPr wrap="square" anchor="b">
            <a:noAutofit/>
          </a:bodyPr>
          <a:lstStyle>
            <a:lvl1pPr marL="0" indent="0">
              <a:buNone/>
              <a:defRPr sz="3733" b="1">
                <a:solidFill>
                  <a:schemeClr val="tx2"/>
                </a:solidFill>
              </a:defRPr>
            </a:lvl1pPr>
            <a:lvl2pPr marL="609593" indent="0">
              <a:buNone/>
              <a:defRPr sz="2667" b="1"/>
            </a:lvl2pPr>
            <a:lvl3pPr marL="1219184" indent="0">
              <a:buNone/>
              <a:defRPr sz="2401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4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9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5" y="4453470"/>
            <a:ext cx="2915543" cy="5506367"/>
          </a:xfrm>
        </p:spPr>
        <p:txBody>
          <a:bodyPr wrap="square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694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301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-33545" y="-106017"/>
            <a:ext cx="3462545" cy="12415815"/>
          </a:xfrm>
          <a:solidFill>
            <a:schemeClr val="bg2"/>
          </a:solidFill>
          <a:ln w="28575">
            <a:solidFill>
              <a:schemeClr val="accent5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807902" y="3542354"/>
            <a:ext cx="4809556" cy="6429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1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941" y="1322317"/>
            <a:ext cx="306519" cy="96875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0312" y="3542353"/>
            <a:ext cx="4627148" cy="6429612"/>
          </a:xfrm>
          <a:solidFill>
            <a:schemeClr val="bg1"/>
          </a:solidFill>
        </p:spPr>
        <p:txBody>
          <a:bodyPr lIns="360000" tIns="360000" rIns="360000" bIns="360000" anchor="ctr" anchorCtr="0">
            <a:noAutofit/>
          </a:bodyPr>
          <a:lstStyle>
            <a:lvl1pPr marL="0" indent="0">
              <a:buFontTx/>
              <a:buNone/>
              <a:defRPr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40629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594" y="3245558"/>
            <a:ext cx="2771348" cy="6702145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834594" y="858421"/>
            <a:ext cx="2626462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-26090" y="-82456"/>
            <a:ext cx="3455090" cy="12380475"/>
          </a:xfrm>
          <a:solidFill>
            <a:schemeClr val="bg2"/>
          </a:solidFill>
          <a:ln w="28575">
            <a:solidFill>
              <a:schemeClr val="accent5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20344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46034" y="4061634"/>
            <a:ext cx="1767185" cy="3716865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44568" y="4061636"/>
            <a:ext cx="1767185" cy="3716865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495300" y="4061634"/>
            <a:ext cx="1767185" cy="3716865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78811" y="7179886"/>
            <a:ext cx="1501626" cy="2709751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667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628078" y="7185682"/>
            <a:ext cx="1501626" cy="2709751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667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577346" y="7177670"/>
            <a:ext cx="1501626" cy="2709751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667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0107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089054" y="3839926"/>
            <a:ext cx="1384645" cy="2912281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089053" y="7055789"/>
            <a:ext cx="1384645" cy="2912281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557559" y="3839924"/>
            <a:ext cx="1384646" cy="2912283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026065" y="7055789"/>
            <a:ext cx="1417500" cy="2912281"/>
          </a:xfrm>
          <a:noFill/>
        </p:spPr>
        <p:txBody>
          <a:bodyPr tIns="90000"/>
          <a:lstStyle>
            <a:lvl1pPr marL="0" indent="0" algn="l">
              <a:buNone/>
              <a:defRPr sz="2667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81410" y="3839927"/>
            <a:ext cx="1417500" cy="2912283"/>
          </a:xfrm>
          <a:noFill/>
        </p:spPr>
        <p:txBody>
          <a:bodyPr tIns="90000"/>
          <a:lstStyle>
            <a:lvl1pPr marL="0" indent="0" algn="r">
              <a:buNone/>
              <a:defRPr sz="2667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557561" y="7055789"/>
            <a:ext cx="1384645" cy="2912281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0"/>
          </p:nvPr>
        </p:nvSpPr>
        <p:spPr>
          <a:xfrm>
            <a:off x="581410" y="7055789"/>
            <a:ext cx="1417500" cy="2912281"/>
          </a:xfrm>
          <a:noFill/>
        </p:spPr>
        <p:txBody>
          <a:bodyPr tIns="90000"/>
          <a:lstStyle>
            <a:lvl1pPr marL="0" indent="0" algn="r">
              <a:buNone/>
              <a:defRPr sz="2667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5043556" y="3839924"/>
            <a:ext cx="1417500" cy="2912283"/>
          </a:xfrm>
          <a:noFill/>
        </p:spPr>
        <p:txBody>
          <a:bodyPr tIns="90000"/>
          <a:lstStyle>
            <a:lvl1pPr marL="0" indent="0" algn="l">
              <a:buNone/>
              <a:defRPr sz="2667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556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858000" cy="6096000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90" y="4705146"/>
            <a:ext cx="5915025" cy="1390857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1490" y="6454426"/>
            <a:ext cx="5915025" cy="36180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6774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11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289405"/>
            <a:ext cx="6858000" cy="892150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0" y="3"/>
            <a:ext cx="6858000" cy="191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5" name="Rectangle 4"/>
          <p:cNvSpPr/>
          <p:nvPr userDrawn="1"/>
        </p:nvSpPr>
        <p:spPr>
          <a:xfrm>
            <a:off x="0" y="1916753"/>
            <a:ext cx="6858000" cy="5139200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275" y="458742"/>
            <a:ext cx="933634" cy="204881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2635" y="3542353"/>
            <a:ext cx="5661689" cy="1551372"/>
          </a:xfrm>
        </p:spPr>
        <p:txBody>
          <a:bodyPr anchor="t">
            <a:normAutofit/>
          </a:bodyPr>
          <a:lstStyle>
            <a:lvl1pPr algn="l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1488" y="3518093"/>
            <a:ext cx="0" cy="867391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3229401" y="11767404"/>
            <a:ext cx="397918" cy="427723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02636" y="5453279"/>
            <a:ext cx="5661689" cy="1596007"/>
          </a:xfrm>
        </p:spPr>
        <p:txBody>
          <a:bodyPr>
            <a:noAutofit/>
          </a:bodyPr>
          <a:lstStyle>
            <a:lvl1pPr marL="0" indent="0" algn="l">
              <a:buNone/>
              <a:defRPr sz="3733" i="0">
                <a:solidFill>
                  <a:schemeClr val="accent5"/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3429000" y="10281841"/>
            <a:ext cx="2835176" cy="940441"/>
          </a:xfrm>
        </p:spPr>
        <p:txBody>
          <a:bodyPr anchor="b" anchorCtr="0">
            <a:noAutofit/>
          </a:bodyPr>
          <a:lstStyle>
            <a:lvl1pPr marL="0" indent="0" algn="r">
              <a:buFontTx/>
              <a:buNone/>
              <a:defRPr sz="2935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9858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26169"/>
            <a:ext cx="6858000" cy="107719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2976" y="1916755"/>
            <a:ext cx="6861007" cy="10281313"/>
          </a:xfrm>
          <a:prstGeom prst="rect">
            <a:avLst/>
          </a:prstGeom>
          <a:solidFill>
            <a:srgbClr val="024EA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3"/>
            <a:ext cx="6858000" cy="191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2635" y="3542351"/>
            <a:ext cx="5661689" cy="3821375"/>
          </a:xfrm>
        </p:spPr>
        <p:txBody>
          <a:bodyPr wrap="none" anchor="t">
            <a:noAutofit/>
          </a:bodyPr>
          <a:lstStyle>
            <a:lvl1pPr algn="l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1488" y="3518093"/>
            <a:ext cx="0" cy="867391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3229401" y="11767404"/>
            <a:ext cx="397918" cy="427723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02636" y="7854310"/>
            <a:ext cx="5661689" cy="1596007"/>
          </a:xfrm>
        </p:spPr>
        <p:txBody>
          <a:bodyPr wrap="none">
            <a:noAutofit/>
          </a:bodyPr>
          <a:lstStyle>
            <a:lvl1pPr marL="0" indent="0" algn="l">
              <a:buNone/>
              <a:defRPr sz="3733" i="0">
                <a:solidFill>
                  <a:schemeClr val="accent5"/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275" y="458742"/>
            <a:ext cx="933634" cy="2048817"/>
          </a:xfrm>
          <a:prstGeom prst="rect">
            <a:avLst/>
          </a:prstGeom>
        </p:spPr>
      </p:pic>
      <p:sp>
        <p:nvSpPr>
          <p:cNvPr id="16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3429000" y="9880717"/>
            <a:ext cx="2835176" cy="940441"/>
          </a:xfrm>
        </p:spPr>
        <p:txBody>
          <a:bodyPr wrap="none">
            <a:noAutofit/>
          </a:bodyPr>
          <a:lstStyle>
            <a:lvl1pPr marL="0" indent="0" algn="r">
              <a:buFontTx/>
              <a:buNone/>
              <a:defRPr sz="2935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44287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984" y="1995312"/>
            <a:ext cx="6005271" cy="4244623"/>
          </a:xfrm>
        </p:spPr>
        <p:txBody>
          <a:bodyPr anchor="b">
            <a:noAutofit/>
          </a:bodyPr>
          <a:lstStyle>
            <a:lvl1pPr algn="l">
              <a:defRPr sz="80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984" y="6403624"/>
            <a:ext cx="6005271" cy="2943577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46C79FD-C571-418B-AB0F-5EE936C85276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1488" y="1"/>
            <a:ext cx="0" cy="585943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0591" y="10747126"/>
            <a:ext cx="966663" cy="80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9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4044" y="10748204"/>
            <a:ext cx="965363" cy="80097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05821" y="1995312"/>
            <a:ext cx="5712917" cy="4244623"/>
          </a:xfrm>
        </p:spPr>
        <p:txBody>
          <a:bodyPr anchor="b">
            <a:noAutofit/>
          </a:bodyPr>
          <a:lstStyle>
            <a:lvl1pPr algn="l">
              <a:defRPr sz="8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71488" y="1"/>
            <a:ext cx="0" cy="585943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01984" y="6403624"/>
            <a:ext cx="5712917" cy="2943577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50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"/>
            <a:ext cx="6858000" cy="6095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05821" y="1995313"/>
            <a:ext cx="5712917" cy="2205063"/>
          </a:xfrm>
        </p:spPr>
        <p:txBody>
          <a:bodyPr anchor="b">
            <a:noAutofit/>
          </a:bodyPr>
          <a:lstStyle>
            <a:lvl1pPr algn="l">
              <a:defRPr sz="8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71488" y="3"/>
            <a:ext cx="0" cy="420037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471490" y="7397028"/>
            <a:ext cx="6125309" cy="2880257"/>
          </a:xfrm>
        </p:spPr>
        <p:txBody>
          <a:bodyPr>
            <a:noAutofit/>
          </a:bodyPr>
          <a:lstStyle>
            <a:lvl1pPr marL="0" indent="0" algn="l">
              <a:buNone/>
              <a:defRPr sz="1868">
                <a:solidFill>
                  <a:schemeClr val="bg1">
                    <a:lumMod val="50000"/>
                  </a:schemeClr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6048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"/>
            <a:ext cx="6858000" cy="6095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05821" y="1995313"/>
            <a:ext cx="5712917" cy="2205063"/>
          </a:xfrm>
        </p:spPr>
        <p:txBody>
          <a:bodyPr anchor="b">
            <a:noAutofit/>
          </a:bodyPr>
          <a:lstStyle>
            <a:lvl1pPr algn="l">
              <a:defRPr sz="80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71488" y="3"/>
            <a:ext cx="0" cy="42003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471490" y="7397028"/>
            <a:ext cx="6125309" cy="2880257"/>
          </a:xfrm>
        </p:spPr>
        <p:txBody>
          <a:bodyPr>
            <a:noAutofit/>
          </a:bodyPr>
          <a:lstStyle>
            <a:lvl1pPr marL="0" indent="0" algn="l">
              <a:buNone/>
              <a:defRPr sz="1868">
                <a:solidFill>
                  <a:schemeClr val="bg1">
                    <a:lumMod val="50000"/>
                  </a:schemeClr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3397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7" y="3245556"/>
            <a:ext cx="6134456" cy="690116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2401"/>
              </a:spcAft>
              <a:defRPr/>
            </a:lvl1pPr>
            <a:lvl2pPr>
              <a:lnSpc>
                <a:spcPct val="100000"/>
              </a:lnSpc>
              <a:spcAft>
                <a:spcPts val="2401"/>
              </a:spcAft>
              <a:defRPr/>
            </a:lvl2pPr>
            <a:lvl3pPr>
              <a:lnSpc>
                <a:spcPct val="100000"/>
              </a:lnSpc>
              <a:spcAft>
                <a:spcPts val="2401"/>
              </a:spcAft>
              <a:defRPr/>
            </a:lvl3pPr>
            <a:lvl4pPr>
              <a:lnSpc>
                <a:spcPct val="100000"/>
              </a:lnSpc>
              <a:spcAft>
                <a:spcPts val="2401"/>
              </a:spcAft>
              <a:defRPr/>
            </a:lvl4pPr>
            <a:lvl5pPr>
              <a:lnSpc>
                <a:spcPct val="100000"/>
              </a:lnSpc>
              <a:spcAft>
                <a:spcPts val="2401"/>
              </a:spcAft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234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6" y="3245559"/>
            <a:ext cx="2997000" cy="6944773"/>
          </a:xfrm>
        </p:spPr>
        <p:txBody>
          <a:bodyPr>
            <a:noAutofit/>
          </a:bodyPr>
          <a:lstStyle>
            <a:lvl1pPr>
              <a:spcAft>
                <a:spcPts val="2401"/>
              </a:spcAft>
              <a:defRPr/>
            </a:lvl1pPr>
            <a:lvl2pPr>
              <a:spcAft>
                <a:spcPts val="2401"/>
              </a:spcAft>
              <a:defRPr/>
            </a:lvl2pPr>
            <a:lvl3pPr>
              <a:spcAft>
                <a:spcPts val="2401"/>
              </a:spcAft>
              <a:defRPr/>
            </a:lvl3pPr>
            <a:lvl4pPr>
              <a:spcAft>
                <a:spcPts val="2401"/>
              </a:spcAft>
              <a:defRPr/>
            </a:lvl4pPr>
            <a:lvl5pPr>
              <a:spcAft>
                <a:spcPts val="2401"/>
              </a:spcAft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1266" y="3245559"/>
            <a:ext cx="2997000" cy="6944773"/>
          </a:xfrm>
          <a:noFill/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83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0" y="3245556"/>
            <a:ext cx="5915025" cy="6901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488" y="10900067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C79FD-C571-418B-AB0F-5EE936C8527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4043" y="10748425"/>
            <a:ext cx="965100" cy="80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2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2" r:id="rId2"/>
    <p:sldLayoutId id="2147483657" r:id="rId3"/>
    <p:sldLayoutId id="2147483649" r:id="rId4"/>
    <p:sldLayoutId id="2147483651" r:id="rId5"/>
    <p:sldLayoutId id="2147483669" r:id="rId6"/>
    <p:sldLayoutId id="2147483670" r:id="rId7"/>
    <p:sldLayoutId id="2147483650" r:id="rId8"/>
    <p:sldLayoutId id="2147483660" r:id="rId9"/>
    <p:sldLayoutId id="2147483652" r:id="rId10"/>
    <p:sldLayoutId id="2147483661" r:id="rId11"/>
    <p:sldLayoutId id="2147483653" r:id="rId12"/>
    <p:sldLayoutId id="2147483654" r:id="rId13"/>
    <p:sldLayoutId id="2147483659" r:id="rId14"/>
    <p:sldLayoutId id="2147483658" r:id="rId15"/>
    <p:sldLayoutId id="2147483666" r:id="rId16"/>
    <p:sldLayoutId id="2147483667" r:id="rId17"/>
    <p:sldLayoutId id="2147483668" r:id="rId18"/>
    <p:sldLayoutId id="2147483655" r:id="rId19"/>
  </p:sldLayoutIdLst>
  <p:hf sldNum="0" hdr="0" ftr="0" dt="0"/>
  <p:txStyles>
    <p:titleStyle>
      <a:lvl1pPr algn="l" defTabSz="1219184" rtl="0" eaLnBrk="1" latinLnBrk="0" hangingPunct="1">
        <a:lnSpc>
          <a:spcPct val="90000"/>
        </a:lnSpc>
        <a:spcBef>
          <a:spcPct val="0"/>
        </a:spcBef>
        <a:buNone/>
        <a:defRPr sz="5333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04798" indent="-304798" algn="l" defTabSz="1219184" rtl="0" eaLnBrk="1" latinLnBrk="0" hangingPunct="1">
        <a:lnSpc>
          <a:spcPct val="100000"/>
        </a:lnSpc>
        <a:spcBef>
          <a:spcPts val="0"/>
        </a:spcBef>
        <a:spcAft>
          <a:spcPts val="2401"/>
        </a:spcAft>
        <a:buClr>
          <a:schemeClr val="tx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89" indent="-304798" algn="l" defTabSz="1219184" rtl="0" eaLnBrk="1" latinLnBrk="0" hangingPunct="1">
        <a:lnSpc>
          <a:spcPct val="100000"/>
        </a:lnSpc>
        <a:spcBef>
          <a:spcPts val="667"/>
        </a:spcBef>
        <a:spcAft>
          <a:spcPts val="2401"/>
        </a:spcAft>
        <a:buClr>
          <a:schemeClr val="tx2"/>
        </a:buClr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523982" indent="-304798" algn="l" defTabSz="1219184" rtl="0" eaLnBrk="1" latinLnBrk="0" hangingPunct="1">
        <a:lnSpc>
          <a:spcPct val="100000"/>
        </a:lnSpc>
        <a:spcBef>
          <a:spcPts val="667"/>
        </a:spcBef>
        <a:spcAft>
          <a:spcPts val="2401"/>
        </a:spcAft>
        <a:buClr>
          <a:schemeClr val="tx2"/>
        </a:buClr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2133575" indent="-304798" algn="l" defTabSz="1219184" rtl="0" eaLnBrk="1" latinLnBrk="0" hangingPunct="1">
        <a:lnSpc>
          <a:spcPct val="100000"/>
        </a:lnSpc>
        <a:spcBef>
          <a:spcPts val="667"/>
        </a:spcBef>
        <a:spcAft>
          <a:spcPts val="2401"/>
        </a:spcAft>
        <a:buClr>
          <a:schemeClr val="tx2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743167" indent="-304798" algn="l" defTabSz="1219184" rtl="0" eaLnBrk="1" latinLnBrk="0" hangingPunct="1">
        <a:lnSpc>
          <a:spcPct val="100000"/>
        </a:lnSpc>
        <a:spcBef>
          <a:spcPts val="667"/>
        </a:spcBef>
        <a:spcAft>
          <a:spcPts val="2401"/>
        </a:spcAft>
        <a:buClr>
          <a:schemeClr val="tx2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59" indent="-304798" algn="l" defTabSz="121918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962352" indent="-304798" algn="l" defTabSz="121918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571944" indent="-304798" algn="l" defTabSz="121918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5181536" indent="-304798" algn="l" defTabSz="121918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593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184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777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370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7962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554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147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6739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-3115652" y="-4224834"/>
            <a:ext cx="12093678" cy="164168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7" name="TextBox 6"/>
          <p:cNvSpPr txBox="1"/>
          <p:nvPr/>
        </p:nvSpPr>
        <p:spPr>
          <a:xfrm>
            <a:off x="1323896" y="-4119264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Submit change proposal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[Change Proposer]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78040" y="-3355019"/>
            <a:ext cx="0" cy="624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23896" y="-2715566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Evaluate change proposal</a:t>
            </a:r>
          </a:p>
          <a:p>
            <a:pPr algn="ctr"/>
            <a:r>
              <a:rPr lang="en-GB" sz="2133" b="1" i="1" dirty="0" smtClean="0">
                <a:latin typeface="EC Square Sans Cond Pro" panose="020B0506040000020004" pitchFamily="34" charset="0"/>
              </a:rPr>
              <a:t>[MIWP Sub-group</a:t>
            </a:r>
            <a:r>
              <a:rPr lang="en-GB" sz="2133" b="1" i="1" dirty="0">
                <a:latin typeface="EC Square Sans Cond Pro" panose="020B0506040000020004" pitchFamily="34" charset="0"/>
              </a:rPr>
              <a:t>]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786928" y="-539079"/>
            <a:ext cx="0" cy="624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2700000">
            <a:off x="2514072" y="204629"/>
            <a:ext cx="558419" cy="556800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1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187573" y="483029"/>
            <a:ext cx="1783763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71333" y="108632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Discuss change proposal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[INSPIRE CT]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406429" y="872879"/>
            <a:ext cx="0" cy="624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2700000">
            <a:off x="6133573" y="1616590"/>
            <a:ext cx="558419" cy="556800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1"/>
          </a:p>
        </p:txBody>
      </p:sp>
      <p:cxnSp>
        <p:nvCxnSpPr>
          <p:cNvPr id="35" name="Straight Connector 34"/>
          <p:cNvCxnSpPr/>
          <p:nvPr/>
        </p:nvCxnSpPr>
        <p:spPr>
          <a:xfrm>
            <a:off x="6807069" y="1894990"/>
            <a:ext cx="185996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7" idx="3"/>
          </p:cNvCxnSpPr>
          <p:nvPr/>
        </p:nvCxnSpPr>
        <p:spPr>
          <a:xfrm flipH="1">
            <a:off x="4194094" y="-3753129"/>
            <a:ext cx="4483102" cy="826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667032" y="-3744867"/>
            <a:ext cx="0" cy="1047549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51996" y="2317406"/>
            <a:ext cx="1137906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endorse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763886" y="1446308"/>
            <a:ext cx="190611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a</a:t>
            </a:r>
            <a:r>
              <a:rPr lang="en-GB" sz="2133" dirty="0" smtClean="0">
                <a:latin typeface="EC Square Sans Cond Pro" panose="020B0506040000020004" pitchFamily="34" charset="0"/>
              </a:rPr>
              <a:t>sk to amend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35621" y="-138917"/>
            <a:ext cx="1704091" cy="60529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minor change (e.g. bug fix)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613391" y="483029"/>
            <a:ext cx="17856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-2269397" y="95935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Discuss change proposal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[MIG-T]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-834304" y="860178"/>
            <a:ext cx="0" cy="624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 rot="2700000">
            <a:off x="-1107159" y="1603890"/>
            <a:ext cx="558419" cy="556800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64" name="TextBox 63"/>
          <p:cNvSpPr txBox="1"/>
          <p:nvPr/>
        </p:nvSpPr>
        <p:spPr>
          <a:xfrm>
            <a:off x="-1888734" y="2304705"/>
            <a:ext cx="1137906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endorse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36746" y="3569529"/>
            <a:ext cx="315721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 smtClean="0">
                <a:latin typeface="EC Square Sans Cond Pro" panose="020B0506040000020004" pitchFamily="34" charset="0"/>
              </a:rPr>
              <a:t>Two-week objection period</a:t>
            </a:r>
            <a:endParaRPr lang="en-GB" sz="2133" dirty="0">
              <a:latin typeface="EC Square Sans Cond Pro" panose="020B0506040000020004" pitchFamily="34" charset="0"/>
            </a:endParaRP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[MIG]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-3115652" y="1877202"/>
            <a:ext cx="185996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-2982387" y="1428519"/>
            <a:ext cx="1678265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ask to </a:t>
            </a:r>
            <a:r>
              <a:rPr lang="en-GB" sz="2133" dirty="0" smtClean="0">
                <a:latin typeface="EC Square Sans Cond Pro" panose="020B0506040000020004" pitchFamily="34" charset="0"/>
              </a:rPr>
              <a:t>amend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-3115652" y="-3759169"/>
            <a:ext cx="0" cy="564145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7" idx="1"/>
          </p:cNvCxnSpPr>
          <p:nvPr/>
        </p:nvCxnSpPr>
        <p:spPr>
          <a:xfrm>
            <a:off x="-3105490" y="-3759169"/>
            <a:ext cx="4429385" cy="1430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786928" y="2913279"/>
            <a:ext cx="0" cy="6408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2803045" y="8768557"/>
            <a:ext cx="0" cy="624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 rot="2700000">
            <a:off x="2523428" y="9521235"/>
            <a:ext cx="558419" cy="556800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1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3187571" y="9804297"/>
            <a:ext cx="2577948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422524" y="9174239"/>
            <a:ext cx="1704091" cy="6166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r</a:t>
            </a:r>
            <a:r>
              <a:rPr lang="en-GB" sz="2133" dirty="0" smtClean="0">
                <a:latin typeface="EC Square Sans Cond Pro" panose="020B0506040000020004" pitchFamily="34" charset="0"/>
              </a:rPr>
              <a:t>equires update of IR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765519" y="9426927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 smtClean="0">
                <a:latin typeface="EC Square Sans Cond Pro" panose="020B0506040000020004" pitchFamily="34" charset="0"/>
              </a:rPr>
              <a:t>Draft amendment of IR</a:t>
            </a:r>
            <a:endParaRPr lang="en-GB" sz="2133" dirty="0">
              <a:latin typeface="EC Square Sans Cond Pro" panose="020B0506040000020004" pitchFamily="34" charset="0"/>
            </a:endParaRPr>
          </a:p>
          <a:p>
            <a:pPr algn="ctr"/>
            <a:r>
              <a:rPr lang="en-GB" sz="2133" b="1" i="1" dirty="0" smtClean="0">
                <a:latin typeface="EC Square Sans Cond Pro" panose="020B0506040000020004" pitchFamily="34" charset="0"/>
              </a:rPr>
              <a:t>[INSPIRE CT]</a:t>
            </a:r>
            <a:endParaRPr lang="en-GB" sz="2133" b="1" i="1" dirty="0">
              <a:latin typeface="EC Square Sans Cond Pro" panose="020B0506040000020004" pitchFamily="34" charset="0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7199343" y="10191172"/>
            <a:ext cx="0" cy="624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765519" y="10849390"/>
            <a:ext cx="2870199" cy="1077026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 smtClean="0">
                <a:latin typeface="EC Square Sans Cond Pro" panose="020B0506040000020004" pitchFamily="34" charset="0"/>
              </a:rPr>
              <a:t>Comitology procedure</a:t>
            </a:r>
            <a:endParaRPr lang="en-GB" sz="2133" dirty="0">
              <a:latin typeface="EC Square Sans Cond Pro" panose="020B0506040000020004" pitchFamily="34" charset="0"/>
            </a:endParaRPr>
          </a:p>
          <a:p>
            <a:pPr algn="ctr"/>
            <a:r>
              <a:rPr lang="en-GB" sz="2133" b="1" i="1" dirty="0" smtClean="0">
                <a:latin typeface="EC Square Sans Cond Pro" panose="020B0506040000020004" pitchFamily="34" charset="0"/>
              </a:rPr>
              <a:t>[EC, INSPIRE Committee, EP, Council]</a:t>
            </a:r>
            <a:endParaRPr lang="en-GB" sz="2133" b="1" i="1" dirty="0">
              <a:latin typeface="EC Square Sans Cond Pro" panose="020B05060400000200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048160" y="10014563"/>
            <a:ext cx="2199805" cy="611771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r</a:t>
            </a:r>
            <a:r>
              <a:rPr lang="en-GB" sz="2133" dirty="0" smtClean="0">
                <a:latin typeface="EC Square Sans Cond Pro" panose="020B0506040000020004" pitchFamily="34" charset="0"/>
              </a:rPr>
              <a:t>equires update of </a:t>
            </a:r>
            <a:r>
              <a:rPr lang="en-GB" sz="2133" dirty="0" smtClean="0">
                <a:latin typeface="EC Square Sans Cond Pro" panose="020B0506040000020004" pitchFamily="34" charset="0"/>
              </a:rPr>
              <a:t>XML schemas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643604" y="10855407"/>
            <a:ext cx="3812611" cy="1077026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 smtClean="0">
                <a:latin typeface="EC Square Sans Cond Pro" panose="020B0506040000020004" pitchFamily="34" charset="0"/>
              </a:rPr>
              <a:t>Update </a:t>
            </a:r>
            <a:r>
              <a:rPr lang="en-GB" sz="2133" dirty="0" smtClean="0">
                <a:latin typeface="EC Square Sans Cond Pro" panose="020B0506040000020004" pitchFamily="34" charset="0"/>
              </a:rPr>
              <a:t>XML schemas </a:t>
            </a:r>
            <a:endParaRPr lang="en-GB" sz="2133" dirty="0">
              <a:latin typeface="EC Square Sans Cond Pro" panose="020B0506040000020004" pitchFamily="34" charset="0"/>
            </a:endParaRPr>
          </a:p>
          <a:p>
            <a:pPr algn="ctr"/>
            <a:r>
              <a:rPr lang="en-GB" sz="2133" b="1" i="1" dirty="0" smtClean="0">
                <a:latin typeface="EC Square Sans Cond Pro" panose="020B0506040000020004" pitchFamily="34" charset="0"/>
              </a:rPr>
              <a:t>[Actors of schemas governance process]</a:t>
            </a:r>
            <a:endParaRPr lang="en-GB" sz="2133" b="1" i="1" dirty="0">
              <a:latin typeface="EC Square Sans Cond Pro" panose="020B05060400000200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63360" y="-13915"/>
            <a:ext cx="1704091" cy="355290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 smtClean="0">
                <a:latin typeface="EC Square Sans Cond Pro" panose="020B0506040000020004" pitchFamily="34" charset="0"/>
              </a:rPr>
              <a:t>major change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380586" y="8019762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Update </a:t>
            </a:r>
            <a:r>
              <a:rPr lang="en-GB" sz="2133" dirty="0" smtClean="0">
                <a:latin typeface="EC Square Sans Cond Pro" panose="020B0506040000020004" pitchFamily="34" charset="0"/>
              </a:rPr>
              <a:t>TG</a:t>
            </a:r>
            <a:endParaRPr lang="en-GB" sz="2133" dirty="0">
              <a:latin typeface="EC Square Sans Cond Pro" panose="020B0506040000020004" pitchFamily="34" charset="0"/>
            </a:endParaRP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[JRC]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4757950" y="1880425"/>
            <a:ext cx="1260000" cy="520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901138" y="1438688"/>
            <a:ext cx="1034460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reject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956137" y="1499420"/>
            <a:ext cx="781200" cy="779701"/>
          </a:xfrm>
          <a:prstGeom prst="ellipse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3981907" y="1687070"/>
            <a:ext cx="747178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 smtClean="0">
                <a:latin typeface="EC Square Sans Cond Pro" panose="020B0506040000020004" pitchFamily="34" charset="0"/>
              </a:rPr>
              <a:t>END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-427759" y="1874523"/>
            <a:ext cx="12600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2241" y="1495778"/>
            <a:ext cx="781200" cy="779701"/>
          </a:xfrm>
          <a:prstGeom prst="ellipse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858011" y="1683428"/>
            <a:ext cx="747178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 smtClean="0">
                <a:latin typeface="EC Square Sans Cond Pro" panose="020B0506040000020004" pitchFamily="34" charset="0"/>
              </a:rPr>
              <a:t>END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-355177" y="1431068"/>
            <a:ext cx="1034460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reject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-834305" y="2913279"/>
            <a:ext cx="7240734" cy="1270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-824145" y="2275479"/>
            <a:ext cx="0" cy="64006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406429" y="2289280"/>
            <a:ext cx="0" cy="64006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 rot="2700000">
            <a:off x="2534489" y="5057066"/>
            <a:ext cx="558419" cy="556800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1"/>
          </a:p>
        </p:txBody>
      </p:sp>
      <p:cxnSp>
        <p:nvCxnSpPr>
          <p:cNvPr id="103" name="Straight Arrow Connector 102"/>
          <p:cNvCxnSpPr>
            <a:endCxn id="52" idx="0"/>
          </p:cNvCxnSpPr>
          <p:nvPr/>
        </p:nvCxnSpPr>
        <p:spPr>
          <a:xfrm flipH="1">
            <a:off x="2815686" y="5742456"/>
            <a:ext cx="1182" cy="227730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3224318" y="5329968"/>
            <a:ext cx="122028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153561" y="6426906"/>
            <a:ext cx="1765756" cy="60529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 smtClean="0">
                <a:latin typeface="EC Square Sans Cond Pro" panose="020B0506040000020004" pitchFamily="34" charset="0"/>
              </a:rPr>
              <a:t>no objections raised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2803045" y="4318324"/>
            <a:ext cx="0" cy="624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4262830" y="8381227"/>
            <a:ext cx="16380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038978" y="4700592"/>
            <a:ext cx="1507227" cy="60529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 smtClean="0">
                <a:latin typeface="EC Square Sans Cond Pro" panose="020B0506040000020004" pitchFamily="34" charset="0"/>
              </a:rPr>
              <a:t>objections raised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465529" y="4952718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Discuss change proposal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</a:t>
            </a:r>
            <a:r>
              <a:rPr lang="en-GB" sz="2133" b="1" i="1" dirty="0" smtClean="0">
                <a:latin typeface="EC Square Sans Cond Pro" panose="020B0506040000020004" pitchFamily="34" charset="0"/>
              </a:rPr>
              <a:t>MIG]</a:t>
            </a:r>
            <a:endParaRPr lang="en-GB" sz="2133" b="1" i="1" dirty="0">
              <a:latin typeface="EC Square Sans Cond Pro" panose="020B0506040000020004" pitchFamily="34" charset="0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5893206" y="5723079"/>
            <a:ext cx="0" cy="624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 rot="2700000">
            <a:off x="5620350" y="6466790"/>
            <a:ext cx="558419" cy="556800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1"/>
          </a:p>
        </p:txBody>
      </p:sp>
      <p:cxnSp>
        <p:nvCxnSpPr>
          <p:cNvPr id="117" name="Straight Connector 116"/>
          <p:cNvCxnSpPr/>
          <p:nvPr/>
        </p:nvCxnSpPr>
        <p:spPr>
          <a:xfrm flipV="1">
            <a:off x="6293846" y="6730625"/>
            <a:ext cx="237318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4787989" y="7459411"/>
            <a:ext cx="1137906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endorse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372583" y="6296508"/>
            <a:ext cx="190611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a</a:t>
            </a:r>
            <a:r>
              <a:rPr lang="en-GB" sz="2133" dirty="0" smtClean="0">
                <a:latin typeface="EC Square Sans Cond Pro" panose="020B0506040000020004" pitchFamily="34" charset="0"/>
              </a:rPr>
              <a:t>sk to amend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 flipH="1" flipV="1">
            <a:off x="4244727" y="6730625"/>
            <a:ext cx="1260000" cy="520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367595" y="6288888"/>
            <a:ext cx="1034460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reject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3442914" y="6349620"/>
            <a:ext cx="781200" cy="779701"/>
          </a:xfrm>
          <a:prstGeom prst="ellipse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/>
          <p:cNvSpPr txBox="1"/>
          <p:nvPr/>
        </p:nvSpPr>
        <p:spPr>
          <a:xfrm>
            <a:off x="3468684" y="6537270"/>
            <a:ext cx="747178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 smtClean="0">
                <a:latin typeface="EC Square Sans Cond Pro" panose="020B0506040000020004" pitchFamily="34" charset="0"/>
              </a:rPr>
              <a:t>END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5893206" y="7139480"/>
            <a:ext cx="0" cy="12417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2783121" y="-1971355"/>
            <a:ext cx="0" cy="624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 rot="2700000">
            <a:off x="2510265" y="-1227644"/>
            <a:ext cx="558419" cy="556800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1"/>
          </a:p>
        </p:txBody>
      </p:sp>
      <p:cxnSp>
        <p:nvCxnSpPr>
          <p:cNvPr id="80" name="Straight Connector 79"/>
          <p:cNvCxnSpPr/>
          <p:nvPr/>
        </p:nvCxnSpPr>
        <p:spPr>
          <a:xfrm>
            <a:off x="3183761" y="-953649"/>
            <a:ext cx="548327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140578" y="-1397926"/>
            <a:ext cx="190611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a</a:t>
            </a:r>
            <a:r>
              <a:rPr lang="en-GB" sz="2133" dirty="0" smtClean="0">
                <a:latin typeface="EC Square Sans Cond Pro" panose="020B0506040000020004" pitchFamily="34" charset="0"/>
              </a:rPr>
              <a:t>sk to amend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H="1" flipV="1">
            <a:off x="1134642" y="-953649"/>
            <a:ext cx="12600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277830" y="-1405546"/>
            <a:ext cx="1034460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reject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332829" y="-1344814"/>
            <a:ext cx="781200" cy="779701"/>
          </a:xfrm>
          <a:prstGeom prst="ellipse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/>
          <p:cNvSpPr txBox="1"/>
          <p:nvPr/>
        </p:nvSpPr>
        <p:spPr>
          <a:xfrm>
            <a:off x="358599" y="-1157164"/>
            <a:ext cx="747178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 smtClean="0">
                <a:latin typeface="EC Square Sans Cond Pro" panose="020B0506040000020004" pitchFamily="34" charset="0"/>
              </a:rPr>
              <a:t>END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824259" y="-491269"/>
            <a:ext cx="1034460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 smtClean="0">
                <a:latin typeface="EC Square Sans Cond Pro" panose="020B0506040000020004" pitchFamily="34" charset="0"/>
              </a:rPr>
              <a:t>review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-3102901" y="9254807"/>
            <a:ext cx="2870199" cy="1077026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 smtClean="0">
                <a:latin typeface="EC Square Sans Cond Pro" panose="020B0506040000020004" pitchFamily="34" charset="0"/>
              </a:rPr>
              <a:t>Update validator</a:t>
            </a:r>
            <a:endParaRPr lang="en-GB" sz="2133" dirty="0">
              <a:latin typeface="EC Square Sans Cond Pro" panose="020B0506040000020004" pitchFamily="34" charset="0"/>
            </a:endParaRPr>
          </a:p>
          <a:p>
            <a:pPr algn="ctr"/>
            <a:r>
              <a:rPr lang="en-GB" sz="2133" b="1" i="1" dirty="0" smtClean="0">
                <a:latin typeface="EC Square Sans Cond Pro" panose="020B0506040000020004" pitchFamily="34" charset="0"/>
              </a:rPr>
              <a:t>[Actors of validator governance structure]</a:t>
            </a:r>
            <a:endParaRPr lang="en-GB" sz="2133" b="1" i="1" dirty="0">
              <a:latin typeface="EC Square Sans Cond Pro" panose="020B0506040000020004" pitchFamily="34" charset="0"/>
            </a:endParaRPr>
          </a:p>
        </p:txBody>
      </p:sp>
      <p:cxnSp>
        <p:nvCxnSpPr>
          <p:cNvPr id="99" name="Straight Arrow Connector 98"/>
          <p:cNvCxnSpPr>
            <a:endCxn id="98" idx="3"/>
          </p:cNvCxnSpPr>
          <p:nvPr/>
        </p:nvCxnSpPr>
        <p:spPr>
          <a:xfrm flipH="1">
            <a:off x="-232702" y="9793320"/>
            <a:ext cx="2660373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02757" y="9176676"/>
            <a:ext cx="1874500" cy="611771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r</a:t>
            </a:r>
            <a:r>
              <a:rPr lang="en-GB" sz="2133" dirty="0" smtClean="0">
                <a:latin typeface="EC Square Sans Cond Pro" panose="020B0506040000020004" pitchFamily="34" charset="0"/>
              </a:rPr>
              <a:t>equires update of validator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897030" y="-1656308"/>
            <a:ext cx="1804817" cy="298186"/>
          </a:xfrm>
          <a:prstGeom prst="roundRect">
            <a:avLst>
              <a:gd name="adj" fmla="val 50000"/>
            </a:avLst>
          </a:prstGeom>
          <a:solidFill>
            <a:srgbClr val="D4C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>
                <a:solidFill>
                  <a:srgbClr val="000000"/>
                </a:solidFill>
                <a:latin typeface="EC Square Sans Cond Pro" panose="020B0506040000020004"/>
              </a:rPr>
              <a:t>further</a:t>
            </a:r>
            <a:r>
              <a:rPr lang="da-DK" sz="1400" dirty="0" smtClean="0">
                <a:solidFill>
                  <a:srgbClr val="000000"/>
                </a:solidFill>
                <a:latin typeface="EC Square Sans Cond Pro" panose="020B0506040000020004"/>
              </a:rPr>
              <a:t> info </a:t>
            </a:r>
            <a:r>
              <a:rPr lang="da-DK" sz="1400" dirty="0" err="1" smtClean="0">
                <a:solidFill>
                  <a:srgbClr val="000000"/>
                </a:solidFill>
                <a:latin typeface="EC Square Sans Cond Pro" panose="020B0506040000020004"/>
              </a:rPr>
              <a:t>required</a:t>
            </a:r>
            <a:endParaRPr lang="da-DK" sz="1400" dirty="0">
              <a:solidFill>
                <a:srgbClr val="000000"/>
              </a:solidFill>
              <a:latin typeface="EC Square Sans Cond Pro" panose="020B0506040000020004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6852039" y="1201234"/>
            <a:ext cx="1804817" cy="298186"/>
          </a:xfrm>
          <a:prstGeom prst="roundRect">
            <a:avLst>
              <a:gd name="adj" fmla="val 50000"/>
            </a:avLst>
          </a:prstGeom>
          <a:solidFill>
            <a:srgbClr val="D4C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>
                <a:solidFill>
                  <a:srgbClr val="000000"/>
                </a:solidFill>
                <a:latin typeface="EC Square Sans Cond Pro" panose="020B0506040000020004"/>
              </a:rPr>
              <a:t>further</a:t>
            </a:r>
            <a:r>
              <a:rPr lang="da-DK" sz="1400" dirty="0" smtClean="0">
                <a:solidFill>
                  <a:srgbClr val="000000"/>
                </a:solidFill>
                <a:latin typeface="EC Square Sans Cond Pro" panose="020B0506040000020004"/>
              </a:rPr>
              <a:t> info </a:t>
            </a:r>
            <a:r>
              <a:rPr lang="da-DK" sz="1400" dirty="0" err="1" smtClean="0">
                <a:solidFill>
                  <a:srgbClr val="000000"/>
                </a:solidFill>
                <a:latin typeface="EC Square Sans Cond Pro" panose="020B0506040000020004"/>
              </a:rPr>
              <a:t>required</a:t>
            </a:r>
            <a:endParaRPr lang="da-DK" sz="1400" dirty="0">
              <a:solidFill>
                <a:srgbClr val="000000"/>
              </a:solidFill>
              <a:latin typeface="EC Square Sans Cond Pro" panose="020B0506040000020004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-3089974" y="1218853"/>
            <a:ext cx="1804817" cy="298186"/>
          </a:xfrm>
          <a:prstGeom prst="roundRect">
            <a:avLst>
              <a:gd name="adj" fmla="val 50000"/>
            </a:avLst>
          </a:prstGeom>
          <a:solidFill>
            <a:srgbClr val="D4C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>
                <a:solidFill>
                  <a:srgbClr val="000000"/>
                </a:solidFill>
                <a:latin typeface="EC Square Sans Cond Pro" panose="020B0506040000020004"/>
              </a:rPr>
              <a:t>further</a:t>
            </a:r>
            <a:r>
              <a:rPr lang="da-DK" sz="1400" dirty="0" smtClean="0">
                <a:solidFill>
                  <a:srgbClr val="000000"/>
                </a:solidFill>
                <a:latin typeface="EC Square Sans Cond Pro" panose="020B0506040000020004"/>
              </a:rPr>
              <a:t> info </a:t>
            </a:r>
            <a:r>
              <a:rPr lang="da-DK" sz="1400" dirty="0" err="1" smtClean="0">
                <a:solidFill>
                  <a:srgbClr val="000000"/>
                </a:solidFill>
                <a:latin typeface="EC Square Sans Cond Pro" panose="020B0506040000020004"/>
              </a:rPr>
              <a:t>required</a:t>
            </a:r>
            <a:endParaRPr lang="da-DK" sz="1400" dirty="0">
              <a:solidFill>
                <a:srgbClr val="000000"/>
              </a:solidFill>
              <a:latin typeface="EC Square Sans Cond Pro" panose="020B0506040000020004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6760248" y="6056957"/>
            <a:ext cx="1804817" cy="298186"/>
          </a:xfrm>
          <a:prstGeom prst="roundRect">
            <a:avLst>
              <a:gd name="adj" fmla="val 50000"/>
            </a:avLst>
          </a:prstGeom>
          <a:solidFill>
            <a:srgbClr val="D4C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>
                <a:solidFill>
                  <a:srgbClr val="000000"/>
                </a:solidFill>
                <a:latin typeface="EC Square Sans Cond Pro" panose="020B0506040000020004"/>
              </a:rPr>
              <a:t>further</a:t>
            </a:r>
            <a:r>
              <a:rPr lang="da-DK" sz="1400" dirty="0" smtClean="0">
                <a:solidFill>
                  <a:srgbClr val="000000"/>
                </a:solidFill>
                <a:latin typeface="EC Square Sans Cond Pro" panose="020B0506040000020004"/>
              </a:rPr>
              <a:t> info </a:t>
            </a:r>
            <a:r>
              <a:rPr lang="da-DK" sz="1400" dirty="0" err="1" smtClean="0">
                <a:solidFill>
                  <a:srgbClr val="000000"/>
                </a:solidFill>
                <a:latin typeface="EC Square Sans Cond Pro" panose="020B0506040000020004"/>
              </a:rPr>
              <a:t>required</a:t>
            </a:r>
            <a:endParaRPr lang="da-DK" sz="1400" dirty="0">
              <a:solidFill>
                <a:srgbClr val="000000"/>
              </a:solidFill>
              <a:latin typeface="EC Square Sans Cond Pro" panose="020B0506040000020004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984534" y="-508323"/>
            <a:ext cx="1018773" cy="298186"/>
          </a:xfrm>
          <a:prstGeom prst="roundRect">
            <a:avLst>
              <a:gd name="adj" fmla="val 50000"/>
            </a:avLst>
          </a:prstGeom>
          <a:solidFill>
            <a:srgbClr val="C2E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>
                <a:solidFill>
                  <a:srgbClr val="000000"/>
                </a:solidFill>
                <a:latin typeface="EC Square Sans Cond Pro" panose="020B0506040000020004"/>
              </a:rPr>
              <a:t>approved</a:t>
            </a:r>
            <a:endParaRPr lang="da-DK" sz="1400" dirty="0">
              <a:solidFill>
                <a:srgbClr val="000000"/>
              </a:solidFill>
              <a:latin typeface="EC Square Sans Cond Pro" panose="020B0506040000020004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704889" y="529734"/>
            <a:ext cx="1640745" cy="298186"/>
          </a:xfrm>
          <a:prstGeom prst="roundRect">
            <a:avLst>
              <a:gd name="adj" fmla="val 50000"/>
            </a:avLst>
          </a:prstGeom>
          <a:solidFill>
            <a:srgbClr val="531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>
                <a:solidFill>
                  <a:schemeClr val="bg1"/>
                </a:solidFill>
                <a:latin typeface="EC Square Sans Cond Pro" panose="020B0506040000020004"/>
              </a:rPr>
              <a:t>for INSPIRE MIG-T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3359107" y="546273"/>
            <a:ext cx="1355987" cy="298186"/>
          </a:xfrm>
          <a:prstGeom prst="roundRect">
            <a:avLst>
              <a:gd name="adj" fmla="val 50000"/>
            </a:avLst>
          </a:prstGeom>
          <a:solidFill>
            <a:srgbClr val="845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>
                <a:solidFill>
                  <a:schemeClr val="bg1"/>
                </a:solidFill>
                <a:latin typeface="EC Square Sans Cond Pro" panose="020B0506040000020004"/>
              </a:rPr>
              <a:t>for INSPIRE CT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1134889" y="3071861"/>
            <a:ext cx="1491586" cy="298186"/>
          </a:xfrm>
          <a:prstGeom prst="roundRect">
            <a:avLst>
              <a:gd name="adj" fmla="val 50000"/>
            </a:avLst>
          </a:prstGeom>
          <a:solidFill>
            <a:srgbClr val="FEF2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>
                <a:solidFill>
                  <a:srgbClr val="000000"/>
                </a:solidFill>
                <a:latin typeface="EC Square Sans Cond Pro" panose="020B0506040000020004"/>
              </a:rPr>
              <a:t>for INSPIRE MIG</a:t>
            </a:r>
            <a:endParaRPr lang="da-DK" sz="1400" dirty="0">
              <a:solidFill>
                <a:srgbClr val="000000"/>
              </a:solidFill>
              <a:latin typeface="EC Square Sans Cond Pro" panose="020B0506040000020004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3773479" y="4450028"/>
            <a:ext cx="2183832" cy="298186"/>
          </a:xfrm>
          <a:prstGeom prst="roundRect">
            <a:avLst>
              <a:gd name="adj" fmla="val 50000"/>
            </a:avLst>
          </a:prstGeom>
          <a:solidFill>
            <a:srgbClr val="006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>
                <a:solidFill>
                  <a:schemeClr val="bg1"/>
                </a:solidFill>
                <a:latin typeface="EC Square Sans Cond Pro" panose="020B0506040000020004"/>
              </a:rPr>
              <a:t>for INSPIRE MIG </a:t>
            </a:r>
            <a:r>
              <a:rPr lang="da-DK" sz="1400" dirty="0" err="1" smtClean="0">
                <a:solidFill>
                  <a:schemeClr val="bg1"/>
                </a:solidFill>
                <a:latin typeface="EC Square Sans Cond Pro" panose="020B0506040000020004"/>
              </a:rPr>
              <a:t>discussion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4748652" y="7807397"/>
            <a:ext cx="926157" cy="298186"/>
          </a:xfrm>
          <a:prstGeom prst="roundRect">
            <a:avLst>
              <a:gd name="adj" fmla="val 50000"/>
            </a:avLst>
          </a:prstGeom>
          <a:solidFill>
            <a:srgbClr val="0E8A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>
                <a:solidFill>
                  <a:schemeClr val="bg1"/>
                </a:solidFill>
                <a:latin typeface="EC Square Sans Cond Pro" panose="020B0506040000020004"/>
              </a:rPr>
              <a:t>endorsed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7377676" y="10369532"/>
            <a:ext cx="1355987" cy="298186"/>
          </a:xfrm>
          <a:prstGeom prst="roundRect">
            <a:avLst>
              <a:gd name="adj" fmla="val 50000"/>
            </a:avLst>
          </a:prstGeom>
          <a:solidFill>
            <a:srgbClr val="B602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>
                <a:solidFill>
                  <a:schemeClr val="bg1"/>
                </a:solidFill>
                <a:latin typeface="EC Square Sans Cond Pro" panose="020B0506040000020004"/>
              </a:rPr>
              <a:t>for </a:t>
            </a:r>
            <a:r>
              <a:rPr lang="da-DK" sz="1400" dirty="0" err="1" smtClean="0">
                <a:solidFill>
                  <a:schemeClr val="bg1"/>
                </a:solidFill>
                <a:latin typeface="EC Square Sans Cond Pro" panose="020B0506040000020004"/>
              </a:rPr>
              <a:t>Comitology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4654712" y="8938714"/>
            <a:ext cx="1232715" cy="298186"/>
          </a:xfrm>
          <a:prstGeom prst="roundRect">
            <a:avLst>
              <a:gd name="adj" fmla="val 50000"/>
            </a:avLst>
          </a:prstGeom>
          <a:solidFill>
            <a:srgbClr val="312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>
                <a:solidFill>
                  <a:schemeClr val="bg1"/>
                </a:solidFill>
                <a:latin typeface="EC Square Sans Cond Pro" panose="020B0506040000020004"/>
              </a:rPr>
              <a:t>impact</a:t>
            </a:r>
            <a:r>
              <a:rPr lang="da-DK" sz="1400" dirty="0" smtClean="0">
                <a:solidFill>
                  <a:schemeClr val="bg1"/>
                </a:solidFill>
                <a:latin typeface="EC Square Sans Cond Pro" panose="020B0506040000020004"/>
              </a:rPr>
              <a:t> on IR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-579843" y="8938331"/>
            <a:ext cx="1640745" cy="298186"/>
          </a:xfrm>
          <a:prstGeom prst="roundRect">
            <a:avLst>
              <a:gd name="adj" fmla="val 50000"/>
            </a:avLst>
          </a:prstGeom>
          <a:solidFill>
            <a:srgbClr val="166D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>
                <a:solidFill>
                  <a:schemeClr val="bg1"/>
                </a:solidFill>
                <a:latin typeface="EC Square Sans Cond Pro" panose="020B0506040000020004"/>
              </a:rPr>
              <a:t>impact</a:t>
            </a:r>
            <a:r>
              <a:rPr lang="da-DK" sz="1400" dirty="0" smtClean="0">
                <a:solidFill>
                  <a:schemeClr val="bg1"/>
                </a:solidFill>
                <a:latin typeface="EC Square Sans Cond Pro" panose="020B0506040000020004"/>
              </a:rPr>
              <a:t> on </a:t>
            </a:r>
            <a:r>
              <a:rPr lang="da-DK" sz="1400" dirty="0" err="1" smtClean="0">
                <a:solidFill>
                  <a:schemeClr val="bg1"/>
                </a:solidFill>
                <a:latin typeface="EC Square Sans Cond Pro" panose="020B0506040000020004"/>
              </a:rPr>
              <a:t>validator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4001015" y="10546741"/>
            <a:ext cx="1640745" cy="298186"/>
          </a:xfrm>
          <a:prstGeom prst="roundRect">
            <a:avLst>
              <a:gd name="adj" fmla="val 50000"/>
            </a:avLst>
          </a:prstGeom>
          <a:solidFill>
            <a:srgbClr val="C44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>
                <a:solidFill>
                  <a:schemeClr val="bg1"/>
                </a:solidFill>
                <a:latin typeface="EC Square Sans Cond Pro" panose="020B0506040000020004"/>
              </a:rPr>
              <a:t>impact</a:t>
            </a:r>
            <a:r>
              <a:rPr lang="da-DK" sz="1400" dirty="0" smtClean="0">
                <a:solidFill>
                  <a:schemeClr val="bg1"/>
                </a:solidFill>
                <a:latin typeface="EC Square Sans Cond Pro" panose="020B0506040000020004"/>
              </a:rPr>
              <a:t> on </a:t>
            </a:r>
            <a:r>
              <a:rPr lang="da-DK" sz="1400" dirty="0" err="1" smtClean="0">
                <a:solidFill>
                  <a:schemeClr val="bg1"/>
                </a:solidFill>
                <a:latin typeface="EC Square Sans Cond Pro" panose="020B0506040000020004"/>
              </a:rPr>
              <a:t>schemas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-2448390" y="10841089"/>
            <a:ext cx="3812611" cy="1077026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 smtClean="0">
                <a:latin typeface="EC Square Sans Cond Pro" panose="020B0506040000020004" pitchFamily="34" charset="0"/>
              </a:rPr>
              <a:t>Update </a:t>
            </a:r>
            <a:r>
              <a:rPr lang="en-GB" sz="2133" dirty="0" smtClean="0">
                <a:latin typeface="EC Square Sans Cond Pro" panose="020B0506040000020004" pitchFamily="34" charset="0"/>
              </a:rPr>
              <a:t>registry contents </a:t>
            </a:r>
            <a:endParaRPr lang="en-GB" sz="2133" dirty="0">
              <a:latin typeface="EC Square Sans Cond Pro" panose="020B0506040000020004" pitchFamily="34" charset="0"/>
            </a:endParaRPr>
          </a:p>
          <a:p>
            <a:pPr algn="ctr"/>
            <a:r>
              <a:rPr lang="en-GB" sz="2133" b="1" i="1" dirty="0" smtClean="0">
                <a:latin typeface="EC Square Sans Cond Pro" panose="020B0506040000020004" pitchFamily="34" charset="0"/>
              </a:rPr>
              <a:t>[Actors of </a:t>
            </a:r>
            <a:r>
              <a:rPr lang="en-GB" sz="2133" b="1" i="1" dirty="0" smtClean="0">
                <a:latin typeface="EC Square Sans Cond Pro" panose="020B0506040000020004" pitchFamily="34" charset="0"/>
              </a:rPr>
              <a:t>registry </a:t>
            </a:r>
            <a:r>
              <a:rPr lang="en-GB" sz="2133" b="1" i="1" dirty="0" smtClean="0">
                <a:latin typeface="EC Square Sans Cond Pro" panose="020B0506040000020004" pitchFamily="34" charset="0"/>
              </a:rPr>
              <a:t>governance </a:t>
            </a:r>
            <a:r>
              <a:rPr lang="en-GB" sz="2133" b="1" i="1" dirty="0" smtClean="0">
                <a:latin typeface="EC Square Sans Cond Pro" panose="020B0506040000020004" pitchFamily="34" charset="0"/>
              </a:rPr>
              <a:t>structure]</a:t>
            </a:r>
            <a:endParaRPr lang="en-GB" sz="2133" b="1" i="1" dirty="0">
              <a:latin typeface="EC Square Sans Cond Pro" panose="020B0506040000020004" pitchFamily="34" charset="0"/>
            </a:endParaRPr>
          </a:p>
        </p:txBody>
      </p:sp>
      <p:cxnSp>
        <p:nvCxnSpPr>
          <p:cNvPr id="25" name="Straight Arrow Connector 24"/>
          <p:cNvCxnSpPr>
            <a:stCxn id="83" idx="3"/>
            <a:endCxn id="92" idx="0"/>
          </p:cNvCxnSpPr>
          <p:nvPr/>
        </p:nvCxnSpPr>
        <p:spPr>
          <a:xfrm>
            <a:off x="3000068" y="9997066"/>
            <a:ext cx="549842" cy="85834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83" idx="2"/>
            <a:endCxn id="133" idx="0"/>
          </p:cNvCxnSpPr>
          <p:nvPr/>
        </p:nvCxnSpPr>
        <p:spPr>
          <a:xfrm flipH="1">
            <a:off x="-542084" y="9996494"/>
            <a:ext cx="3147863" cy="84459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65895" y="9933743"/>
            <a:ext cx="1874500" cy="611771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r</a:t>
            </a:r>
            <a:r>
              <a:rPr lang="en-GB" sz="2133" dirty="0" smtClean="0">
                <a:latin typeface="EC Square Sans Cond Pro" panose="020B0506040000020004" pitchFamily="34" charset="0"/>
              </a:rPr>
              <a:t>equires update of </a:t>
            </a:r>
            <a:r>
              <a:rPr lang="en-GB" sz="2133" dirty="0" smtClean="0">
                <a:latin typeface="EC Square Sans Cond Pro" panose="020B0506040000020004" pitchFamily="34" charset="0"/>
              </a:rPr>
              <a:t>registry</a:t>
            </a:r>
            <a:endParaRPr lang="en-GB" sz="2133" dirty="0" smtClean="0">
              <a:latin typeface="EC Square Sans Cond Pro" panose="020B0506040000020004" pitchFamily="34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-50972" y="10521155"/>
            <a:ext cx="1640745" cy="298186"/>
          </a:xfrm>
          <a:prstGeom prst="roundRect">
            <a:avLst>
              <a:gd name="adj" fmla="val 50000"/>
            </a:avLst>
          </a:prstGeom>
          <a:solidFill>
            <a:srgbClr val="547D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>
                <a:solidFill>
                  <a:schemeClr val="bg1"/>
                </a:solidFill>
                <a:latin typeface="EC Square Sans Cond Pro" panose="020B0506040000020004"/>
              </a:rPr>
              <a:t>impact</a:t>
            </a:r>
            <a:r>
              <a:rPr lang="da-DK" sz="1400" dirty="0" smtClean="0">
                <a:solidFill>
                  <a:schemeClr val="bg1"/>
                </a:solidFill>
                <a:latin typeface="EC Square Sans Cond Pro" panose="020B0506040000020004"/>
              </a:rPr>
              <a:t> on </a:t>
            </a:r>
            <a:r>
              <a:rPr lang="da-DK" sz="1400" dirty="0" err="1" smtClean="0">
                <a:solidFill>
                  <a:schemeClr val="bg1"/>
                </a:solidFill>
                <a:latin typeface="EC Square Sans Cond Pro" panose="020B0506040000020004"/>
              </a:rPr>
              <a:t>registry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32" name="Line Callout 1 (Accent Bar) 31"/>
          <p:cNvSpPr/>
          <p:nvPr/>
        </p:nvSpPr>
        <p:spPr>
          <a:xfrm>
            <a:off x="4699647" y="-3506765"/>
            <a:ext cx="3067049" cy="682835"/>
          </a:xfrm>
          <a:prstGeom prst="accentCallout1">
            <a:avLst>
              <a:gd name="adj1" fmla="val 29549"/>
              <a:gd name="adj2" fmla="val -1448"/>
              <a:gd name="adj3" fmla="val -2042"/>
              <a:gd name="adj4" fmla="val -165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 smtClean="0">
                <a:solidFill>
                  <a:schemeClr val="tx1"/>
                </a:solidFill>
                <a:latin typeface="EC Square Sans Cond Pro" panose="020B0506040000020004"/>
              </a:rPr>
              <a:t>Submit as GitHub issue</a:t>
            </a:r>
          </a:p>
          <a:p>
            <a:r>
              <a:rPr lang="en-US" sz="1600" i="1" dirty="0" err="1" smtClean="0">
                <a:solidFill>
                  <a:schemeClr val="tx1"/>
                </a:solidFill>
                <a:latin typeface="EC Square Sans Cond Pro" panose="020B0506040000020004"/>
              </a:rPr>
              <a:t>accompagnied</a:t>
            </a:r>
            <a:r>
              <a:rPr lang="en-US" sz="1600" i="1" dirty="0" smtClean="0">
                <a:solidFill>
                  <a:schemeClr val="tx1"/>
                </a:solidFill>
                <a:latin typeface="EC Square Sans Cond Pro" panose="020B0506040000020004"/>
              </a:rPr>
              <a:t> by GitHub pull request</a:t>
            </a:r>
            <a:endParaRPr lang="da-DK" sz="1600" i="1" dirty="0">
              <a:solidFill>
                <a:schemeClr val="tx1"/>
              </a:solidFill>
              <a:latin typeface="EC Square Sans Cond Pro" panose="020B0506040000020004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889" y="-3188562"/>
            <a:ext cx="272728" cy="27272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386" y="-3410061"/>
            <a:ext cx="238125" cy="238125"/>
          </a:xfrm>
          <a:prstGeom prst="rect">
            <a:avLst/>
          </a:prstGeom>
        </p:spPr>
      </p:pic>
      <p:sp>
        <p:nvSpPr>
          <p:cNvPr id="137" name="Rounded Rectangle 136"/>
          <p:cNvSpPr/>
          <p:nvPr/>
        </p:nvSpPr>
        <p:spPr>
          <a:xfrm>
            <a:off x="1540228" y="7031114"/>
            <a:ext cx="926157" cy="298186"/>
          </a:xfrm>
          <a:prstGeom prst="roundRect">
            <a:avLst>
              <a:gd name="adj" fmla="val 50000"/>
            </a:avLst>
          </a:prstGeom>
          <a:solidFill>
            <a:srgbClr val="0E8A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>
                <a:solidFill>
                  <a:schemeClr val="bg1"/>
                </a:solidFill>
                <a:latin typeface="EC Square Sans Cond Pro" panose="020B0506040000020004"/>
              </a:rPr>
              <a:t>endorsed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105856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C colour scheme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1E858B"/>
      </a:accent1>
      <a:accent2>
        <a:srgbClr val="4BC5DE"/>
      </a:accent2>
      <a:accent3>
        <a:srgbClr val="1EC08A"/>
      </a:accent3>
      <a:accent4>
        <a:srgbClr val="ED8D2F"/>
      </a:accent4>
      <a:accent5>
        <a:srgbClr val="FFC000"/>
      </a:accent5>
      <a:accent6>
        <a:srgbClr val="E76C53"/>
      </a:accent6>
      <a:hlink>
        <a:srgbClr val="0563C1"/>
      </a:hlink>
      <a:folHlink>
        <a:srgbClr val="24337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_Corporate_PPT_Template.potx" id="{4E874F3A-6BB1-4334-AA3C-CB69D53C2FB0}" vid="{CFDAC62F-BBD6-4674-995E-7A3058955A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1359</TotalTime>
  <Words>200</Words>
  <Application>Microsoft Office PowerPoint</Application>
  <PresentationFormat>Widescreen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EC Square Sans Cond Pro</vt:lpstr>
      <vt:lpstr>Office Theme</vt:lpstr>
      <vt:lpstr>PowerPoint Presentation</vt:lpstr>
    </vt:vector>
  </TitlesOfParts>
  <Company>European Commission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</dc:title>
  <dc:creator>MINGHINI Marco (JRC-ISPRA)</dc:creator>
  <cp:lastModifiedBy>Heidi Vanparys</cp:lastModifiedBy>
  <cp:revision>49</cp:revision>
  <dcterms:created xsi:type="dcterms:W3CDTF">2020-12-17T16:25:07Z</dcterms:created>
  <dcterms:modified xsi:type="dcterms:W3CDTF">2021-06-15T15:36:32Z</dcterms:modified>
</cp:coreProperties>
</file>