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10" r:id="rId2"/>
    <p:sldId id="520" r:id="rId3"/>
    <p:sldId id="542" r:id="rId4"/>
    <p:sldId id="543" r:id="rId5"/>
    <p:sldId id="544" r:id="rId6"/>
    <p:sldId id="545" r:id="rId7"/>
    <p:sldId id="546" r:id="rId8"/>
    <p:sldId id="547" r:id="rId9"/>
    <p:sldId id="548" r:id="rId10"/>
    <p:sldId id="549" r:id="rId11"/>
    <p:sldId id="550" r:id="rId12"/>
    <p:sldId id="551" r:id="rId13"/>
    <p:sldId id="552" r:id="rId14"/>
    <p:sldId id="553" r:id="rId15"/>
    <p:sldId id="452"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userDrawn="1">
          <p15:clr>
            <a:srgbClr val="A4A3A4"/>
          </p15:clr>
        </p15:guide>
        <p15:guide id="2" orient="horz" pos="618" userDrawn="1">
          <p15:clr>
            <a:srgbClr val="A4A3A4"/>
          </p15:clr>
        </p15:guide>
        <p15:guide id="3" orient="horz" pos="709" userDrawn="1">
          <p15:clr>
            <a:srgbClr val="A4A3A4"/>
          </p15:clr>
        </p15:guide>
        <p15:guide id="4" orient="horz" pos="3974" userDrawn="1">
          <p15:clr>
            <a:srgbClr val="A4A3A4"/>
          </p15:clr>
        </p15:guide>
        <p15:guide id="5" orient="horz" pos="4065" userDrawn="1">
          <p15:clr>
            <a:srgbClr val="A4A3A4"/>
          </p15:clr>
        </p15:guide>
        <p15:guide id="6" orient="horz" pos="4247" userDrawn="1">
          <p15:clr>
            <a:srgbClr val="A4A3A4"/>
          </p15:clr>
        </p15:guide>
        <p15:guide id="7" orient="horz" pos="3748" userDrawn="1">
          <p15:clr>
            <a:srgbClr val="A4A3A4"/>
          </p15:clr>
        </p15:guide>
        <p15:guide id="9" pos="302" userDrawn="1">
          <p15:clr>
            <a:srgbClr val="A4A3A4"/>
          </p15:clr>
        </p15:guide>
        <p15:guide id="10" pos="3840" userDrawn="1">
          <p15:clr>
            <a:srgbClr val="A4A3A4"/>
          </p15:clr>
        </p15:guide>
        <p15:guide id="11" pos="3795" userDrawn="1">
          <p15:clr>
            <a:srgbClr val="A4A3A4"/>
          </p15:clr>
        </p15:guide>
        <p15:guide id="12" pos="3885" userDrawn="1">
          <p15:clr>
            <a:srgbClr val="A4A3A4"/>
          </p15:clr>
        </p15:guide>
        <p15:guide id="13" pos="7378" userDrawn="1">
          <p15:clr>
            <a:srgbClr val="A4A3A4"/>
          </p15:clr>
        </p15:guide>
      </p15:sldGuideLst>
    </p:ext>
    <p:ext uri="{2D200454-40CA-4A62-9FC3-DE9A4176ACB9}">
      <p15:notesGuideLst xmlns:p15="http://schemas.microsoft.com/office/powerpoint/2012/main">
        <p15:guide id="1" orient="horz" pos="2880">
          <p15:clr>
            <a:srgbClr val="A4A3A4"/>
          </p15:clr>
        </p15:guide>
        <p15:guide id="2" orient="horz" pos="476">
          <p15:clr>
            <a:srgbClr val="A4A3A4"/>
          </p15:clr>
        </p15:guide>
        <p15:guide id="3" orient="horz" pos="5465">
          <p15:clr>
            <a:srgbClr val="A4A3A4"/>
          </p15:clr>
        </p15:guide>
        <p15:guide id="4" orient="horz" pos="5759">
          <p15:clr>
            <a:srgbClr val="A4A3A4"/>
          </p15:clr>
        </p15:guide>
        <p15:guide id="5" orient="horz" pos="5511">
          <p15:clr>
            <a:srgbClr val="A4A3A4"/>
          </p15:clr>
        </p15:guide>
        <p15:guide id="6" orient="horz" pos="5692">
          <p15:clr>
            <a:srgbClr val="A4A3A4"/>
          </p15:clr>
        </p15:guide>
        <p15:guide id="7" pos="3974">
          <p15:clr>
            <a:srgbClr val="A4A3A4"/>
          </p15:clr>
        </p15:guide>
        <p15:guide id="8" pos="3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a:srgbClr val="FF6600"/>
    <a:srgbClr val="E7F5FF"/>
    <a:srgbClr val="9751CB"/>
    <a:srgbClr val="FF66FF"/>
    <a:srgbClr val="29B7EC"/>
    <a:srgbClr val="239DD1"/>
    <a:srgbClr val="7D7D7D"/>
    <a:srgbClr val="6D6D6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5" autoAdjust="0"/>
    <p:restoredTop sz="95268" autoAdjust="0"/>
  </p:normalViewPr>
  <p:slideViewPr>
    <p:cSldViewPr showGuides="1">
      <p:cViewPr varScale="1">
        <p:scale>
          <a:sx n="86" d="100"/>
          <a:sy n="86" d="100"/>
        </p:scale>
        <p:origin x="888" y="72"/>
      </p:cViewPr>
      <p:guideLst>
        <p:guide orient="horz" pos="164"/>
        <p:guide orient="horz" pos="618"/>
        <p:guide orient="horz" pos="709"/>
        <p:guide orient="horz" pos="3974"/>
        <p:guide orient="horz" pos="4065"/>
        <p:guide orient="horz" pos="4247"/>
        <p:guide orient="horz" pos="3748"/>
        <p:guide pos="302"/>
        <p:guide pos="3840"/>
        <p:guide pos="3795"/>
        <p:guide pos="3885"/>
        <p:guide pos="7378"/>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56" d="100"/>
          <a:sy n="56" d="100"/>
        </p:scale>
        <p:origin x="-2544" y="-78"/>
      </p:cViewPr>
      <p:guideLst>
        <p:guide orient="horz" pos="2880"/>
        <p:guide orient="horz" pos="476"/>
        <p:guide orient="horz" pos="5465"/>
        <p:guide orient="horz" pos="5759"/>
        <p:guide orient="horz" pos="5511"/>
        <p:guide orient="horz" pos="5692"/>
        <p:guide pos="3974"/>
        <p:guide pos="3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pPr algn="l"/>
              <a:t>2018/11/20</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a:t>第 </a:t>
            </a:r>
            <a:fld id="{15FF29FA-1BF5-411D-8347-0A24CCE555CE}" type="slidenum">
              <a:rPr lang="zh-CN" altLang="en-US" smtClean="0"/>
              <a:pPr/>
              <a:t>‹#›</a:t>
            </a:fld>
            <a:r>
              <a:rPr lang="zh-CN" altLang="en-US" dirty="0"/>
              <a:t> 页 讲义</a:t>
            </a:r>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1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pPr/>
              <a:t>2018/11/20</a:t>
            </a:fld>
            <a:endParaRPr lang="zh-CN" altLang="en-US"/>
          </a:p>
        </p:txBody>
      </p:sp>
      <p:sp>
        <p:nvSpPr>
          <p:cNvPr id="4" name="幻灯片图像占位符 3"/>
          <p:cNvSpPr>
            <a:spLocks noGrp="1" noRot="1" noChangeAspect="1"/>
          </p:cNvSpPr>
          <p:nvPr>
            <p:ph type="sldImg" idx="2"/>
          </p:nvPr>
        </p:nvSpPr>
        <p:spPr>
          <a:xfrm>
            <a:off x="-404813" y="971550"/>
            <a:ext cx="7670801" cy="43164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a:t>第 </a:t>
            </a:r>
            <a:fld id="{CE884005-AAD7-43DA-8323-709AF992FEE5}" type="slidenum">
              <a:rPr lang="zh-CN" altLang="en-US" smtClean="0"/>
              <a:pPr/>
              <a:t>‹#›</a:t>
            </a:fld>
            <a:r>
              <a:rPr lang="zh-CN" altLang="en-US" dirty="0"/>
              <a:t> 页</a:t>
            </a:r>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76220"/>
      </p:ext>
    </p:extLst>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pPr/>
              <a:t>1</a:t>
            </a:fld>
            <a:r>
              <a:rPr lang="zh-CN" altLang="en-US"/>
              <a:t> 页</a:t>
            </a:r>
            <a:endParaRPr lang="zh-CN" altLang="en-US" dirty="0"/>
          </a:p>
        </p:txBody>
      </p:sp>
    </p:spTree>
    <p:extLst>
      <p:ext uri="{BB962C8B-B14F-4D97-AF65-F5344CB8AC3E}">
        <p14:creationId xmlns:p14="http://schemas.microsoft.com/office/powerpoint/2010/main" val="3992451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hasCustomPrompt="1"/>
          </p:nvPr>
        </p:nvSpPr>
        <p:spPr>
          <a:xfrm>
            <a:off x="719403" y="3573016"/>
            <a:ext cx="10945548" cy="792088"/>
          </a:xfrm>
        </p:spPr>
        <p:txBody>
          <a:bodyPr>
            <a:normAutofit/>
          </a:bodyPr>
          <a:lstStyle>
            <a:lvl1pPr algn="r">
              <a:defRPr sz="4400" b="0" baseline="0">
                <a:solidFill>
                  <a:schemeClr val="bg1"/>
                </a:solidFill>
              </a:defRPr>
            </a:lvl1pPr>
          </a:lstStyle>
          <a:p>
            <a:r>
              <a:rPr lang="en-US" altLang="zh-CN" dirty="0"/>
              <a:t>Add  main title here</a:t>
            </a:r>
            <a:endParaRPr lang="zh-CN" altLang="en-US" dirty="0"/>
          </a:p>
        </p:txBody>
      </p:sp>
      <p:sp>
        <p:nvSpPr>
          <p:cNvPr id="3" name="副标题 2"/>
          <p:cNvSpPr>
            <a:spLocks noGrp="1"/>
          </p:cNvSpPr>
          <p:nvPr>
            <p:ph type="subTitle" idx="1" hasCustomPrompt="1"/>
          </p:nvPr>
        </p:nvSpPr>
        <p:spPr>
          <a:xfrm>
            <a:off x="719403" y="4365104"/>
            <a:ext cx="10945548" cy="504056"/>
          </a:xfrm>
        </p:spPr>
        <p:txBody>
          <a:bodyPr>
            <a:noAutofit/>
          </a:bodyPr>
          <a:lstStyle>
            <a:lvl1pPr marL="0" indent="0" algn="r">
              <a:buNone/>
              <a:defRPr sz="2800" b="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Add subtitle here</a:t>
            </a:r>
            <a:endParaRPr lang="zh-CN" altLang="en-US" dirty="0"/>
          </a:p>
        </p:txBody>
      </p:sp>
      <p:sp>
        <p:nvSpPr>
          <p:cNvPr id="6" name="文本框 5"/>
          <p:cNvSpPr txBox="1"/>
          <p:nvPr userDrawn="1"/>
        </p:nvSpPr>
        <p:spPr>
          <a:xfrm>
            <a:off x="479376" y="6237312"/>
            <a:ext cx="2359941"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COMPUTING</a:t>
            </a:r>
            <a:r>
              <a:rPr lang="en-US" altLang="zh-CN" sz="1100" b="0" i="0" kern="1200" baseline="0" dirty="0">
                <a:solidFill>
                  <a:schemeClr val="bg2">
                    <a:lumMod val="75000"/>
                  </a:schemeClr>
                </a:solidFill>
                <a:effectLst/>
                <a:latin typeface="+mn-lt"/>
                <a:ea typeface="+mn-ea"/>
                <a:cs typeface="+mn-cs"/>
              </a:rPr>
              <a:t> INSPIRES FUTURE</a:t>
            </a:r>
            <a:endParaRPr lang="en-US" altLang="zh-CN" sz="1100" b="0" i="0" kern="1200" dirty="0">
              <a:solidFill>
                <a:schemeClr val="bg2">
                  <a:lumMod val="75000"/>
                </a:schemeClr>
              </a:solidFill>
              <a:effectLst/>
              <a:latin typeface="+mn-lt"/>
              <a:ea typeface="+mn-ea"/>
              <a:cs typeface="+mn-cs"/>
            </a:endParaRPr>
          </a:p>
        </p:txBody>
      </p:sp>
    </p:spTree>
    <p:extLst>
      <p:ext uri="{BB962C8B-B14F-4D97-AF65-F5344CB8AC3E}">
        <p14:creationId xmlns:p14="http://schemas.microsoft.com/office/powerpoint/2010/main" val="56853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封底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127449" y="4365104"/>
            <a:ext cx="9289032" cy="792088"/>
          </a:xfrm>
        </p:spPr>
        <p:txBody>
          <a:bodyPr>
            <a:normAutofit/>
          </a:bodyPr>
          <a:lstStyle>
            <a:lvl1pPr algn="ctr">
              <a:defRPr sz="4400" b="0">
                <a:solidFill>
                  <a:schemeClr val="bg1"/>
                </a:solidFill>
              </a:defRPr>
            </a:lvl1pPr>
          </a:lstStyle>
          <a:p>
            <a:r>
              <a:rPr lang="zh-CN" altLang="en-US" dirty="0"/>
              <a:t>单击此处编辑母版标题样式</a:t>
            </a:r>
          </a:p>
        </p:txBody>
      </p:sp>
      <p:sp>
        <p:nvSpPr>
          <p:cNvPr id="7" name="文本框 6"/>
          <p:cNvSpPr txBox="1"/>
          <p:nvPr userDrawn="1"/>
        </p:nvSpPr>
        <p:spPr>
          <a:xfrm>
            <a:off x="4501425" y="6381328"/>
            <a:ext cx="2359941"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COMPUTING</a:t>
            </a:r>
            <a:r>
              <a:rPr lang="en-US" altLang="zh-CN" sz="1100" b="0" i="0" kern="1200" baseline="0" dirty="0">
                <a:solidFill>
                  <a:schemeClr val="bg2">
                    <a:lumMod val="75000"/>
                  </a:schemeClr>
                </a:solidFill>
                <a:effectLst/>
                <a:latin typeface="+mn-lt"/>
                <a:ea typeface="+mn-ea"/>
                <a:cs typeface="+mn-cs"/>
              </a:rPr>
              <a:t> INSPIRES FUTURE</a:t>
            </a:r>
            <a:endParaRPr lang="en-US" altLang="zh-CN" sz="1100" b="0" i="0" kern="1200" dirty="0">
              <a:solidFill>
                <a:schemeClr val="bg2">
                  <a:lumMod val="75000"/>
                </a:schemeClr>
              </a:solidFill>
              <a:effectLst/>
              <a:latin typeface="+mn-lt"/>
              <a:ea typeface="+mn-ea"/>
              <a:cs typeface="+mn-cs"/>
            </a:endParaRPr>
          </a:p>
        </p:txBody>
      </p:sp>
    </p:spTree>
    <p:extLst>
      <p:ext uri="{BB962C8B-B14F-4D97-AF65-F5344CB8AC3E}">
        <p14:creationId xmlns:p14="http://schemas.microsoft.com/office/powerpoint/2010/main" val="72887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pag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000"/>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53" y="1196752"/>
            <a:ext cx="11137899" cy="5111972"/>
          </a:xfrm>
        </p:spPr>
        <p:txBody>
          <a:bodyPr>
            <a:normAutofit/>
          </a:bodyPr>
          <a:lstStyle>
            <a:lvl1pPr marL="0" indent="0">
              <a:lnSpc>
                <a:spcPct val="120000"/>
              </a:lnSpc>
              <a:spcAft>
                <a:spcPts val="400"/>
              </a:spcAft>
              <a:buNone/>
              <a:defRPr sz="2600" b="0"/>
            </a:lvl1pPr>
            <a:lvl2pPr marL="742950" indent="-285750">
              <a:lnSpc>
                <a:spcPct val="100000"/>
              </a:lnSpc>
              <a:spcAft>
                <a:spcPts val="0"/>
              </a:spcAft>
              <a:buFont typeface="Arial" panose="020B0604020202020204" pitchFamily="34" charset="0"/>
              <a:buChar char="•"/>
              <a:defRPr sz="2400"/>
            </a:lvl2pPr>
            <a:lvl3pPr marL="1143000" indent="-228600">
              <a:lnSpc>
                <a:spcPct val="100000"/>
              </a:lnSpc>
              <a:spcAft>
                <a:spcPts val="0"/>
              </a:spcAft>
              <a:buFont typeface="Courier New" panose="02070309020205020404" pitchFamily="49" charset="0"/>
              <a:buChar char="o"/>
              <a:defRPr sz="2000"/>
            </a:lvl3pPr>
            <a:lvl4pPr>
              <a:lnSpc>
                <a:spcPct val="100000"/>
              </a:lnSpc>
              <a:spcAft>
                <a:spcPts val="0"/>
              </a:spcAft>
              <a:defRPr sz="1800"/>
            </a:lvl4pPr>
            <a:lvl5pPr>
              <a:lnSpc>
                <a:spcPct val="100000"/>
              </a:lnSpc>
              <a:spcAft>
                <a:spcPts val="0"/>
              </a:spcAft>
              <a:defRPr sz="1600"/>
            </a:lvl5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6" name="灯片编号占位符 5"/>
          <p:cNvSpPr>
            <a:spLocks noGrp="1"/>
          </p:cNvSpPr>
          <p:nvPr>
            <p:ph type="sldNum" sz="quarter" idx="4"/>
          </p:nvPr>
        </p:nvSpPr>
        <p:spPr>
          <a:xfrm>
            <a:off x="5016381" y="6556021"/>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90545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hapter pag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623392" y="2060848"/>
            <a:ext cx="11041559" cy="750292"/>
          </a:xfrm>
        </p:spPr>
        <p:txBody>
          <a:bodyPr anchor="t">
            <a:normAutofit/>
          </a:bodyPr>
          <a:lstStyle>
            <a:lvl1pPr marL="0" marR="0" indent="0" algn="l" defTabSz="914400" rtl="0" eaLnBrk="1" fontAlgn="auto" latinLnBrk="0" hangingPunct="1">
              <a:lnSpc>
                <a:spcPct val="100000"/>
              </a:lnSpc>
              <a:spcBef>
                <a:spcPct val="0"/>
              </a:spcBef>
              <a:spcAft>
                <a:spcPts val="0"/>
              </a:spcAft>
              <a:buClrTx/>
              <a:buSzTx/>
              <a:buFontTx/>
              <a:buNone/>
              <a:tabLst/>
              <a:defRPr sz="4000" b="0" cap="none" baseline="0">
                <a:solidFill>
                  <a:schemeClr val="bg1"/>
                </a:solidFill>
              </a:defRPr>
            </a:lvl1pPr>
          </a:lstStyle>
          <a:p>
            <a:pPr lvl="0"/>
            <a:r>
              <a:rPr lang="en-US" altLang="zh-CN" dirty="0"/>
              <a:t>Add chapter title here</a:t>
            </a:r>
            <a:endParaRPr lang="zh-CN" altLang="en-US" dirty="0"/>
          </a:p>
        </p:txBody>
      </p:sp>
      <p:sp>
        <p:nvSpPr>
          <p:cNvPr id="3" name="文本占位符 2"/>
          <p:cNvSpPr>
            <a:spLocks noGrp="1"/>
          </p:cNvSpPr>
          <p:nvPr>
            <p:ph type="body" idx="1" hasCustomPrompt="1"/>
          </p:nvPr>
        </p:nvSpPr>
        <p:spPr>
          <a:xfrm>
            <a:off x="623392" y="1239292"/>
            <a:ext cx="6816757" cy="792088"/>
          </a:xfrm>
        </p:spPr>
        <p:txBody>
          <a:bodyPr wrap="square" anchor="b">
            <a:noAutofit/>
          </a:bodyPr>
          <a:lstStyle>
            <a:lvl1pPr marL="0" indent="0" algn="l" defTabSz="914400" rtl="0" eaLnBrk="1" latinLnBrk="0" hangingPunct="1">
              <a:spcBef>
                <a:spcPct val="0"/>
              </a:spcBef>
              <a:buNone/>
              <a:defRPr lang="zh-CN" altLang="en-US" sz="2800" b="0" kern="1200" cap="none" baseline="0" dirty="0" smtClean="0">
                <a:solidFill>
                  <a:schemeClr val="bg1"/>
                </a:solidFill>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Add chapter number here</a:t>
            </a:r>
            <a:endParaRPr lang="zh-CN" altLang="en-US" dirty="0"/>
          </a:p>
        </p:txBody>
      </p:sp>
      <p:sp>
        <p:nvSpPr>
          <p:cNvPr id="9" name="文本框 8"/>
          <p:cNvSpPr txBox="1"/>
          <p:nvPr userDrawn="1"/>
        </p:nvSpPr>
        <p:spPr>
          <a:xfrm>
            <a:off x="479376" y="6237312"/>
            <a:ext cx="2355132"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YOUR</a:t>
            </a:r>
            <a:r>
              <a:rPr lang="en-US" altLang="zh-CN" sz="1100" b="0" i="0" kern="1200" baseline="0" dirty="0">
                <a:solidFill>
                  <a:schemeClr val="bg2">
                    <a:lumMod val="75000"/>
                  </a:schemeClr>
                </a:solidFill>
                <a:effectLst/>
                <a:latin typeface="+mn-lt"/>
                <a:ea typeface="+mn-ea"/>
                <a:cs typeface="+mn-cs"/>
              </a:rPr>
              <a:t> </a:t>
            </a:r>
            <a:r>
              <a:rPr lang="en-US" altLang="zh-CN" sz="1100" b="0" i="0" kern="1200" dirty="0">
                <a:solidFill>
                  <a:schemeClr val="bg2">
                    <a:lumMod val="75000"/>
                  </a:schemeClr>
                </a:solidFill>
                <a:effectLst/>
                <a:latin typeface="+mn-lt"/>
                <a:ea typeface="+mn-ea"/>
                <a:cs typeface="+mn-cs"/>
              </a:rPr>
              <a:t>SUCCESS, WE SUCCEED</a:t>
            </a:r>
          </a:p>
        </p:txBody>
      </p:sp>
    </p:spTree>
    <p:extLst>
      <p:ext uri="{BB962C8B-B14F-4D97-AF65-F5344CB8AC3E}">
        <p14:creationId xmlns:p14="http://schemas.microsoft.com/office/powerpoint/2010/main" val="192495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inpage_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accent1"/>
                </a:solidFill>
              </a:defRPr>
            </a:lvl1pPr>
          </a:lstStyle>
          <a:p>
            <a:r>
              <a:rPr lang="en-US" altLang="zh-CN" dirty="0"/>
              <a:t>Add title here</a:t>
            </a:r>
            <a:endParaRPr lang="zh-CN" altLang="en-US" dirty="0"/>
          </a:p>
        </p:txBody>
      </p:sp>
      <p:sp>
        <p:nvSpPr>
          <p:cNvPr id="4" name="页脚占位符 4"/>
          <p:cNvSpPr>
            <a:spLocks noGrp="1"/>
          </p:cNvSpPr>
          <p:nvPr>
            <p:ph type="ftr" sz="quarter" idx="3"/>
          </p:nvPr>
        </p:nvSpPr>
        <p:spPr>
          <a:xfrm>
            <a:off x="7555576" y="6556022"/>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5" name="灯片编号占位符 5"/>
          <p:cNvSpPr>
            <a:spLocks noGrp="1"/>
          </p:cNvSpPr>
          <p:nvPr>
            <p:ph type="sldNum" sz="quarter" idx="4"/>
          </p:nvPr>
        </p:nvSpPr>
        <p:spPr>
          <a:xfrm>
            <a:off x="5016381" y="6556021"/>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64427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page_3">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1" y="1125538"/>
            <a:ext cx="5473700" cy="5183187"/>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1" y="1125538"/>
            <a:ext cx="5473700" cy="5183187"/>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6" name="页脚占位符 4"/>
          <p:cNvSpPr>
            <a:spLocks noGrp="1"/>
          </p:cNvSpPr>
          <p:nvPr>
            <p:ph type="ftr" sz="quarter" idx="3"/>
          </p:nvPr>
        </p:nvSpPr>
        <p:spPr>
          <a:xfrm>
            <a:off x="7555576" y="6556022"/>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7" name="灯片编号占位符 5"/>
          <p:cNvSpPr>
            <a:spLocks noGrp="1"/>
          </p:cNvSpPr>
          <p:nvPr>
            <p:ph type="sldNum" sz="quarter" idx="4"/>
          </p:nvPr>
        </p:nvSpPr>
        <p:spPr>
          <a:xfrm>
            <a:off x="5016381" y="6556021"/>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239108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inpage_4">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2" y="1844827"/>
            <a:ext cx="5469467" cy="4463901"/>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vl6pPr>
              <a:defRPr sz="1600"/>
            </a:lvl6pPr>
            <a:lvl7pPr>
              <a:defRPr sz="1600"/>
            </a:lvl7pPr>
            <a:lvl8pPr>
              <a:defRPr sz="1600"/>
            </a:lvl8pPr>
            <a:lvl9pPr>
              <a:defRPr sz="16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1" y="1125538"/>
            <a:ext cx="5473700" cy="639762"/>
          </a:xfrm>
        </p:spPr>
        <p:txBody>
          <a:bodyPr anchor="ctr" anchorCtr="0">
            <a:noAutofit/>
          </a:bodyPr>
          <a:lstStyle>
            <a:lvl1pPr marL="0" indent="0">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7"/>
            <a:ext cx="5471584" cy="4463901"/>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vl6pPr>
              <a:defRPr sz="1600"/>
            </a:lvl6pPr>
            <a:lvl7pPr>
              <a:defRPr sz="1600"/>
            </a:lvl7pPr>
            <a:lvl8pPr>
              <a:defRPr sz="1600"/>
            </a:lvl8pPr>
            <a:lvl9pPr>
              <a:defRPr sz="16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8" name="页脚占位符 4"/>
          <p:cNvSpPr>
            <a:spLocks noGrp="1"/>
          </p:cNvSpPr>
          <p:nvPr>
            <p:ph type="ftr" sz="quarter" idx="10"/>
          </p:nvPr>
        </p:nvSpPr>
        <p:spPr>
          <a:xfrm>
            <a:off x="7555576" y="6556022"/>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9" name="灯片编号占位符 5"/>
          <p:cNvSpPr>
            <a:spLocks noGrp="1"/>
          </p:cNvSpPr>
          <p:nvPr>
            <p:ph type="sldNum" sz="quarter" idx="11"/>
          </p:nvPr>
        </p:nvSpPr>
        <p:spPr>
          <a:xfrm>
            <a:off x="5016381" y="6556021"/>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49631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page_5">
    <p:spTree>
      <p:nvGrpSpPr>
        <p:cNvPr id="1" name=""/>
        <p:cNvGrpSpPr/>
        <p:nvPr/>
      </p:nvGrpSpPr>
      <p:grpSpPr>
        <a:xfrm>
          <a:off x="0" y="0"/>
          <a:ext cx="0" cy="0"/>
          <a:chOff x="0" y="0"/>
          <a:chExt cx="0" cy="0"/>
        </a:xfrm>
      </p:grpSpPr>
      <p:sp>
        <p:nvSpPr>
          <p:cNvPr id="3" name="页脚占位符 4"/>
          <p:cNvSpPr>
            <a:spLocks noGrp="1"/>
          </p:cNvSpPr>
          <p:nvPr>
            <p:ph type="ftr" sz="quarter" idx="3"/>
          </p:nvPr>
        </p:nvSpPr>
        <p:spPr>
          <a:xfrm>
            <a:off x="7555576" y="6556022"/>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4" name="灯片编号占位符 5"/>
          <p:cNvSpPr>
            <a:spLocks noGrp="1"/>
          </p:cNvSpPr>
          <p:nvPr>
            <p:ph type="sldNum" sz="quarter" idx="4"/>
          </p:nvPr>
        </p:nvSpPr>
        <p:spPr>
          <a:xfrm>
            <a:off x="5016381" y="6556021"/>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53579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page_6">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3"/>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4" y="1125538"/>
            <a:ext cx="6898217" cy="5183187"/>
          </a:xfrm>
          <a:ln>
            <a:solidFill>
              <a:schemeClr val="tx2"/>
            </a:solidFill>
          </a:ln>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2000"/>
            </a:lvl6pPr>
            <a:lvl7pPr>
              <a:defRPr sz="2000"/>
            </a:lvl7pPr>
            <a:lvl8pPr>
              <a:defRPr sz="2000"/>
            </a:lvl8pPr>
            <a:lvl9pPr>
              <a:defRPr sz="20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2" y="1125538"/>
            <a:ext cx="4093633" cy="5183187"/>
          </a:xfrm>
        </p:spPr>
        <p:txBody>
          <a:bodyPr>
            <a:normAutofit/>
          </a:bodyPr>
          <a:lstStyle>
            <a:lvl1pPr marL="0" indent="0">
              <a:buNone/>
              <a:defRPr sz="20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dirty="0"/>
              <a:t>Add text here</a:t>
            </a:r>
            <a:endParaRPr lang="zh-CN" altLang="en-US" sz="3200" dirty="0"/>
          </a:p>
        </p:txBody>
      </p:sp>
      <p:sp>
        <p:nvSpPr>
          <p:cNvPr id="6" name="页脚占位符 4"/>
          <p:cNvSpPr>
            <a:spLocks noGrp="1"/>
          </p:cNvSpPr>
          <p:nvPr>
            <p:ph type="ftr" sz="quarter" idx="3"/>
          </p:nvPr>
        </p:nvSpPr>
        <p:spPr>
          <a:xfrm>
            <a:off x="7555576" y="6556022"/>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7" name="灯片编号占位符 5"/>
          <p:cNvSpPr>
            <a:spLocks noGrp="1"/>
          </p:cNvSpPr>
          <p:nvPr>
            <p:ph type="sldNum" sz="quarter" idx="4"/>
          </p:nvPr>
        </p:nvSpPr>
        <p:spPr>
          <a:xfrm>
            <a:off x="5016381" y="6556021"/>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284562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npage_7">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4956215"/>
            <a:ext cx="11137900" cy="566738"/>
          </a:xfrm>
        </p:spPr>
        <p:txBody>
          <a:bodyPr anchor="b">
            <a:normAutofit/>
          </a:bodyPr>
          <a:lstStyle>
            <a:lvl1pPr algn="l">
              <a:defRPr sz="2800" b="0">
                <a:solidFill>
                  <a:schemeClr val="tx1">
                    <a:lumMod val="75000"/>
                    <a:lumOff val="25000"/>
                  </a:schemeClr>
                </a:solidFill>
              </a:defRPr>
            </a:lvl1pPr>
          </a:lstStyle>
          <a:p>
            <a:r>
              <a:rPr lang="en-US" altLang="zh-CN" dirty="0"/>
              <a:t>Add title here</a:t>
            </a:r>
          </a:p>
        </p:txBody>
      </p:sp>
      <p:sp>
        <p:nvSpPr>
          <p:cNvPr id="3" name="图片占位符 2"/>
          <p:cNvSpPr>
            <a:spLocks noGrp="1"/>
          </p:cNvSpPr>
          <p:nvPr>
            <p:ph type="pic" idx="1" hasCustomPrompt="1"/>
          </p:nvPr>
        </p:nvSpPr>
        <p:spPr>
          <a:xfrm>
            <a:off x="527051" y="1125538"/>
            <a:ext cx="11137900" cy="3743622"/>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 here</a:t>
            </a:r>
            <a:endParaRPr lang="zh-CN" altLang="en-US" dirty="0"/>
          </a:p>
        </p:txBody>
      </p:sp>
      <p:sp>
        <p:nvSpPr>
          <p:cNvPr id="4" name="文本占位符 3"/>
          <p:cNvSpPr>
            <a:spLocks noGrp="1"/>
          </p:cNvSpPr>
          <p:nvPr>
            <p:ph type="body" sz="half" idx="2" hasCustomPrompt="1"/>
          </p:nvPr>
        </p:nvSpPr>
        <p:spPr>
          <a:xfrm>
            <a:off x="527051" y="5522956"/>
            <a:ext cx="11137900" cy="642351"/>
          </a:xfrm>
        </p:spPr>
        <p:txBody>
          <a:bodyPr>
            <a:normAutofit/>
          </a:bodyPr>
          <a:lstStyle>
            <a:lvl1pPr marL="0" indent="0">
              <a:buNone/>
              <a:defRPr sz="18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dirty="0"/>
              <a:t>Add text here</a:t>
            </a:r>
            <a:endParaRPr lang="zh-CN" altLang="en-US" sz="3200" dirty="0"/>
          </a:p>
        </p:txBody>
      </p:sp>
      <p:sp>
        <p:nvSpPr>
          <p:cNvPr id="14" name="标题 1"/>
          <p:cNvSpPr txBox="1">
            <a:spLocks/>
          </p:cNvSpPr>
          <p:nvPr userDrawn="1"/>
        </p:nvSpPr>
        <p:spPr>
          <a:xfrm>
            <a:off x="527053"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7" name="页脚占位符 4"/>
          <p:cNvSpPr>
            <a:spLocks noGrp="1"/>
          </p:cNvSpPr>
          <p:nvPr>
            <p:ph type="ftr" sz="quarter" idx="3"/>
          </p:nvPr>
        </p:nvSpPr>
        <p:spPr>
          <a:xfrm>
            <a:off x="7555576" y="6556022"/>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8" name="灯片编号占位符 5"/>
          <p:cNvSpPr>
            <a:spLocks noGrp="1"/>
          </p:cNvSpPr>
          <p:nvPr>
            <p:ph type="sldNum" sz="quarter" idx="4"/>
          </p:nvPr>
        </p:nvSpPr>
        <p:spPr>
          <a:xfrm>
            <a:off x="5016381" y="6556021"/>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16491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527053"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3" y="1196752"/>
            <a:ext cx="11137899" cy="5111972"/>
          </a:xfrm>
          <a:prstGeom prst="rect">
            <a:avLst/>
          </a:prstGeom>
        </p:spPr>
        <p:txBody>
          <a:bodyPr vert="horz" lIns="91440" tIns="45720" rIns="91440" bIns="45720" rtlCol="0">
            <a:normAutofit/>
          </a:bodyPr>
          <a:lstStyle/>
          <a:p>
            <a:r>
              <a:rPr lang="en-US" altLang="zh-CN" dirty="0"/>
              <a:t>Add text here</a:t>
            </a:r>
            <a:endParaRPr lang="zh-CN" altLang="en-US" sz="3200"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9" name="页脚占位符 4"/>
          <p:cNvSpPr>
            <a:spLocks noGrp="1"/>
          </p:cNvSpPr>
          <p:nvPr>
            <p:ph type="ftr" sz="quarter" idx="3"/>
          </p:nvPr>
        </p:nvSpPr>
        <p:spPr>
          <a:xfrm>
            <a:off x="7555576" y="6556022"/>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10" name="灯片编号占位符 5"/>
          <p:cNvSpPr>
            <a:spLocks noGrp="1"/>
          </p:cNvSpPr>
          <p:nvPr>
            <p:ph type="sldNum" sz="quarter" idx="4"/>
          </p:nvPr>
        </p:nvSpPr>
        <p:spPr>
          <a:xfrm>
            <a:off x="5016381" y="6556021"/>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3142348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0" r:id="rId4"/>
    <p:sldLayoutId id="2147483663" r:id="rId5"/>
    <p:sldLayoutId id="2147483664" r:id="rId6"/>
    <p:sldLayoutId id="2147483666" r:id="rId7"/>
    <p:sldLayoutId id="2147483667" r:id="rId8"/>
    <p:sldLayoutId id="2147483668" r:id="rId9"/>
    <p:sldLayoutId id="2147483671" r:id="rId10"/>
  </p:sldLayoutIdLst>
  <p:hf hdr="0" dt="0"/>
  <p:txStyles>
    <p:titleStyle>
      <a:lvl1pPr algn="l" defTabSz="914400" rtl="0" eaLnBrk="1" latinLnBrk="0" hangingPunct="1">
        <a:spcBef>
          <a:spcPct val="0"/>
        </a:spcBef>
        <a:buNone/>
        <a:defRPr sz="3200" b="1" kern="1200" baseline="0">
          <a:solidFill>
            <a:schemeClr val="accent1"/>
          </a:solidFill>
          <a:latin typeface="+mj-lt"/>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Tx/>
        <a:buFontTx/>
        <a:buChar char="•"/>
        <a:tabLst/>
        <a:defRPr sz="2800" b="0" kern="1200" baseline="0">
          <a:solidFill>
            <a:schemeClr val="tx1"/>
          </a:solidFill>
          <a:latin typeface="+mn-lt"/>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sz="2400" kern="1200" baseline="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2000" kern="1200" baseline="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baseline="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ngimg.com/download/28616"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ngimg.com/download/28616"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719403" y="3140968"/>
            <a:ext cx="10945548" cy="1080120"/>
          </a:xfrm>
        </p:spPr>
        <p:txBody>
          <a:bodyPr>
            <a:noAutofit/>
          </a:bodyPr>
          <a:lstStyle/>
          <a:p>
            <a:pPr algn="ctr"/>
            <a:r>
              <a:rPr lang="en-US" altLang="zh-CN" sz="3600" b="1" dirty="0"/>
              <a:t>Branching Model</a:t>
            </a:r>
            <a:endParaRPr lang="zh-CN" altLang="en-US" sz="3400" dirty="0"/>
          </a:p>
        </p:txBody>
      </p:sp>
      <p:sp>
        <p:nvSpPr>
          <p:cNvPr id="2" name="TextBox 1">
            <a:extLst>
              <a:ext uri="{FF2B5EF4-FFF2-40B4-BE49-F238E27FC236}">
                <a16:creationId xmlns:a16="http://schemas.microsoft.com/office/drawing/2014/main" id="{1BEE884A-3315-1941-8758-5992286B399C}"/>
              </a:ext>
            </a:extLst>
          </p:cNvPr>
          <p:cNvSpPr txBox="1"/>
          <p:nvPr/>
        </p:nvSpPr>
        <p:spPr>
          <a:xfrm>
            <a:off x="8256240" y="6093296"/>
            <a:ext cx="3744416" cy="369332"/>
          </a:xfrm>
          <a:prstGeom prst="rect">
            <a:avLst/>
          </a:prstGeom>
          <a:noFill/>
        </p:spPr>
        <p:txBody>
          <a:bodyPr wrap="square" rtlCol="0">
            <a:spAutoFit/>
          </a:bodyPr>
          <a:lstStyle/>
          <a:p>
            <a:r>
              <a:rPr lang="pt-PT" dirty="0"/>
              <a:t>Maputo, 20 – </a:t>
            </a:r>
            <a:r>
              <a:rPr lang="pt-PT" dirty="0" err="1"/>
              <a:t>Nov</a:t>
            </a:r>
            <a:r>
              <a:rPr lang="pt-PT" dirty="0"/>
              <a:t> - 2018</a:t>
            </a:r>
          </a:p>
        </p:txBody>
      </p:sp>
      <p:sp>
        <p:nvSpPr>
          <p:cNvPr id="9" name="Subtitle 8">
            <a:extLst>
              <a:ext uri="{FF2B5EF4-FFF2-40B4-BE49-F238E27FC236}">
                <a16:creationId xmlns:a16="http://schemas.microsoft.com/office/drawing/2014/main" id="{C2F78F30-FAEB-B347-8B09-BABB776FD6AC}"/>
              </a:ext>
            </a:extLst>
          </p:cNvPr>
          <p:cNvSpPr>
            <a:spLocks noGrp="1"/>
          </p:cNvSpPr>
          <p:nvPr>
            <p:ph type="subTitle" idx="1"/>
          </p:nvPr>
        </p:nvSpPr>
        <p:spPr>
          <a:xfrm>
            <a:off x="479376" y="5733256"/>
            <a:ext cx="10945548" cy="363576"/>
          </a:xfrm>
        </p:spPr>
        <p:txBody>
          <a:bodyPr/>
          <a:lstStyle/>
          <a:p>
            <a:pPr algn="l"/>
            <a:r>
              <a:rPr lang="pt-PT" sz="1600" b="1" dirty="0"/>
              <a:t>Apresentado por:</a:t>
            </a:r>
            <a:r>
              <a:rPr lang="pt-PT" sz="1600" dirty="0"/>
              <a:t> Robin Ren</a:t>
            </a:r>
          </a:p>
        </p:txBody>
      </p:sp>
      <p:sp>
        <p:nvSpPr>
          <p:cNvPr id="8" name="TextBox 7">
            <a:extLst>
              <a:ext uri="{FF2B5EF4-FFF2-40B4-BE49-F238E27FC236}">
                <a16:creationId xmlns:a16="http://schemas.microsoft.com/office/drawing/2014/main" id="{3F9A64F5-CFF8-9746-917B-508680AFF80D}"/>
              </a:ext>
            </a:extLst>
          </p:cNvPr>
          <p:cNvSpPr txBox="1"/>
          <p:nvPr/>
        </p:nvSpPr>
        <p:spPr>
          <a:xfrm>
            <a:off x="1055440" y="3924344"/>
            <a:ext cx="10945216" cy="461665"/>
          </a:xfrm>
          <a:prstGeom prst="rect">
            <a:avLst/>
          </a:prstGeom>
          <a:noFill/>
        </p:spPr>
        <p:txBody>
          <a:bodyPr wrap="square" rtlCol="0">
            <a:spAutoFit/>
          </a:bodyPr>
          <a:lstStyle/>
          <a:p>
            <a:r>
              <a:rPr lang="en-US" altLang="zh-CN" sz="2400" b="1" i="1" dirty="0">
                <a:solidFill>
                  <a:schemeClr val="accent5">
                    <a:lumMod val="60000"/>
                    <a:lumOff val="40000"/>
                  </a:schemeClr>
                </a:solidFill>
              </a:rPr>
              <a:t>SVN Branching &amp; Merging</a:t>
            </a:r>
            <a:endParaRPr lang="pt-PT" sz="2400" b="1" dirty="0">
              <a:solidFill>
                <a:schemeClr val="accent5">
                  <a:lumMod val="60000"/>
                  <a:lumOff val="40000"/>
                </a:schemeClr>
              </a:solidFill>
            </a:endParaRPr>
          </a:p>
        </p:txBody>
      </p:sp>
    </p:spTree>
    <p:extLst>
      <p:ext uri="{BB962C8B-B14F-4D97-AF65-F5344CB8AC3E}">
        <p14:creationId xmlns:p14="http://schemas.microsoft.com/office/powerpoint/2010/main" val="297843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lstStyle/>
          <a:p>
            <a:r>
              <a:rPr lang="pt-PT" dirty="0" err="1"/>
              <a:t>How</a:t>
            </a:r>
            <a:r>
              <a:rPr lang="pt-PT" dirty="0"/>
              <a:t> to </a:t>
            </a:r>
            <a:r>
              <a:rPr lang="pt-PT" dirty="0" err="1"/>
              <a:t>merge</a:t>
            </a:r>
            <a:r>
              <a:rPr lang="pt-PT" dirty="0"/>
              <a:t> </a:t>
            </a:r>
            <a:r>
              <a:rPr lang="pt-PT" dirty="0" err="1"/>
              <a:t>codes</a:t>
            </a:r>
            <a:r>
              <a:rPr lang="pt-PT" dirty="0"/>
              <a:t>?</a:t>
            </a:r>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10</a:t>
            </a:fld>
            <a:endParaRPr lang="en-US" dirty="0"/>
          </a:p>
        </p:txBody>
      </p:sp>
      <p:sp>
        <p:nvSpPr>
          <p:cNvPr id="5" name="TextBox 4">
            <a:extLst>
              <a:ext uri="{FF2B5EF4-FFF2-40B4-BE49-F238E27FC236}">
                <a16:creationId xmlns:a16="http://schemas.microsoft.com/office/drawing/2014/main" id="{3CB20718-21E3-4D99-860B-114F003C5B6E}"/>
              </a:ext>
            </a:extLst>
          </p:cNvPr>
          <p:cNvSpPr txBox="1"/>
          <p:nvPr/>
        </p:nvSpPr>
        <p:spPr>
          <a:xfrm>
            <a:off x="838200" y="1340528"/>
            <a:ext cx="2717539" cy="523220"/>
          </a:xfrm>
          <a:prstGeom prst="rect">
            <a:avLst/>
          </a:prstGeom>
          <a:noFill/>
        </p:spPr>
        <p:txBody>
          <a:bodyPr wrap="none" rtlCol="0">
            <a:spAutoFit/>
          </a:bodyPr>
          <a:lstStyle/>
          <a:p>
            <a:r>
              <a:rPr lang="en-US" altLang="zh-CN" sz="2800" b="1" dirty="0">
                <a:ea typeface="Verdana" panose="020B0604030504040204" pitchFamily="34" charset="0"/>
              </a:rPr>
              <a:t>1. Merge options</a:t>
            </a:r>
            <a:endParaRPr lang="zh-CN" altLang="en-US" sz="2800" b="1" dirty="0"/>
          </a:p>
        </p:txBody>
      </p:sp>
      <p:sp>
        <p:nvSpPr>
          <p:cNvPr id="6" name="TextBox 5">
            <a:extLst>
              <a:ext uri="{FF2B5EF4-FFF2-40B4-BE49-F238E27FC236}">
                <a16:creationId xmlns:a16="http://schemas.microsoft.com/office/drawing/2014/main" id="{09FE8773-B5F2-47B0-9E8F-AFB75950E6BB}"/>
              </a:ext>
            </a:extLst>
          </p:cNvPr>
          <p:cNvSpPr txBox="1"/>
          <p:nvPr/>
        </p:nvSpPr>
        <p:spPr>
          <a:xfrm>
            <a:off x="838199" y="2311606"/>
            <a:ext cx="6317203" cy="2677656"/>
          </a:xfrm>
          <a:prstGeom prst="rect">
            <a:avLst/>
          </a:prstGeom>
          <a:noFill/>
        </p:spPr>
        <p:txBody>
          <a:bodyPr wrap="square" rtlCol="0">
            <a:spAutoFit/>
          </a:bodyPr>
          <a:lstStyle/>
          <a:p>
            <a:pPr marL="514350" indent="-514350">
              <a:buFont typeface="+mj-lt"/>
              <a:buAutoNum type="alphaLcParenR"/>
            </a:pPr>
            <a:r>
              <a:rPr lang="en-US" altLang="zh-CN" sz="2800" dirty="0"/>
              <a:t>Merge a range of revisions (</a:t>
            </a:r>
            <a:r>
              <a:rPr lang="en-US" altLang="zh-CN" sz="2800" dirty="0" err="1"/>
              <a:t>Cherrypicking</a:t>
            </a:r>
            <a:r>
              <a:rPr lang="en-US" altLang="zh-CN" sz="2800" dirty="0"/>
              <a:t>)</a:t>
            </a:r>
          </a:p>
          <a:p>
            <a:pPr marL="514350" indent="-514350">
              <a:buFont typeface="+mj-lt"/>
              <a:buAutoNum type="alphaLcParenR"/>
            </a:pPr>
            <a:endParaRPr lang="en-US" altLang="zh-CN" sz="2800" dirty="0"/>
          </a:p>
          <a:p>
            <a:pPr marL="514350" indent="-514350">
              <a:buFont typeface="+mj-lt"/>
              <a:buAutoNum type="alphaLcParenR"/>
            </a:pPr>
            <a:r>
              <a:rPr lang="en-US" altLang="zh-CN" sz="2800" dirty="0"/>
              <a:t>Merge two different trees</a:t>
            </a:r>
          </a:p>
          <a:p>
            <a:pPr marL="514350" indent="-514350">
              <a:buFont typeface="+mj-lt"/>
              <a:buAutoNum type="alphaLcParenR"/>
            </a:pPr>
            <a:endParaRPr lang="en-US" altLang="zh-CN" sz="2800" dirty="0"/>
          </a:p>
          <a:p>
            <a:endParaRPr lang="en-US" altLang="zh-CN" sz="2800" dirty="0"/>
          </a:p>
        </p:txBody>
      </p:sp>
      <p:pic>
        <p:nvPicPr>
          <p:cNvPr id="7" name="Picture 6">
            <a:extLst>
              <a:ext uri="{FF2B5EF4-FFF2-40B4-BE49-F238E27FC236}">
                <a16:creationId xmlns:a16="http://schemas.microsoft.com/office/drawing/2014/main" id="{04EC4BE9-D4EC-4686-9B4A-371A418F4C9F}"/>
              </a:ext>
            </a:extLst>
          </p:cNvPr>
          <p:cNvPicPr>
            <a:picLocks noChangeAspect="1"/>
          </p:cNvPicPr>
          <p:nvPr/>
        </p:nvPicPr>
        <p:blipFill>
          <a:blip r:embed="rId2"/>
          <a:stretch>
            <a:fillRect/>
          </a:stretch>
        </p:blipFill>
        <p:spPr>
          <a:xfrm>
            <a:off x="6640562" y="1340528"/>
            <a:ext cx="4503810" cy="4305673"/>
          </a:xfrm>
          <a:prstGeom prst="rect">
            <a:avLst/>
          </a:prstGeom>
        </p:spPr>
      </p:pic>
    </p:spTree>
    <p:extLst>
      <p:ext uri="{BB962C8B-B14F-4D97-AF65-F5344CB8AC3E}">
        <p14:creationId xmlns:p14="http://schemas.microsoft.com/office/powerpoint/2010/main" val="402950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lstStyle/>
          <a:p>
            <a:r>
              <a:rPr lang="pt-PT" dirty="0" err="1"/>
              <a:t>How</a:t>
            </a:r>
            <a:r>
              <a:rPr lang="pt-PT" dirty="0"/>
              <a:t> to </a:t>
            </a:r>
            <a:r>
              <a:rPr lang="pt-PT" dirty="0" err="1"/>
              <a:t>merge</a:t>
            </a:r>
            <a:r>
              <a:rPr lang="pt-PT" dirty="0"/>
              <a:t> </a:t>
            </a:r>
            <a:r>
              <a:rPr lang="pt-PT" dirty="0" err="1"/>
              <a:t>codes</a:t>
            </a:r>
            <a:r>
              <a:rPr lang="pt-PT" dirty="0"/>
              <a:t>?</a:t>
            </a:r>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11</a:t>
            </a:fld>
            <a:endParaRPr lang="en-US" dirty="0"/>
          </a:p>
        </p:txBody>
      </p:sp>
      <p:sp>
        <p:nvSpPr>
          <p:cNvPr id="5" name="TextBox 4">
            <a:extLst>
              <a:ext uri="{FF2B5EF4-FFF2-40B4-BE49-F238E27FC236}">
                <a16:creationId xmlns:a16="http://schemas.microsoft.com/office/drawing/2014/main" id="{83187431-2AD5-44C1-91F6-1EC199DA2855}"/>
              </a:ext>
            </a:extLst>
          </p:cNvPr>
          <p:cNvSpPr txBox="1"/>
          <p:nvPr/>
        </p:nvSpPr>
        <p:spPr>
          <a:xfrm>
            <a:off x="838200" y="1340528"/>
            <a:ext cx="4473725" cy="523220"/>
          </a:xfrm>
          <a:prstGeom prst="rect">
            <a:avLst/>
          </a:prstGeom>
          <a:noFill/>
        </p:spPr>
        <p:txBody>
          <a:bodyPr wrap="none" rtlCol="0">
            <a:spAutoFit/>
          </a:bodyPr>
          <a:lstStyle/>
          <a:p>
            <a:r>
              <a:rPr lang="en-US" altLang="zh-CN" sz="2800" b="1" dirty="0">
                <a:ea typeface="Verdana" panose="020B0604030504040204" pitchFamily="34" charset="0"/>
              </a:rPr>
              <a:t>2. Merge revision(s) from log</a:t>
            </a:r>
            <a:endParaRPr lang="zh-CN" altLang="en-US" sz="2800" b="1" dirty="0"/>
          </a:p>
        </p:txBody>
      </p:sp>
      <p:pic>
        <p:nvPicPr>
          <p:cNvPr id="6" name="Picture 5">
            <a:extLst>
              <a:ext uri="{FF2B5EF4-FFF2-40B4-BE49-F238E27FC236}">
                <a16:creationId xmlns:a16="http://schemas.microsoft.com/office/drawing/2014/main" id="{67786D9B-72A4-4DE3-99A4-AD20B1399D8C}"/>
              </a:ext>
            </a:extLst>
          </p:cNvPr>
          <p:cNvPicPr>
            <a:picLocks noChangeAspect="1"/>
          </p:cNvPicPr>
          <p:nvPr/>
        </p:nvPicPr>
        <p:blipFill>
          <a:blip r:embed="rId2"/>
          <a:stretch>
            <a:fillRect/>
          </a:stretch>
        </p:blipFill>
        <p:spPr>
          <a:xfrm>
            <a:off x="3231473" y="1863748"/>
            <a:ext cx="5399143" cy="4377500"/>
          </a:xfrm>
          <a:prstGeom prst="rect">
            <a:avLst/>
          </a:prstGeom>
        </p:spPr>
      </p:pic>
    </p:spTree>
    <p:extLst>
      <p:ext uri="{BB962C8B-B14F-4D97-AF65-F5344CB8AC3E}">
        <p14:creationId xmlns:p14="http://schemas.microsoft.com/office/powerpoint/2010/main" val="227031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lstStyle/>
          <a:p>
            <a:r>
              <a:rPr lang="pt-PT" dirty="0" err="1"/>
              <a:t>How</a:t>
            </a:r>
            <a:r>
              <a:rPr lang="pt-PT" dirty="0"/>
              <a:t> to </a:t>
            </a:r>
            <a:r>
              <a:rPr lang="pt-PT" dirty="0" err="1"/>
              <a:t>merge</a:t>
            </a:r>
            <a:r>
              <a:rPr lang="pt-PT" dirty="0"/>
              <a:t> </a:t>
            </a:r>
            <a:r>
              <a:rPr lang="pt-PT" dirty="0" err="1"/>
              <a:t>codes</a:t>
            </a:r>
            <a:r>
              <a:rPr lang="pt-PT" dirty="0"/>
              <a:t>?</a:t>
            </a:r>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12</a:t>
            </a:fld>
            <a:endParaRPr lang="en-US" dirty="0"/>
          </a:p>
        </p:txBody>
      </p:sp>
      <p:sp>
        <p:nvSpPr>
          <p:cNvPr id="5" name="TextBox 4">
            <a:extLst>
              <a:ext uri="{FF2B5EF4-FFF2-40B4-BE49-F238E27FC236}">
                <a16:creationId xmlns:a16="http://schemas.microsoft.com/office/drawing/2014/main" id="{2C9A8517-0323-4AAE-821E-5F78F2C116A3}"/>
              </a:ext>
            </a:extLst>
          </p:cNvPr>
          <p:cNvSpPr txBox="1"/>
          <p:nvPr/>
        </p:nvSpPr>
        <p:spPr>
          <a:xfrm>
            <a:off x="838200" y="1340528"/>
            <a:ext cx="4473725" cy="523220"/>
          </a:xfrm>
          <a:prstGeom prst="rect">
            <a:avLst/>
          </a:prstGeom>
          <a:noFill/>
        </p:spPr>
        <p:txBody>
          <a:bodyPr wrap="none" rtlCol="0">
            <a:spAutoFit/>
          </a:bodyPr>
          <a:lstStyle/>
          <a:p>
            <a:r>
              <a:rPr lang="en-US" altLang="zh-CN" sz="2800" b="1" dirty="0">
                <a:ea typeface="Verdana" panose="020B0604030504040204" pitchFamily="34" charset="0"/>
              </a:rPr>
              <a:t>2. Merge revision(s) from log</a:t>
            </a:r>
            <a:endParaRPr lang="zh-CN" altLang="en-US" sz="2800" b="1" dirty="0"/>
          </a:p>
        </p:txBody>
      </p:sp>
      <p:sp>
        <p:nvSpPr>
          <p:cNvPr id="6" name="TextBox 5">
            <a:extLst>
              <a:ext uri="{FF2B5EF4-FFF2-40B4-BE49-F238E27FC236}">
                <a16:creationId xmlns:a16="http://schemas.microsoft.com/office/drawing/2014/main" id="{D031817C-7422-4DD2-B8FD-290CFCDD3350}"/>
              </a:ext>
            </a:extLst>
          </p:cNvPr>
          <p:cNvSpPr txBox="1"/>
          <p:nvPr/>
        </p:nvSpPr>
        <p:spPr>
          <a:xfrm>
            <a:off x="1455938" y="1974254"/>
            <a:ext cx="3684234" cy="2246769"/>
          </a:xfrm>
          <a:prstGeom prst="rect">
            <a:avLst/>
          </a:prstGeom>
          <a:noFill/>
        </p:spPr>
        <p:txBody>
          <a:bodyPr wrap="square" rtlCol="0">
            <a:spAutoFit/>
          </a:bodyPr>
          <a:lstStyle/>
          <a:p>
            <a:endParaRPr lang="en-US" altLang="zh-CN" sz="2800" dirty="0"/>
          </a:p>
          <a:p>
            <a:r>
              <a:rPr lang="en-US" altLang="zh-CN" sz="2800" dirty="0"/>
              <a:t>Make sure the target folder is at the same level of code structure as the current folder!</a:t>
            </a:r>
          </a:p>
        </p:txBody>
      </p:sp>
      <p:pic>
        <p:nvPicPr>
          <p:cNvPr id="7" name="Picture 6">
            <a:extLst>
              <a:ext uri="{FF2B5EF4-FFF2-40B4-BE49-F238E27FC236}">
                <a16:creationId xmlns:a16="http://schemas.microsoft.com/office/drawing/2014/main" id="{3A54E6EF-0288-45A2-853B-CB39CCD0E28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00" y="2542425"/>
            <a:ext cx="546980" cy="492709"/>
          </a:xfrm>
          <a:prstGeom prst="rect">
            <a:avLst/>
          </a:prstGeom>
        </p:spPr>
      </p:pic>
      <p:pic>
        <p:nvPicPr>
          <p:cNvPr id="8" name="Picture 7">
            <a:extLst>
              <a:ext uri="{FF2B5EF4-FFF2-40B4-BE49-F238E27FC236}">
                <a16:creationId xmlns:a16="http://schemas.microsoft.com/office/drawing/2014/main" id="{3DB24220-20C6-4B30-AC22-C79585D3662C}"/>
              </a:ext>
            </a:extLst>
          </p:cNvPr>
          <p:cNvPicPr>
            <a:picLocks noChangeAspect="1"/>
          </p:cNvPicPr>
          <p:nvPr/>
        </p:nvPicPr>
        <p:blipFill>
          <a:blip r:embed="rId4"/>
          <a:stretch>
            <a:fillRect/>
          </a:stretch>
        </p:blipFill>
        <p:spPr>
          <a:xfrm>
            <a:off x="6761264" y="660614"/>
            <a:ext cx="5424137" cy="2437024"/>
          </a:xfrm>
          <a:prstGeom prst="rect">
            <a:avLst/>
          </a:prstGeom>
        </p:spPr>
      </p:pic>
      <p:pic>
        <p:nvPicPr>
          <p:cNvPr id="9" name="Picture 8">
            <a:extLst>
              <a:ext uri="{FF2B5EF4-FFF2-40B4-BE49-F238E27FC236}">
                <a16:creationId xmlns:a16="http://schemas.microsoft.com/office/drawing/2014/main" id="{C35167FB-B935-476D-80A9-AA0A4903E648}"/>
              </a:ext>
            </a:extLst>
          </p:cNvPr>
          <p:cNvPicPr>
            <a:picLocks noChangeAspect="1"/>
          </p:cNvPicPr>
          <p:nvPr/>
        </p:nvPicPr>
        <p:blipFill>
          <a:blip r:embed="rId5"/>
          <a:stretch>
            <a:fillRect/>
          </a:stretch>
        </p:blipFill>
        <p:spPr>
          <a:xfrm>
            <a:off x="6803375" y="3642761"/>
            <a:ext cx="4381026" cy="2747423"/>
          </a:xfrm>
          <a:prstGeom prst="rect">
            <a:avLst/>
          </a:prstGeom>
        </p:spPr>
      </p:pic>
      <p:sp>
        <p:nvSpPr>
          <p:cNvPr id="10" name="Arrow: Notched Right 9">
            <a:extLst>
              <a:ext uri="{FF2B5EF4-FFF2-40B4-BE49-F238E27FC236}">
                <a16:creationId xmlns:a16="http://schemas.microsoft.com/office/drawing/2014/main" id="{0D50A619-F120-486B-AA71-AD7B15EFB7EA}"/>
              </a:ext>
            </a:extLst>
          </p:cNvPr>
          <p:cNvSpPr/>
          <p:nvPr/>
        </p:nvSpPr>
        <p:spPr>
          <a:xfrm rot="5400000">
            <a:off x="8874039" y="3188969"/>
            <a:ext cx="585927" cy="34623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10">
            <a:extLst>
              <a:ext uri="{FF2B5EF4-FFF2-40B4-BE49-F238E27FC236}">
                <a16:creationId xmlns:a16="http://schemas.microsoft.com/office/drawing/2014/main" id="{B16B0066-7FA2-451A-9446-653A42A3E74E}"/>
              </a:ext>
            </a:extLst>
          </p:cNvPr>
          <p:cNvSpPr txBox="1"/>
          <p:nvPr/>
        </p:nvSpPr>
        <p:spPr>
          <a:xfrm>
            <a:off x="9260219" y="3163495"/>
            <a:ext cx="796757" cy="369332"/>
          </a:xfrm>
          <a:prstGeom prst="rect">
            <a:avLst/>
          </a:prstGeom>
          <a:noFill/>
        </p:spPr>
        <p:txBody>
          <a:bodyPr wrap="none" rtlCol="0">
            <a:spAutoFit/>
          </a:bodyPr>
          <a:lstStyle/>
          <a:p>
            <a:r>
              <a:rPr lang="en-US" altLang="zh-CN" b="1" dirty="0">
                <a:solidFill>
                  <a:schemeClr val="accent1">
                    <a:lumMod val="75000"/>
                  </a:schemeClr>
                </a:solidFill>
              </a:rPr>
              <a:t>Merge</a:t>
            </a:r>
            <a:endParaRPr lang="zh-CN" altLang="en-US" b="1" dirty="0">
              <a:solidFill>
                <a:schemeClr val="accent1">
                  <a:lumMod val="75000"/>
                </a:schemeClr>
              </a:solidFill>
            </a:endParaRPr>
          </a:p>
        </p:txBody>
      </p:sp>
    </p:spTree>
    <p:extLst>
      <p:ext uri="{BB962C8B-B14F-4D97-AF65-F5344CB8AC3E}">
        <p14:creationId xmlns:p14="http://schemas.microsoft.com/office/powerpoint/2010/main" val="11576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lstStyle/>
          <a:p>
            <a:r>
              <a:rPr lang="pt-PT" dirty="0" err="1"/>
              <a:t>What</a:t>
            </a:r>
            <a:r>
              <a:rPr lang="pt-PT" dirty="0"/>
              <a:t> to do in </a:t>
            </a:r>
            <a:r>
              <a:rPr lang="pt-PT" dirty="0" err="1"/>
              <a:t>our</a:t>
            </a:r>
            <a:r>
              <a:rPr lang="pt-PT" dirty="0"/>
              <a:t> </a:t>
            </a:r>
            <a:r>
              <a:rPr lang="pt-PT" dirty="0" err="1"/>
              <a:t>project</a:t>
            </a:r>
            <a:r>
              <a:rPr lang="pt-PT" dirty="0"/>
              <a:t>?</a:t>
            </a:r>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13</a:t>
            </a:fld>
            <a:endParaRPr lang="en-US" dirty="0"/>
          </a:p>
        </p:txBody>
      </p:sp>
      <p:sp>
        <p:nvSpPr>
          <p:cNvPr id="5" name="TextBox 4">
            <a:extLst>
              <a:ext uri="{FF2B5EF4-FFF2-40B4-BE49-F238E27FC236}">
                <a16:creationId xmlns:a16="http://schemas.microsoft.com/office/drawing/2014/main" id="{48DC51CF-8658-4C0E-A54D-ABAC51B2C198}"/>
              </a:ext>
            </a:extLst>
          </p:cNvPr>
          <p:cNvSpPr txBox="1"/>
          <p:nvPr/>
        </p:nvSpPr>
        <p:spPr>
          <a:xfrm>
            <a:off x="1020929" y="2183907"/>
            <a:ext cx="8424911" cy="2677656"/>
          </a:xfrm>
          <a:prstGeom prst="rect">
            <a:avLst/>
          </a:prstGeom>
          <a:noFill/>
        </p:spPr>
        <p:txBody>
          <a:bodyPr wrap="square" rtlCol="0">
            <a:spAutoFit/>
          </a:bodyPr>
          <a:lstStyle/>
          <a:p>
            <a:pPr marL="342900" indent="-342900">
              <a:buAutoNum type="arabicPeriod"/>
            </a:pPr>
            <a:r>
              <a:rPr lang="en-US" altLang="zh-CN" sz="2800" dirty="0"/>
              <a:t>Sync code from “</a:t>
            </a:r>
            <a:r>
              <a:rPr lang="en-US" altLang="zh-CN" sz="2800" b="1" dirty="0">
                <a:effectLst>
                  <a:outerShdw blurRad="38100" dist="38100" dir="2700000" algn="tl">
                    <a:srgbClr val="000000">
                      <a:alpha val="43137"/>
                    </a:srgbClr>
                  </a:outerShdw>
                </a:effectLst>
              </a:rPr>
              <a:t>$\</a:t>
            </a:r>
            <a:r>
              <a:rPr lang="en-US" altLang="zh-CN" sz="2800" b="1" dirty="0" err="1">
                <a:effectLst>
                  <a:outerShdw blurRad="38100" dist="38100" dir="2700000" algn="tl">
                    <a:srgbClr val="000000">
                      <a:alpha val="43137"/>
                    </a:srgbClr>
                  </a:outerShdw>
                </a:effectLst>
              </a:rPr>
              <a:t>inssmz</a:t>
            </a:r>
            <a:r>
              <a:rPr lang="en-US" altLang="zh-CN" sz="2800" b="1" dirty="0">
                <a:effectLst>
                  <a:outerShdw blurRad="38100" dist="38100" dir="2700000" algn="tl">
                    <a:srgbClr val="000000">
                      <a:alpha val="43137"/>
                    </a:srgbClr>
                  </a:outerShdw>
                </a:effectLst>
              </a:rPr>
              <a:t>\branches\Development</a:t>
            </a:r>
            <a:r>
              <a:rPr lang="en-US" altLang="zh-CN" sz="2800" dirty="0"/>
              <a:t>”.</a:t>
            </a:r>
          </a:p>
          <a:p>
            <a:pPr marL="342900" indent="-342900">
              <a:buAutoNum type="arabicPeriod"/>
            </a:pPr>
            <a:endParaRPr lang="en-US" altLang="zh-CN" sz="2800" dirty="0"/>
          </a:p>
          <a:p>
            <a:pPr marL="342900" indent="-342900">
              <a:buAutoNum type="arabicPeriod"/>
            </a:pPr>
            <a:r>
              <a:rPr lang="en-US" altLang="zh-CN" sz="2800" dirty="0"/>
              <a:t>Switch </a:t>
            </a:r>
            <a:r>
              <a:rPr lang="en-US" altLang="zh-CN" sz="2800"/>
              <a:t>working folder </a:t>
            </a:r>
            <a:r>
              <a:rPr lang="en-US" altLang="zh-CN" sz="2800" dirty="0"/>
              <a:t>to the new dev branch. Starting from today, all the dev work </a:t>
            </a:r>
            <a:r>
              <a:rPr lang="en-US" altLang="zh-CN" sz="2800" b="1" dirty="0">
                <a:solidFill>
                  <a:srgbClr val="FF0000"/>
                </a:solidFill>
              </a:rPr>
              <a:t>MUST</a:t>
            </a:r>
            <a:r>
              <a:rPr lang="en-US" altLang="zh-CN" sz="2800" dirty="0"/>
              <a:t> be done upon dev branch first.</a:t>
            </a:r>
          </a:p>
        </p:txBody>
      </p:sp>
    </p:spTree>
    <p:extLst>
      <p:ext uri="{BB962C8B-B14F-4D97-AF65-F5344CB8AC3E}">
        <p14:creationId xmlns:p14="http://schemas.microsoft.com/office/powerpoint/2010/main" val="116520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lstStyle/>
          <a:p>
            <a:r>
              <a:rPr lang="pt-PT" dirty="0" err="1"/>
              <a:t>Exercise</a:t>
            </a:r>
            <a:endParaRPr lang="pt-PT" dirty="0"/>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14</a:t>
            </a:fld>
            <a:endParaRPr lang="en-US" dirty="0"/>
          </a:p>
        </p:txBody>
      </p:sp>
      <p:sp>
        <p:nvSpPr>
          <p:cNvPr id="5" name="TextBox 4">
            <a:extLst>
              <a:ext uri="{FF2B5EF4-FFF2-40B4-BE49-F238E27FC236}">
                <a16:creationId xmlns:a16="http://schemas.microsoft.com/office/drawing/2014/main" id="{8BC75540-CB5A-42F7-A748-EB082EB9DC03}"/>
              </a:ext>
            </a:extLst>
          </p:cNvPr>
          <p:cNvSpPr txBox="1"/>
          <p:nvPr/>
        </p:nvSpPr>
        <p:spPr>
          <a:xfrm>
            <a:off x="897384" y="1580225"/>
            <a:ext cx="8842162" cy="4524315"/>
          </a:xfrm>
          <a:prstGeom prst="rect">
            <a:avLst/>
          </a:prstGeom>
          <a:noFill/>
        </p:spPr>
        <p:txBody>
          <a:bodyPr wrap="square" rtlCol="0">
            <a:spAutoFit/>
          </a:bodyPr>
          <a:lstStyle/>
          <a:p>
            <a:r>
              <a:rPr lang="en-US" altLang="zh-CN" sz="2400" dirty="0"/>
              <a:t>Two dump branches “</a:t>
            </a:r>
            <a:r>
              <a:rPr lang="en-US" altLang="zh-CN" sz="2000" dirty="0" err="1">
                <a:solidFill>
                  <a:schemeClr val="accent2">
                    <a:lumMod val="75000"/>
                  </a:schemeClr>
                </a:solidFill>
                <a:effectLst>
                  <a:outerShdw blurRad="38100" dist="38100" dir="2700000" algn="tl">
                    <a:srgbClr val="000000">
                      <a:alpha val="43137"/>
                    </a:srgbClr>
                  </a:outerShdw>
                </a:effectLst>
              </a:rPr>
              <a:t>Dev_Dump</a:t>
            </a:r>
            <a:r>
              <a:rPr lang="en-US" altLang="zh-CN" sz="2400" dirty="0"/>
              <a:t>” and “</a:t>
            </a:r>
            <a:r>
              <a:rPr lang="en-US" altLang="zh-CN" sz="2000" dirty="0" err="1">
                <a:solidFill>
                  <a:schemeClr val="accent2">
                    <a:lumMod val="75000"/>
                  </a:schemeClr>
                </a:solidFill>
                <a:effectLst>
                  <a:outerShdw blurRad="38100" dist="38100" dir="2700000" algn="tl">
                    <a:srgbClr val="000000">
                      <a:alpha val="43137"/>
                    </a:srgbClr>
                  </a:outerShdw>
                </a:effectLst>
              </a:rPr>
              <a:t>Trunk_Dump</a:t>
            </a:r>
            <a:r>
              <a:rPr lang="en-US" altLang="zh-CN" sz="2400" dirty="0"/>
              <a:t>” were already created for practicing under “</a:t>
            </a:r>
            <a:r>
              <a:rPr lang="en-US" altLang="zh-CN" sz="2400" b="1" dirty="0">
                <a:effectLst>
                  <a:outerShdw blurRad="38100" dist="38100" dir="2700000" algn="tl">
                    <a:srgbClr val="000000">
                      <a:alpha val="43137"/>
                    </a:srgbClr>
                  </a:outerShdw>
                </a:effectLst>
              </a:rPr>
              <a:t>$\</a:t>
            </a:r>
            <a:r>
              <a:rPr lang="en-US" altLang="zh-CN" sz="2400" b="1" dirty="0" err="1">
                <a:effectLst>
                  <a:outerShdw blurRad="38100" dist="38100" dir="2700000" algn="tl">
                    <a:srgbClr val="000000">
                      <a:alpha val="43137"/>
                    </a:srgbClr>
                  </a:outerShdw>
                </a:effectLst>
              </a:rPr>
              <a:t>inssmz</a:t>
            </a:r>
            <a:r>
              <a:rPr lang="en-US" altLang="zh-CN" sz="2400" b="1" dirty="0">
                <a:effectLst>
                  <a:outerShdw blurRad="38100" dist="38100" dir="2700000" algn="tl">
                    <a:srgbClr val="000000">
                      <a:alpha val="43137"/>
                    </a:srgbClr>
                  </a:outerShdw>
                </a:effectLst>
              </a:rPr>
              <a:t>\branches\</a:t>
            </a:r>
            <a:r>
              <a:rPr lang="en-US" altLang="zh-CN" sz="2400" dirty="0"/>
              <a:t>”.</a:t>
            </a:r>
          </a:p>
          <a:p>
            <a:r>
              <a:rPr lang="en-US" altLang="zh-CN" sz="2400" dirty="0"/>
              <a:t>You may consider them as our dev branch (“</a:t>
            </a:r>
            <a:r>
              <a:rPr lang="en-US" altLang="zh-CN" sz="2400" b="1" dirty="0">
                <a:effectLst>
                  <a:outerShdw blurRad="38100" dist="38100" dir="2700000" algn="tl">
                    <a:srgbClr val="000000">
                      <a:alpha val="43137"/>
                    </a:srgbClr>
                  </a:outerShdw>
                </a:effectLst>
              </a:rPr>
              <a:t>$\</a:t>
            </a:r>
            <a:r>
              <a:rPr lang="en-US" altLang="zh-CN" sz="2400" b="1" dirty="0" err="1">
                <a:effectLst>
                  <a:outerShdw blurRad="38100" dist="38100" dir="2700000" algn="tl">
                    <a:srgbClr val="000000">
                      <a:alpha val="43137"/>
                    </a:srgbClr>
                  </a:outerShdw>
                </a:effectLst>
              </a:rPr>
              <a:t>inssmz</a:t>
            </a:r>
            <a:r>
              <a:rPr lang="en-US" altLang="zh-CN" sz="2400" b="1" dirty="0">
                <a:effectLst>
                  <a:outerShdw blurRad="38100" dist="38100" dir="2700000" algn="tl">
                    <a:srgbClr val="000000">
                      <a:alpha val="43137"/>
                    </a:srgbClr>
                  </a:outerShdw>
                </a:effectLst>
              </a:rPr>
              <a:t>\branches\Development</a:t>
            </a:r>
            <a:r>
              <a:rPr lang="en-US" altLang="zh-CN" sz="2400" dirty="0"/>
              <a:t>”) and release branch (“</a:t>
            </a:r>
            <a:r>
              <a:rPr lang="en-US" altLang="zh-CN" sz="2400" b="1" dirty="0">
                <a:effectLst>
                  <a:outerShdw blurRad="38100" dist="38100" dir="2700000" algn="tl">
                    <a:srgbClr val="000000">
                      <a:alpha val="43137"/>
                    </a:srgbClr>
                  </a:outerShdw>
                </a:effectLst>
              </a:rPr>
              <a:t>$\</a:t>
            </a:r>
            <a:r>
              <a:rPr lang="en-US" altLang="zh-CN" sz="2400" b="1" dirty="0" err="1">
                <a:effectLst>
                  <a:outerShdw blurRad="38100" dist="38100" dir="2700000" algn="tl">
                    <a:srgbClr val="000000">
                      <a:alpha val="43137"/>
                    </a:srgbClr>
                  </a:outerShdw>
                </a:effectLst>
              </a:rPr>
              <a:t>inssmz</a:t>
            </a:r>
            <a:r>
              <a:rPr lang="en-US" altLang="zh-CN" sz="2400" b="1" dirty="0">
                <a:effectLst>
                  <a:outerShdw blurRad="38100" dist="38100" dir="2700000" algn="tl">
                    <a:srgbClr val="000000">
                      <a:alpha val="43137"/>
                    </a:srgbClr>
                  </a:outerShdw>
                </a:effectLst>
              </a:rPr>
              <a:t>\trunk</a:t>
            </a:r>
            <a:r>
              <a:rPr lang="en-US" altLang="zh-CN" sz="2400" dirty="0"/>
              <a:t>”), respectively.</a:t>
            </a:r>
          </a:p>
          <a:p>
            <a:endParaRPr lang="en-US" altLang="zh-CN" sz="2800" dirty="0"/>
          </a:p>
          <a:p>
            <a:r>
              <a:rPr lang="en-US" altLang="zh-CN" sz="2800" i="1" u="sng" dirty="0"/>
              <a:t>Practice the following steps</a:t>
            </a:r>
            <a:r>
              <a:rPr lang="en-US" altLang="zh-CN" sz="2800" dirty="0"/>
              <a:t>:</a:t>
            </a:r>
          </a:p>
          <a:p>
            <a:pPr marL="514350" indent="-514350">
              <a:buAutoNum type="arabicPeriod"/>
            </a:pPr>
            <a:r>
              <a:rPr lang="en-US" altLang="zh-CN" sz="2800" b="1" dirty="0"/>
              <a:t>Update files from one of the dump branches;</a:t>
            </a:r>
          </a:p>
          <a:p>
            <a:pPr marL="514350" indent="-514350">
              <a:buAutoNum type="arabicPeriod"/>
            </a:pPr>
            <a:r>
              <a:rPr lang="en-US" altLang="zh-CN" sz="2800" b="1" dirty="0"/>
              <a:t>Check in the code changes to the branch;</a:t>
            </a:r>
          </a:p>
          <a:p>
            <a:pPr marL="514350" indent="-514350">
              <a:buAutoNum type="arabicPeriod"/>
            </a:pPr>
            <a:r>
              <a:rPr lang="en-US" altLang="zh-CN" sz="2800" b="1" dirty="0"/>
              <a:t>Try merging the code changes to the other dump branch.</a:t>
            </a:r>
          </a:p>
        </p:txBody>
      </p:sp>
    </p:spTree>
    <p:extLst>
      <p:ext uri="{BB962C8B-B14F-4D97-AF65-F5344CB8AC3E}">
        <p14:creationId xmlns:p14="http://schemas.microsoft.com/office/powerpoint/2010/main" val="1481125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4392861"/>
            <a:ext cx="12191999" cy="792088"/>
          </a:xfrm>
        </p:spPr>
        <p:txBody>
          <a:bodyPr/>
          <a:lstStyle/>
          <a:p>
            <a:r>
              <a:rPr lang="pt-PT" altLang="ja-JP" dirty="0"/>
              <a:t>Obrigado</a:t>
            </a:r>
            <a:endParaRPr lang="zh-CN" altLang="en-US" dirty="0"/>
          </a:p>
        </p:txBody>
      </p:sp>
    </p:spTree>
    <p:extLst>
      <p:ext uri="{BB962C8B-B14F-4D97-AF65-F5344CB8AC3E}">
        <p14:creationId xmlns:p14="http://schemas.microsoft.com/office/powerpoint/2010/main" val="361389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PT" altLang="zh-CN" dirty="0"/>
              <a:t>Agenda</a:t>
            </a:r>
            <a:endParaRPr lang="zh-CN" altLang="en-US" dirty="0"/>
          </a:p>
        </p:txBody>
      </p:sp>
      <p:sp>
        <p:nvSpPr>
          <p:cNvPr id="4" name="页脚占位符 3"/>
          <p:cNvSpPr>
            <a:spLocks noGrp="1"/>
          </p:cNvSpPr>
          <p:nvPr>
            <p:ph type="ftr" sz="quarter" idx="3"/>
          </p:nvPr>
        </p:nvSpPr>
        <p:spPr/>
        <p:txBody>
          <a:bodyPr/>
          <a:lstStyle/>
          <a:p>
            <a:endParaRPr lang="zh-CN" altLang="en-US" dirty="0"/>
          </a:p>
        </p:txBody>
      </p:sp>
      <p:sp>
        <p:nvSpPr>
          <p:cNvPr id="5" name="灯片编号占位符 4"/>
          <p:cNvSpPr>
            <a:spLocks noGrp="1"/>
          </p:cNvSpPr>
          <p:nvPr>
            <p:ph type="sldNum" sz="quarter" idx="4"/>
          </p:nvPr>
        </p:nvSpPr>
        <p:spPr/>
        <p:txBody>
          <a:bodyPr/>
          <a:lstStyle/>
          <a:p>
            <a:fld id="{49F4BA8F-7B64-4198-9505-0CB5D4D3B366}" type="slidenum">
              <a:rPr lang="en-US" altLang="zh-CN" smtClean="0"/>
              <a:pPr/>
              <a:t>2</a:t>
            </a:fld>
            <a:endParaRPr lang="en-US" dirty="0"/>
          </a:p>
        </p:txBody>
      </p:sp>
      <p:grpSp>
        <p:nvGrpSpPr>
          <p:cNvPr id="6" name="组合 5"/>
          <p:cNvGrpSpPr/>
          <p:nvPr/>
        </p:nvGrpSpPr>
        <p:grpSpPr>
          <a:xfrm>
            <a:off x="1875320" y="1821130"/>
            <a:ext cx="8526823" cy="543161"/>
            <a:chOff x="1559496" y="1409848"/>
            <a:chExt cx="8526823" cy="543161"/>
          </a:xfrm>
        </p:grpSpPr>
        <p:sp>
          <p:nvSpPr>
            <p:cNvPr id="7" name="圆角矩形 6"/>
            <p:cNvSpPr/>
            <p:nvPr/>
          </p:nvSpPr>
          <p:spPr>
            <a:xfrm>
              <a:off x="1559496" y="1409848"/>
              <a:ext cx="1109637" cy="543161"/>
            </a:xfrm>
            <a:prstGeom prst="roundRect">
              <a:avLst>
                <a:gd name="adj" fmla="val 0"/>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rPr>
                <a:t>1</a:t>
              </a:r>
              <a:endParaRPr lang="zh-CN" altLang="en-US" sz="3200" dirty="0">
                <a:solidFill>
                  <a:schemeClr val="bg1"/>
                </a:solidFill>
              </a:endParaRPr>
            </a:p>
          </p:txBody>
        </p:sp>
        <p:cxnSp>
          <p:nvCxnSpPr>
            <p:cNvPr id="8" name="直接连接符 7"/>
            <p:cNvCxnSpPr/>
            <p:nvPr/>
          </p:nvCxnSpPr>
          <p:spPr>
            <a:xfrm>
              <a:off x="2669133" y="1953009"/>
              <a:ext cx="741718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885519" y="1448184"/>
              <a:ext cx="2575577" cy="461665"/>
            </a:xfrm>
            <a:prstGeom prst="rect">
              <a:avLst/>
            </a:prstGeom>
          </p:spPr>
          <p:txBody>
            <a:bodyPr wrap="none">
              <a:spAutoFit/>
            </a:bodyPr>
            <a:lstStyle/>
            <a:p>
              <a:r>
                <a:rPr lang="en-US" altLang="zh-CN" sz="2400" dirty="0">
                  <a:solidFill>
                    <a:srgbClr val="FF9400"/>
                  </a:solidFill>
                </a:rPr>
                <a:t>What’s a branch?</a:t>
              </a:r>
            </a:p>
          </p:txBody>
        </p:sp>
      </p:grpSp>
      <p:grpSp>
        <p:nvGrpSpPr>
          <p:cNvPr id="10" name="组合 9"/>
          <p:cNvGrpSpPr/>
          <p:nvPr/>
        </p:nvGrpSpPr>
        <p:grpSpPr>
          <a:xfrm>
            <a:off x="1875320" y="2689629"/>
            <a:ext cx="8526823" cy="543161"/>
            <a:chOff x="1559496" y="1409848"/>
            <a:chExt cx="8526823" cy="543161"/>
          </a:xfrm>
        </p:grpSpPr>
        <p:sp>
          <p:nvSpPr>
            <p:cNvPr id="11" name="圆角矩形 10"/>
            <p:cNvSpPr/>
            <p:nvPr/>
          </p:nvSpPr>
          <p:spPr>
            <a:xfrm>
              <a:off x="1559496" y="1409848"/>
              <a:ext cx="1109637" cy="543161"/>
            </a:xfrm>
            <a:prstGeom prst="roundRect">
              <a:avLst>
                <a:gd name="adj" fmla="val 0"/>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rPr>
                <a:t>2</a:t>
              </a:r>
              <a:endParaRPr lang="zh-CN" altLang="en-US" sz="3200" dirty="0">
                <a:solidFill>
                  <a:schemeClr val="bg1"/>
                </a:solidFill>
              </a:endParaRPr>
            </a:p>
          </p:txBody>
        </p:sp>
        <p:cxnSp>
          <p:nvCxnSpPr>
            <p:cNvPr id="12" name="直接连接符 11"/>
            <p:cNvCxnSpPr/>
            <p:nvPr/>
          </p:nvCxnSpPr>
          <p:spPr>
            <a:xfrm>
              <a:off x="2669133" y="1953009"/>
              <a:ext cx="741718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85519" y="1448184"/>
              <a:ext cx="4498347" cy="461665"/>
            </a:xfrm>
            <a:prstGeom prst="rect">
              <a:avLst/>
            </a:prstGeom>
          </p:spPr>
          <p:txBody>
            <a:bodyPr wrap="none">
              <a:spAutoFit/>
            </a:bodyPr>
            <a:lstStyle/>
            <a:p>
              <a:r>
                <a:rPr lang="en-US" altLang="zh-CN" sz="2400" dirty="0">
                  <a:solidFill>
                    <a:srgbClr val="FF9400"/>
                  </a:solidFill>
                </a:rPr>
                <a:t>Why is branching so important?</a:t>
              </a:r>
            </a:p>
          </p:txBody>
        </p:sp>
      </p:grpSp>
      <p:grpSp>
        <p:nvGrpSpPr>
          <p:cNvPr id="14" name="组合 9">
            <a:extLst>
              <a:ext uri="{FF2B5EF4-FFF2-40B4-BE49-F238E27FC236}">
                <a16:creationId xmlns:a16="http://schemas.microsoft.com/office/drawing/2014/main" id="{A28EC77D-52FC-41AB-B616-657FF7D1E803}"/>
              </a:ext>
            </a:extLst>
          </p:cNvPr>
          <p:cNvGrpSpPr/>
          <p:nvPr/>
        </p:nvGrpSpPr>
        <p:grpSpPr>
          <a:xfrm>
            <a:off x="1875320" y="4431004"/>
            <a:ext cx="8526823" cy="543161"/>
            <a:chOff x="1559496" y="1409848"/>
            <a:chExt cx="8526823" cy="543161"/>
          </a:xfrm>
        </p:grpSpPr>
        <p:sp>
          <p:nvSpPr>
            <p:cNvPr id="15" name="圆角矩形 10">
              <a:extLst>
                <a:ext uri="{FF2B5EF4-FFF2-40B4-BE49-F238E27FC236}">
                  <a16:creationId xmlns:a16="http://schemas.microsoft.com/office/drawing/2014/main" id="{9CB235D8-5243-468D-B2F6-1CBA61F316B1}"/>
                </a:ext>
              </a:extLst>
            </p:cNvPr>
            <p:cNvSpPr/>
            <p:nvPr/>
          </p:nvSpPr>
          <p:spPr>
            <a:xfrm>
              <a:off x="1559496" y="1409848"/>
              <a:ext cx="1109637" cy="543161"/>
            </a:xfrm>
            <a:prstGeom prst="roundRect">
              <a:avLst>
                <a:gd name="adj" fmla="val 0"/>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rPr>
                <a:t>4</a:t>
              </a:r>
              <a:endParaRPr lang="zh-CN" altLang="en-US" sz="3200" dirty="0">
                <a:solidFill>
                  <a:schemeClr val="bg1"/>
                </a:solidFill>
              </a:endParaRPr>
            </a:p>
          </p:txBody>
        </p:sp>
        <p:cxnSp>
          <p:nvCxnSpPr>
            <p:cNvPr id="16" name="直接连接符 11">
              <a:extLst>
                <a:ext uri="{FF2B5EF4-FFF2-40B4-BE49-F238E27FC236}">
                  <a16:creationId xmlns:a16="http://schemas.microsoft.com/office/drawing/2014/main" id="{B9F485BE-41D3-4C8B-B0FC-7ABEC32EA62F}"/>
                </a:ext>
              </a:extLst>
            </p:cNvPr>
            <p:cNvCxnSpPr/>
            <p:nvPr/>
          </p:nvCxnSpPr>
          <p:spPr>
            <a:xfrm>
              <a:off x="2669133" y="1953009"/>
              <a:ext cx="741718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2">
              <a:extLst>
                <a:ext uri="{FF2B5EF4-FFF2-40B4-BE49-F238E27FC236}">
                  <a16:creationId xmlns:a16="http://schemas.microsoft.com/office/drawing/2014/main" id="{4850B4AC-6237-470D-BBF2-6849FB50A784}"/>
                </a:ext>
              </a:extLst>
            </p:cNvPr>
            <p:cNvSpPr/>
            <p:nvPr/>
          </p:nvSpPr>
          <p:spPr>
            <a:xfrm>
              <a:off x="2885519" y="1448184"/>
              <a:ext cx="986809" cy="461665"/>
            </a:xfrm>
            <a:prstGeom prst="rect">
              <a:avLst/>
            </a:prstGeom>
          </p:spPr>
          <p:txBody>
            <a:bodyPr wrap="none">
              <a:spAutoFit/>
            </a:bodyPr>
            <a:lstStyle/>
            <a:p>
              <a:r>
                <a:rPr lang="en-US" altLang="zh-CN" sz="2400" dirty="0">
                  <a:solidFill>
                    <a:srgbClr val="FF9400"/>
                  </a:solidFill>
                </a:rPr>
                <a:t>Q &amp; A</a:t>
              </a:r>
            </a:p>
          </p:txBody>
        </p:sp>
      </p:grpSp>
      <p:grpSp>
        <p:nvGrpSpPr>
          <p:cNvPr id="18" name="组合 9">
            <a:extLst>
              <a:ext uri="{FF2B5EF4-FFF2-40B4-BE49-F238E27FC236}">
                <a16:creationId xmlns:a16="http://schemas.microsoft.com/office/drawing/2014/main" id="{02E2A209-5CD3-4D31-87E5-C518AE5B075A}"/>
              </a:ext>
            </a:extLst>
          </p:cNvPr>
          <p:cNvGrpSpPr/>
          <p:nvPr/>
        </p:nvGrpSpPr>
        <p:grpSpPr>
          <a:xfrm>
            <a:off x="1875320" y="3560317"/>
            <a:ext cx="8526823" cy="543161"/>
            <a:chOff x="1559496" y="1409848"/>
            <a:chExt cx="8526823" cy="543161"/>
          </a:xfrm>
        </p:grpSpPr>
        <p:sp>
          <p:nvSpPr>
            <p:cNvPr id="19" name="圆角矩形 10">
              <a:extLst>
                <a:ext uri="{FF2B5EF4-FFF2-40B4-BE49-F238E27FC236}">
                  <a16:creationId xmlns:a16="http://schemas.microsoft.com/office/drawing/2014/main" id="{50DD09EC-78F0-4304-A904-08CBD51A9329}"/>
                </a:ext>
              </a:extLst>
            </p:cNvPr>
            <p:cNvSpPr/>
            <p:nvPr/>
          </p:nvSpPr>
          <p:spPr>
            <a:xfrm>
              <a:off x="1559496" y="1409848"/>
              <a:ext cx="1109637" cy="543161"/>
            </a:xfrm>
            <a:prstGeom prst="roundRect">
              <a:avLst>
                <a:gd name="adj" fmla="val 0"/>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rPr>
                <a:t>3</a:t>
              </a:r>
              <a:endParaRPr lang="zh-CN" altLang="en-US" sz="3200" dirty="0">
                <a:solidFill>
                  <a:schemeClr val="bg1"/>
                </a:solidFill>
              </a:endParaRPr>
            </a:p>
          </p:txBody>
        </p:sp>
        <p:cxnSp>
          <p:nvCxnSpPr>
            <p:cNvPr id="20" name="直接连接符 11">
              <a:extLst>
                <a:ext uri="{FF2B5EF4-FFF2-40B4-BE49-F238E27FC236}">
                  <a16:creationId xmlns:a16="http://schemas.microsoft.com/office/drawing/2014/main" id="{B8BA8670-3921-4CF1-9346-31B82A114780}"/>
                </a:ext>
              </a:extLst>
            </p:cNvPr>
            <p:cNvCxnSpPr/>
            <p:nvPr/>
          </p:nvCxnSpPr>
          <p:spPr>
            <a:xfrm>
              <a:off x="2669133" y="1953009"/>
              <a:ext cx="741718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12">
              <a:extLst>
                <a:ext uri="{FF2B5EF4-FFF2-40B4-BE49-F238E27FC236}">
                  <a16:creationId xmlns:a16="http://schemas.microsoft.com/office/drawing/2014/main" id="{9BDF77A4-BDDB-45D5-8EE7-E2175D9B3B8F}"/>
                </a:ext>
              </a:extLst>
            </p:cNvPr>
            <p:cNvSpPr/>
            <p:nvPr/>
          </p:nvSpPr>
          <p:spPr>
            <a:xfrm>
              <a:off x="2885519" y="1448184"/>
              <a:ext cx="3180679" cy="461665"/>
            </a:xfrm>
            <a:prstGeom prst="rect">
              <a:avLst/>
            </a:prstGeom>
          </p:spPr>
          <p:txBody>
            <a:bodyPr wrap="none">
              <a:spAutoFit/>
            </a:bodyPr>
            <a:lstStyle/>
            <a:p>
              <a:r>
                <a:rPr lang="en-US" altLang="zh-CN" sz="2400" dirty="0">
                  <a:solidFill>
                    <a:srgbClr val="FF9400"/>
                  </a:solidFill>
                </a:rPr>
                <a:t>How to merge codes?</a:t>
              </a:r>
            </a:p>
          </p:txBody>
        </p:sp>
      </p:grpSp>
    </p:spTree>
    <p:extLst>
      <p:ext uri="{BB962C8B-B14F-4D97-AF65-F5344CB8AC3E}">
        <p14:creationId xmlns:p14="http://schemas.microsoft.com/office/powerpoint/2010/main" val="98542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normAutofit/>
          </a:bodyPr>
          <a:lstStyle/>
          <a:p>
            <a:r>
              <a:rPr lang="pt-PT" dirty="0" err="1"/>
              <a:t>What’s</a:t>
            </a:r>
            <a:r>
              <a:rPr lang="pt-PT" dirty="0"/>
              <a:t> a </a:t>
            </a:r>
            <a:r>
              <a:rPr lang="pt-PT" dirty="0" err="1"/>
              <a:t>branch</a:t>
            </a:r>
            <a:r>
              <a:rPr lang="pt-PT" dirty="0"/>
              <a:t>?</a:t>
            </a:r>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3</a:t>
            </a:fld>
            <a:endParaRPr lang="en-US" dirty="0"/>
          </a:p>
        </p:txBody>
      </p:sp>
      <p:sp>
        <p:nvSpPr>
          <p:cNvPr id="7" name="TextBox 6">
            <a:extLst>
              <a:ext uri="{FF2B5EF4-FFF2-40B4-BE49-F238E27FC236}">
                <a16:creationId xmlns:a16="http://schemas.microsoft.com/office/drawing/2014/main" id="{3B2C8376-D20D-44EC-8F99-5E455AA15684}"/>
              </a:ext>
            </a:extLst>
          </p:cNvPr>
          <p:cNvSpPr txBox="1"/>
          <p:nvPr/>
        </p:nvSpPr>
        <p:spPr>
          <a:xfrm>
            <a:off x="946495" y="2128178"/>
            <a:ext cx="4923408"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A line of development that exists independently of another line.</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Subversion's branch exists as a </a:t>
            </a:r>
            <a:r>
              <a:rPr lang="en-US" altLang="zh-CN" sz="2800" i="1" dirty="0">
                <a:effectLst>
                  <a:outerShdw blurRad="38100" dist="38100" dir="2700000" algn="tl">
                    <a:srgbClr val="000000">
                      <a:alpha val="43137"/>
                    </a:srgbClr>
                  </a:outerShdw>
                </a:effectLst>
              </a:rPr>
              <a:t>normal filesystem directory copied from another directory</a:t>
            </a:r>
            <a:r>
              <a:rPr lang="en-US" altLang="zh-CN" sz="2800" dirty="0">
                <a:effectLst>
                  <a:outerShdw blurRad="38100" dist="38100" dir="2700000" algn="tl">
                    <a:srgbClr val="000000">
                      <a:alpha val="43137"/>
                    </a:srgbClr>
                  </a:outerShdw>
                </a:effectLst>
              </a:rPr>
              <a:t> </a:t>
            </a:r>
            <a:r>
              <a:rPr lang="en-US" altLang="zh-CN" sz="2800" dirty="0"/>
              <a:t>in the repository.</a:t>
            </a:r>
            <a:endParaRPr lang="zh-CN" altLang="en-US" sz="2800" dirty="0"/>
          </a:p>
          <a:p>
            <a:endParaRPr lang="zh-CN" altLang="en-US" sz="2800" dirty="0"/>
          </a:p>
        </p:txBody>
      </p:sp>
      <p:pic>
        <p:nvPicPr>
          <p:cNvPr id="8" name="Picture 7">
            <a:extLst>
              <a:ext uri="{FF2B5EF4-FFF2-40B4-BE49-F238E27FC236}">
                <a16:creationId xmlns:a16="http://schemas.microsoft.com/office/drawing/2014/main" id="{4EED182A-35A8-4C8A-AB69-691DF811E9E7}"/>
              </a:ext>
            </a:extLst>
          </p:cNvPr>
          <p:cNvPicPr>
            <a:picLocks noChangeAspect="1"/>
          </p:cNvPicPr>
          <p:nvPr/>
        </p:nvPicPr>
        <p:blipFill>
          <a:blip r:embed="rId2"/>
          <a:stretch>
            <a:fillRect/>
          </a:stretch>
        </p:blipFill>
        <p:spPr>
          <a:xfrm>
            <a:off x="6526998" y="2221635"/>
            <a:ext cx="5441152" cy="2278577"/>
          </a:xfrm>
          <a:prstGeom prst="rect">
            <a:avLst/>
          </a:prstGeom>
        </p:spPr>
      </p:pic>
      <p:sp>
        <p:nvSpPr>
          <p:cNvPr id="9" name="TextBox 8">
            <a:extLst>
              <a:ext uri="{FF2B5EF4-FFF2-40B4-BE49-F238E27FC236}">
                <a16:creationId xmlns:a16="http://schemas.microsoft.com/office/drawing/2014/main" id="{E4E4A7C0-6AC5-4D36-9AB4-4388E5D8A4E7}"/>
              </a:ext>
            </a:extLst>
          </p:cNvPr>
          <p:cNvSpPr txBox="1"/>
          <p:nvPr/>
        </p:nvSpPr>
        <p:spPr>
          <a:xfrm>
            <a:off x="838200" y="1340528"/>
            <a:ext cx="2569999" cy="523220"/>
          </a:xfrm>
          <a:prstGeom prst="rect">
            <a:avLst/>
          </a:prstGeom>
          <a:noFill/>
        </p:spPr>
        <p:txBody>
          <a:bodyPr wrap="none" rtlCol="0">
            <a:spAutoFit/>
          </a:bodyPr>
          <a:lstStyle/>
          <a:p>
            <a:r>
              <a:rPr lang="en-US" altLang="zh-CN" sz="2800" b="1" dirty="0">
                <a:ea typeface="Verdana" panose="020B0604030504040204" pitchFamily="34" charset="0"/>
              </a:rPr>
              <a:t>1. Basic concept</a:t>
            </a:r>
            <a:endParaRPr lang="zh-CN" altLang="en-US" sz="2800" b="1" dirty="0"/>
          </a:p>
        </p:txBody>
      </p:sp>
    </p:spTree>
    <p:extLst>
      <p:ext uri="{BB962C8B-B14F-4D97-AF65-F5344CB8AC3E}">
        <p14:creationId xmlns:p14="http://schemas.microsoft.com/office/powerpoint/2010/main" val="44884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lstStyle/>
          <a:p>
            <a:r>
              <a:rPr lang="pt-PT" dirty="0" err="1"/>
              <a:t>What’s</a:t>
            </a:r>
            <a:r>
              <a:rPr lang="pt-PT" dirty="0"/>
              <a:t> a </a:t>
            </a:r>
            <a:r>
              <a:rPr lang="pt-PT" dirty="0" err="1"/>
              <a:t>branch</a:t>
            </a:r>
            <a:r>
              <a:rPr lang="pt-PT" dirty="0"/>
              <a:t>?</a:t>
            </a:r>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4</a:t>
            </a:fld>
            <a:endParaRPr lang="en-US" dirty="0"/>
          </a:p>
        </p:txBody>
      </p:sp>
      <p:sp>
        <p:nvSpPr>
          <p:cNvPr id="5" name="TextBox 4">
            <a:extLst>
              <a:ext uri="{FF2B5EF4-FFF2-40B4-BE49-F238E27FC236}">
                <a16:creationId xmlns:a16="http://schemas.microsoft.com/office/drawing/2014/main" id="{FE41D34A-CA81-4691-8202-CE4BF5895637}"/>
              </a:ext>
            </a:extLst>
          </p:cNvPr>
          <p:cNvSpPr txBox="1"/>
          <p:nvPr/>
        </p:nvSpPr>
        <p:spPr>
          <a:xfrm>
            <a:off x="838200" y="1340528"/>
            <a:ext cx="4632871" cy="523220"/>
          </a:xfrm>
          <a:prstGeom prst="rect">
            <a:avLst/>
          </a:prstGeom>
          <a:noFill/>
        </p:spPr>
        <p:txBody>
          <a:bodyPr wrap="none" rtlCol="0">
            <a:spAutoFit/>
          </a:bodyPr>
          <a:lstStyle/>
          <a:p>
            <a:r>
              <a:rPr lang="en-US" altLang="zh-CN" sz="2800" b="1" dirty="0">
                <a:ea typeface="Verdana" panose="020B0604030504040204" pitchFamily="34" charset="0"/>
              </a:rPr>
              <a:t>2. Typical repository structure</a:t>
            </a:r>
            <a:endParaRPr lang="zh-CN" altLang="en-US" sz="2800" b="1" dirty="0"/>
          </a:p>
        </p:txBody>
      </p:sp>
      <p:pic>
        <p:nvPicPr>
          <p:cNvPr id="6" name="Picture 5">
            <a:extLst>
              <a:ext uri="{FF2B5EF4-FFF2-40B4-BE49-F238E27FC236}">
                <a16:creationId xmlns:a16="http://schemas.microsoft.com/office/drawing/2014/main" id="{5B1B100C-531D-4A16-8EDC-2EDEE2BCC6ED}"/>
              </a:ext>
            </a:extLst>
          </p:cNvPr>
          <p:cNvPicPr>
            <a:picLocks noChangeAspect="1"/>
          </p:cNvPicPr>
          <p:nvPr/>
        </p:nvPicPr>
        <p:blipFill>
          <a:blip r:embed="rId2"/>
          <a:stretch>
            <a:fillRect/>
          </a:stretch>
        </p:blipFill>
        <p:spPr>
          <a:xfrm>
            <a:off x="1299839" y="2284972"/>
            <a:ext cx="2170916" cy="3370104"/>
          </a:xfrm>
          <a:prstGeom prst="rect">
            <a:avLst/>
          </a:prstGeom>
        </p:spPr>
      </p:pic>
      <p:sp>
        <p:nvSpPr>
          <p:cNvPr id="7" name="Callout: Left Arrow 6">
            <a:extLst>
              <a:ext uri="{FF2B5EF4-FFF2-40B4-BE49-F238E27FC236}">
                <a16:creationId xmlns:a16="http://schemas.microsoft.com/office/drawing/2014/main" id="{B0E4120B-1653-4F2B-832B-0951F59326AC}"/>
              </a:ext>
            </a:extLst>
          </p:cNvPr>
          <p:cNvSpPr/>
          <p:nvPr/>
        </p:nvSpPr>
        <p:spPr>
          <a:xfrm>
            <a:off x="3583190" y="4967618"/>
            <a:ext cx="6729274" cy="1053670"/>
          </a:xfrm>
          <a:prstGeom prst="leftArrowCallout">
            <a:avLst>
              <a:gd name="adj1" fmla="val 32596"/>
              <a:gd name="adj2" fmla="val 16298"/>
              <a:gd name="adj3" fmla="val 25000"/>
              <a:gd name="adj4" fmla="val 967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 main branch recommended by Subversion. The trunk directory contains the most current, approved, and merged body of work. The trunk seems all ready to release, then it is tagged and released.</a:t>
            </a:r>
            <a:endParaRPr lang="zh-CN" altLang="en-US" dirty="0">
              <a:solidFill>
                <a:schemeClr val="tx1"/>
              </a:solidFill>
            </a:endParaRPr>
          </a:p>
        </p:txBody>
      </p:sp>
      <p:sp>
        <p:nvSpPr>
          <p:cNvPr id="8" name="Callout: Left Arrow 7">
            <a:extLst>
              <a:ext uri="{FF2B5EF4-FFF2-40B4-BE49-F238E27FC236}">
                <a16:creationId xmlns:a16="http://schemas.microsoft.com/office/drawing/2014/main" id="{A4261B62-5BAD-4622-911E-5DFA948AB3E9}"/>
              </a:ext>
            </a:extLst>
          </p:cNvPr>
          <p:cNvSpPr/>
          <p:nvPr/>
        </p:nvSpPr>
        <p:spPr>
          <a:xfrm>
            <a:off x="3616274" y="4132490"/>
            <a:ext cx="6729274" cy="560033"/>
          </a:xfrm>
          <a:prstGeom prst="leftArrowCallout">
            <a:avLst>
              <a:gd name="adj1" fmla="val 25000"/>
              <a:gd name="adj2" fmla="val 25000"/>
              <a:gd name="adj3" fmla="val 25000"/>
              <a:gd name="adj4" fmla="val 967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The tags directory contains snapshots of approved branches and trunk releases.</a:t>
            </a:r>
            <a:endParaRPr lang="zh-CN" altLang="en-US" dirty="0">
              <a:solidFill>
                <a:schemeClr val="tx1"/>
              </a:solidFill>
            </a:endParaRPr>
          </a:p>
        </p:txBody>
      </p:sp>
      <p:sp>
        <p:nvSpPr>
          <p:cNvPr id="9" name="Callout: Left Arrow 8">
            <a:extLst>
              <a:ext uri="{FF2B5EF4-FFF2-40B4-BE49-F238E27FC236}">
                <a16:creationId xmlns:a16="http://schemas.microsoft.com/office/drawing/2014/main" id="{BFDADF27-222B-4E7F-A07F-67271319F9CA}"/>
              </a:ext>
            </a:extLst>
          </p:cNvPr>
          <p:cNvSpPr/>
          <p:nvPr/>
        </p:nvSpPr>
        <p:spPr>
          <a:xfrm>
            <a:off x="3616274" y="2420888"/>
            <a:ext cx="6696190" cy="1436507"/>
          </a:xfrm>
          <a:prstGeom prst="leftArrowCallout">
            <a:avLst>
              <a:gd name="adj1" fmla="val 23419"/>
              <a:gd name="adj2" fmla="val 13143"/>
              <a:gd name="adj3" fmla="val 25000"/>
              <a:gd name="adj4" fmla="val 967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Side-lines of development created to make experimental or ongoing work without annoying users of the trunk version. Work under a branch stays there until is approved to be merged into the trunk. This is the area where all the work is done.</a:t>
            </a:r>
            <a:endParaRPr lang="zh-CN" altLang="en-US" dirty="0">
              <a:solidFill>
                <a:schemeClr val="tx1"/>
              </a:solidFill>
            </a:endParaRPr>
          </a:p>
        </p:txBody>
      </p:sp>
    </p:spTree>
    <p:extLst>
      <p:ext uri="{BB962C8B-B14F-4D97-AF65-F5344CB8AC3E}">
        <p14:creationId xmlns:p14="http://schemas.microsoft.com/office/powerpoint/2010/main" val="411577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normAutofit/>
          </a:bodyPr>
          <a:lstStyle/>
          <a:p>
            <a:r>
              <a:rPr lang="en-US" dirty="0"/>
              <a:t>Why is branching so important?</a:t>
            </a:r>
            <a:endParaRPr lang="pt-PT" dirty="0"/>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5</a:t>
            </a:fld>
            <a:endParaRPr lang="en-US" dirty="0"/>
          </a:p>
        </p:txBody>
      </p:sp>
      <p:sp>
        <p:nvSpPr>
          <p:cNvPr id="5" name="TextBox 4">
            <a:extLst>
              <a:ext uri="{FF2B5EF4-FFF2-40B4-BE49-F238E27FC236}">
                <a16:creationId xmlns:a16="http://schemas.microsoft.com/office/drawing/2014/main" id="{79212F40-3E89-4944-9CAE-71710755D425}"/>
              </a:ext>
            </a:extLst>
          </p:cNvPr>
          <p:cNvSpPr txBox="1"/>
          <p:nvPr/>
        </p:nvSpPr>
        <p:spPr>
          <a:xfrm>
            <a:off x="838200" y="2311606"/>
            <a:ext cx="3325427" cy="3108543"/>
          </a:xfrm>
          <a:prstGeom prst="rect">
            <a:avLst/>
          </a:prstGeom>
          <a:noFill/>
        </p:spPr>
        <p:txBody>
          <a:bodyPr wrap="square" rtlCol="0">
            <a:spAutoFit/>
          </a:bodyPr>
          <a:lstStyle/>
          <a:p>
            <a:pPr marL="514350" indent="-514350">
              <a:buFont typeface="+mj-lt"/>
              <a:buAutoNum type="alphaLcParenR"/>
            </a:pPr>
            <a:r>
              <a:rPr lang="en-US" altLang="zh-CN" sz="2800" dirty="0"/>
              <a:t>Inefficient</a:t>
            </a:r>
          </a:p>
          <a:p>
            <a:endParaRPr lang="en-US" altLang="zh-CN" sz="2800" dirty="0"/>
          </a:p>
          <a:p>
            <a:r>
              <a:rPr lang="en-US" altLang="zh-CN" sz="2000" dirty="0"/>
              <a:t>Once the trunk line is in the middle of test for current release, no more check-ins are allowed therefore developers have to preserve their code changes locally until the trunk is released.</a:t>
            </a:r>
          </a:p>
        </p:txBody>
      </p:sp>
      <p:sp>
        <p:nvSpPr>
          <p:cNvPr id="6" name="TextBox 5">
            <a:extLst>
              <a:ext uri="{FF2B5EF4-FFF2-40B4-BE49-F238E27FC236}">
                <a16:creationId xmlns:a16="http://schemas.microsoft.com/office/drawing/2014/main" id="{B0378A6D-F91D-4B58-B67B-18FA4E802709}"/>
              </a:ext>
            </a:extLst>
          </p:cNvPr>
          <p:cNvSpPr txBox="1"/>
          <p:nvPr/>
        </p:nvSpPr>
        <p:spPr>
          <a:xfrm>
            <a:off x="838200" y="1340528"/>
            <a:ext cx="4657109" cy="523220"/>
          </a:xfrm>
          <a:prstGeom prst="rect">
            <a:avLst/>
          </a:prstGeom>
          <a:noFill/>
        </p:spPr>
        <p:txBody>
          <a:bodyPr wrap="none" rtlCol="0">
            <a:spAutoFit/>
          </a:bodyPr>
          <a:lstStyle/>
          <a:p>
            <a:r>
              <a:rPr lang="en-US" altLang="zh-CN" sz="2800" b="1" dirty="0">
                <a:ea typeface="Verdana" panose="020B0604030504040204" pitchFamily="34" charset="0"/>
              </a:rPr>
              <a:t>1. Disadvantages of single line</a:t>
            </a:r>
            <a:endParaRPr lang="zh-CN" altLang="en-US" sz="2800" b="1" dirty="0"/>
          </a:p>
        </p:txBody>
      </p:sp>
      <p:pic>
        <p:nvPicPr>
          <p:cNvPr id="7" name="Picture 6">
            <a:extLst>
              <a:ext uri="{FF2B5EF4-FFF2-40B4-BE49-F238E27FC236}">
                <a16:creationId xmlns:a16="http://schemas.microsoft.com/office/drawing/2014/main" id="{38A296AA-98F4-4005-A554-38750422A898}"/>
              </a:ext>
            </a:extLst>
          </p:cNvPr>
          <p:cNvPicPr>
            <a:picLocks noChangeAspect="1"/>
          </p:cNvPicPr>
          <p:nvPr/>
        </p:nvPicPr>
        <p:blipFill>
          <a:blip r:embed="rId2"/>
          <a:stretch>
            <a:fillRect/>
          </a:stretch>
        </p:blipFill>
        <p:spPr>
          <a:xfrm>
            <a:off x="5007005" y="1863748"/>
            <a:ext cx="6533965" cy="3666590"/>
          </a:xfrm>
          <a:prstGeom prst="rect">
            <a:avLst/>
          </a:prstGeom>
        </p:spPr>
      </p:pic>
    </p:spTree>
    <p:extLst>
      <p:ext uri="{BB962C8B-B14F-4D97-AF65-F5344CB8AC3E}">
        <p14:creationId xmlns:p14="http://schemas.microsoft.com/office/powerpoint/2010/main" val="96516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normAutofit/>
          </a:bodyPr>
          <a:lstStyle/>
          <a:p>
            <a:r>
              <a:rPr lang="en-US" dirty="0"/>
              <a:t>Why is branching so important?</a:t>
            </a:r>
            <a:endParaRPr lang="pt-PT" dirty="0"/>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6</a:t>
            </a:fld>
            <a:endParaRPr lang="en-US" dirty="0"/>
          </a:p>
        </p:txBody>
      </p:sp>
      <p:sp>
        <p:nvSpPr>
          <p:cNvPr id="5" name="TextBox 4">
            <a:extLst>
              <a:ext uri="{FF2B5EF4-FFF2-40B4-BE49-F238E27FC236}">
                <a16:creationId xmlns:a16="http://schemas.microsoft.com/office/drawing/2014/main" id="{7BC31EF7-2F1C-4B66-BFCF-C30B501E91A1}"/>
              </a:ext>
            </a:extLst>
          </p:cNvPr>
          <p:cNvSpPr txBox="1"/>
          <p:nvPr/>
        </p:nvSpPr>
        <p:spPr>
          <a:xfrm>
            <a:off x="838200" y="2311606"/>
            <a:ext cx="3325427" cy="2800767"/>
          </a:xfrm>
          <a:prstGeom prst="rect">
            <a:avLst/>
          </a:prstGeom>
          <a:noFill/>
        </p:spPr>
        <p:txBody>
          <a:bodyPr wrap="square" rtlCol="0">
            <a:spAutoFit/>
          </a:bodyPr>
          <a:lstStyle/>
          <a:p>
            <a:pPr marL="514350" indent="-514350">
              <a:buFont typeface="+mj-lt"/>
              <a:buAutoNum type="alphaLcParenR" startAt="2"/>
            </a:pPr>
            <a:r>
              <a:rPr lang="en-US" altLang="zh-CN" sz="2800" dirty="0"/>
              <a:t>Risky</a:t>
            </a:r>
          </a:p>
          <a:p>
            <a:endParaRPr lang="en-US" altLang="zh-CN" sz="2800" dirty="0"/>
          </a:p>
          <a:p>
            <a:r>
              <a:rPr lang="en-US" altLang="zh-CN" sz="2000" dirty="0"/>
              <a:t>- The codes on trunk are often un-tested yet.</a:t>
            </a:r>
          </a:p>
          <a:p>
            <a:endParaRPr lang="en-US" altLang="zh-CN" sz="2000" dirty="0"/>
          </a:p>
          <a:p>
            <a:r>
              <a:rPr lang="en-US" altLang="zh-CN" sz="2000" dirty="0"/>
              <a:t>- Fatal error from one ticket may impact the release of other tickets.</a:t>
            </a:r>
          </a:p>
        </p:txBody>
      </p:sp>
      <p:sp>
        <p:nvSpPr>
          <p:cNvPr id="6" name="TextBox 5">
            <a:extLst>
              <a:ext uri="{FF2B5EF4-FFF2-40B4-BE49-F238E27FC236}">
                <a16:creationId xmlns:a16="http://schemas.microsoft.com/office/drawing/2014/main" id="{2E294027-3491-4A36-8602-41E9FF8A16B2}"/>
              </a:ext>
            </a:extLst>
          </p:cNvPr>
          <p:cNvSpPr txBox="1"/>
          <p:nvPr/>
        </p:nvSpPr>
        <p:spPr>
          <a:xfrm>
            <a:off x="838200" y="1340528"/>
            <a:ext cx="4657109" cy="523220"/>
          </a:xfrm>
          <a:prstGeom prst="rect">
            <a:avLst/>
          </a:prstGeom>
          <a:noFill/>
        </p:spPr>
        <p:txBody>
          <a:bodyPr wrap="none" rtlCol="0">
            <a:spAutoFit/>
          </a:bodyPr>
          <a:lstStyle/>
          <a:p>
            <a:r>
              <a:rPr lang="en-US" altLang="zh-CN" sz="2800" b="1" dirty="0">
                <a:ea typeface="Verdana" panose="020B0604030504040204" pitchFamily="34" charset="0"/>
              </a:rPr>
              <a:t>1. Disadvantages of single line</a:t>
            </a:r>
            <a:endParaRPr lang="zh-CN" altLang="en-US" sz="2800" b="1" dirty="0"/>
          </a:p>
        </p:txBody>
      </p:sp>
      <p:pic>
        <p:nvPicPr>
          <p:cNvPr id="7" name="Picture 6">
            <a:extLst>
              <a:ext uri="{FF2B5EF4-FFF2-40B4-BE49-F238E27FC236}">
                <a16:creationId xmlns:a16="http://schemas.microsoft.com/office/drawing/2014/main" id="{409278B6-C81F-46B3-8F85-DB490941221E}"/>
              </a:ext>
            </a:extLst>
          </p:cNvPr>
          <p:cNvPicPr>
            <a:picLocks noChangeAspect="1"/>
          </p:cNvPicPr>
          <p:nvPr/>
        </p:nvPicPr>
        <p:blipFill>
          <a:blip r:embed="rId2"/>
          <a:stretch>
            <a:fillRect/>
          </a:stretch>
        </p:blipFill>
        <p:spPr>
          <a:xfrm>
            <a:off x="5277034" y="2252066"/>
            <a:ext cx="6076766" cy="3168083"/>
          </a:xfrm>
          <a:prstGeom prst="rect">
            <a:avLst/>
          </a:prstGeom>
        </p:spPr>
      </p:pic>
    </p:spTree>
    <p:extLst>
      <p:ext uri="{BB962C8B-B14F-4D97-AF65-F5344CB8AC3E}">
        <p14:creationId xmlns:p14="http://schemas.microsoft.com/office/powerpoint/2010/main" val="157272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normAutofit/>
          </a:bodyPr>
          <a:lstStyle/>
          <a:p>
            <a:r>
              <a:rPr lang="en-US" dirty="0"/>
              <a:t>Why is branching so important?</a:t>
            </a:r>
            <a:endParaRPr lang="pt-PT" dirty="0"/>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7</a:t>
            </a:fld>
            <a:endParaRPr lang="en-US" dirty="0"/>
          </a:p>
        </p:txBody>
      </p:sp>
      <p:sp>
        <p:nvSpPr>
          <p:cNvPr id="5" name="TextBox 4">
            <a:extLst>
              <a:ext uri="{FF2B5EF4-FFF2-40B4-BE49-F238E27FC236}">
                <a16:creationId xmlns:a16="http://schemas.microsoft.com/office/drawing/2014/main" id="{1E78BFDF-9679-4D99-9F68-CD193B9F1CD4}"/>
              </a:ext>
            </a:extLst>
          </p:cNvPr>
          <p:cNvSpPr txBox="1"/>
          <p:nvPr/>
        </p:nvSpPr>
        <p:spPr>
          <a:xfrm>
            <a:off x="838200" y="1340528"/>
            <a:ext cx="4909293" cy="523220"/>
          </a:xfrm>
          <a:prstGeom prst="rect">
            <a:avLst/>
          </a:prstGeom>
          <a:noFill/>
        </p:spPr>
        <p:txBody>
          <a:bodyPr wrap="none" rtlCol="0">
            <a:spAutoFit/>
          </a:bodyPr>
          <a:lstStyle/>
          <a:p>
            <a:r>
              <a:rPr lang="en-US" altLang="zh-CN" sz="2800" b="1" dirty="0">
                <a:ea typeface="Verdana" panose="020B0604030504040204" pitchFamily="34" charset="0"/>
              </a:rPr>
              <a:t>2. New branch for development</a:t>
            </a:r>
            <a:endParaRPr lang="zh-CN" altLang="en-US" sz="2800" b="1" dirty="0"/>
          </a:p>
        </p:txBody>
      </p:sp>
      <p:pic>
        <p:nvPicPr>
          <p:cNvPr id="6" name="Picture 5">
            <a:extLst>
              <a:ext uri="{FF2B5EF4-FFF2-40B4-BE49-F238E27FC236}">
                <a16:creationId xmlns:a16="http://schemas.microsoft.com/office/drawing/2014/main" id="{70760EB4-ABDF-4F13-A01D-82F6EAE6019C}"/>
              </a:ext>
            </a:extLst>
          </p:cNvPr>
          <p:cNvPicPr>
            <a:picLocks noChangeAspect="1"/>
          </p:cNvPicPr>
          <p:nvPr/>
        </p:nvPicPr>
        <p:blipFill>
          <a:blip r:embed="rId2"/>
          <a:stretch>
            <a:fillRect/>
          </a:stretch>
        </p:blipFill>
        <p:spPr>
          <a:xfrm>
            <a:off x="2763077" y="2205468"/>
            <a:ext cx="4285793" cy="3898034"/>
          </a:xfrm>
          <a:prstGeom prst="rect">
            <a:avLst/>
          </a:prstGeom>
        </p:spPr>
      </p:pic>
    </p:spTree>
    <p:extLst>
      <p:ext uri="{BB962C8B-B14F-4D97-AF65-F5344CB8AC3E}">
        <p14:creationId xmlns:p14="http://schemas.microsoft.com/office/powerpoint/2010/main" val="168702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lstStyle/>
          <a:p>
            <a:r>
              <a:rPr lang="en-US" dirty="0"/>
              <a:t>Why is branching so important?</a:t>
            </a:r>
            <a:endParaRPr lang="pt-PT" dirty="0"/>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8</a:t>
            </a:fld>
            <a:endParaRPr lang="en-US" dirty="0"/>
          </a:p>
        </p:txBody>
      </p:sp>
      <p:sp>
        <p:nvSpPr>
          <p:cNvPr id="5" name="TextBox 4">
            <a:extLst>
              <a:ext uri="{FF2B5EF4-FFF2-40B4-BE49-F238E27FC236}">
                <a16:creationId xmlns:a16="http://schemas.microsoft.com/office/drawing/2014/main" id="{DA19DFCA-7597-4C12-B9CD-6A1DC3D7A5D0}"/>
              </a:ext>
            </a:extLst>
          </p:cNvPr>
          <p:cNvSpPr txBox="1"/>
          <p:nvPr/>
        </p:nvSpPr>
        <p:spPr>
          <a:xfrm>
            <a:off x="838200" y="1340528"/>
            <a:ext cx="4222823" cy="523220"/>
          </a:xfrm>
          <a:prstGeom prst="rect">
            <a:avLst/>
          </a:prstGeom>
          <a:noFill/>
        </p:spPr>
        <p:txBody>
          <a:bodyPr wrap="none" rtlCol="0">
            <a:spAutoFit/>
          </a:bodyPr>
          <a:lstStyle/>
          <a:p>
            <a:r>
              <a:rPr lang="en-US" altLang="zh-CN" sz="2800" b="1" dirty="0">
                <a:ea typeface="Verdana" panose="020B0604030504040204" pitchFamily="34" charset="0"/>
              </a:rPr>
              <a:t>3. Advantages of branching</a:t>
            </a:r>
            <a:endParaRPr lang="zh-CN" altLang="en-US" sz="2800" b="1" dirty="0"/>
          </a:p>
        </p:txBody>
      </p:sp>
      <p:sp>
        <p:nvSpPr>
          <p:cNvPr id="6" name="TextBox 5">
            <a:extLst>
              <a:ext uri="{FF2B5EF4-FFF2-40B4-BE49-F238E27FC236}">
                <a16:creationId xmlns:a16="http://schemas.microsoft.com/office/drawing/2014/main" id="{650DA174-3282-4FF5-991E-5699724E9078}"/>
              </a:ext>
            </a:extLst>
          </p:cNvPr>
          <p:cNvSpPr txBox="1"/>
          <p:nvPr/>
        </p:nvSpPr>
        <p:spPr>
          <a:xfrm>
            <a:off x="838200" y="2311606"/>
            <a:ext cx="3463880" cy="1384995"/>
          </a:xfrm>
          <a:prstGeom prst="rect">
            <a:avLst/>
          </a:prstGeom>
          <a:noFill/>
        </p:spPr>
        <p:txBody>
          <a:bodyPr wrap="square" rtlCol="0">
            <a:spAutoFit/>
          </a:bodyPr>
          <a:lstStyle/>
          <a:p>
            <a:pPr marL="514350" indent="-514350">
              <a:buFont typeface="Wingdings" panose="05000000000000000000" pitchFamily="2" charset="2"/>
              <a:buChar char="ü"/>
            </a:pPr>
            <a:r>
              <a:rPr lang="en-US" altLang="zh-CN" sz="2800" dirty="0"/>
              <a:t>Efficient</a:t>
            </a:r>
          </a:p>
          <a:p>
            <a:pPr marL="514350" indent="-514350">
              <a:buFont typeface="Wingdings" panose="05000000000000000000" pitchFamily="2" charset="2"/>
              <a:buChar char="ü"/>
            </a:pPr>
            <a:r>
              <a:rPr lang="en-US" altLang="zh-CN" sz="2800" dirty="0"/>
              <a:t>Better code quality</a:t>
            </a:r>
          </a:p>
          <a:p>
            <a:pPr marL="514350" indent="-514350">
              <a:buFont typeface="Wingdings" panose="05000000000000000000" pitchFamily="2" charset="2"/>
              <a:buChar char="ü"/>
            </a:pPr>
            <a:r>
              <a:rPr lang="en-US" altLang="zh-CN" sz="2800" dirty="0"/>
              <a:t>Trunk is safer</a:t>
            </a:r>
          </a:p>
        </p:txBody>
      </p:sp>
      <p:pic>
        <p:nvPicPr>
          <p:cNvPr id="3" name="Picture 2">
            <a:extLst>
              <a:ext uri="{FF2B5EF4-FFF2-40B4-BE49-F238E27FC236}">
                <a16:creationId xmlns:a16="http://schemas.microsoft.com/office/drawing/2014/main" id="{46FF30FC-F95D-4F16-BCFD-ECEE199F741B}"/>
              </a:ext>
            </a:extLst>
          </p:cNvPr>
          <p:cNvPicPr>
            <a:picLocks noChangeAspect="1"/>
          </p:cNvPicPr>
          <p:nvPr/>
        </p:nvPicPr>
        <p:blipFill>
          <a:blip r:embed="rId2"/>
          <a:stretch>
            <a:fillRect/>
          </a:stretch>
        </p:blipFill>
        <p:spPr>
          <a:xfrm>
            <a:off x="4511824" y="1709994"/>
            <a:ext cx="7476112" cy="4095269"/>
          </a:xfrm>
          <a:prstGeom prst="rect">
            <a:avLst/>
          </a:prstGeom>
        </p:spPr>
      </p:pic>
    </p:spTree>
    <p:extLst>
      <p:ext uri="{BB962C8B-B14F-4D97-AF65-F5344CB8AC3E}">
        <p14:creationId xmlns:p14="http://schemas.microsoft.com/office/powerpoint/2010/main" val="176976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9BD8-96A8-1048-84F7-FBD1A634FF30}"/>
              </a:ext>
            </a:extLst>
          </p:cNvPr>
          <p:cNvSpPr>
            <a:spLocks noGrp="1"/>
          </p:cNvSpPr>
          <p:nvPr>
            <p:ph type="title"/>
          </p:nvPr>
        </p:nvSpPr>
        <p:spPr/>
        <p:txBody>
          <a:bodyPr>
            <a:normAutofit/>
          </a:bodyPr>
          <a:lstStyle/>
          <a:p>
            <a:r>
              <a:rPr lang="en-US" dirty="0"/>
              <a:t>Why is branching so important?</a:t>
            </a:r>
            <a:endParaRPr lang="pt-PT" dirty="0"/>
          </a:p>
        </p:txBody>
      </p:sp>
      <p:sp>
        <p:nvSpPr>
          <p:cNvPr id="4" name="Slide Number Placeholder 3">
            <a:extLst>
              <a:ext uri="{FF2B5EF4-FFF2-40B4-BE49-F238E27FC236}">
                <a16:creationId xmlns:a16="http://schemas.microsoft.com/office/drawing/2014/main" id="{EE851639-BBE7-354F-95FA-6581BA67B47B}"/>
              </a:ext>
            </a:extLst>
          </p:cNvPr>
          <p:cNvSpPr>
            <a:spLocks noGrp="1"/>
          </p:cNvSpPr>
          <p:nvPr>
            <p:ph type="sldNum" sz="quarter" idx="4"/>
          </p:nvPr>
        </p:nvSpPr>
        <p:spPr/>
        <p:txBody>
          <a:bodyPr/>
          <a:lstStyle/>
          <a:p>
            <a:fld id="{49F4BA8F-7B64-4198-9505-0CB5D4D3B366}" type="slidenum">
              <a:rPr lang="en-US" altLang="zh-CN" smtClean="0"/>
              <a:pPr/>
              <a:t>9</a:t>
            </a:fld>
            <a:endParaRPr lang="en-US" dirty="0"/>
          </a:p>
        </p:txBody>
      </p:sp>
      <p:sp>
        <p:nvSpPr>
          <p:cNvPr id="5" name="TextBox 4">
            <a:extLst>
              <a:ext uri="{FF2B5EF4-FFF2-40B4-BE49-F238E27FC236}">
                <a16:creationId xmlns:a16="http://schemas.microsoft.com/office/drawing/2014/main" id="{B95B03DA-56C4-4485-A022-109FFAA3F480}"/>
              </a:ext>
            </a:extLst>
          </p:cNvPr>
          <p:cNvSpPr txBox="1"/>
          <p:nvPr/>
        </p:nvSpPr>
        <p:spPr>
          <a:xfrm>
            <a:off x="838200" y="1340528"/>
            <a:ext cx="2149435" cy="523220"/>
          </a:xfrm>
          <a:prstGeom prst="rect">
            <a:avLst/>
          </a:prstGeom>
          <a:noFill/>
        </p:spPr>
        <p:txBody>
          <a:bodyPr wrap="none" rtlCol="0">
            <a:spAutoFit/>
          </a:bodyPr>
          <a:lstStyle/>
          <a:p>
            <a:r>
              <a:rPr lang="en-US" altLang="zh-CN" sz="2800" b="1" dirty="0">
                <a:ea typeface="Verdana" panose="020B0604030504040204" pitchFamily="34" charset="0"/>
              </a:rPr>
              <a:t>4. Attention</a:t>
            </a:r>
            <a:endParaRPr lang="zh-CN" altLang="en-US" sz="2800" b="1" dirty="0"/>
          </a:p>
        </p:txBody>
      </p:sp>
      <p:sp>
        <p:nvSpPr>
          <p:cNvPr id="6" name="TextBox 5">
            <a:extLst>
              <a:ext uri="{FF2B5EF4-FFF2-40B4-BE49-F238E27FC236}">
                <a16:creationId xmlns:a16="http://schemas.microsoft.com/office/drawing/2014/main" id="{F2BF67A2-CAA5-4E4C-A1BE-BD96693DC362}"/>
              </a:ext>
            </a:extLst>
          </p:cNvPr>
          <p:cNvSpPr txBox="1"/>
          <p:nvPr/>
        </p:nvSpPr>
        <p:spPr>
          <a:xfrm>
            <a:off x="838199" y="2311606"/>
            <a:ext cx="9886025" cy="2677656"/>
          </a:xfrm>
          <a:prstGeom prst="rect">
            <a:avLst/>
          </a:prstGeom>
          <a:noFill/>
        </p:spPr>
        <p:txBody>
          <a:bodyPr wrap="square" rtlCol="0">
            <a:spAutoFit/>
          </a:bodyPr>
          <a:lstStyle/>
          <a:p>
            <a:pPr marL="514350" indent="-514350">
              <a:buFont typeface="+mj-lt"/>
              <a:buAutoNum type="alphaLcParenR"/>
            </a:pPr>
            <a:r>
              <a:rPr lang="en-US" altLang="zh-CN" sz="2800" dirty="0"/>
              <a:t>Do NOT forget to merge codes to trunk if the codes are planned for the release.</a:t>
            </a:r>
          </a:p>
          <a:p>
            <a:pPr marL="514350" indent="-514350">
              <a:buFont typeface="+mj-lt"/>
              <a:buAutoNum type="alphaLcParenR"/>
            </a:pPr>
            <a:r>
              <a:rPr lang="en-US" altLang="zh-CN" sz="2800" dirty="0"/>
              <a:t>Do NOT merge codes to trunk if the codes is out-of-scope for the release.</a:t>
            </a:r>
          </a:p>
          <a:p>
            <a:pPr marL="514350" indent="-514350">
              <a:buFont typeface="+mj-lt"/>
              <a:buAutoNum type="alphaLcParenR"/>
            </a:pPr>
            <a:r>
              <a:rPr lang="en-US" altLang="zh-CN" sz="2800" dirty="0"/>
              <a:t>Make sure to commit “fixes for test/QA issues” to both branches when trunk is being tested.</a:t>
            </a:r>
          </a:p>
        </p:txBody>
      </p:sp>
      <p:pic>
        <p:nvPicPr>
          <p:cNvPr id="7" name="Picture 6">
            <a:extLst>
              <a:ext uri="{FF2B5EF4-FFF2-40B4-BE49-F238E27FC236}">
                <a16:creationId xmlns:a16="http://schemas.microsoft.com/office/drawing/2014/main" id="{03658D17-EB87-4CDF-82E1-0608C587C51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13229" y="1355783"/>
            <a:ext cx="546980" cy="492709"/>
          </a:xfrm>
          <a:prstGeom prst="rect">
            <a:avLst/>
          </a:prstGeom>
        </p:spPr>
      </p:pic>
    </p:spTree>
    <p:extLst>
      <p:ext uri="{BB962C8B-B14F-4D97-AF65-F5344CB8AC3E}">
        <p14:creationId xmlns:p14="http://schemas.microsoft.com/office/powerpoint/2010/main" val="26017943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npage">
  <a:themeElements>
    <a:clrScheme name="自定义 24">
      <a:dk1>
        <a:srgbClr val="4C4C4C"/>
      </a:dk1>
      <a:lt1>
        <a:srgbClr val="FFFFFF"/>
      </a:lt1>
      <a:dk2>
        <a:srgbClr val="96DBF4"/>
      </a:dk2>
      <a:lt2>
        <a:srgbClr val="CBEDFA"/>
      </a:lt2>
      <a:accent1>
        <a:srgbClr val="0062AC"/>
      </a:accent1>
      <a:accent2>
        <a:srgbClr val="0081E2"/>
      </a:accent2>
      <a:accent3>
        <a:srgbClr val="29B7EC"/>
      </a:accent3>
      <a:accent4>
        <a:srgbClr val="83CFFA"/>
      </a:accent4>
      <a:accent5>
        <a:srgbClr val="F69200"/>
      </a:accent5>
      <a:accent6>
        <a:srgbClr val="D4F0FB"/>
      </a:accent6>
      <a:hlink>
        <a:srgbClr val="A9E2F7"/>
      </a:hlink>
      <a:folHlink>
        <a:srgbClr val="108FBE"/>
      </a:folHlink>
    </a:clrScheme>
    <a:fontScheme name="微软雅黑">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 dockstate="right" visibility="0" width="350" row="0">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B8530206-D294-6E46-A170-553433FC370F}">
  <we:reference id="wa104178141" version="3.10.0.52" store="en-US" storeType="OMEX"/>
  <we:alternateReferences>
    <we:reference id="WA104178141" version="3.10.0.52"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1A9E892-B6ED-9C49-91CC-4ED153AC7FC7}">
  <we:reference id="wa104381063" version="1.0.0.0" store="en-US" storeType="OMEX"/>
  <we:alternateReferences>
    <we:reference id="WA104381063" version="1.0.0.0" store="WA10438106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9F5751CB-3A2B-A44D-84D4-A66A152438ED}">
  <we:reference id="wa104380862" version="1.3.0.5" store="en-US" storeType="OMEX"/>
  <we:alternateReferences>
    <we:reference id="WA104380862" version="1.3.0.5"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blank</Template>
  <TotalTime>0</TotalTime>
  <Words>568</Words>
  <Application>Microsoft Office PowerPoint</Application>
  <PresentationFormat>Widescreen</PresentationFormat>
  <Paragraphs>86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微软雅黑</vt:lpstr>
      <vt:lpstr>Arial</vt:lpstr>
      <vt:lpstr>Arial Black</vt:lpstr>
      <vt:lpstr>Courier New</vt:lpstr>
      <vt:lpstr>Verdana</vt:lpstr>
      <vt:lpstr>Wingdings</vt:lpstr>
      <vt:lpstr>inpage</vt:lpstr>
      <vt:lpstr>Branching Model</vt:lpstr>
      <vt:lpstr>Agenda</vt:lpstr>
      <vt:lpstr>What’s a branch?</vt:lpstr>
      <vt:lpstr>What’s a branch?</vt:lpstr>
      <vt:lpstr>Why is branching so important?</vt:lpstr>
      <vt:lpstr>Why is branching so important?</vt:lpstr>
      <vt:lpstr>Why is branching so important?</vt:lpstr>
      <vt:lpstr>Why is branching so important?</vt:lpstr>
      <vt:lpstr>Why is branching so important?</vt:lpstr>
      <vt:lpstr>How to merge codes?</vt:lpstr>
      <vt:lpstr>How to merge codes?</vt:lpstr>
      <vt:lpstr>How to merge codes?</vt:lpstr>
      <vt:lpstr>What to do in our project?</vt:lpstr>
      <vt:lpstr>Exercise</vt:lpstr>
      <vt:lpstr>Obrigado</vt:lpstr>
    </vt:vector>
  </TitlesOfParts>
  <Manager/>
  <Company>茁力 Inspur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Avaliação da metodologia de trabalho da consultoria entre a Inspur e o INSS</dc:title>
  <dc:subject/>
  <dc:creator>Benildo Joaquim</dc:creator>
  <cp:keywords/>
  <dc:description/>
  <cp:lastModifiedBy>Robin Ren</cp:lastModifiedBy>
  <cp:revision>801</cp:revision>
  <cp:lastPrinted>2018-08-21T11:38:34Z</cp:lastPrinted>
  <dcterms:created xsi:type="dcterms:W3CDTF">2015-05-07T17:29:53Z</dcterms:created>
  <dcterms:modified xsi:type="dcterms:W3CDTF">2018-11-20T12:07:17Z</dcterms:modified>
  <cp:category/>
</cp:coreProperties>
</file>