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4"/>
  </p:notesMasterIdLst>
  <p:handoutMasterIdLst>
    <p:handoutMasterId r:id="rId15"/>
  </p:handoutMasterIdLst>
  <p:sldIdLst>
    <p:sldId id="256"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72" d="100"/>
          <a:sy n="72" d="100"/>
        </p:scale>
        <p:origin x="606"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8EE2E-5216-4BF5-89E8-4D7CBE376E3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EA4AB58-41E3-4E98-84BC-8BC0D94AC68C}">
      <dgm:prSet/>
      <dgm:spPr/>
      <dgm:t>
        <a:bodyPr/>
        <a:lstStyle/>
        <a:p>
          <a:r>
            <a:rPr lang="en-US" b="0" i="0" dirty="0"/>
            <a:t>Using a dataset from Kaggle.com (Life Expectancy), our team will employ a variety of python techniques to identify various factors that influence the life expectancy rates in a country (or countries).</a:t>
          </a:r>
          <a:endParaRPr lang="en-US" dirty="0"/>
        </a:p>
      </dgm:t>
    </dgm:pt>
    <dgm:pt modelId="{87A7FFF5-7A53-49F0-9246-BE27A4432F46}" type="parTrans" cxnId="{514FA78A-194C-4261-92DB-3F6A6E1BD7E4}">
      <dgm:prSet/>
      <dgm:spPr/>
      <dgm:t>
        <a:bodyPr/>
        <a:lstStyle/>
        <a:p>
          <a:endParaRPr lang="en-US"/>
        </a:p>
      </dgm:t>
    </dgm:pt>
    <dgm:pt modelId="{17F45FC4-00FD-4C51-BC4C-72D1A49D2A28}" type="sibTrans" cxnId="{514FA78A-194C-4261-92DB-3F6A6E1BD7E4}">
      <dgm:prSet/>
      <dgm:spPr/>
      <dgm:t>
        <a:bodyPr/>
        <a:lstStyle/>
        <a:p>
          <a:endParaRPr lang="en-US"/>
        </a:p>
      </dgm:t>
    </dgm:pt>
    <dgm:pt modelId="{7268B5BF-A721-49D9-8746-199EB22C59F6}">
      <dgm:prSet/>
      <dgm:spPr/>
      <dgm:t>
        <a:bodyPr/>
        <a:lstStyle/>
        <a:p>
          <a:r>
            <a:rPr lang="en-US" dirty="0"/>
            <a:t>The goal of this project is to develop a way for users to find a correlation ( if any) of various factors that may have had an influence on lowering the value of life expectancy in selected countries from the years 2000 t0 2015. </a:t>
          </a:r>
        </a:p>
      </dgm:t>
    </dgm:pt>
    <dgm:pt modelId="{8B0A7F57-A549-4726-94EC-F9371D3E674F}" type="parTrans" cxnId="{DC46527D-32DE-42C8-8C0C-3941DB6D84C6}">
      <dgm:prSet/>
      <dgm:spPr/>
      <dgm:t>
        <a:bodyPr/>
        <a:lstStyle/>
        <a:p>
          <a:endParaRPr lang="en-US"/>
        </a:p>
      </dgm:t>
    </dgm:pt>
    <dgm:pt modelId="{6B716F09-8F5E-42E5-A4C2-A7CA33C64EA7}" type="sibTrans" cxnId="{DC46527D-32DE-42C8-8C0C-3941DB6D84C6}">
      <dgm:prSet/>
      <dgm:spPr/>
      <dgm:t>
        <a:bodyPr/>
        <a:lstStyle/>
        <a:p>
          <a:endParaRPr lang="en-US"/>
        </a:p>
      </dgm:t>
    </dgm:pt>
    <dgm:pt modelId="{5D4057EA-4566-45FD-A4C7-F460C85E8BE7}" type="pres">
      <dgm:prSet presAssocID="{18E8EE2E-5216-4BF5-89E8-4D7CBE376E37}" presName="linear" presStyleCnt="0">
        <dgm:presLayoutVars>
          <dgm:animLvl val="lvl"/>
          <dgm:resizeHandles val="exact"/>
        </dgm:presLayoutVars>
      </dgm:prSet>
      <dgm:spPr/>
    </dgm:pt>
    <dgm:pt modelId="{145F69CD-9B49-4256-B6DD-27AA7C4A6A01}" type="pres">
      <dgm:prSet presAssocID="{7EA4AB58-41E3-4E98-84BC-8BC0D94AC68C}" presName="parentText" presStyleLbl="node1" presStyleIdx="0" presStyleCnt="2">
        <dgm:presLayoutVars>
          <dgm:chMax val="0"/>
          <dgm:bulletEnabled val="1"/>
        </dgm:presLayoutVars>
      </dgm:prSet>
      <dgm:spPr/>
    </dgm:pt>
    <dgm:pt modelId="{F360E64A-59C2-41AF-B4B3-3E95BC3FF1E2}" type="pres">
      <dgm:prSet presAssocID="{17F45FC4-00FD-4C51-BC4C-72D1A49D2A28}" presName="spacer" presStyleCnt="0"/>
      <dgm:spPr/>
    </dgm:pt>
    <dgm:pt modelId="{4E3DA26E-3ED5-4D61-9A0D-9F2CF8160003}" type="pres">
      <dgm:prSet presAssocID="{7268B5BF-A721-49D9-8746-199EB22C59F6}" presName="parentText" presStyleLbl="node1" presStyleIdx="1" presStyleCnt="2">
        <dgm:presLayoutVars>
          <dgm:chMax val="0"/>
          <dgm:bulletEnabled val="1"/>
        </dgm:presLayoutVars>
      </dgm:prSet>
      <dgm:spPr/>
    </dgm:pt>
  </dgm:ptLst>
  <dgm:cxnLst>
    <dgm:cxn modelId="{35E61231-2AEA-405C-B7E8-896B39F26484}" type="presOf" srcId="{7268B5BF-A721-49D9-8746-199EB22C59F6}" destId="{4E3DA26E-3ED5-4D61-9A0D-9F2CF8160003}" srcOrd="0" destOrd="0" presId="urn:microsoft.com/office/officeart/2005/8/layout/vList2"/>
    <dgm:cxn modelId="{DC46527D-32DE-42C8-8C0C-3941DB6D84C6}" srcId="{18E8EE2E-5216-4BF5-89E8-4D7CBE376E37}" destId="{7268B5BF-A721-49D9-8746-199EB22C59F6}" srcOrd="1" destOrd="0" parTransId="{8B0A7F57-A549-4726-94EC-F9371D3E674F}" sibTransId="{6B716F09-8F5E-42E5-A4C2-A7CA33C64EA7}"/>
    <dgm:cxn modelId="{514FA78A-194C-4261-92DB-3F6A6E1BD7E4}" srcId="{18E8EE2E-5216-4BF5-89E8-4D7CBE376E37}" destId="{7EA4AB58-41E3-4E98-84BC-8BC0D94AC68C}" srcOrd="0" destOrd="0" parTransId="{87A7FFF5-7A53-49F0-9246-BE27A4432F46}" sibTransId="{17F45FC4-00FD-4C51-BC4C-72D1A49D2A28}"/>
    <dgm:cxn modelId="{944FCC9D-0596-4F35-96A3-AFD7F412F538}" type="presOf" srcId="{18E8EE2E-5216-4BF5-89E8-4D7CBE376E37}" destId="{5D4057EA-4566-45FD-A4C7-F460C85E8BE7}" srcOrd="0" destOrd="0" presId="urn:microsoft.com/office/officeart/2005/8/layout/vList2"/>
    <dgm:cxn modelId="{37D910AE-1942-466A-9158-A44A01DE4ED5}" type="presOf" srcId="{7EA4AB58-41E3-4E98-84BC-8BC0D94AC68C}" destId="{145F69CD-9B49-4256-B6DD-27AA7C4A6A01}" srcOrd="0" destOrd="0" presId="urn:microsoft.com/office/officeart/2005/8/layout/vList2"/>
    <dgm:cxn modelId="{12616097-8332-4E39-A480-B3DC768625AA}" type="presParOf" srcId="{5D4057EA-4566-45FD-A4C7-F460C85E8BE7}" destId="{145F69CD-9B49-4256-B6DD-27AA7C4A6A01}" srcOrd="0" destOrd="0" presId="urn:microsoft.com/office/officeart/2005/8/layout/vList2"/>
    <dgm:cxn modelId="{30BF0918-9ED0-4ED0-A7C7-318467FDACA7}" type="presParOf" srcId="{5D4057EA-4566-45FD-A4C7-F460C85E8BE7}" destId="{F360E64A-59C2-41AF-B4B3-3E95BC3FF1E2}" srcOrd="1" destOrd="0" presId="urn:microsoft.com/office/officeart/2005/8/layout/vList2"/>
    <dgm:cxn modelId="{37C0AAEA-7ADF-4806-B2F2-97D682A1DEB7}" type="presParOf" srcId="{5D4057EA-4566-45FD-A4C7-F460C85E8BE7}" destId="{4E3DA26E-3ED5-4D61-9A0D-9F2CF816000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D3F54A-177A-4095-85FA-15967F086873}"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AAF794F9-D182-45A5-B885-A66BE348BB2F}">
      <dgm:prSet/>
      <dgm:spPr/>
      <dgm:t>
        <a:bodyPr/>
        <a:lstStyle/>
        <a:p>
          <a:r>
            <a:rPr lang="en-US" dirty="0"/>
            <a:t>Since there were some discrepancies amongst certain countries &amp; factors within the original “Life Expectancy” CSV file used for the project, there was a need to drop unreliable and/or damaged data from the file, while the data that was reliable was written to a new CSV file called “NewLifeExpectancy”.</a:t>
          </a:r>
        </a:p>
      </dgm:t>
    </dgm:pt>
    <dgm:pt modelId="{81603866-0DFB-4BC1-9008-CEF96D5BE7F4}" type="parTrans" cxnId="{0493D67C-DCE7-4A9C-AA27-9CFE27C94455}">
      <dgm:prSet/>
      <dgm:spPr/>
      <dgm:t>
        <a:bodyPr/>
        <a:lstStyle/>
        <a:p>
          <a:endParaRPr lang="en-US"/>
        </a:p>
      </dgm:t>
    </dgm:pt>
    <dgm:pt modelId="{D0130DB4-4AB1-4B04-8F45-77EA5B0CE8B1}" type="sibTrans" cxnId="{0493D67C-DCE7-4A9C-AA27-9CFE27C94455}">
      <dgm:prSet/>
      <dgm:spPr/>
      <dgm:t>
        <a:bodyPr/>
        <a:lstStyle/>
        <a:p>
          <a:endParaRPr lang="en-US"/>
        </a:p>
      </dgm:t>
    </dgm:pt>
    <dgm:pt modelId="{ED25EDDF-30FC-4EAD-B2F5-2D922F3F15DD}">
      <dgm:prSet/>
      <dgm:spPr/>
      <dgm:t>
        <a:bodyPr/>
        <a:lstStyle/>
        <a:p>
          <a:r>
            <a:rPr lang="en-US" dirty="0"/>
            <a:t>Additionally, here are the following factors that contained data discrepancies (missing data, unreliable data): </a:t>
          </a:r>
        </a:p>
      </dgm:t>
    </dgm:pt>
    <dgm:pt modelId="{B90D4FAE-A899-4E59-A553-5B27F30FED79}" type="parTrans" cxnId="{36E815ED-FD42-47E2-97F7-57846797ACC1}">
      <dgm:prSet/>
      <dgm:spPr/>
      <dgm:t>
        <a:bodyPr/>
        <a:lstStyle/>
        <a:p>
          <a:endParaRPr lang="en-US"/>
        </a:p>
      </dgm:t>
    </dgm:pt>
    <dgm:pt modelId="{B71227DA-CDEE-42CF-9D6A-7A35BA67D5B0}" type="sibTrans" cxnId="{36E815ED-FD42-47E2-97F7-57846797ACC1}">
      <dgm:prSet/>
      <dgm:spPr/>
      <dgm:t>
        <a:bodyPr/>
        <a:lstStyle/>
        <a:p>
          <a:endParaRPr lang="en-US"/>
        </a:p>
      </dgm:t>
    </dgm:pt>
    <dgm:pt modelId="{40B53A8B-3FE6-4839-AC4B-A10DA4EFD435}">
      <dgm:prSet/>
      <dgm:spPr/>
      <dgm:t>
        <a:bodyPr/>
        <a:lstStyle/>
        <a:p>
          <a:r>
            <a:rPr lang="en-US" dirty="0"/>
            <a:t>Infant deaths</a:t>
          </a:r>
        </a:p>
      </dgm:t>
    </dgm:pt>
    <dgm:pt modelId="{166A573D-408B-4D47-B933-BC5506FC931B}" type="parTrans" cxnId="{DBE405A0-6649-4D1C-A183-DFE54D397CE9}">
      <dgm:prSet/>
      <dgm:spPr/>
      <dgm:t>
        <a:bodyPr/>
        <a:lstStyle/>
        <a:p>
          <a:endParaRPr lang="en-US"/>
        </a:p>
      </dgm:t>
    </dgm:pt>
    <dgm:pt modelId="{FFCA548B-9863-4F4D-BECB-75FEA4040494}" type="sibTrans" cxnId="{DBE405A0-6649-4D1C-A183-DFE54D397CE9}">
      <dgm:prSet/>
      <dgm:spPr/>
      <dgm:t>
        <a:bodyPr/>
        <a:lstStyle/>
        <a:p>
          <a:endParaRPr lang="en-US"/>
        </a:p>
      </dgm:t>
    </dgm:pt>
    <dgm:pt modelId="{4B97732F-8F06-4AA5-949A-CE1987B30911}">
      <dgm:prSet/>
      <dgm:spPr/>
      <dgm:t>
        <a:bodyPr/>
        <a:lstStyle/>
        <a:p>
          <a:r>
            <a:rPr lang="en-US"/>
            <a:t>Percentage expenditure </a:t>
          </a:r>
        </a:p>
      </dgm:t>
    </dgm:pt>
    <dgm:pt modelId="{71E48F4B-2B87-4AB0-8CEE-5CA9D5E4AF50}" type="parTrans" cxnId="{DBEA8900-D909-4410-97EB-E62215FE99AE}">
      <dgm:prSet/>
      <dgm:spPr/>
      <dgm:t>
        <a:bodyPr/>
        <a:lstStyle/>
        <a:p>
          <a:endParaRPr lang="en-US"/>
        </a:p>
      </dgm:t>
    </dgm:pt>
    <dgm:pt modelId="{194D3779-2619-4DBC-83F6-C8C7586A747D}" type="sibTrans" cxnId="{DBEA8900-D909-4410-97EB-E62215FE99AE}">
      <dgm:prSet/>
      <dgm:spPr/>
      <dgm:t>
        <a:bodyPr/>
        <a:lstStyle/>
        <a:p>
          <a:endParaRPr lang="en-US"/>
        </a:p>
      </dgm:t>
    </dgm:pt>
    <dgm:pt modelId="{550CCF2D-867B-4EF9-9DE7-09C2E8DA1896}">
      <dgm:prSet/>
      <dgm:spPr/>
      <dgm:t>
        <a:bodyPr/>
        <a:lstStyle/>
        <a:p>
          <a:r>
            <a:rPr lang="en-US" dirty="0"/>
            <a:t>Hepatitis B</a:t>
          </a:r>
        </a:p>
      </dgm:t>
    </dgm:pt>
    <dgm:pt modelId="{505B8574-334B-41FF-A52C-E213B4C4B517}" type="parTrans" cxnId="{C5AB664F-EBC3-4262-93EF-23A73EF03608}">
      <dgm:prSet/>
      <dgm:spPr/>
      <dgm:t>
        <a:bodyPr/>
        <a:lstStyle/>
        <a:p>
          <a:endParaRPr lang="en-US"/>
        </a:p>
      </dgm:t>
    </dgm:pt>
    <dgm:pt modelId="{048AAFD3-EB59-4929-BBD2-EEF9D47F28A1}" type="sibTrans" cxnId="{C5AB664F-EBC3-4262-93EF-23A73EF03608}">
      <dgm:prSet/>
      <dgm:spPr/>
      <dgm:t>
        <a:bodyPr/>
        <a:lstStyle/>
        <a:p>
          <a:endParaRPr lang="en-US"/>
        </a:p>
      </dgm:t>
    </dgm:pt>
    <dgm:pt modelId="{EA75C1D0-2E94-4C58-983D-34DB6DE0B809}">
      <dgm:prSet/>
      <dgm:spPr/>
      <dgm:t>
        <a:bodyPr/>
        <a:lstStyle/>
        <a:p>
          <a:r>
            <a:rPr lang="en-US"/>
            <a:t>Measles</a:t>
          </a:r>
        </a:p>
      </dgm:t>
    </dgm:pt>
    <dgm:pt modelId="{BE252CDD-5CEB-43A7-B20B-E9F5A0980DEA}" type="parTrans" cxnId="{B92B916A-FEEF-4479-9227-3539C9213100}">
      <dgm:prSet/>
      <dgm:spPr/>
      <dgm:t>
        <a:bodyPr/>
        <a:lstStyle/>
        <a:p>
          <a:endParaRPr lang="en-US"/>
        </a:p>
      </dgm:t>
    </dgm:pt>
    <dgm:pt modelId="{CE8FA9D3-42E2-40B7-AF7C-C7D79BFA9E25}" type="sibTrans" cxnId="{B92B916A-FEEF-4479-9227-3539C9213100}">
      <dgm:prSet/>
      <dgm:spPr/>
      <dgm:t>
        <a:bodyPr/>
        <a:lstStyle/>
        <a:p>
          <a:endParaRPr lang="en-US"/>
        </a:p>
      </dgm:t>
    </dgm:pt>
    <dgm:pt modelId="{4CCB94F6-1EA5-4E90-BCD5-8A7E84550A0D}">
      <dgm:prSet/>
      <dgm:spPr/>
      <dgm:t>
        <a:bodyPr/>
        <a:lstStyle/>
        <a:p>
          <a:r>
            <a:rPr lang="en-US"/>
            <a:t>Under-five deaths</a:t>
          </a:r>
        </a:p>
      </dgm:t>
    </dgm:pt>
    <dgm:pt modelId="{E02EED0C-35C0-4246-BBBE-0497D08B9637}" type="parTrans" cxnId="{6802C80C-7AD5-4421-B636-10C504414A2C}">
      <dgm:prSet/>
      <dgm:spPr/>
      <dgm:t>
        <a:bodyPr/>
        <a:lstStyle/>
        <a:p>
          <a:endParaRPr lang="en-US"/>
        </a:p>
      </dgm:t>
    </dgm:pt>
    <dgm:pt modelId="{E50A96B3-16A4-4C5D-B2F4-A40E7F015C80}" type="sibTrans" cxnId="{6802C80C-7AD5-4421-B636-10C504414A2C}">
      <dgm:prSet/>
      <dgm:spPr/>
      <dgm:t>
        <a:bodyPr/>
        <a:lstStyle/>
        <a:p>
          <a:endParaRPr lang="en-US"/>
        </a:p>
      </dgm:t>
    </dgm:pt>
    <dgm:pt modelId="{F9F18943-46F8-4631-A106-ED1EDC2EF351}">
      <dgm:prSet/>
      <dgm:spPr/>
      <dgm:t>
        <a:bodyPr/>
        <a:lstStyle/>
        <a:p>
          <a:r>
            <a:rPr lang="en-US"/>
            <a:t>HIV/AIDS</a:t>
          </a:r>
        </a:p>
      </dgm:t>
    </dgm:pt>
    <dgm:pt modelId="{A6118521-B884-4395-8BAE-77F0AB35E621}" type="parTrans" cxnId="{010814DB-651B-458A-B9A4-5398D8C99E42}">
      <dgm:prSet/>
      <dgm:spPr/>
      <dgm:t>
        <a:bodyPr/>
        <a:lstStyle/>
        <a:p>
          <a:endParaRPr lang="en-US"/>
        </a:p>
      </dgm:t>
    </dgm:pt>
    <dgm:pt modelId="{65EDF89F-FB35-49A4-8C03-FFFBCF5B4D3D}" type="sibTrans" cxnId="{010814DB-651B-458A-B9A4-5398D8C99E42}">
      <dgm:prSet/>
      <dgm:spPr/>
      <dgm:t>
        <a:bodyPr/>
        <a:lstStyle/>
        <a:p>
          <a:endParaRPr lang="en-US"/>
        </a:p>
      </dgm:t>
    </dgm:pt>
    <dgm:pt modelId="{09D46FDD-C74B-4F15-948D-53965F0751BE}">
      <dgm:prSet/>
      <dgm:spPr/>
      <dgm:t>
        <a:bodyPr/>
        <a:lstStyle/>
        <a:p>
          <a:r>
            <a:rPr lang="en-US"/>
            <a:t>GDP</a:t>
          </a:r>
        </a:p>
      </dgm:t>
    </dgm:pt>
    <dgm:pt modelId="{1B90EB0E-DB89-4090-9B40-24D052643F7F}" type="parTrans" cxnId="{555A915B-7C3F-4374-BED8-91B53629B073}">
      <dgm:prSet/>
      <dgm:spPr/>
      <dgm:t>
        <a:bodyPr/>
        <a:lstStyle/>
        <a:p>
          <a:endParaRPr lang="en-US"/>
        </a:p>
      </dgm:t>
    </dgm:pt>
    <dgm:pt modelId="{5857CB5D-8279-4536-AA49-6CCDD6ADC581}" type="sibTrans" cxnId="{555A915B-7C3F-4374-BED8-91B53629B073}">
      <dgm:prSet/>
      <dgm:spPr/>
      <dgm:t>
        <a:bodyPr/>
        <a:lstStyle/>
        <a:p>
          <a:endParaRPr lang="en-US"/>
        </a:p>
      </dgm:t>
    </dgm:pt>
    <dgm:pt modelId="{82F24371-5416-4287-8128-18BF5FBA865B}">
      <dgm:prSet/>
      <dgm:spPr/>
      <dgm:t>
        <a:bodyPr/>
        <a:lstStyle/>
        <a:p>
          <a:r>
            <a:rPr lang="en-US"/>
            <a:t>Thinness 1-19 years</a:t>
          </a:r>
        </a:p>
      </dgm:t>
    </dgm:pt>
    <dgm:pt modelId="{AAC83F87-C1E2-4D2D-B812-685E8125F1FD}" type="parTrans" cxnId="{69DC063F-17DA-4413-AAC3-4FACF2B9678A}">
      <dgm:prSet/>
      <dgm:spPr/>
      <dgm:t>
        <a:bodyPr/>
        <a:lstStyle/>
        <a:p>
          <a:endParaRPr lang="en-US"/>
        </a:p>
      </dgm:t>
    </dgm:pt>
    <dgm:pt modelId="{8DE6A731-FF04-4D2D-A989-EC208F30487C}" type="sibTrans" cxnId="{69DC063F-17DA-4413-AAC3-4FACF2B9678A}">
      <dgm:prSet/>
      <dgm:spPr/>
      <dgm:t>
        <a:bodyPr/>
        <a:lstStyle/>
        <a:p>
          <a:endParaRPr lang="en-US"/>
        </a:p>
      </dgm:t>
    </dgm:pt>
    <dgm:pt modelId="{734643B6-8D1E-44A1-88E3-BFC1FD2A64CB}">
      <dgm:prSet/>
      <dgm:spPr/>
      <dgm:t>
        <a:bodyPr/>
        <a:lstStyle/>
        <a:p>
          <a:r>
            <a:rPr lang="en-US"/>
            <a:t>Thinness 5-9 years</a:t>
          </a:r>
        </a:p>
      </dgm:t>
    </dgm:pt>
    <dgm:pt modelId="{A2B52615-5578-4502-ABB5-2B12FAE8E583}" type="parTrans" cxnId="{230D815A-15BE-4B1A-BE95-B7CE9BBFDDB7}">
      <dgm:prSet/>
      <dgm:spPr/>
      <dgm:t>
        <a:bodyPr/>
        <a:lstStyle/>
        <a:p>
          <a:endParaRPr lang="en-US"/>
        </a:p>
      </dgm:t>
    </dgm:pt>
    <dgm:pt modelId="{7560FA2A-E1EE-43BE-ADB8-F44985D36B14}" type="sibTrans" cxnId="{230D815A-15BE-4B1A-BE95-B7CE9BBFDDB7}">
      <dgm:prSet/>
      <dgm:spPr/>
      <dgm:t>
        <a:bodyPr/>
        <a:lstStyle/>
        <a:p>
          <a:endParaRPr lang="en-US"/>
        </a:p>
      </dgm:t>
    </dgm:pt>
    <dgm:pt modelId="{CD7F6573-DA2F-4D17-B790-D970F9CAE220}">
      <dgm:prSet/>
      <dgm:spPr/>
      <dgm:t>
        <a:bodyPr/>
        <a:lstStyle/>
        <a:p>
          <a:r>
            <a:rPr lang="en-US"/>
            <a:t>BMI </a:t>
          </a:r>
        </a:p>
      </dgm:t>
    </dgm:pt>
    <dgm:pt modelId="{D4F3CE6D-D6C7-4CB9-AF8B-D850A9E2AA44}" type="parTrans" cxnId="{A6BBD5F7-D8F3-41C4-80A7-F96FBBF243C6}">
      <dgm:prSet/>
      <dgm:spPr/>
      <dgm:t>
        <a:bodyPr/>
        <a:lstStyle/>
        <a:p>
          <a:endParaRPr lang="en-US"/>
        </a:p>
      </dgm:t>
    </dgm:pt>
    <dgm:pt modelId="{E27A48F8-0DD6-4009-9AD6-FA4C79C20526}" type="sibTrans" cxnId="{A6BBD5F7-D8F3-41C4-80A7-F96FBBF243C6}">
      <dgm:prSet/>
      <dgm:spPr/>
      <dgm:t>
        <a:bodyPr/>
        <a:lstStyle/>
        <a:p>
          <a:endParaRPr lang="en-US"/>
        </a:p>
      </dgm:t>
    </dgm:pt>
    <dgm:pt modelId="{024D5A02-312C-4010-9B1C-FADD4465E485}">
      <dgm:prSet/>
      <dgm:spPr/>
      <dgm:t>
        <a:bodyPr/>
        <a:lstStyle/>
        <a:p>
          <a:r>
            <a:rPr lang="en-US" dirty="0"/>
            <a:t>Status</a:t>
          </a:r>
        </a:p>
      </dgm:t>
    </dgm:pt>
    <dgm:pt modelId="{F1D097D7-433A-4A39-BD62-4A3CA5EA9FAD}" type="parTrans" cxnId="{A976E338-B474-44E7-95EE-5AFE43EF4DE5}">
      <dgm:prSet/>
      <dgm:spPr/>
      <dgm:t>
        <a:bodyPr/>
        <a:lstStyle/>
        <a:p>
          <a:endParaRPr lang="en-US"/>
        </a:p>
      </dgm:t>
    </dgm:pt>
    <dgm:pt modelId="{CDD73B51-28B5-43ED-8066-45B1391FD2D5}" type="sibTrans" cxnId="{A976E338-B474-44E7-95EE-5AFE43EF4DE5}">
      <dgm:prSet/>
      <dgm:spPr/>
    </dgm:pt>
    <dgm:pt modelId="{0F42ED7A-786C-4745-8B95-0E9E486093BE}" type="pres">
      <dgm:prSet presAssocID="{89D3F54A-177A-4095-85FA-15967F086873}" presName="diagram" presStyleCnt="0">
        <dgm:presLayoutVars>
          <dgm:dir/>
          <dgm:resizeHandles val="exact"/>
        </dgm:presLayoutVars>
      </dgm:prSet>
      <dgm:spPr/>
    </dgm:pt>
    <dgm:pt modelId="{20423DDE-C632-44D9-870D-B2F02C1B60E0}" type="pres">
      <dgm:prSet presAssocID="{AAF794F9-D182-45A5-B885-A66BE348BB2F}" presName="node" presStyleLbl="node1" presStyleIdx="0" presStyleCnt="2">
        <dgm:presLayoutVars>
          <dgm:bulletEnabled val="1"/>
        </dgm:presLayoutVars>
      </dgm:prSet>
      <dgm:spPr/>
    </dgm:pt>
    <dgm:pt modelId="{B143AF11-E3B0-493C-AED5-C46F449233FA}" type="pres">
      <dgm:prSet presAssocID="{D0130DB4-4AB1-4B04-8F45-77EA5B0CE8B1}" presName="sibTrans" presStyleCnt="0"/>
      <dgm:spPr/>
    </dgm:pt>
    <dgm:pt modelId="{5207DB8F-7FD8-4237-8B3C-9EE78AABD866}" type="pres">
      <dgm:prSet presAssocID="{ED25EDDF-30FC-4EAD-B2F5-2D922F3F15DD}" presName="node" presStyleLbl="node1" presStyleIdx="1" presStyleCnt="2">
        <dgm:presLayoutVars>
          <dgm:bulletEnabled val="1"/>
        </dgm:presLayoutVars>
      </dgm:prSet>
      <dgm:spPr/>
    </dgm:pt>
  </dgm:ptLst>
  <dgm:cxnLst>
    <dgm:cxn modelId="{DBEA8900-D909-4410-97EB-E62215FE99AE}" srcId="{ED25EDDF-30FC-4EAD-B2F5-2D922F3F15DD}" destId="{4B97732F-8F06-4AA5-949A-CE1987B30911}" srcOrd="2" destOrd="0" parTransId="{71E48F4B-2B87-4AB0-8CEE-5CA9D5E4AF50}" sibTransId="{194D3779-2619-4DBC-83F6-C8C7586A747D}"/>
    <dgm:cxn modelId="{10DE1609-933B-4ADB-BBA3-61FB2F11B7E3}" type="presOf" srcId="{40B53A8B-3FE6-4839-AC4B-A10DA4EFD435}" destId="{5207DB8F-7FD8-4237-8B3C-9EE78AABD866}" srcOrd="0" destOrd="2" presId="urn:microsoft.com/office/officeart/2005/8/layout/default"/>
    <dgm:cxn modelId="{6802C80C-7AD5-4421-B636-10C504414A2C}" srcId="{ED25EDDF-30FC-4EAD-B2F5-2D922F3F15DD}" destId="{4CCB94F6-1EA5-4E90-BCD5-8A7E84550A0D}" srcOrd="5" destOrd="0" parTransId="{E02EED0C-35C0-4246-BBBE-0497D08B9637}" sibTransId="{E50A96B3-16A4-4C5D-B2F4-A40E7F015C80}"/>
    <dgm:cxn modelId="{9AC30F14-0002-4068-982B-1A176F064086}" type="presOf" srcId="{EA75C1D0-2E94-4C58-983D-34DB6DE0B809}" destId="{5207DB8F-7FD8-4237-8B3C-9EE78AABD866}" srcOrd="0" destOrd="5" presId="urn:microsoft.com/office/officeart/2005/8/layout/default"/>
    <dgm:cxn modelId="{A976E338-B474-44E7-95EE-5AFE43EF4DE5}" srcId="{ED25EDDF-30FC-4EAD-B2F5-2D922F3F15DD}" destId="{024D5A02-312C-4010-9B1C-FADD4465E485}" srcOrd="0" destOrd="0" parTransId="{F1D097D7-433A-4A39-BD62-4A3CA5EA9FAD}" sibTransId="{CDD73B51-28B5-43ED-8066-45B1391FD2D5}"/>
    <dgm:cxn modelId="{69DC063F-17DA-4413-AAC3-4FACF2B9678A}" srcId="{ED25EDDF-30FC-4EAD-B2F5-2D922F3F15DD}" destId="{82F24371-5416-4287-8128-18BF5FBA865B}" srcOrd="8" destOrd="0" parTransId="{AAC83F87-C1E2-4D2D-B812-685E8125F1FD}" sibTransId="{8DE6A731-FF04-4D2D-A989-EC208F30487C}"/>
    <dgm:cxn modelId="{555A915B-7C3F-4374-BED8-91B53629B073}" srcId="{ED25EDDF-30FC-4EAD-B2F5-2D922F3F15DD}" destId="{09D46FDD-C74B-4F15-948D-53965F0751BE}" srcOrd="7" destOrd="0" parTransId="{1B90EB0E-DB89-4090-9B40-24D052643F7F}" sibTransId="{5857CB5D-8279-4536-AA49-6CCDD6ADC581}"/>
    <dgm:cxn modelId="{1320B844-C012-4307-B007-F3B1D809F961}" type="presOf" srcId="{82F24371-5416-4287-8128-18BF5FBA865B}" destId="{5207DB8F-7FD8-4237-8B3C-9EE78AABD866}" srcOrd="0" destOrd="9" presId="urn:microsoft.com/office/officeart/2005/8/layout/default"/>
    <dgm:cxn modelId="{7FE8BF65-F6DA-426B-AA1D-C10B106B77A1}" type="presOf" srcId="{4B97732F-8F06-4AA5-949A-CE1987B30911}" destId="{5207DB8F-7FD8-4237-8B3C-9EE78AABD866}" srcOrd="0" destOrd="3" presId="urn:microsoft.com/office/officeart/2005/8/layout/default"/>
    <dgm:cxn modelId="{B92B916A-FEEF-4479-9227-3539C9213100}" srcId="{ED25EDDF-30FC-4EAD-B2F5-2D922F3F15DD}" destId="{EA75C1D0-2E94-4C58-983D-34DB6DE0B809}" srcOrd="4" destOrd="0" parTransId="{BE252CDD-5CEB-43A7-B20B-E9F5A0980DEA}" sibTransId="{CE8FA9D3-42E2-40B7-AF7C-C7D79BFA9E25}"/>
    <dgm:cxn modelId="{9C8C206B-D09A-4AF5-93E4-CFB9620BDB61}" type="presOf" srcId="{89D3F54A-177A-4095-85FA-15967F086873}" destId="{0F42ED7A-786C-4745-8B95-0E9E486093BE}" srcOrd="0" destOrd="0" presId="urn:microsoft.com/office/officeart/2005/8/layout/default"/>
    <dgm:cxn modelId="{C5AB664F-EBC3-4262-93EF-23A73EF03608}" srcId="{ED25EDDF-30FC-4EAD-B2F5-2D922F3F15DD}" destId="{550CCF2D-867B-4EF9-9DE7-09C2E8DA1896}" srcOrd="3" destOrd="0" parTransId="{505B8574-334B-41FF-A52C-E213B4C4B517}" sibTransId="{048AAFD3-EB59-4929-BBD2-EEF9D47F28A1}"/>
    <dgm:cxn modelId="{43371771-EC52-4DB4-BFD2-E96BE5057A89}" type="presOf" srcId="{F9F18943-46F8-4631-A106-ED1EDC2EF351}" destId="{5207DB8F-7FD8-4237-8B3C-9EE78AABD866}" srcOrd="0" destOrd="7" presId="urn:microsoft.com/office/officeart/2005/8/layout/default"/>
    <dgm:cxn modelId="{E3101A74-2DE8-47AC-8380-ABC36398D965}" type="presOf" srcId="{CD7F6573-DA2F-4D17-B790-D970F9CAE220}" destId="{5207DB8F-7FD8-4237-8B3C-9EE78AABD866}" srcOrd="0" destOrd="11" presId="urn:microsoft.com/office/officeart/2005/8/layout/default"/>
    <dgm:cxn modelId="{6F8AD259-4EBF-453E-9146-052CE2FF3457}" type="presOf" srcId="{550CCF2D-867B-4EF9-9DE7-09C2E8DA1896}" destId="{5207DB8F-7FD8-4237-8B3C-9EE78AABD866}" srcOrd="0" destOrd="4" presId="urn:microsoft.com/office/officeart/2005/8/layout/default"/>
    <dgm:cxn modelId="{230D815A-15BE-4B1A-BE95-B7CE9BBFDDB7}" srcId="{ED25EDDF-30FC-4EAD-B2F5-2D922F3F15DD}" destId="{734643B6-8D1E-44A1-88E3-BFC1FD2A64CB}" srcOrd="9" destOrd="0" parTransId="{A2B52615-5578-4502-ABB5-2B12FAE8E583}" sibTransId="{7560FA2A-E1EE-43BE-ADB8-F44985D36B14}"/>
    <dgm:cxn modelId="{0493D67C-DCE7-4A9C-AA27-9CFE27C94455}" srcId="{89D3F54A-177A-4095-85FA-15967F086873}" destId="{AAF794F9-D182-45A5-B885-A66BE348BB2F}" srcOrd="0" destOrd="0" parTransId="{81603866-0DFB-4BC1-9008-CEF96D5BE7F4}" sibTransId="{D0130DB4-4AB1-4B04-8F45-77EA5B0CE8B1}"/>
    <dgm:cxn modelId="{DBE405A0-6649-4D1C-A183-DFE54D397CE9}" srcId="{ED25EDDF-30FC-4EAD-B2F5-2D922F3F15DD}" destId="{40B53A8B-3FE6-4839-AC4B-A10DA4EFD435}" srcOrd="1" destOrd="0" parTransId="{166A573D-408B-4D47-B933-BC5506FC931B}" sibTransId="{FFCA548B-9863-4F4D-BECB-75FEA4040494}"/>
    <dgm:cxn modelId="{8B6615AB-8512-46B4-98EC-8C1D65D8C4C3}" type="presOf" srcId="{ED25EDDF-30FC-4EAD-B2F5-2D922F3F15DD}" destId="{5207DB8F-7FD8-4237-8B3C-9EE78AABD866}" srcOrd="0" destOrd="0" presId="urn:microsoft.com/office/officeart/2005/8/layout/default"/>
    <dgm:cxn modelId="{C35350B6-AFD2-49A3-9B9C-27FCA5F75F7B}" type="presOf" srcId="{AAF794F9-D182-45A5-B885-A66BE348BB2F}" destId="{20423DDE-C632-44D9-870D-B2F02C1B60E0}" srcOrd="0" destOrd="0" presId="urn:microsoft.com/office/officeart/2005/8/layout/default"/>
    <dgm:cxn modelId="{15ED39D1-D9BC-48FD-B81D-63A8F8C4F059}" type="presOf" srcId="{09D46FDD-C74B-4F15-948D-53965F0751BE}" destId="{5207DB8F-7FD8-4237-8B3C-9EE78AABD866}" srcOrd="0" destOrd="8" presId="urn:microsoft.com/office/officeart/2005/8/layout/default"/>
    <dgm:cxn modelId="{010814DB-651B-458A-B9A4-5398D8C99E42}" srcId="{ED25EDDF-30FC-4EAD-B2F5-2D922F3F15DD}" destId="{F9F18943-46F8-4631-A106-ED1EDC2EF351}" srcOrd="6" destOrd="0" parTransId="{A6118521-B884-4395-8BAE-77F0AB35E621}" sibTransId="{65EDF89F-FB35-49A4-8C03-FFFBCF5B4D3D}"/>
    <dgm:cxn modelId="{2E180DE5-3CAA-4934-AC65-E5828F6C6180}" type="presOf" srcId="{734643B6-8D1E-44A1-88E3-BFC1FD2A64CB}" destId="{5207DB8F-7FD8-4237-8B3C-9EE78AABD866}" srcOrd="0" destOrd="10" presId="urn:microsoft.com/office/officeart/2005/8/layout/default"/>
    <dgm:cxn modelId="{36E815ED-FD42-47E2-97F7-57846797ACC1}" srcId="{89D3F54A-177A-4095-85FA-15967F086873}" destId="{ED25EDDF-30FC-4EAD-B2F5-2D922F3F15DD}" srcOrd="1" destOrd="0" parTransId="{B90D4FAE-A899-4E59-A553-5B27F30FED79}" sibTransId="{B71227DA-CDEE-42CF-9D6A-7A35BA67D5B0}"/>
    <dgm:cxn modelId="{A6AED9EE-A146-4E0C-8FC2-55048F351B37}" type="presOf" srcId="{024D5A02-312C-4010-9B1C-FADD4465E485}" destId="{5207DB8F-7FD8-4237-8B3C-9EE78AABD866}" srcOrd="0" destOrd="1" presId="urn:microsoft.com/office/officeart/2005/8/layout/default"/>
    <dgm:cxn modelId="{A6BBD5F7-D8F3-41C4-80A7-F96FBBF243C6}" srcId="{ED25EDDF-30FC-4EAD-B2F5-2D922F3F15DD}" destId="{CD7F6573-DA2F-4D17-B790-D970F9CAE220}" srcOrd="10" destOrd="0" parTransId="{D4F3CE6D-D6C7-4CB9-AF8B-D850A9E2AA44}" sibTransId="{E27A48F8-0DD6-4009-9AD6-FA4C79C20526}"/>
    <dgm:cxn modelId="{A5A13DFA-DE45-41EE-A06E-29D5A68D7D9D}" type="presOf" srcId="{4CCB94F6-1EA5-4E90-BCD5-8A7E84550A0D}" destId="{5207DB8F-7FD8-4237-8B3C-9EE78AABD866}" srcOrd="0" destOrd="6" presId="urn:microsoft.com/office/officeart/2005/8/layout/default"/>
    <dgm:cxn modelId="{807F8722-068E-42BA-B354-0343442D59EC}" type="presParOf" srcId="{0F42ED7A-786C-4745-8B95-0E9E486093BE}" destId="{20423DDE-C632-44D9-870D-B2F02C1B60E0}" srcOrd="0" destOrd="0" presId="urn:microsoft.com/office/officeart/2005/8/layout/default"/>
    <dgm:cxn modelId="{44B79A6E-1E83-46FC-BDE8-E1FC88D295F5}" type="presParOf" srcId="{0F42ED7A-786C-4745-8B95-0E9E486093BE}" destId="{B143AF11-E3B0-493C-AED5-C46F449233FA}" srcOrd="1" destOrd="0" presId="urn:microsoft.com/office/officeart/2005/8/layout/default"/>
    <dgm:cxn modelId="{F62AFA69-D8F7-443C-B13A-DCB5BB047A02}" type="presParOf" srcId="{0F42ED7A-786C-4745-8B95-0E9E486093BE}" destId="{5207DB8F-7FD8-4237-8B3C-9EE78AABD866}"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F69CD-9B49-4256-B6DD-27AA7C4A6A01}">
      <dsp:nvSpPr>
        <dsp:cNvPr id="0" name=""/>
        <dsp:cNvSpPr/>
      </dsp:nvSpPr>
      <dsp:spPr>
        <a:xfrm>
          <a:off x="0" y="187725"/>
          <a:ext cx="7012370" cy="212940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dirty="0"/>
            <a:t>Using a dataset from Kaggle.com (Life Expectancy), our team will employ a variety of python techniques to identify various factors that influence the life expectancy rates in a country (or countries).</a:t>
          </a:r>
          <a:endParaRPr lang="en-US" sz="2600" kern="1200" dirty="0"/>
        </a:p>
      </dsp:txBody>
      <dsp:txXfrm>
        <a:off x="103949" y="291674"/>
        <a:ext cx="6804472" cy="1921502"/>
      </dsp:txXfrm>
    </dsp:sp>
    <dsp:sp modelId="{4E3DA26E-3ED5-4D61-9A0D-9F2CF8160003}">
      <dsp:nvSpPr>
        <dsp:cNvPr id="0" name=""/>
        <dsp:cNvSpPr/>
      </dsp:nvSpPr>
      <dsp:spPr>
        <a:xfrm>
          <a:off x="0" y="2392005"/>
          <a:ext cx="7012370" cy="2129400"/>
        </a:xfrm>
        <a:prstGeom prst="roundRect">
          <a:avLst/>
        </a:prstGeom>
        <a:gradFill rotWithShape="0">
          <a:gsLst>
            <a:gs pos="0">
              <a:schemeClr val="accent2">
                <a:hueOff val="-611709"/>
                <a:satOff val="32535"/>
                <a:lumOff val="9411"/>
                <a:alphaOff val="0"/>
                <a:tint val="98000"/>
                <a:lumMod val="110000"/>
              </a:schemeClr>
            </a:gs>
            <a:gs pos="84000">
              <a:schemeClr val="accent2">
                <a:hueOff val="-611709"/>
                <a:satOff val="32535"/>
                <a:lumOff val="9411"/>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The goal of this project is to develop a way for users to find a correlation ( if any) of various factors that may have had an influence on lowering the value of life expectancy in selected countries from the years 2000 t0 2015. </a:t>
          </a:r>
        </a:p>
      </dsp:txBody>
      <dsp:txXfrm>
        <a:off x="103949" y="2495954"/>
        <a:ext cx="6804472" cy="1921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23DDE-C632-44D9-870D-B2F02C1B60E0}">
      <dsp:nvSpPr>
        <dsp:cNvPr id="0" name=""/>
        <dsp:cNvSpPr/>
      </dsp:nvSpPr>
      <dsp:spPr>
        <a:xfrm>
          <a:off x="1346" y="263796"/>
          <a:ext cx="5251074" cy="3150644"/>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Since there were some discrepancies amongst certain countries &amp; factors within the original “Life Expectancy” CSV file used for the project, there was a need to drop unreliable and/or damaged data from the file, while the data that was reliable was written to a new CSV file called “NewLifeExpectancy”.</a:t>
          </a:r>
        </a:p>
      </dsp:txBody>
      <dsp:txXfrm>
        <a:off x="1346" y="263796"/>
        <a:ext cx="5251074" cy="3150644"/>
      </dsp:txXfrm>
    </dsp:sp>
    <dsp:sp modelId="{5207DB8F-7FD8-4237-8B3C-9EE78AABD866}">
      <dsp:nvSpPr>
        <dsp:cNvPr id="0" name=""/>
        <dsp:cNvSpPr/>
      </dsp:nvSpPr>
      <dsp:spPr>
        <a:xfrm>
          <a:off x="5777528" y="263796"/>
          <a:ext cx="5251074" cy="3150644"/>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Additionally, here are the following factors that contained data discrepancies (missing data, unreliable data): </a:t>
          </a:r>
        </a:p>
        <a:p>
          <a:pPr marL="114300" lvl="1" indent="-114300" algn="l" defTabSz="577850">
            <a:lnSpc>
              <a:spcPct val="90000"/>
            </a:lnSpc>
            <a:spcBef>
              <a:spcPct val="0"/>
            </a:spcBef>
            <a:spcAft>
              <a:spcPct val="15000"/>
            </a:spcAft>
            <a:buChar char="•"/>
          </a:pPr>
          <a:r>
            <a:rPr lang="en-US" sz="1300" kern="1200" dirty="0"/>
            <a:t>Status</a:t>
          </a:r>
        </a:p>
        <a:p>
          <a:pPr marL="114300" lvl="1" indent="-114300" algn="l" defTabSz="577850">
            <a:lnSpc>
              <a:spcPct val="90000"/>
            </a:lnSpc>
            <a:spcBef>
              <a:spcPct val="0"/>
            </a:spcBef>
            <a:spcAft>
              <a:spcPct val="15000"/>
            </a:spcAft>
            <a:buChar char="•"/>
          </a:pPr>
          <a:r>
            <a:rPr lang="en-US" sz="1300" kern="1200" dirty="0"/>
            <a:t>Infant deaths</a:t>
          </a:r>
        </a:p>
        <a:p>
          <a:pPr marL="114300" lvl="1" indent="-114300" algn="l" defTabSz="577850">
            <a:lnSpc>
              <a:spcPct val="90000"/>
            </a:lnSpc>
            <a:spcBef>
              <a:spcPct val="0"/>
            </a:spcBef>
            <a:spcAft>
              <a:spcPct val="15000"/>
            </a:spcAft>
            <a:buChar char="•"/>
          </a:pPr>
          <a:r>
            <a:rPr lang="en-US" sz="1300" kern="1200"/>
            <a:t>Percentage expenditure </a:t>
          </a:r>
        </a:p>
        <a:p>
          <a:pPr marL="114300" lvl="1" indent="-114300" algn="l" defTabSz="577850">
            <a:lnSpc>
              <a:spcPct val="90000"/>
            </a:lnSpc>
            <a:spcBef>
              <a:spcPct val="0"/>
            </a:spcBef>
            <a:spcAft>
              <a:spcPct val="15000"/>
            </a:spcAft>
            <a:buChar char="•"/>
          </a:pPr>
          <a:r>
            <a:rPr lang="en-US" sz="1300" kern="1200" dirty="0"/>
            <a:t>Hepatitis B</a:t>
          </a:r>
        </a:p>
        <a:p>
          <a:pPr marL="114300" lvl="1" indent="-114300" algn="l" defTabSz="577850">
            <a:lnSpc>
              <a:spcPct val="90000"/>
            </a:lnSpc>
            <a:spcBef>
              <a:spcPct val="0"/>
            </a:spcBef>
            <a:spcAft>
              <a:spcPct val="15000"/>
            </a:spcAft>
            <a:buChar char="•"/>
          </a:pPr>
          <a:r>
            <a:rPr lang="en-US" sz="1300" kern="1200"/>
            <a:t>Measles</a:t>
          </a:r>
        </a:p>
        <a:p>
          <a:pPr marL="114300" lvl="1" indent="-114300" algn="l" defTabSz="577850">
            <a:lnSpc>
              <a:spcPct val="90000"/>
            </a:lnSpc>
            <a:spcBef>
              <a:spcPct val="0"/>
            </a:spcBef>
            <a:spcAft>
              <a:spcPct val="15000"/>
            </a:spcAft>
            <a:buChar char="•"/>
          </a:pPr>
          <a:r>
            <a:rPr lang="en-US" sz="1300" kern="1200"/>
            <a:t>Under-five deaths</a:t>
          </a:r>
        </a:p>
        <a:p>
          <a:pPr marL="114300" lvl="1" indent="-114300" algn="l" defTabSz="577850">
            <a:lnSpc>
              <a:spcPct val="90000"/>
            </a:lnSpc>
            <a:spcBef>
              <a:spcPct val="0"/>
            </a:spcBef>
            <a:spcAft>
              <a:spcPct val="15000"/>
            </a:spcAft>
            <a:buChar char="•"/>
          </a:pPr>
          <a:r>
            <a:rPr lang="en-US" sz="1300" kern="1200"/>
            <a:t>HIV/AIDS</a:t>
          </a:r>
        </a:p>
        <a:p>
          <a:pPr marL="114300" lvl="1" indent="-114300" algn="l" defTabSz="577850">
            <a:lnSpc>
              <a:spcPct val="90000"/>
            </a:lnSpc>
            <a:spcBef>
              <a:spcPct val="0"/>
            </a:spcBef>
            <a:spcAft>
              <a:spcPct val="15000"/>
            </a:spcAft>
            <a:buChar char="•"/>
          </a:pPr>
          <a:r>
            <a:rPr lang="en-US" sz="1300" kern="1200"/>
            <a:t>GDP</a:t>
          </a:r>
        </a:p>
        <a:p>
          <a:pPr marL="114300" lvl="1" indent="-114300" algn="l" defTabSz="577850">
            <a:lnSpc>
              <a:spcPct val="90000"/>
            </a:lnSpc>
            <a:spcBef>
              <a:spcPct val="0"/>
            </a:spcBef>
            <a:spcAft>
              <a:spcPct val="15000"/>
            </a:spcAft>
            <a:buChar char="•"/>
          </a:pPr>
          <a:r>
            <a:rPr lang="en-US" sz="1300" kern="1200"/>
            <a:t>Thinness 1-19 years</a:t>
          </a:r>
        </a:p>
        <a:p>
          <a:pPr marL="114300" lvl="1" indent="-114300" algn="l" defTabSz="577850">
            <a:lnSpc>
              <a:spcPct val="90000"/>
            </a:lnSpc>
            <a:spcBef>
              <a:spcPct val="0"/>
            </a:spcBef>
            <a:spcAft>
              <a:spcPct val="15000"/>
            </a:spcAft>
            <a:buChar char="•"/>
          </a:pPr>
          <a:r>
            <a:rPr lang="en-US" sz="1300" kern="1200"/>
            <a:t>Thinness 5-9 years</a:t>
          </a:r>
        </a:p>
        <a:p>
          <a:pPr marL="114300" lvl="1" indent="-114300" algn="l" defTabSz="577850">
            <a:lnSpc>
              <a:spcPct val="90000"/>
            </a:lnSpc>
            <a:spcBef>
              <a:spcPct val="0"/>
            </a:spcBef>
            <a:spcAft>
              <a:spcPct val="15000"/>
            </a:spcAft>
            <a:buChar char="•"/>
          </a:pPr>
          <a:r>
            <a:rPr lang="en-US" sz="1300" kern="1200"/>
            <a:t>BMI </a:t>
          </a:r>
        </a:p>
      </dsp:txBody>
      <dsp:txXfrm>
        <a:off x="5777528" y="263796"/>
        <a:ext cx="5251074" cy="31506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5/9/2021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5/9/2021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5/9/2021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6">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8">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30">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32">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7" name="Rectangle 34">
            <a:extLst>
              <a:ext uri="{FF2B5EF4-FFF2-40B4-BE49-F238E27FC236}">
                <a16:creationId xmlns:a16="http://schemas.microsoft.com/office/drawing/2014/main" id="{EE15E636-2C9E-42CB-B482-436AA81BF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614" t="9091" r="15153" b="-1"/>
          <a:stretch/>
        </p:blipFill>
        <p:spPr>
          <a:xfrm>
            <a:off x="20" y="10"/>
            <a:ext cx="12191980" cy="6857990"/>
          </a:xfrm>
          <a:prstGeom prst="rect">
            <a:avLst/>
          </a:prstGeom>
        </p:spPr>
      </p:pic>
      <p:grpSp>
        <p:nvGrpSpPr>
          <p:cNvPr id="48" name="Group 36">
            <a:extLst>
              <a:ext uri="{FF2B5EF4-FFF2-40B4-BE49-F238E27FC236}">
                <a16:creationId xmlns:a16="http://schemas.microsoft.com/office/drawing/2014/main" id="{01D4AEDF-0CF9-4271-ABB7-3D3489BB42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38" name="Rectangle 37">
              <a:extLst>
                <a:ext uri="{FF2B5EF4-FFF2-40B4-BE49-F238E27FC236}">
                  <a16:creationId xmlns:a16="http://schemas.microsoft.com/office/drawing/2014/main" id="{55CA534D-375A-405E-B686-06B63E663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AA2342F7-EF54-4210-9029-E977C9D5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4200" y="1006956"/>
            <a:ext cx="3412067" cy="1372177"/>
          </a:xfrm>
        </p:spPr>
        <p:txBody>
          <a:bodyPr vert="horz" lIns="91440" tIns="45720" rIns="91440" bIns="45720" rtlCol="0" anchor="ctr">
            <a:normAutofit/>
          </a:bodyPr>
          <a:lstStyle/>
          <a:p>
            <a:r>
              <a:rPr lang="en-US" sz="2800" dirty="0">
                <a:solidFill>
                  <a:schemeClr val="bg1"/>
                </a:solidFill>
              </a:rPr>
              <a:t>Group 2 final project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3" y="2438399"/>
            <a:ext cx="3415074" cy="3564467"/>
          </a:xfrm>
        </p:spPr>
        <p:txBody>
          <a:bodyPr vert="horz" lIns="91440" tIns="45720" rIns="91440" bIns="45720" rtlCol="0" anchor="ctr">
            <a:normAutofit/>
          </a:bodyPr>
          <a:lstStyle/>
          <a:p>
            <a:r>
              <a:rPr lang="en-US" dirty="0">
                <a:solidFill>
                  <a:schemeClr val="bg1"/>
                </a:solidFill>
              </a:rPr>
              <a:t>By:  Malik callaham</a:t>
            </a:r>
          </a:p>
          <a:p>
            <a:r>
              <a:rPr lang="en-US" dirty="0">
                <a:solidFill>
                  <a:schemeClr val="bg1"/>
                </a:solidFill>
              </a:rPr>
              <a:t>Joon jeong</a:t>
            </a:r>
          </a:p>
          <a:p>
            <a:r>
              <a:rPr lang="en-US" dirty="0">
                <a:solidFill>
                  <a:schemeClr val="bg1"/>
                </a:solidFill>
              </a:rPr>
              <a:t>Owen turnbull</a:t>
            </a:r>
          </a:p>
          <a:p>
            <a:r>
              <a:rPr lang="en-US" dirty="0">
                <a:solidFill>
                  <a:schemeClr val="bg1"/>
                </a:solidFill>
              </a:rPr>
              <a:t>Joshua woojin ko</a:t>
            </a:r>
          </a:p>
          <a:p>
            <a:r>
              <a:rPr lang="en-US" dirty="0">
                <a:solidFill>
                  <a:schemeClr val="bg1"/>
                </a:solidFill>
              </a:rPr>
              <a:t>INST 326-SECTION 102</a:t>
            </a:r>
          </a:p>
          <a:p>
            <a:r>
              <a:rPr lang="en-US" dirty="0">
                <a:solidFill>
                  <a:schemeClr val="bg1"/>
                </a:solidFill>
              </a:rPr>
              <a:t>5/5/21</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D1539-AE75-4FD5-BDFF-1B3F95D0E4F6}"/>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Project Description &amp; Goal </a:t>
            </a:r>
          </a:p>
        </p:txBody>
      </p:sp>
      <p:sp>
        <p:nvSpPr>
          <p:cNvPr id="11" name="Rectangle 10">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BB077C0-C1AC-4ABD-AD72-0AB9628D490C}"/>
              </a:ext>
            </a:extLst>
          </p:cNvPr>
          <p:cNvGraphicFramePr>
            <a:graphicFrameLocks noGrp="1"/>
          </p:cNvGraphicFramePr>
          <p:nvPr>
            <p:ph idx="1"/>
            <p:extLst>
              <p:ext uri="{D42A27DB-BD31-4B8C-83A1-F6EECF244321}">
                <p14:modId xmlns:p14="http://schemas.microsoft.com/office/powerpoint/2010/main" val="1279503253"/>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58879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6677"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2E9A2-3FB2-4E5E-B337-188ACF239518}"/>
              </a:ext>
            </a:extLst>
          </p:cNvPr>
          <p:cNvSpPr>
            <a:spLocks noGrp="1"/>
          </p:cNvSpPr>
          <p:nvPr>
            <p:ph type="title"/>
          </p:nvPr>
        </p:nvSpPr>
        <p:spPr>
          <a:xfrm>
            <a:off x="7963094" y="1113764"/>
            <a:ext cx="3269749" cy="4624327"/>
          </a:xfrm>
        </p:spPr>
        <p:txBody>
          <a:bodyPr anchor="ctr">
            <a:normAutofit/>
          </a:bodyPr>
          <a:lstStyle/>
          <a:p>
            <a:r>
              <a:rPr lang="en-US" sz="3200">
                <a:solidFill>
                  <a:srgbClr val="FFFFFF"/>
                </a:solidFill>
              </a:rPr>
              <a:t>Countries tested</a:t>
            </a:r>
          </a:p>
        </p:txBody>
      </p:sp>
      <p:sp>
        <p:nvSpPr>
          <p:cNvPr id="65" name="Content Placeholder 2">
            <a:extLst>
              <a:ext uri="{FF2B5EF4-FFF2-40B4-BE49-F238E27FC236}">
                <a16:creationId xmlns:a16="http://schemas.microsoft.com/office/drawing/2014/main" id="{C93BD819-A2ED-4D34-9710-87C9C56A42B7}"/>
              </a:ext>
            </a:extLst>
          </p:cNvPr>
          <p:cNvSpPr>
            <a:spLocks noGrp="1"/>
          </p:cNvSpPr>
          <p:nvPr>
            <p:ph idx="1"/>
          </p:nvPr>
        </p:nvSpPr>
        <p:spPr>
          <a:xfrm>
            <a:off x="927916" y="1113764"/>
            <a:ext cx="6108179" cy="4624327"/>
          </a:xfrm>
        </p:spPr>
        <p:txBody>
          <a:bodyPr anchor="ctr">
            <a:normAutofit/>
          </a:bodyPr>
          <a:lstStyle/>
          <a:p>
            <a:pPr marL="0" indent="0">
              <a:lnSpc>
                <a:spcPct val="90000"/>
              </a:lnSpc>
              <a:buNone/>
            </a:pPr>
            <a:r>
              <a:rPr lang="en-US" sz="1400" dirty="0"/>
              <a:t>The countries that are available for a user to test can be found both in the “NewLifeExpectancy.csv” file or “Final Project Countries” word document. </a:t>
            </a:r>
          </a:p>
          <a:p>
            <a:pPr marL="0" indent="0">
              <a:lnSpc>
                <a:spcPct val="90000"/>
              </a:lnSpc>
              <a:buNone/>
            </a:pPr>
            <a:r>
              <a:rPr lang="en-US" sz="1400" dirty="0"/>
              <a:t>The available factors that will be presented in the output from the users’ country selection are as followed: </a:t>
            </a:r>
          </a:p>
          <a:p>
            <a:pPr>
              <a:lnSpc>
                <a:spcPct val="90000"/>
              </a:lnSpc>
            </a:pPr>
            <a:r>
              <a:rPr lang="en-US" sz="1400" dirty="0">
                <a:latin typeface="Times New Roman" panose="02020603050405020304" pitchFamily="18" charset="0"/>
                <a:cs typeface="Times New Roman" panose="02020603050405020304" pitchFamily="18" charset="0"/>
              </a:rPr>
              <a:t>Life Expectancy (in age) </a:t>
            </a:r>
          </a:p>
          <a:p>
            <a:pPr>
              <a:lnSpc>
                <a:spcPct val="90000"/>
              </a:lnSpc>
            </a:pPr>
            <a:r>
              <a:rPr lang="en-US" sz="1400" dirty="0">
                <a:latin typeface="Times New Roman" panose="02020603050405020304" pitchFamily="18" charset="0"/>
                <a:cs typeface="Times New Roman" panose="02020603050405020304" pitchFamily="18" charset="0"/>
              </a:rPr>
              <a:t>Year (ranges from 2000 to 2015 in most countries) </a:t>
            </a:r>
          </a:p>
          <a:p>
            <a:pPr>
              <a:lnSpc>
                <a:spcPct val="90000"/>
              </a:lnSpc>
            </a:pPr>
            <a:r>
              <a:rPr lang="en-US" sz="1400" dirty="0">
                <a:latin typeface="Times New Roman" panose="02020603050405020304" pitchFamily="18" charset="0"/>
                <a:cs typeface="Times New Roman" panose="02020603050405020304" pitchFamily="18" charset="0"/>
              </a:rPr>
              <a:t>Polio (immunization amongst 1 year old's) </a:t>
            </a:r>
          </a:p>
          <a:p>
            <a:pPr>
              <a:lnSpc>
                <a:spcPct val="90000"/>
              </a:lnSpc>
            </a:pPr>
            <a:r>
              <a:rPr lang="en-US" sz="1400" dirty="0">
                <a:latin typeface="Times New Roman" panose="02020603050405020304" pitchFamily="18" charset="0"/>
                <a:cs typeface="Times New Roman" panose="02020603050405020304" pitchFamily="18" charset="0"/>
              </a:rPr>
              <a:t>Total Expenditure (Government expenditure on health as a percentage)</a:t>
            </a:r>
          </a:p>
          <a:p>
            <a:pPr>
              <a:lnSpc>
                <a:spcPct val="90000"/>
              </a:lnSpc>
            </a:pPr>
            <a:r>
              <a:rPr lang="en-US" sz="1400" dirty="0">
                <a:latin typeface="Times New Roman" panose="02020603050405020304" pitchFamily="18" charset="0"/>
                <a:cs typeface="Times New Roman" panose="02020603050405020304" pitchFamily="18" charset="0"/>
              </a:rPr>
              <a:t>Schooling (Number of years of schooling) </a:t>
            </a:r>
          </a:p>
          <a:p>
            <a:pPr>
              <a:lnSpc>
                <a:spcPct val="90000"/>
              </a:lnSpc>
            </a:pPr>
            <a:r>
              <a:rPr lang="en-US" sz="1400" dirty="0">
                <a:latin typeface="Times New Roman" panose="02020603050405020304" pitchFamily="18" charset="0"/>
                <a:cs typeface="Times New Roman" panose="02020603050405020304" pitchFamily="18" charset="0"/>
              </a:rPr>
              <a:t>Income Composition of Resources (Human Development index in terms of income composition of resources. Index range of 0 to 1).  </a:t>
            </a:r>
          </a:p>
          <a:p>
            <a:pPr>
              <a:lnSpc>
                <a:spcPct val="90000"/>
              </a:lnSpc>
            </a:pPr>
            <a:r>
              <a:rPr lang="en-US" sz="1400" dirty="0">
                <a:latin typeface="Times New Roman" panose="02020603050405020304" pitchFamily="18" charset="0"/>
                <a:cs typeface="Times New Roman" panose="02020603050405020304" pitchFamily="18" charset="0"/>
              </a:rPr>
              <a:t>Alcohol (consumption)</a:t>
            </a:r>
          </a:p>
          <a:p>
            <a:pPr>
              <a:lnSpc>
                <a:spcPct val="90000"/>
              </a:lnSpc>
            </a:pPr>
            <a:r>
              <a:rPr lang="en-US" sz="1400" dirty="0">
                <a:latin typeface="Times New Roman" panose="02020603050405020304" pitchFamily="18" charset="0"/>
                <a:cs typeface="Times New Roman" panose="02020603050405020304" pitchFamily="18" charset="0"/>
              </a:rPr>
              <a:t>Diphtheria (immunization amongst 1-year old's) </a:t>
            </a:r>
          </a:p>
          <a:p>
            <a:pPr>
              <a:lnSpc>
                <a:spcPct val="90000"/>
              </a:lnSpc>
            </a:pPr>
            <a:r>
              <a:rPr lang="en-US" sz="1400" dirty="0">
                <a:latin typeface="Times New Roman" panose="02020603050405020304" pitchFamily="18" charset="0"/>
                <a:cs typeface="Times New Roman" panose="02020603050405020304" pitchFamily="18" charset="0"/>
              </a:rPr>
              <a:t>Adult Mortality (rates of both sexes between 15 and 60 years per 1000 population) </a:t>
            </a:r>
          </a:p>
          <a:p>
            <a:pPr>
              <a:lnSpc>
                <a:spcPct val="90000"/>
              </a:lnSpc>
            </a:pPr>
            <a:r>
              <a:rPr lang="en-US" sz="1400" dirty="0">
                <a:latin typeface="Times New Roman" panose="02020603050405020304" pitchFamily="18" charset="0"/>
                <a:cs typeface="Times New Roman" panose="02020603050405020304" pitchFamily="18" charset="0"/>
              </a:rPr>
              <a:t>Population (population of the country) </a:t>
            </a:r>
          </a:p>
          <a:p>
            <a:pPr>
              <a:lnSpc>
                <a:spcPct val="90000"/>
              </a:lnSpc>
            </a:pPr>
            <a:endParaRPr lang="en-US" sz="1400" dirty="0"/>
          </a:p>
        </p:txBody>
      </p:sp>
    </p:spTree>
    <p:extLst>
      <p:ext uri="{BB962C8B-B14F-4D97-AF65-F5344CB8AC3E}">
        <p14:creationId xmlns:p14="http://schemas.microsoft.com/office/powerpoint/2010/main" val="146933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3A35-3443-444B-AD3E-56C2A141F137}"/>
              </a:ext>
            </a:extLst>
          </p:cNvPr>
          <p:cNvSpPr>
            <a:spLocks noGrp="1"/>
          </p:cNvSpPr>
          <p:nvPr>
            <p:ph type="title"/>
          </p:nvPr>
        </p:nvSpPr>
        <p:spPr>
          <a:xfrm>
            <a:off x="581192" y="702156"/>
            <a:ext cx="11029616" cy="1013800"/>
          </a:xfrm>
        </p:spPr>
        <p:txBody>
          <a:bodyPr>
            <a:normAutofit/>
          </a:bodyPr>
          <a:lstStyle/>
          <a:p>
            <a:r>
              <a:rPr lang="en-US">
                <a:solidFill>
                  <a:srgbClr val="FFFEFF"/>
                </a:solidFill>
              </a:rPr>
              <a:t>What countries and factors were dropped? </a:t>
            </a:r>
          </a:p>
        </p:txBody>
      </p:sp>
      <p:graphicFrame>
        <p:nvGraphicFramePr>
          <p:cNvPr id="5" name="Content Placeholder 2">
            <a:extLst>
              <a:ext uri="{FF2B5EF4-FFF2-40B4-BE49-F238E27FC236}">
                <a16:creationId xmlns:a16="http://schemas.microsoft.com/office/drawing/2014/main" id="{F7A66B21-FA0F-4D61-AE72-EC8F2286D1EA}"/>
              </a:ext>
            </a:extLst>
          </p:cNvPr>
          <p:cNvGraphicFramePr>
            <a:graphicFrameLocks noGrp="1"/>
          </p:cNvGraphicFramePr>
          <p:nvPr>
            <p:ph idx="1"/>
            <p:extLst>
              <p:ext uri="{D42A27DB-BD31-4B8C-83A1-F6EECF244321}">
                <p14:modId xmlns:p14="http://schemas.microsoft.com/office/powerpoint/2010/main" val="1784496196"/>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907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1858541D-2420-42BA-AE82-6F4C2C953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8305D22-9D29-496C-9D4A-9ED19F72DA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3" y="453643"/>
            <a:ext cx="11298934" cy="5936922"/>
            <a:chOff x="446533" y="453643"/>
            <a:chExt cx="11298934" cy="5936922"/>
          </a:xfrm>
        </p:grpSpPr>
        <p:sp>
          <p:nvSpPr>
            <p:cNvPr id="21" name="Rectangle 20">
              <a:extLst>
                <a:ext uri="{FF2B5EF4-FFF2-40B4-BE49-F238E27FC236}">
                  <a16:creationId xmlns:a16="http://schemas.microsoft.com/office/drawing/2014/main" id="{A27040C2-2DE8-458B-B7BC-1ED5AE84A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199BD303-D1E8-4AF0-AB64-E765E7F09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13A7C3E-79D5-4261-ACEF-01D0DA633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C198D765-9CF7-454B-A89D-67139D11E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41541C2-78D9-4176-9381-EE58BF41EF1A}"/>
              </a:ext>
            </a:extLst>
          </p:cNvPr>
          <p:cNvSpPr>
            <a:spLocks noGrp="1"/>
          </p:cNvSpPr>
          <p:nvPr>
            <p:ph type="title"/>
          </p:nvPr>
        </p:nvSpPr>
        <p:spPr>
          <a:xfrm>
            <a:off x="581191" y="4000698"/>
            <a:ext cx="10993549" cy="1475013"/>
          </a:xfrm>
        </p:spPr>
        <p:txBody>
          <a:bodyPr vert="horz" lIns="91440" tIns="45720" rIns="91440" bIns="45720" rtlCol="0" anchor="b">
            <a:normAutofit/>
          </a:bodyPr>
          <a:lstStyle/>
          <a:p>
            <a:r>
              <a:rPr lang="en-US" sz="3600" dirty="0"/>
              <a:t>Example of user output (what a user should see) Pt.1  </a:t>
            </a:r>
          </a:p>
        </p:txBody>
      </p:sp>
      <p:pic>
        <p:nvPicPr>
          <p:cNvPr id="4" name="Picture 3">
            <a:extLst>
              <a:ext uri="{FF2B5EF4-FFF2-40B4-BE49-F238E27FC236}">
                <a16:creationId xmlns:a16="http://schemas.microsoft.com/office/drawing/2014/main" id="{3CA90E04-E47E-4921-ABDB-3FC1D22CF0FD}"/>
              </a:ext>
            </a:extLst>
          </p:cNvPr>
          <p:cNvPicPr>
            <a:picLocks noChangeAspect="1"/>
          </p:cNvPicPr>
          <p:nvPr/>
        </p:nvPicPr>
        <p:blipFill>
          <a:blip r:embed="rId2"/>
          <a:stretch>
            <a:fillRect/>
          </a:stretch>
        </p:blipFill>
        <p:spPr>
          <a:xfrm>
            <a:off x="617260" y="710956"/>
            <a:ext cx="10763250" cy="3390900"/>
          </a:xfrm>
          <a:prstGeom prst="rect">
            <a:avLst/>
          </a:prstGeom>
        </p:spPr>
      </p:pic>
    </p:spTree>
    <p:extLst>
      <p:ext uri="{BB962C8B-B14F-4D97-AF65-F5344CB8AC3E}">
        <p14:creationId xmlns:p14="http://schemas.microsoft.com/office/powerpoint/2010/main" val="157628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D811-E56C-469D-B83B-A2E2BDCCF973}"/>
              </a:ext>
            </a:extLst>
          </p:cNvPr>
          <p:cNvSpPr>
            <a:spLocks noGrp="1"/>
          </p:cNvSpPr>
          <p:nvPr>
            <p:ph type="title"/>
          </p:nvPr>
        </p:nvSpPr>
        <p:spPr/>
        <p:txBody>
          <a:bodyPr/>
          <a:lstStyle/>
          <a:p>
            <a:r>
              <a:rPr lang="en-US" dirty="0"/>
              <a:t>Example of user output pt. </a:t>
            </a:r>
            <a:r>
              <a:rPr lang="en-US" dirty="0" err="1"/>
              <a:t>iI</a:t>
            </a:r>
            <a:r>
              <a:rPr lang="en-US" dirty="0"/>
              <a:t> </a:t>
            </a:r>
          </a:p>
        </p:txBody>
      </p:sp>
      <p:pic>
        <p:nvPicPr>
          <p:cNvPr id="23" name="Content Placeholder 22" descr="Chart, scatter chart&#10;&#10;Description automatically generated">
            <a:extLst>
              <a:ext uri="{FF2B5EF4-FFF2-40B4-BE49-F238E27FC236}">
                <a16:creationId xmlns:a16="http://schemas.microsoft.com/office/drawing/2014/main" id="{38EEEAFF-F758-40F5-9F10-D33CCCF7C132}"/>
              </a:ext>
            </a:extLst>
          </p:cNvPr>
          <p:cNvPicPr>
            <a:picLocks noGrp="1" noChangeAspect="1"/>
          </p:cNvPicPr>
          <p:nvPr>
            <p:ph idx="1"/>
          </p:nvPr>
        </p:nvPicPr>
        <p:blipFill rotWithShape="1">
          <a:blip r:embed="rId2"/>
          <a:srcRect l="10824" r="6894"/>
          <a:stretch/>
        </p:blipFill>
        <p:spPr>
          <a:xfrm>
            <a:off x="3033388" y="2035152"/>
            <a:ext cx="1951491" cy="2116627"/>
          </a:xfrm>
        </p:spPr>
      </p:pic>
      <p:pic>
        <p:nvPicPr>
          <p:cNvPr id="25" name="Picture 24" descr="Chart, scatter chart&#10;&#10;Description automatically generated">
            <a:extLst>
              <a:ext uri="{FF2B5EF4-FFF2-40B4-BE49-F238E27FC236}">
                <a16:creationId xmlns:a16="http://schemas.microsoft.com/office/drawing/2014/main" id="{8031367A-A9EB-43CD-B05C-C631C0AC7C2F}"/>
              </a:ext>
            </a:extLst>
          </p:cNvPr>
          <p:cNvPicPr>
            <a:picLocks noChangeAspect="1"/>
          </p:cNvPicPr>
          <p:nvPr/>
        </p:nvPicPr>
        <p:blipFill rotWithShape="1">
          <a:blip r:embed="rId3"/>
          <a:srcRect l="6449"/>
          <a:stretch/>
        </p:blipFill>
        <p:spPr>
          <a:xfrm>
            <a:off x="5108629" y="2035151"/>
            <a:ext cx="2371726" cy="2116627"/>
          </a:xfrm>
          <a:prstGeom prst="rect">
            <a:avLst/>
          </a:prstGeom>
        </p:spPr>
      </p:pic>
      <p:pic>
        <p:nvPicPr>
          <p:cNvPr id="27" name="Picture 26" descr="Chart, scatter chart&#10;&#10;Description automatically generated">
            <a:extLst>
              <a:ext uri="{FF2B5EF4-FFF2-40B4-BE49-F238E27FC236}">
                <a16:creationId xmlns:a16="http://schemas.microsoft.com/office/drawing/2014/main" id="{E858A2E7-AB9B-42AF-BADF-FFD318A2902B}"/>
              </a:ext>
            </a:extLst>
          </p:cNvPr>
          <p:cNvPicPr>
            <a:picLocks noChangeAspect="1"/>
          </p:cNvPicPr>
          <p:nvPr/>
        </p:nvPicPr>
        <p:blipFill rotWithShape="1">
          <a:blip r:embed="rId4"/>
          <a:srcRect l="12859"/>
          <a:stretch/>
        </p:blipFill>
        <p:spPr>
          <a:xfrm>
            <a:off x="7542230" y="2081068"/>
            <a:ext cx="2216169" cy="2024792"/>
          </a:xfrm>
          <a:prstGeom prst="rect">
            <a:avLst/>
          </a:prstGeom>
        </p:spPr>
      </p:pic>
      <p:pic>
        <p:nvPicPr>
          <p:cNvPr id="29" name="Picture 28" descr="Chart, scatter chart&#10;&#10;Description automatically generated">
            <a:extLst>
              <a:ext uri="{FF2B5EF4-FFF2-40B4-BE49-F238E27FC236}">
                <a16:creationId xmlns:a16="http://schemas.microsoft.com/office/drawing/2014/main" id="{5FDD4E7A-42EA-498F-869B-63640B935907}"/>
              </a:ext>
            </a:extLst>
          </p:cNvPr>
          <p:cNvPicPr>
            <a:picLocks noChangeAspect="1"/>
          </p:cNvPicPr>
          <p:nvPr/>
        </p:nvPicPr>
        <p:blipFill rotWithShape="1">
          <a:blip r:embed="rId5"/>
          <a:srcRect l="6742"/>
          <a:stretch/>
        </p:blipFill>
        <p:spPr>
          <a:xfrm>
            <a:off x="9820274" y="2154885"/>
            <a:ext cx="2371726" cy="1805780"/>
          </a:xfrm>
          <a:prstGeom prst="rect">
            <a:avLst/>
          </a:prstGeom>
        </p:spPr>
      </p:pic>
      <p:pic>
        <p:nvPicPr>
          <p:cNvPr id="31" name="Picture 30" descr="Chart, scatter chart&#10;&#10;Description automatically generated">
            <a:extLst>
              <a:ext uri="{FF2B5EF4-FFF2-40B4-BE49-F238E27FC236}">
                <a16:creationId xmlns:a16="http://schemas.microsoft.com/office/drawing/2014/main" id="{8BEAFD92-BE45-47EE-AEA8-4D7BC1A33AC6}"/>
              </a:ext>
            </a:extLst>
          </p:cNvPr>
          <p:cNvPicPr>
            <a:picLocks noChangeAspect="1"/>
          </p:cNvPicPr>
          <p:nvPr/>
        </p:nvPicPr>
        <p:blipFill rotWithShape="1">
          <a:blip r:embed="rId6"/>
          <a:srcRect l="15594"/>
          <a:stretch/>
        </p:blipFill>
        <p:spPr>
          <a:xfrm>
            <a:off x="0" y="4312677"/>
            <a:ext cx="2168986" cy="1992312"/>
          </a:xfrm>
          <a:prstGeom prst="rect">
            <a:avLst/>
          </a:prstGeom>
        </p:spPr>
      </p:pic>
      <p:pic>
        <p:nvPicPr>
          <p:cNvPr id="33" name="Picture 32" descr="Chart, line chart, scatter chart&#10;&#10;Description automatically generated">
            <a:extLst>
              <a:ext uri="{FF2B5EF4-FFF2-40B4-BE49-F238E27FC236}">
                <a16:creationId xmlns:a16="http://schemas.microsoft.com/office/drawing/2014/main" id="{6AB231A1-C4D4-4698-8955-B6DEC269E4A2}"/>
              </a:ext>
            </a:extLst>
          </p:cNvPr>
          <p:cNvPicPr>
            <a:picLocks noChangeAspect="1"/>
          </p:cNvPicPr>
          <p:nvPr/>
        </p:nvPicPr>
        <p:blipFill rotWithShape="1">
          <a:blip r:embed="rId7"/>
          <a:srcRect l="18384" r="13529"/>
          <a:stretch/>
        </p:blipFill>
        <p:spPr>
          <a:xfrm>
            <a:off x="2448688" y="4268659"/>
            <a:ext cx="2168987" cy="2076478"/>
          </a:xfrm>
          <a:prstGeom prst="rect">
            <a:avLst/>
          </a:prstGeom>
        </p:spPr>
      </p:pic>
      <p:pic>
        <p:nvPicPr>
          <p:cNvPr id="35" name="Picture 34" descr="Chart, scatter chart&#10;&#10;Description automatically generated">
            <a:extLst>
              <a:ext uri="{FF2B5EF4-FFF2-40B4-BE49-F238E27FC236}">
                <a16:creationId xmlns:a16="http://schemas.microsoft.com/office/drawing/2014/main" id="{9ECAE50F-DA8C-4556-AA93-ABDBA42DEF88}"/>
              </a:ext>
            </a:extLst>
          </p:cNvPr>
          <p:cNvPicPr>
            <a:picLocks noChangeAspect="1"/>
          </p:cNvPicPr>
          <p:nvPr/>
        </p:nvPicPr>
        <p:blipFill rotWithShape="1">
          <a:blip r:embed="rId8"/>
          <a:srcRect l="11609" r="2331"/>
          <a:stretch/>
        </p:blipFill>
        <p:spPr>
          <a:xfrm>
            <a:off x="4830788" y="4268658"/>
            <a:ext cx="2306870" cy="2139667"/>
          </a:xfrm>
          <a:prstGeom prst="rect">
            <a:avLst/>
          </a:prstGeom>
        </p:spPr>
      </p:pic>
      <p:pic>
        <p:nvPicPr>
          <p:cNvPr id="37" name="Picture 36" descr="Chart, line chart&#10;&#10;Description automatically generated">
            <a:extLst>
              <a:ext uri="{FF2B5EF4-FFF2-40B4-BE49-F238E27FC236}">
                <a16:creationId xmlns:a16="http://schemas.microsoft.com/office/drawing/2014/main" id="{8BC6F339-4368-49D8-968B-99E2FFE661E9}"/>
              </a:ext>
            </a:extLst>
          </p:cNvPr>
          <p:cNvPicPr>
            <a:picLocks noChangeAspect="1"/>
          </p:cNvPicPr>
          <p:nvPr/>
        </p:nvPicPr>
        <p:blipFill rotWithShape="1">
          <a:blip r:embed="rId9"/>
          <a:srcRect l="12986" r="3304"/>
          <a:stretch/>
        </p:blipFill>
        <p:spPr>
          <a:xfrm>
            <a:off x="7266013" y="4399594"/>
            <a:ext cx="2554261" cy="1936290"/>
          </a:xfrm>
          <a:prstGeom prst="rect">
            <a:avLst/>
          </a:prstGeom>
        </p:spPr>
      </p:pic>
      <p:pic>
        <p:nvPicPr>
          <p:cNvPr id="39" name="Picture 38" descr="Chart&#10;&#10;Description automatically generated">
            <a:extLst>
              <a:ext uri="{FF2B5EF4-FFF2-40B4-BE49-F238E27FC236}">
                <a16:creationId xmlns:a16="http://schemas.microsoft.com/office/drawing/2014/main" id="{077A9966-6794-4CF7-A98F-3D27228E00F4}"/>
              </a:ext>
            </a:extLst>
          </p:cNvPr>
          <p:cNvPicPr>
            <a:picLocks noChangeAspect="1"/>
          </p:cNvPicPr>
          <p:nvPr/>
        </p:nvPicPr>
        <p:blipFill rotWithShape="1">
          <a:blip r:embed="rId10"/>
          <a:srcRect l="13318" r="2581"/>
          <a:stretch/>
        </p:blipFill>
        <p:spPr>
          <a:xfrm>
            <a:off x="9885130" y="4411134"/>
            <a:ext cx="2306870" cy="1934003"/>
          </a:xfrm>
          <a:prstGeom prst="rect">
            <a:avLst/>
          </a:prstGeom>
        </p:spPr>
      </p:pic>
      <p:pic>
        <p:nvPicPr>
          <p:cNvPr id="4" name="Picture 3" descr="Chart, line chart&#10;&#10;Description automatically generated">
            <a:extLst>
              <a:ext uri="{FF2B5EF4-FFF2-40B4-BE49-F238E27FC236}">
                <a16:creationId xmlns:a16="http://schemas.microsoft.com/office/drawing/2014/main" id="{C2107582-D56C-4950-8386-198E2F234BF8}"/>
              </a:ext>
            </a:extLst>
          </p:cNvPr>
          <p:cNvPicPr>
            <a:picLocks noChangeAspect="1"/>
          </p:cNvPicPr>
          <p:nvPr/>
        </p:nvPicPr>
        <p:blipFill>
          <a:blip r:embed="rId11"/>
          <a:stretch>
            <a:fillRect/>
          </a:stretch>
        </p:blipFill>
        <p:spPr>
          <a:xfrm>
            <a:off x="64663" y="1950185"/>
            <a:ext cx="2906849" cy="2171053"/>
          </a:xfrm>
          <a:prstGeom prst="rect">
            <a:avLst/>
          </a:prstGeom>
        </p:spPr>
      </p:pic>
    </p:spTree>
    <p:extLst>
      <p:ext uri="{BB962C8B-B14F-4D97-AF65-F5344CB8AC3E}">
        <p14:creationId xmlns:p14="http://schemas.microsoft.com/office/powerpoint/2010/main" val="167967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4E1D-42DC-4423-8EDD-9D1B650F2E5F}"/>
              </a:ext>
            </a:extLst>
          </p:cNvPr>
          <p:cNvSpPr>
            <a:spLocks noGrp="1"/>
          </p:cNvSpPr>
          <p:nvPr>
            <p:ph type="title"/>
          </p:nvPr>
        </p:nvSpPr>
        <p:spPr/>
        <p:txBody>
          <a:bodyPr/>
          <a:lstStyle/>
          <a:p>
            <a:r>
              <a:rPr lang="en-US" dirty="0"/>
              <a:t>Example user output pt. iii (Linear regression model) </a:t>
            </a:r>
          </a:p>
        </p:txBody>
      </p:sp>
      <p:pic>
        <p:nvPicPr>
          <p:cNvPr id="5" name="Content Placeholder 4">
            <a:extLst>
              <a:ext uri="{FF2B5EF4-FFF2-40B4-BE49-F238E27FC236}">
                <a16:creationId xmlns:a16="http://schemas.microsoft.com/office/drawing/2014/main" id="{B35F6590-AB06-4D88-A5BC-EF071CD1097E}"/>
              </a:ext>
            </a:extLst>
          </p:cNvPr>
          <p:cNvPicPr>
            <a:picLocks noGrp="1" noChangeAspect="1"/>
          </p:cNvPicPr>
          <p:nvPr>
            <p:ph idx="1"/>
          </p:nvPr>
        </p:nvPicPr>
        <p:blipFill>
          <a:blip r:embed="rId2"/>
          <a:stretch>
            <a:fillRect/>
          </a:stretch>
        </p:blipFill>
        <p:spPr>
          <a:xfrm>
            <a:off x="1527307" y="1867658"/>
            <a:ext cx="9137385" cy="4738566"/>
          </a:xfrm>
        </p:spPr>
      </p:pic>
    </p:spTree>
    <p:extLst>
      <p:ext uri="{BB962C8B-B14F-4D97-AF65-F5344CB8AC3E}">
        <p14:creationId xmlns:p14="http://schemas.microsoft.com/office/powerpoint/2010/main" val="869523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F8D5D64-9243-40EA-9D07-781381B280F0}"/>
              </a:ext>
            </a:extLst>
          </p:cNvPr>
          <p:cNvSpPr>
            <a:spLocks noGrp="1"/>
          </p:cNvSpPr>
          <p:nvPr>
            <p:ph type="title"/>
          </p:nvPr>
        </p:nvSpPr>
        <p:spPr>
          <a:xfrm>
            <a:off x="601255" y="702156"/>
            <a:ext cx="3409783" cy="1013800"/>
          </a:xfrm>
        </p:spPr>
        <p:txBody>
          <a:bodyPr>
            <a:normAutofit/>
          </a:bodyPr>
          <a:lstStyle/>
          <a:p>
            <a:r>
              <a:rPr lang="en-US"/>
              <a:t>explanation</a:t>
            </a:r>
            <a:endParaRPr lang="en-US" dirty="0"/>
          </a:p>
        </p:txBody>
      </p:sp>
      <p:sp>
        <p:nvSpPr>
          <p:cNvPr id="3" name="Content Placeholder 2">
            <a:extLst>
              <a:ext uri="{FF2B5EF4-FFF2-40B4-BE49-F238E27FC236}">
                <a16:creationId xmlns:a16="http://schemas.microsoft.com/office/drawing/2014/main" id="{1F27B8FD-AC9F-4777-961A-4F81422F716A}"/>
              </a:ext>
            </a:extLst>
          </p:cNvPr>
          <p:cNvSpPr>
            <a:spLocks noGrp="1"/>
          </p:cNvSpPr>
          <p:nvPr>
            <p:ph idx="1"/>
          </p:nvPr>
        </p:nvSpPr>
        <p:spPr>
          <a:xfrm>
            <a:off x="601255" y="1715956"/>
            <a:ext cx="3409782" cy="4439888"/>
          </a:xfrm>
        </p:spPr>
        <p:txBody>
          <a:bodyPr>
            <a:normAutofit/>
          </a:bodyPr>
          <a:lstStyle/>
          <a:p>
            <a:pPr>
              <a:lnSpc>
                <a:spcPct val="90000"/>
              </a:lnSpc>
            </a:pPr>
            <a:r>
              <a:rPr lang="en-US" sz="1200">
                <a:solidFill>
                  <a:schemeClr val="bg1"/>
                </a:solidFill>
              </a:rPr>
              <a:t>When the user executes the Final_Project_Life_Expectancy.py file, they are asked what country they would like to look at. Once the user inputs a country name, they are then asked to input the number of years of life expectancy they are interested in seeing from the specified country.  This results in a separate line graph showcasing the relationship between life expectancy &amp; years. </a:t>
            </a:r>
          </a:p>
          <a:p>
            <a:pPr>
              <a:lnSpc>
                <a:spcPct val="90000"/>
              </a:lnSpc>
            </a:pPr>
            <a:r>
              <a:rPr lang="en-US" sz="1200">
                <a:solidFill>
                  <a:schemeClr val="bg1"/>
                </a:solidFill>
              </a:rPr>
              <a:t>The second thing that the user will be presented are the graphs for each factor tested (there are 9 in total). In each graph, a country’s “Life Expectancy” is the y-axis, and each corresponding factor of influence is on the x-axis. </a:t>
            </a:r>
          </a:p>
          <a:p>
            <a:pPr>
              <a:lnSpc>
                <a:spcPct val="90000"/>
              </a:lnSpc>
            </a:pPr>
            <a:r>
              <a:rPr lang="en-US" sz="1200">
                <a:solidFill>
                  <a:schemeClr val="bg1"/>
                </a:solidFill>
              </a:rPr>
              <a:t>The last thing the file will generate is a linear regression model detailing the coefficient, t &amp; p-values of each factor. By using the statsmodels.api library, a user can see the significance of each factor by specifically the looking at the P &gt; | t | p-value in the regression model.  </a:t>
            </a:r>
            <a:r>
              <a:rPr lang="en-US" sz="1200" b="1">
                <a:solidFill>
                  <a:schemeClr val="bg1"/>
                </a:solidFill>
              </a:rPr>
              <a:t>A p-value that is less than 0.05 is statistically significant. </a:t>
            </a:r>
          </a:p>
          <a:p>
            <a:pPr>
              <a:lnSpc>
                <a:spcPct val="90000"/>
              </a:lnSpc>
            </a:pPr>
            <a:endParaRPr lang="en-US" sz="1100" dirty="0">
              <a:solidFill>
                <a:schemeClr val="bg1"/>
              </a:solidFill>
            </a:endParaRPr>
          </a:p>
        </p:txBody>
      </p:sp>
      <p:pic>
        <p:nvPicPr>
          <p:cNvPr id="5" name="Picture 4">
            <a:extLst>
              <a:ext uri="{FF2B5EF4-FFF2-40B4-BE49-F238E27FC236}">
                <a16:creationId xmlns:a16="http://schemas.microsoft.com/office/drawing/2014/main" id="{602A7FEC-900E-4ACF-AA93-21DDDC2159E7}"/>
              </a:ext>
            </a:extLst>
          </p:cNvPr>
          <p:cNvPicPr>
            <a:picLocks noChangeAspect="1"/>
          </p:cNvPicPr>
          <p:nvPr/>
        </p:nvPicPr>
        <p:blipFill>
          <a:blip r:embed="rId2"/>
          <a:stretch>
            <a:fillRect/>
          </a:stretch>
        </p:blipFill>
        <p:spPr>
          <a:xfrm>
            <a:off x="4592231" y="1226146"/>
            <a:ext cx="6642622" cy="979619"/>
          </a:xfrm>
          <a:prstGeom prst="rect">
            <a:avLst/>
          </a:prstGeom>
        </p:spPr>
      </p:pic>
      <p:pic>
        <p:nvPicPr>
          <p:cNvPr id="11" name="Picture 10">
            <a:extLst>
              <a:ext uri="{FF2B5EF4-FFF2-40B4-BE49-F238E27FC236}">
                <a16:creationId xmlns:a16="http://schemas.microsoft.com/office/drawing/2014/main" id="{A1100CAF-EB1E-469C-B39A-CA5955595DB8}"/>
              </a:ext>
            </a:extLst>
          </p:cNvPr>
          <p:cNvPicPr>
            <a:picLocks noChangeAspect="1"/>
          </p:cNvPicPr>
          <p:nvPr/>
        </p:nvPicPr>
        <p:blipFill>
          <a:blip r:embed="rId3"/>
          <a:stretch>
            <a:fillRect/>
          </a:stretch>
        </p:blipFill>
        <p:spPr>
          <a:xfrm>
            <a:off x="4592231" y="2989448"/>
            <a:ext cx="6819900" cy="2609850"/>
          </a:xfrm>
          <a:prstGeom prst="rect">
            <a:avLst/>
          </a:prstGeom>
        </p:spPr>
      </p:pic>
    </p:spTree>
    <p:extLst>
      <p:ext uri="{BB962C8B-B14F-4D97-AF65-F5344CB8AC3E}">
        <p14:creationId xmlns:p14="http://schemas.microsoft.com/office/powerpoint/2010/main" val="3106319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A690-6943-4CAA-A88C-21580F6FCCEC}"/>
              </a:ext>
            </a:extLst>
          </p:cNvPr>
          <p:cNvSpPr>
            <a:spLocks noGrp="1"/>
          </p:cNvSpPr>
          <p:nvPr>
            <p:ph type="title"/>
          </p:nvPr>
        </p:nvSpPr>
        <p:spPr/>
        <p:txBody>
          <a:bodyPr/>
          <a:lstStyle/>
          <a:p>
            <a:r>
              <a:rPr lang="en-US" dirty="0"/>
              <a:t>Conclusion/additional thoughts</a:t>
            </a:r>
          </a:p>
        </p:txBody>
      </p:sp>
      <p:sp>
        <p:nvSpPr>
          <p:cNvPr id="3" name="Content Placeholder 2">
            <a:extLst>
              <a:ext uri="{FF2B5EF4-FFF2-40B4-BE49-F238E27FC236}">
                <a16:creationId xmlns:a16="http://schemas.microsoft.com/office/drawing/2014/main" id="{93E02BE9-D2FF-4E6D-88DC-3FE65C98E054}"/>
              </a:ext>
            </a:extLst>
          </p:cNvPr>
          <p:cNvSpPr>
            <a:spLocks noGrp="1"/>
          </p:cNvSpPr>
          <p:nvPr>
            <p:ph idx="1"/>
          </p:nvPr>
        </p:nvSpPr>
        <p:spPr/>
        <p:txBody>
          <a:bodyPr/>
          <a:lstStyle/>
          <a:p>
            <a:r>
              <a:rPr lang="en-US" dirty="0"/>
              <a:t>While there was dropped data from the “NewLifeExpectancy.csv” file, our team still found it interesting enough to conduct a project around the various factors that may have had an influence on the life expectancy rates in various countries. We hope that users who test our code find the data just as interesting as well. </a:t>
            </a:r>
          </a:p>
          <a:p>
            <a:r>
              <a:rPr lang="en-US" dirty="0"/>
              <a:t>One thing that would have probably been a great help is if the Life Expectancy data on Kaggle.com was updated to at least 2020 or 2021 as this could have possibly updated old data to current data.  </a:t>
            </a:r>
          </a:p>
        </p:txBody>
      </p:sp>
    </p:spTree>
    <p:extLst>
      <p:ext uri="{BB962C8B-B14F-4D97-AF65-F5344CB8AC3E}">
        <p14:creationId xmlns:p14="http://schemas.microsoft.com/office/powerpoint/2010/main" val="221963820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design</Template>
  <TotalTime>61</TotalTime>
  <Words>693</Words>
  <Application>Microsoft Office PowerPoint</Application>
  <PresentationFormat>Widescreen</PresentationFormat>
  <Paragraphs>48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Gill Sans MT</vt:lpstr>
      <vt:lpstr>Times New Roman</vt:lpstr>
      <vt:lpstr>Wingdings 2</vt:lpstr>
      <vt:lpstr>Dividend</vt:lpstr>
      <vt:lpstr>Group 2 final project</vt:lpstr>
      <vt:lpstr>Project Description &amp; Goal </vt:lpstr>
      <vt:lpstr>Countries tested</vt:lpstr>
      <vt:lpstr>What countries and factors were dropped? </vt:lpstr>
      <vt:lpstr>Example of user output (what a user should see) Pt.1  </vt:lpstr>
      <vt:lpstr>Example of user output pt. iI </vt:lpstr>
      <vt:lpstr>Example user output pt. iii (Linear regression model) </vt:lpstr>
      <vt:lpstr>explanation</vt:lpstr>
      <vt:lpstr>Conclusion/additional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final project</dc:title>
  <dc:creator>Leek Leek</dc:creator>
  <cp:lastModifiedBy>Leek Leek</cp:lastModifiedBy>
  <cp:revision>20</cp:revision>
  <dcterms:created xsi:type="dcterms:W3CDTF">2021-05-05T18:16:47Z</dcterms:created>
  <dcterms:modified xsi:type="dcterms:W3CDTF">2021-05-09T17:55:29Z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