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Sarabun"/>
      <p:regular r:id="rId18"/>
      <p:bold r:id="rId19"/>
      <p:italic r:id="rId20"/>
      <p:boldItalic r:id="rId21"/>
    </p:embeddedFont>
    <p:embeddedFont>
      <p:font typeface="Sarabun Medium"/>
      <p:regular r:id="rId22"/>
      <p:bold r:id="rId23"/>
      <p:italic r:id="rId24"/>
      <p:boldItalic r:id="rId25"/>
    </p:embeddedFont>
    <p:embeddedFont>
      <p:font typeface="Sarabun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155D1F-53E9-47B6-B2C3-E5016A0AE195}">
  <a:tblStyle styleId="{86155D1F-53E9-47B6-B2C3-E5016A0AE1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rabun-italic.fntdata"/><Relationship Id="rId22" Type="http://schemas.openxmlformats.org/officeDocument/2006/relationships/font" Target="fonts/SarabunMedium-regular.fntdata"/><Relationship Id="rId21" Type="http://schemas.openxmlformats.org/officeDocument/2006/relationships/font" Target="fonts/Sarabun-boldItalic.fntdata"/><Relationship Id="rId24" Type="http://schemas.openxmlformats.org/officeDocument/2006/relationships/font" Target="fonts/SarabunMedium-italic.fntdata"/><Relationship Id="rId23" Type="http://schemas.openxmlformats.org/officeDocument/2006/relationships/font" Target="fonts/Sarabun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arabunLight-regular.fntdata"/><Relationship Id="rId25" Type="http://schemas.openxmlformats.org/officeDocument/2006/relationships/font" Target="fonts/SarabunMedium-boldItalic.fntdata"/><Relationship Id="rId28" Type="http://schemas.openxmlformats.org/officeDocument/2006/relationships/font" Target="fonts/SarabunLight-italic.fntdata"/><Relationship Id="rId27" Type="http://schemas.openxmlformats.org/officeDocument/2006/relationships/font" Target="fonts/Sarabun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arabun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Sarabun-bold.fntdata"/><Relationship Id="rId18" Type="http://schemas.openxmlformats.org/officeDocument/2006/relationships/font" Target="fonts/Sarabu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566b66358_1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566b66358_1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efa75d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5efa75d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efa75d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efa75d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f566b663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f566b663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66b66358_1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566b66358_1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58e084b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58e084b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66b663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566b663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566b66358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566b66358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66b663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566b663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566b66358_1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566b66358_1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66b6635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66b6635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hyperlink" Target="http://13.76.27.3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hyperlink" Target="https://www.figma.com/file/wyHwlQlU5i9zIUdAz7NBDY/CFAN?node-id=1%3A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jpg"/><Relationship Id="rId10" Type="http://schemas.openxmlformats.org/officeDocument/2006/relationships/image" Target="../media/image7.png"/><Relationship Id="rId13" Type="http://schemas.openxmlformats.org/officeDocument/2006/relationships/image" Target="../media/image15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15" Type="http://schemas.openxmlformats.org/officeDocument/2006/relationships/image" Target="../media/image1.png"/><Relationship Id="rId14" Type="http://schemas.openxmlformats.org/officeDocument/2006/relationships/image" Target="../media/image10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5" Type="http://schemas.openxmlformats.org/officeDocument/2006/relationships/image" Target="../media/image2.png"/><Relationship Id="rId19" Type="http://schemas.openxmlformats.org/officeDocument/2006/relationships/image" Target="../media/image21.png"/><Relationship Id="rId6" Type="http://schemas.openxmlformats.org/officeDocument/2006/relationships/image" Target="../media/image13.png"/><Relationship Id="rId18" Type="http://schemas.openxmlformats.org/officeDocument/2006/relationships/image" Target="../media/image24.png"/><Relationship Id="rId7" Type="http://schemas.openxmlformats.org/officeDocument/2006/relationships/image" Target="../media/image6.png"/><Relationship Id="rId8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40100" y="2420375"/>
            <a:ext cx="8263800" cy="17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0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4800">
                <a:solidFill>
                  <a:srgbClr val="E69138"/>
                </a:solidFill>
                <a:latin typeface="Sarabun"/>
                <a:ea typeface="Sarabun"/>
                <a:cs typeface="Sarabun"/>
                <a:sym typeface="Sarabun"/>
              </a:rPr>
              <a:t>CFAN</a:t>
            </a:r>
            <a:endParaRPr sz="4800">
              <a:solidFill>
                <a:srgbClr val="E69138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4500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500">
                <a:solidFill>
                  <a:srgbClr val="434343"/>
                </a:solidFill>
                <a:latin typeface="Sarabun"/>
                <a:ea typeface="Sarabun"/>
                <a:cs typeface="Sarabun"/>
                <a:sym typeface="Sarabun"/>
              </a:rPr>
              <a:t>The system calculates calories from food ingredients and assesses primary nutrition.</a:t>
            </a:r>
            <a:endParaRPr b="1" sz="1500">
              <a:solidFill>
                <a:srgbClr val="434343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00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ระบบคำนวณแคลอรี่จากส่วนผสมในอาหารและประเมินภาวะโภชนาการเบื่องต้น</a:t>
            </a:r>
            <a:r>
              <a:rPr lang="th" sz="17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 </a:t>
            </a:r>
            <a:endParaRPr sz="2400">
              <a:latin typeface="Sarabun"/>
              <a:ea typeface="Sarabun"/>
              <a:cs typeface="Sarabun"/>
              <a:sym typeface="Sarabu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000" y="2513081"/>
            <a:ext cx="764325" cy="7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 flipH="1" rot="10800000">
            <a:off x="440100" y="3264875"/>
            <a:ext cx="8716800" cy="4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>
            <a:hlinkClick r:id="rId4"/>
          </p:cNvPr>
          <p:cNvSpPr txBox="1"/>
          <p:nvPr/>
        </p:nvSpPr>
        <p:spPr>
          <a:xfrm>
            <a:off x="6519325" y="3960000"/>
            <a:ext cx="21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 sz="1200">
                <a:latin typeface="Sarabun Light"/>
                <a:ea typeface="Sarabun Light"/>
                <a:cs typeface="Sarabun Light"/>
                <a:sym typeface="Sarabun Light"/>
              </a:rPr>
              <a:t>https://cfan.ddnsking.com/</a:t>
            </a:r>
            <a:endParaRPr sz="1200"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73525" y="42772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latin typeface="Sarabun Light"/>
                <a:ea typeface="Sarabun Light"/>
                <a:cs typeface="Sarabun Light"/>
                <a:sym typeface="Sarabun Light"/>
              </a:rPr>
              <a:t>https://github.com/INT222-13-49-129</a:t>
            </a:r>
            <a:endParaRPr sz="1100"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 flipH="1" rot="10800000">
            <a:off x="0" y="661600"/>
            <a:ext cx="8716800" cy="4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68000" y="162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User flows : Add Meal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0" y="779500"/>
            <a:ext cx="4223290" cy="20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798" y="779502"/>
            <a:ext cx="3574551" cy="22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/>
          <p:nvPr/>
        </p:nvSpPr>
        <p:spPr>
          <a:xfrm>
            <a:off x="1368775" y="1326450"/>
            <a:ext cx="423300" cy="423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2"/>
          <p:cNvCxnSpPr>
            <a:stCxn id="166" idx="6"/>
            <a:endCxn id="165" idx="1"/>
          </p:cNvCxnSpPr>
          <p:nvPr/>
        </p:nvCxnSpPr>
        <p:spPr>
          <a:xfrm>
            <a:off x="1792075" y="1538100"/>
            <a:ext cx="3074700" cy="37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2"/>
          <p:cNvSpPr/>
          <p:nvPr/>
        </p:nvSpPr>
        <p:spPr>
          <a:xfrm>
            <a:off x="5567000" y="1262950"/>
            <a:ext cx="874800" cy="30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6988" y="3056125"/>
            <a:ext cx="3119618" cy="19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7600" y="3056125"/>
            <a:ext cx="2899400" cy="19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950" y="3516300"/>
            <a:ext cx="2217550" cy="10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/>
          <p:nvPr/>
        </p:nvSpPr>
        <p:spPr>
          <a:xfrm>
            <a:off x="7881050" y="4543775"/>
            <a:ext cx="2610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4943125" y="4618550"/>
            <a:ext cx="517800" cy="235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2"/>
          <p:cNvCxnSpPr>
            <a:stCxn id="172" idx="1"/>
            <a:endCxn id="170" idx="3"/>
          </p:cNvCxnSpPr>
          <p:nvPr/>
        </p:nvCxnSpPr>
        <p:spPr>
          <a:xfrm rot="10800000">
            <a:off x="5566850" y="4045175"/>
            <a:ext cx="2314200" cy="58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2"/>
          <p:cNvCxnSpPr>
            <a:stCxn id="173" idx="1"/>
            <a:endCxn id="171" idx="3"/>
          </p:cNvCxnSpPr>
          <p:nvPr/>
        </p:nvCxnSpPr>
        <p:spPr>
          <a:xfrm rot="10800000">
            <a:off x="2476525" y="4045250"/>
            <a:ext cx="2466600" cy="6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2"/>
          <p:cNvCxnSpPr>
            <a:stCxn id="168" idx="2"/>
            <a:endCxn id="169" idx="0"/>
          </p:cNvCxnSpPr>
          <p:nvPr/>
        </p:nvCxnSpPr>
        <p:spPr>
          <a:xfrm>
            <a:off x="6004400" y="1566250"/>
            <a:ext cx="1122300" cy="148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 txBox="1"/>
          <p:nvPr/>
        </p:nvSpPr>
        <p:spPr>
          <a:xfrm>
            <a:off x="8810100" y="474330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 flipH="1" rot="10800000">
            <a:off x="0" y="661600"/>
            <a:ext cx="8716800" cy="4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468000" y="162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18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User flows : Add Menu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25" y="807175"/>
            <a:ext cx="4490174" cy="219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/>
          <p:nvPr/>
        </p:nvSpPr>
        <p:spPr>
          <a:xfrm>
            <a:off x="3330225" y="853725"/>
            <a:ext cx="2469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850" y="853725"/>
            <a:ext cx="3407957" cy="21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7438" y="3191501"/>
            <a:ext cx="1730774" cy="18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3575" y="3181301"/>
            <a:ext cx="3797710" cy="18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/>
          <p:nvPr/>
        </p:nvSpPr>
        <p:spPr>
          <a:xfrm>
            <a:off x="6406450" y="4896550"/>
            <a:ext cx="642000" cy="16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3"/>
          <p:cNvCxnSpPr>
            <a:stCxn id="185" idx="3"/>
            <a:endCxn id="186" idx="1"/>
          </p:cNvCxnSpPr>
          <p:nvPr/>
        </p:nvCxnSpPr>
        <p:spPr>
          <a:xfrm>
            <a:off x="3577125" y="938325"/>
            <a:ext cx="1731600" cy="101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7012678" y="2945600"/>
            <a:ext cx="300" cy="6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3"/>
          <p:cNvCxnSpPr>
            <a:stCxn id="189" idx="1"/>
            <a:endCxn id="188" idx="3"/>
          </p:cNvCxnSpPr>
          <p:nvPr/>
        </p:nvCxnSpPr>
        <p:spPr>
          <a:xfrm rot="10800000">
            <a:off x="4861150" y="4101850"/>
            <a:ext cx="1545300" cy="8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3"/>
          <p:cNvSpPr txBox="1"/>
          <p:nvPr/>
        </p:nvSpPr>
        <p:spPr>
          <a:xfrm>
            <a:off x="8716800" y="4743300"/>
            <a:ext cx="42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600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1800">
                <a:latin typeface="Sarabun"/>
                <a:ea typeface="Sarabun"/>
                <a:cs typeface="Sarabun"/>
                <a:sym typeface="Sarabun"/>
              </a:rPr>
              <a:t>T</a:t>
            </a:r>
            <a:r>
              <a:rPr b="1" lang="th" sz="1800">
                <a:latin typeface="Sarabun"/>
                <a:ea typeface="Sarabun"/>
                <a:cs typeface="Sarabun"/>
                <a:sym typeface="Sarabun"/>
              </a:rPr>
              <a:t>echnical requirement</a:t>
            </a:r>
            <a:endParaRPr b="1" sz="18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35600" y="824150"/>
            <a:ext cx="83967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ชื่อโครงการ </a:t>
            </a:r>
            <a:endParaRPr b="1" sz="11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ระบบคำนวณแคลอรี่จากส่วนผสมในอาหารและประเมินภาวะโภชนาการเบื่องต้น</a:t>
            </a:r>
            <a:endParaRPr sz="11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ชื่อโครงการภาษาอังกฤษ</a:t>
            </a:r>
            <a:endParaRPr b="1" sz="11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system calculates calories from food ingredients and assesses primary nutrition. (</a:t>
            </a:r>
            <a:r>
              <a:rPr b="1" lang="th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CFAN</a:t>
            </a:r>
            <a:r>
              <a:rPr lang="th" sz="11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)</a:t>
            </a:r>
            <a:endParaRPr sz="11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45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สมาชิก</a:t>
            </a:r>
            <a:endParaRPr sz="1100">
              <a:solidFill>
                <a:schemeClr val="dk1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62130500013 นายคามิน โต๊ะประดู่ ; ออกแบบ DB, FE, BE</a:t>
            </a:r>
            <a:endParaRPr sz="11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62130500049 นาย ปฏิภาณ เทียนสุวรรณ ; ทำ</a:t>
            </a:r>
            <a:r>
              <a:rPr lang="th" sz="11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 DB, DevOps</a:t>
            </a:r>
            <a:endParaRPr sz="11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62130500129 นางสาว ปรียานุช บัวดำ ; ออกแบบ UXUI, FE</a:t>
            </a:r>
            <a:endParaRPr sz="11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100">
                <a:solidFill>
                  <a:schemeClr val="dk1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คำอธิบายระบบ</a:t>
            </a:r>
            <a:endParaRPr sz="1100">
              <a:solidFill>
                <a:schemeClr val="dk1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	</a:t>
            </a:r>
            <a:r>
              <a:rPr lang="th" sz="11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เป็นระบบเกี่ยวกับการจดบันทึกข้อมูลแคลอรี่จากการกินเฉพาะบุคคลในแต่ละวัน ซึ่งฟังก์ชั่นหลักจะอยู่ที่การช่วย</a:t>
            </a:r>
            <a:r>
              <a:rPr lang="th" sz="1100" u="sng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คำนวนแคลอรี่</a:t>
            </a:r>
            <a:r>
              <a:rPr lang="th" sz="11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ของอาหารให้ใกล้เคียงกับอาหารจานของคุณมากที่สุด โดยการถามถึงปริมาณวัตถุดิบในอาหารจานนั้นๆ และ </a:t>
            </a:r>
            <a:r>
              <a:rPr lang="th" sz="1100" u="sng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บันทึกแคลอรี่</a:t>
            </a:r>
            <a:r>
              <a:rPr lang="th" sz="11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ที่ได้รับในแต่ละวัน โดยจะมีฟังก์ชั่นรองอื่น ๆ เช่น  ระบบช่วยประเมินความเหมาะสมของแคลอรี่ที่ควรได้รับในแต่ละวัน  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flipH="1" rot="10800000">
            <a:off x="0" y="661600"/>
            <a:ext cx="8716800" cy="4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8810100" y="474330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60000" y="180000"/>
            <a:ext cx="529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h" sz="16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กลุ่มผู้ใช้</a:t>
            </a:r>
            <a:r>
              <a:rPr lang="th" sz="1100">
                <a:solidFill>
                  <a:schemeClr val="dk1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 </a:t>
            </a:r>
            <a:endParaRPr sz="100">
              <a:solidFill>
                <a:schemeClr val="dk1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th" sz="100">
                <a:solidFill>
                  <a:schemeClr val="dk1"/>
                </a:solidFill>
                <a:latin typeface="Sarabun Medium"/>
                <a:ea typeface="Sarabun Medium"/>
                <a:cs typeface="Sarabun Medium"/>
                <a:sym typeface="Sarabun Medium"/>
              </a:rPr>
            </a:br>
            <a:r>
              <a:rPr lang="th" sz="11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แบ่งออกเป็น 2 กลุ่ม คือ กลุ่มสมาชิก,กลุ่มผู้ดูแล</a:t>
            </a:r>
            <a:endParaRPr sz="10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00525" y="952100"/>
            <a:ext cx="38880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Medium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กลุ่มผู้ดูแล</a:t>
            </a:r>
            <a:endParaRPr sz="1300">
              <a:solidFill>
                <a:schemeClr val="dk1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สิทธิการใช้งานของผู้ดูแล</a:t>
            </a:r>
            <a:endParaRPr sz="1300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Light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แก้ไข ข้อมูล บทบาท ของสมาชิก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Light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แก้ไข ประเภทและวัตถุดิบของรายการอาหารได้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Light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อนุมัติคำขอเพิ่มประเภทและวัตถุดิบจากสมาชิกได้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Light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แก้ไข รายการอาหารส่วนกลางได้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988475" y="952100"/>
            <a:ext cx="50796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dk1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2.	</a:t>
            </a:r>
            <a:r>
              <a:rPr lang="th" sz="1300">
                <a:solidFill>
                  <a:schemeClr val="dk1"/>
                </a:solidFill>
                <a:latin typeface="Sarabun Medium"/>
                <a:ea typeface="Sarabun Medium"/>
                <a:cs typeface="Sarabun Medium"/>
                <a:sym typeface="Sarabun Medium"/>
              </a:rPr>
              <a:t>กลุ่ม User</a:t>
            </a:r>
            <a:endParaRPr sz="1300">
              <a:solidFill>
                <a:schemeClr val="dk1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13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สิทธิการใช้งานของสมาชิก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Light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สามารถ</a:t>
            </a: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มองเห็นและ</a:t>
            </a: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ค้นหา</a:t>
            </a: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 รายการอาหาร ประเภทอาหาร และ วัตถุดิบทั้งหมดที่มีในระบบ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Light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ไม่สามารถแก้ไข ประเภทอาหาร และ วัตถุดิบทั้งหมดที่มีในระบบได้ด้วยตนเอง ต้อง</a:t>
            </a: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ส่งคำขอให้เพิ่ม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Light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สามารถ เพิ่ม, ลบ,แก้ไข รายการอาหารและวัตถุดิบได้</a:t>
            </a:r>
            <a:b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</a:b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ก็ต่อเมื่อเป็นรายการอาหารที่ตนเองเป็น ผู้สร้างเท่านั้น 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Light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สามารถแบ่งปันรายการอาหารให้สมาชิกอื่นได้</a:t>
            </a:r>
            <a:b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</a:b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(เข้าไปในอาหารส่วนกลาง)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Light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สามารถบันทึกข้อมูลแคลอรี่ในแต่ละมื้ออาหารได้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Light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เมื่อมีการเปลี่ยนแปลงรายละเอียดในรายการอาหาร จะไม่ส่งผลย้อนหลังต่อแคลอรี่ในมื้ออาหารที่มีการบันทีกไปแล้ว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arabun Light"/>
              <a:buAutoNum type="arabicPeriod"/>
            </a:pPr>
            <a:r>
              <a:rPr lang="th" sz="1300">
                <a:solidFill>
                  <a:schemeClr val="dk1"/>
                </a:solidFill>
                <a:latin typeface="Sarabun Light"/>
                <a:ea typeface="Sarabun Light"/>
                <a:cs typeface="Sarabun Light"/>
                <a:sym typeface="Sarabun Light"/>
              </a:rPr>
              <a:t>แก้ไขข้อมูลส่วนตัว</a:t>
            </a:r>
            <a:endParaRPr sz="1300">
              <a:solidFill>
                <a:schemeClr val="dk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00" y="3388000"/>
            <a:ext cx="3619274" cy="10450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hlinkClick r:id="rId4"/>
          </p:cNvPr>
          <p:cNvSpPr txBox="1"/>
          <p:nvPr/>
        </p:nvSpPr>
        <p:spPr>
          <a:xfrm>
            <a:off x="161900" y="4501100"/>
            <a:ext cx="4496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h" sz="700">
                <a:latin typeface="Sarabun Light"/>
                <a:ea typeface="Sarabun Light"/>
                <a:cs typeface="Sarabun Light"/>
                <a:sym typeface="Sarabun Light"/>
              </a:rPr>
              <a:t>https://www.figma.com/file/wyHwlQlU5i9zIUdAz7NBDY/CFAN?node-id=1%3A2</a:t>
            </a:r>
            <a:endParaRPr sz="700"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810100" y="474330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2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flipH="1" rot="10800000">
            <a:off x="0" y="661600"/>
            <a:ext cx="8716800" cy="4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flipH="1" rot="10800000">
            <a:off x="0" y="661600"/>
            <a:ext cx="8716800" cy="4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50" y="76200"/>
            <a:ext cx="7735294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600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h" sz="1800">
                <a:latin typeface="Sarabun"/>
                <a:ea typeface="Sarabun"/>
                <a:cs typeface="Sarabun"/>
                <a:sym typeface="Sarabun"/>
              </a:rPr>
              <a:t>T</a:t>
            </a:r>
            <a:r>
              <a:rPr b="1" lang="th" sz="1800">
                <a:latin typeface="Sarabun"/>
                <a:ea typeface="Sarabun"/>
                <a:cs typeface="Sarabun"/>
                <a:sym typeface="Sarabun"/>
              </a:rPr>
              <a:t>echnology stack </a:t>
            </a:r>
            <a:endParaRPr b="1" sz="1800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89" name="Google Shape;89;p17"/>
          <p:cNvSpPr/>
          <p:nvPr/>
        </p:nvSpPr>
        <p:spPr>
          <a:xfrm flipH="1" rot="10800000">
            <a:off x="0" y="661600"/>
            <a:ext cx="8716800" cy="4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8810100" y="474330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3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38" y="837229"/>
            <a:ext cx="7077130" cy="4001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600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h">
                <a:latin typeface="Sarabun"/>
                <a:ea typeface="Sarabun"/>
                <a:cs typeface="Sarabun"/>
                <a:sym typeface="Sarabun"/>
              </a:rPr>
              <a:t>Tool</a:t>
            </a:r>
            <a:endParaRPr b="1"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24850" y="1155025"/>
            <a:ext cx="8507400" cy="3366000"/>
          </a:xfrm>
          <a:prstGeom prst="roundRect">
            <a:avLst>
              <a:gd fmla="val 4289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77250" y="1307425"/>
            <a:ext cx="2940900" cy="1598100"/>
          </a:xfrm>
          <a:prstGeom prst="roundRect">
            <a:avLst>
              <a:gd fmla="val 42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526975" y="1307425"/>
            <a:ext cx="2292900" cy="1598100"/>
          </a:xfrm>
          <a:prstGeom prst="roundRect">
            <a:avLst>
              <a:gd fmla="val 42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928550" y="1307425"/>
            <a:ext cx="2725200" cy="1598100"/>
          </a:xfrm>
          <a:prstGeom prst="roundRect">
            <a:avLst>
              <a:gd fmla="val 42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903625" y="3082050"/>
            <a:ext cx="5750100" cy="1273200"/>
          </a:xfrm>
          <a:prstGeom prst="roundRect">
            <a:avLst>
              <a:gd fmla="val 42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3" name="Google Shape;103;p18"/>
          <p:cNvSpPr/>
          <p:nvPr/>
        </p:nvSpPr>
        <p:spPr>
          <a:xfrm>
            <a:off x="477250" y="3068050"/>
            <a:ext cx="2292900" cy="1273200"/>
          </a:xfrm>
          <a:prstGeom prst="roundRect">
            <a:avLst>
              <a:gd fmla="val 42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30400" y="13074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Front-End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16570" r="19723" t="0"/>
          <a:stretch/>
        </p:blipFill>
        <p:spPr>
          <a:xfrm>
            <a:off x="1432450" y="1951113"/>
            <a:ext cx="847226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4781" r="8117" t="0"/>
          <a:stretch/>
        </p:blipFill>
        <p:spPr>
          <a:xfrm>
            <a:off x="6326700" y="1657588"/>
            <a:ext cx="733476" cy="4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1500" y="1733247"/>
            <a:ext cx="354000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0261" y="2222337"/>
            <a:ext cx="482589" cy="4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64599" y="1727357"/>
            <a:ext cx="365751" cy="365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8">
            <a:alphaModFix/>
          </a:blip>
          <a:srcRect b="16492" l="21640" r="8978" t="16492"/>
          <a:stretch/>
        </p:blipFill>
        <p:spPr>
          <a:xfrm>
            <a:off x="7033700" y="2222325"/>
            <a:ext cx="569600" cy="55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1150" y="3259310"/>
            <a:ext cx="1481923" cy="987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05975" y="3363900"/>
            <a:ext cx="1051800" cy="89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66962" y="3707125"/>
            <a:ext cx="854598" cy="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18899" y="3622400"/>
            <a:ext cx="854600" cy="52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27700" y="1984563"/>
            <a:ext cx="569600" cy="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72725" y="2007646"/>
            <a:ext cx="997054" cy="5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503675" y="3287225"/>
            <a:ext cx="1051800" cy="10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99575" y="3412375"/>
            <a:ext cx="733475" cy="7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22250" y="1960815"/>
            <a:ext cx="550195" cy="5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39675" y="1961226"/>
            <a:ext cx="733473" cy="54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19">
            <a:alphaModFix/>
          </a:blip>
          <a:srcRect b="0" l="7667" r="11025" t="0"/>
          <a:stretch/>
        </p:blipFill>
        <p:spPr>
          <a:xfrm>
            <a:off x="7632900" y="2267718"/>
            <a:ext cx="629151" cy="43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530400" y="1291400"/>
            <a:ext cx="229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Back</a:t>
            </a:r>
            <a:r>
              <a:rPr b="1" lang="th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-End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477250" y="3068050"/>
            <a:ext cx="229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Database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5935550" y="1317500"/>
            <a:ext cx="229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Development tools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2991613" y="3138925"/>
            <a:ext cx="229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h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Infrastructure</a:t>
            </a:r>
            <a:r>
              <a:rPr b="1" lang="th"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tools</a:t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flipH="1" rot="10800000">
            <a:off x="0" y="661600"/>
            <a:ext cx="8716800" cy="4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8810100" y="474330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600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latin typeface="Sarabun Light"/>
                <a:ea typeface="Sarabun Light"/>
                <a:cs typeface="Sarabun Light"/>
                <a:sym typeface="Sarabun Light"/>
              </a:rPr>
              <a:t>แสดงแผนการพัฒนา features ทั้งหมดของ project</a:t>
            </a:r>
            <a:endParaRPr sz="1800"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graphicFrame>
        <p:nvGraphicFramePr>
          <p:cNvPr id="133" name="Google Shape;133;p19"/>
          <p:cNvGraphicFramePr/>
          <p:nvPr/>
        </p:nvGraphicFramePr>
        <p:xfrm>
          <a:off x="450000" y="90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{86155D1F-53E9-47B6-B2C3-E5016A0AE195}</a:tableStyleId>
              </a:tblPr>
              <a:tblGrid>
                <a:gridCol w="4054950"/>
                <a:gridCol w="526100"/>
                <a:gridCol w="526100"/>
                <a:gridCol w="526100"/>
                <a:gridCol w="526100"/>
                <a:gridCol w="526100"/>
                <a:gridCol w="526100"/>
                <a:gridCol w="526100"/>
                <a:gridCol w="526100"/>
              </a:tblGrid>
              <a:tr h="1874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งาน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สัปดาห์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37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2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3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4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5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6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7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rowSpan="10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8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Mid</a:t>
                      </a:r>
                      <a:endParaRPr sz="1100">
                        <a:solidFill>
                          <a:schemeClr val="dk1"/>
                        </a:solidFill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term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100"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กำหนด Project Proposal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100">
                          <a:solidFill>
                            <a:schemeClr val="dk1"/>
                          </a:solidFill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ออกแบบ </a:t>
                      </a:r>
                      <a:r>
                        <a:rPr lang="th" sz="1100">
                          <a:solidFill>
                            <a:schemeClr val="dk1"/>
                          </a:solidFill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Database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100">
                          <a:solidFill>
                            <a:schemeClr val="dk1"/>
                          </a:solidFill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Database</a:t>
                      </a:r>
                      <a:endParaRPr sz="1100">
                        <a:solidFill>
                          <a:schemeClr val="dk1"/>
                        </a:solidFill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22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ออกแบบเว็บ uxui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24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Backend ส่วน API,Authorization,จัดการไฟล์</a:t>
                      </a:r>
                      <a:r>
                        <a:rPr lang="th" sz="1100">
                          <a:solidFill>
                            <a:schemeClr val="dk1"/>
                          </a:solidFill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,schedule</a:t>
                      </a:r>
                      <a:endParaRPr sz="12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6FA8DC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6FA8DC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21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front end หน้า home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2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front end ระบบ log in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0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100"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front end ระบบ register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vMerge="1"/>
              </a:tr>
              <a:tr h="31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100"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CI/CD ด้วย Jenkins, frontend, backend, database container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 vMerge="1"/>
              </a:tr>
            </a:tbl>
          </a:graphicData>
        </a:graphic>
      </p:graphicFrame>
      <p:sp>
        <p:nvSpPr>
          <p:cNvPr id="134" name="Google Shape;134;p19"/>
          <p:cNvSpPr/>
          <p:nvPr/>
        </p:nvSpPr>
        <p:spPr>
          <a:xfrm flipH="1" rot="10800000">
            <a:off x="0" y="661600"/>
            <a:ext cx="8716800" cy="4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8810100" y="474330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0"/>
          <p:cNvGraphicFramePr/>
          <p:nvPr/>
        </p:nvGraphicFramePr>
        <p:xfrm>
          <a:off x="450000" y="90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{86155D1F-53E9-47B6-B2C3-E5016A0AE195}</a:tableStyleId>
              </a:tblPr>
              <a:tblGrid>
                <a:gridCol w="507622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588175"/>
              </a:tblGrid>
              <a:tr h="3505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งาน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 anchor="ctr"/>
                </a:tc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สัปดาห์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5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9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10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11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12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13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14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15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rowSpan="10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16</a:t>
                      </a:r>
                      <a:br>
                        <a:rPr lang="th" sz="1100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</a:br>
                      <a:r>
                        <a:rPr lang="th" sz="1100">
                          <a:solidFill>
                            <a:schemeClr val="dk1"/>
                          </a:solidFill>
                          <a:latin typeface="Sarabun"/>
                          <a:ea typeface="Sarabun"/>
                          <a:cs typeface="Sarabun"/>
                          <a:sym typeface="Sarabun"/>
                        </a:rPr>
                        <a:t>Final</a:t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100">
                          <a:solidFill>
                            <a:schemeClr val="dk1"/>
                          </a:solidFill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front end ระบบ ค้นหาอาหาร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solidFill>
                            <a:schemeClr val="dk1"/>
                          </a:solidFill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front end ระบบ สร้างอาหาร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solidFill>
                            <a:schemeClr val="dk1"/>
                          </a:solidFill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front end ระบบ จัดการมื้ออาหาร</a:t>
                      </a:r>
                      <a:endParaRPr sz="1100">
                        <a:solidFill>
                          <a:schemeClr val="dk1"/>
                        </a:solidFill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100">
                          <a:solidFill>
                            <a:schemeClr val="dk1"/>
                          </a:solidFill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front end ระบบ admin:จัดการ permissin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100">
                          <a:solidFill>
                            <a:schemeClr val="dk1"/>
                          </a:solidFill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front end ระบบ admin:จัดการ request อาหาร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6FA8DC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highlight>
                          <a:srgbClr val="6FA8DC"/>
                        </a:highlight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" sz="1100"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DevOps ส่วน Reverse Proxy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100">
                          <a:solidFill>
                            <a:schemeClr val="dk1"/>
                          </a:solidFill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DevOps ส่วน HTTPs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100">
                          <a:solidFill>
                            <a:schemeClr val="dk1"/>
                          </a:solidFill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 DevOps ส่วน Domain name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h" sz="1100">
                          <a:latin typeface="Sarabun Light"/>
                          <a:ea typeface="Sarabun Light"/>
                          <a:cs typeface="Sarabun Light"/>
                          <a:sym typeface="Sarabun Light"/>
                        </a:rPr>
                        <a:t>ทำเอกสาร</a:t>
                      </a:r>
                      <a:endParaRPr sz="1100">
                        <a:latin typeface="Sarabun Light"/>
                        <a:ea typeface="Sarabun Light"/>
                        <a:cs typeface="Sarabun Light"/>
                        <a:sym typeface="Sarabun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Sarabun"/>
                        <a:ea typeface="Sarabun"/>
                        <a:cs typeface="Sarabun"/>
                        <a:sym typeface="Sarabu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  <p:sp>
        <p:nvSpPr>
          <p:cNvPr id="141" name="Google Shape;141;p20"/>
          <p:cNvSpPr/>
          <p:nvPr/>
        </p:nvSpPr>
        <p:spPr>
          <a:xfrm flipH="1" rot="10800000">
            <a:off x="0" y="661600"/>
            <a:ext cx="8716800" cy="4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8810100" y="474330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6</a:t>
            </a:r>
            <a:endParaRPr/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360000" y="18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latin typeface="Sarabun Light"/>
                <a:ea typeface="Sarabun Light"/>
                <a:cs typeface="Sarabun Light"/>
                <a:sym typeface="Sarabun Light"/>
              </a:rPr>
              <a:t>แสดงแผนการพัฒนา features ทั้งหมดของ project</a:t>
            </a:r>
            <a:endParaRPr sz="1800"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425" y="2931425"/>
            <a:ext cx="4223290" cy="20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 flipH="1" rot="10800000">
            <a:off x="0" y="661600"/>
            <a:ext cx="8716800" cy="45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468000" y="162000"/>
            <a:ext cx="19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h" sz="1800">
                <a:latin typeface="Sarabun Light"/>
                <a:ea typeface="Sarabun Light"/>
                <a:cs typeface="Sarabun Light"/>
                <a:sym typeface="Sarabun Light"/>
              </a:rPr>
              <a:t>U</a:t>
            </a:r>
            <a:r>
              <a:rPr lang="th" sz="1800">
                <a:latin typeface="Sarabun Light"/>
                <a:ea typeface="Sarabun Light"/>
                <a:cs typeface="Sarabun Light"/>
                <a:sym typeface="Sarabun Light"/>
              </a:rPr>
              <a:t>ser flows : Login</a:t>
            </a:r>
            <a:endParaRPr sz="1800"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8810100" y="474330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8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500" y="842350"/>
            <a:ext cx="2755374" cy="18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50" y="786650"/>
            <a:ext cx="4061851" cy="1971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1"/>
          <p:cNvCxnSpPr>
            <a:stCxn id="155" idx="5"/>
            <a:endCxn id="152" idx="1"/>
          </p:cNvCxnSpPr>
          <p:nvPr/>
        </p:nvCxnSpPr>
        <p:spPr>
          <a:xfrm>
            <a:off x="3902052" y="966927"/>
            <a:ext cx="2059500" cy="80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1"/>
          <p:cNvSpPr/>
          <p:nvPr/>
        </p:nvSpPr>
        <p:spPr>
          <a:xfrm>
            <a:off x="3739450" y="804325"/>
            <a:ext cx="190500" cy="190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6999100" y="2137825"/>
            <a:ext cx="670200" cy="23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21"/>
          <p:cNvCxnSpPr>
            <a:stCxn id="156" idx="2"/>
            <a:endCxn id="148" idx="3"/>
          </p:cNvCxnSpPr>
          <p:nvPr/>
        </p:nvCxnSpPr>
        <p:spPr>
          <a:xfrm flipH="1">
            <a:off x="6407800" y="2370625"/>
            <a:ext cx="926400" cy="160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