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1" r:id="rId7"/>
    <p:sldId id="271" r:id="rId8"/>
    <p:sldId id="262" r:id="rId9"/>
    <p:sldId id="263" r:id="rId10"/>
    <p:sldId id="264" r:id="rId11"/>
    <p:sldId id="265" r:id="rId12"/>
    <p:sldId id="266" r:id="rId13"/>
    <p:sldId id="269" r:id="rId14"/>
    <p:sldId id="272" r:id="rId15"/>
    <p:sldId id="273" r:id="rId16"/>
    <p:sldId id="274" r:id="rId17"/>
    <p:sldId id="275" r:id="rId18"/>
    <p:sldId id="27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104"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8D4C5B-0C95-4CD7-A7DA-A5F0E2235F27}" type="datetimeFigureOut">
              <a:rPr lang="en-MY" smtClean="0"/>
              <a:t>3/1/18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307371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D4C5B-0C95-4CD7-A7DA-A5F0E2235F27}" type="datetimeFigureOut">
              <a:rPr lang="en-MY" smtClean="0"/>
              <a:t>3/1/18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105917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D4C5B-0C95-4CD7-A7DA-A5F0E2235F27}" type="datetimeFigureOut">
              <a:rPr lang="en-MY" smtClean="0"/>
              <a:t>3/1/18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237068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D4C5B-0C95-4CD7-A7DA-A5F0E2235F27}" type="datetimeFigureOut">
              <a:rPr lang="en-MY" smtClean="0"/>
              <a:t>3/1/18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334693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8D4C5B-0C95-4CD7-A7DA-A5F0E2235F27}" type="datetimeFigureOut">
              <a:rPr lang="en-MY" smtClean="0"/>
              <a:t>3/1/18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165626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D4C5B-0C95-4CD7-A7DA-A5F0E2235F27}" type="datetimeFigureOut">
              <a:rPr lang="en-MY" smtClean="0"/>
              <a:t>3/1/18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420812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8D4C5B-0C95-4CD7-A7DA-A5F0E2235F27}" type="datetimeFigureOut">
              <a:rPr lang="en-MY" smtClean="0"/>
              <a:t>3/1/18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195222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8D4C5B-0C95-4CD7-A7DA-A5F0E2235F27}" type="datetimeFigureOut">
              <a:rPr lang="en-MY" smtClean="0"/>
              <a:t>3/1/18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286332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D4C5B-0C95-4CD7-A7DA-A5F0E2235F27}" type="datetimeFigureOut">
              <a:rPr lang="en-MY" smtClean="0"/>
              <a:t>3/1/18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7529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D4C5B-0C95-4CD7-A7DA-A5F0E2235F27}" type="datetimeFigureOut">
              <a:rPr lang="en-MY" smtClean="0"/>
              <a:t>3/1/18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51886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D4C5B-0C95-4CD7-A7DA-A5F0E2235F27}" type="datetimeFigureOut">
              <a:rPr lang="en-MY" smtClean="0"/>
              <a:t>3/1/18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80693A-2057-442B-AE5F-A2B736D64621}" type="slidenum">
              <a:rPr lang="en-MY" smtClean="0"/>
              <a:t>‹#›</a:t>
            </a:fld>
            <a:endParaRPr lang="en-MY"/>
          </a:p>
        </p:txBody>
      </p:sp>
    </p:spTree>
    <p:extLst>
      <p:ext uri="{BB962C8B-B14F-4D97-AF65-F5344CB8AC3E}">
        <p14:creationId xmlns:p14="http://schemas.microsoft.com/office/powerpoint/2010/main" val="16146341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D4C5B-0C95-4CD7-A7DA-A5F0E2235F27}" type="datetimeFigureOut">
              <a:rPr lang="en-MY" smtClean="0"/>
              <a:t>3/1/18</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0693A-2057-442B-AE5F-A2B736D64621}" type="slidenum">
              <a:rPr lang="en-MY" smtClean="0"/>
              <a:t>‹#›</a:t>
            </a:fld>
            <a:endParaRPr lang="en-MY"/>
          </a:p>
        </p:txBody>
      </p:sp>
    </p:spTree>
    <p:extLst>
      <p:ext uri="{BB962C8B-B14F-4D97-AF65-F5344CB8AC3E}">
        <p14:creationId xmlns:p14="http://schemas.microsoft.com/office/powerpoint/2010/main" val="129229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NTANFERRLIA/FYP1-ROSE/blob/master/README.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youtube.com/watch?v=VmLS9psMCSY" TargetMode="Externa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youtube.com/watch?v=dEMOszUYZnw" TargetMode="Externa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youtube.com/watch?v=OMv92Dpcgfl" TargetMode="Externa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Rose</a:t>
            </a:r>
            <a:endParaRPr lang="en-MY" dirty="0"/>
          </a:p>
        </p:txBody>
      </p:sp>
      <p:sp>
        <p:nvSpPr>
          <p:cNvPr id="3" name="Subtitle 2"/>
          <p:cNvSpPr>
            <a:spLocks noGrp="1"/>
          </p:cNvSpPr>
          <p:nvPr>
            <p:ph type="subTitle" idx="1"/>
          </p:nvPr>
        </p:nvSpPr>
        <p:spPr/>
        <p:txBody>
          <a:bodyPr/>
          <a:lstStyle/>
          <a:p>
            <a:r>
              <a:rPr lang="en-MY" dirty="0" smtClean="0"/>
              <a:t>Final Year Project 1</a:t>
            </a:r>
          </a:p>
          <a:p>
            <a:r>
              <a:rPr lang="en-MY" dirty="0" smtClean="0"/>
              <a:t>1141327595 Intan Ferrlia </a:t>
            </a:r>
            <a:r>
              <a:rPr lang="en-MY" dirty="0" err="1" smtClean="0"/>
              <a:t>Bt</a:t>
            </a:r>
            <a:r>
              <a:rPr lang="en-MY" dirty="0" smtClean="0"/>
              <a:t> </a:t>
            </a:r>
            <a:r>
              <a:rPr lang="en-MY" dirty="0" err="1" smtClean="0"/>
              <a:t>Ikram</a:t>
            </a:r>
            <a:r>
              <a:rPr lang="en-MY" dirty="0" smtClean="0"/>
              <a:t> Shah.</a:t>
            </a:r>
            <a:endParaRPr lang="en-MY" dirty="0"/>
          </a:p>
        </p:txBody>
      </p:sp>
    </p:spTree>
    <p:extLst>
      <p:ext uri="{BB962C8B-B14F-4D97-AF65-F5344CB8AC3E}">
        <p14:creationId xmlns:p14="http://schemas.microsoft.com/office/powerpoint/2010/main" val="20475060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0"/>
            <a:ext cx="10515600" cy="528034"/>
          </a:xfrm>
        </p:spPr>
        <p:txBody>
          <a:bodyPr>
            <a:normAutofit fontScale="90000"/>
          </a:bodyPr>
          <a:lstStyle/>
          <a:p>
            <a:pPr lvl="0">
              <a:spcBef>
                <a:spcPts val="1000"/>
              </a:spcBef>
            </a:pPr>
            <a:r>
              <a:rPr lang="en-MY" sz="1200" dirty="0" smtClean="0"/>
              <a:t/>
            </a:r>
            <a:br>
              <a:rPr lang="en-MY" sz="1200" dirty="0" smtClean="0"/>
            </a:br>
            <a:r>
              <a:rPr lang="en-MY" sz="1200" dirty="0" smtClean="0"/>
              <a:t/>
            </a:r>
            <a:br>
              <a:rPr lang="en-MY" sz="1200" dirty="0" smtClean="0"/>
            </a:br>
            <a:r>
              <a:rPr lang="en-MY" sz="1200" dirty="0" smtClean="0"/>
              <a:t>	</a:t>
            </a:r>
            <a:endParaRPr lang="en-MY" sz="1200" dirty="0"/>
          </a:p>
        </p:txBody>
      </p:sp>
      <p:sp>
        <p:nvSpPr>
          <p:cNvPr id="8" name="TextBox 7"/>
          <p:cNvSpPr txBox="1"/>
          <p:nvPr/>
        </p:nvSpPr>
        <p:spPr>
          <a:xfrm>
            <a:off x="1506828" y="437882"/>
            <a:ext cx="2199448" cy="923330"/>
          </a:xfrm>
          <a:prstGeom prst="rect">
            <a:avLst/>
          </a:prstGeom>
          <a:noFill/>
        </p:spPr>
        <p:txBody>
          <a:bodyPr wrap="none" rtlCol="0">
            <a:spAutoFit/>
          </a:bodyPr>
          <a:lstStyle/>
          <a:p>
            <a:pPr lvl="0"/>
            <a:r>
              <a:rPr lang="en-MY" sz="1200" dirty="0" smtClean="0">
                <a:solidFill>
                  <a:prstClr val="white"/>
                </a:solidFill>
              </a:rPr>
              <a:t>a.  Plan A </a:t>
            </a: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Floor </a:t>
            </a:r>
            <a:r>
              <a:rPr lang="en-MY" sz="1200" dirty="0">
                <a:solidFill>
                  <a:prstClr val="white"/>
                </a:solidFill>
              </a:rPr>
              <a:t>plan</a:t>
            </a:r>
          </a:p>
          <a:p>
            <a:endParaRPr lang="en-MY" dirty="0"/>
          </a:p>
        </p:txBody>
      </p:sp>
      <p:pic>
        <p:nvPicPr>
          <p:cNvPr id="15" name="Content Placeholder 1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413369" y="1361212"/>
            <a:ext cx="7904885" cy="4739425"/>
          </a:xfrm>
        </p:spPr>
      </p:pic>
    </p:spTree>
    <p:extLst>
      <p:ext uri="{BB962C8B-B14F-4D97-AF65-F5344CB8AC3E}">
        <p14:creationId xmlns:p14="http://schemas.microsoft.com/office/powerpoint/2010/main" val="8639783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MY" sz="1400" dirty="0" smtClean="0"/>
              <a:t>Scanning real shadow physical object (human holding watering flower bucket) for real shadow with Kinect and recognizing them.</a:t>
            </a:r>
          </a:p>
          <a:p>
            <a:r>
              <a:rPr lang="en-MY" sz="1400" dirty="0" smtClean="0"/>
              <a:t>Constructing scene</a:t>
            </a:r>
          </a:p>
          <a:p>
            <a:endParaRPr lang="en-MY" sz="1400" dirty="0"/>
          </a:p>
          <a:p>
            <a:endParaRPr lang="en-MY" sz="1400" dirty="0" smtClean="0"/>
          </a:p>
          <a:p>
            <a:endParaRPr lang="en-MY" sz="1400" dirty="0"/>
          </a:p>
          <a:p>
            <a:endParaRPr lang="en-MY" sz="1400" dirty="0" smtClean="0"/>
          </a:p>
          <a:p>
            <a:endParaRPr lang="en-MY" sz="1400" dirty="0"/>
          </a:p>
          <a:p>
            <a:r>
              <a:rPr lang="en-MY" sz="1400" dirty="0" smtClean="0"/>
              <a:t>Generating virtual object for virtual shadow</a:t>
            </a:r>
          </a:p>
          <a:p>
            <a:pPr lvl="1"/>
            <a:r>
              <a:rPr lang="en-MY" sz="1400" dirty="0" smtClean="0"/>
              <a:t>Tilt the watering flower bucket 	virtual water &amp; roses growing</a:t>
            </a:r>
          </a:p>
          <a:p>
            <a:pPr marL="457200" lvl="1" indent="0">
              <a:buNone/>
            </a:pPr>
            <a:endParaRPr lang="en-MY" sz="1400" dirty="0"/>
          </a:p>
          <a:p>
            <a:pPr marL="457200" lvl="1" indent="0">
              <a:buNone/>
            </a:pPr>
            <a:r>
              <a:rPr lang="en-MY" sz="1400" dirty="0" smtClean="0"/>
              <a:t>How it works?</a:t>
            </a:r>
          </a:p>
          <a:p>
            <a:r>
              <a:rPr lang="en-MY" sz="1400" dirty="0" smtClean="0"/>
              <a:t>Audience will take the watering flower bucket standing in front of </a:t>
            </a:r>
            <a:r>
              <a:rPr lang="en-MY" sz="1400" dirty="0" err="1" smtClean="0"/>
              <a:t>projecter</a:t>
            </a:r>
            <a:r>
              <a:rPr lang="en-MY" sz="1400" dirty="0" smtClean="0"/>
              <a:t> 1 to create real shadow on the screen. Later the Kinect will detect the real shadow and a water shadow will comes out from the screen after the water finish for few seconds the flower rose will grow.</a:t>
            </a:r>
          </a:p>
        </p:txBody>
      </p:sp>
      <p:sp>
        <p:nvSpPr>
          <p:cNvPr id="9" name="TextBox 8"/>
          <p:cNvSpPr txBox="1"/>
          <p:nvPr/>
        </p:nvSpPr>
        <p:spPr>
          <a:xfrm>
            <a:off x="1506828" y="437882"/>
            <a:ext cx="2271391" cy="1107996"/>
          </a:xfrm>
          <a:prstGeom prst="rect">
            <a:avLst/>
          </a:prstGeom>
          <a:noFill/>
        </p:spPr>
        <p:txBody>
          <a:bodyPr wrap="none" rtlCol="0">
            <a:spAutoFit/>
          </a:bodyPr>
          <a:lstStyle/>
          <a:p>
            <a:pPr lvl="0"/>
            <a:r>
              <a:rPr lang="en-MY" sz="1200" dirty="0" smtClean="0">
                <a:solidFill>
                  <a:prstClr val="white"/>
                </a:solidFill>
              </a:rPr>
              <a:t>a.   Plan A</a:t>
            </a:r>
          </a:p>
          <a:p>
            <a:pPr lvl="0"/>
            <a:endParaRPr lang="en-MY" sz="1200" dirty="0" smtClean="0">
              <a:solidFill>
                <a:prstClr val="white"/>
              </a:solidFill>
            </a:endParaRP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Interaction flow</a:t>
            </a:r>
            <a:endParaRPr lang="en-MY" sz="1200" dirty="0">
              <a:solidFill>
                <a:prstClr val="white"/>
              </a:solidFill>
            </a:endParaRPr>
          </a:p>
          <a:p>
            <a:endParaRPr lang="en-MY" dirty="0"/>
          </a:p>
        </p:txBody>
      </p:sp>
      <p:sp>
        <p:nvSpPr>
          <p:cNvPr id="10" name="Rectangle 9"/>
          <p:cNvSpPr/>
          <p:nvPr/>
        </p:nvSpPr>
        <p:spPr>
          <a:xfrm>
            <a:off x="2562896" y="2402318"/>
            <a:ext cx="1442434"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Light source</a:t>
            </a:r>
            <a:endParaRPr lang="en-MY" sz="1400" dirty="0"/>
          </a:p>
        </p:txBody>
      </p:sp>
      <p:sp>
        <p:nvSpPr>
          <p:cNvPr id="11" name="Rectangle 10"/>
          <p:cNvSpPr/>
          <p:nvPr/>
        </p:nvSpPr>
        <p:spPr>
          <a:xfrm>
            <a:off x="5847009" y="2402318"/>
            <a:ext cx="2700270"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Viewpoint for 3DCG</a:t>
            </a:r>
            <a:endParaRPr lang="en-MY" sz="1400" dirty="0"/>
          </a:p>
        </p:txBody>
      </p:sp>
      <p:sp>
        <p:nvSpPr>
          <p:cNvPr id="12" name="Rectangle 11"/>
          <p:cNvSpPr/>
          <p:nvPr/>
        </p:nvSpPr>
        <p:spPr>
          <a:xfrm>
            <a:off x="2562030" y="2979011"/>
            <a:ext cx="1442434"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Screen</a:t>
            </a:r>
            <a:endParaRPr lang="en-MY" sz="1400" dirty="0"/>
          </a:p>
        </p:txBody>
      </p:sp>
      <p:sp>
        <p:nvSpPr>
          <p:cNvPr id="13" name="Rectangle 12"/>
          <p:cNvSpPr/>
          <p:nvPr/>
        </p:nvSpPr>
        <p:spPr>
          <a:xfrm>
            <a:off x="5847009" y="2979011"/>
            <a:ext cx="2700270"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Projection plane for 3DCG</a:t>
            </a:r>
            <a:endParaRPr lang="en-MY" sz="1400" dirty="0"/>
          </a:p>
        </p:txBody>
      </p:sp>
      <p:sp>
        <p:nvSpPr>
          <p:cNvPr id="14" name="Rectangle 13"/>
          <p:cNvSpPr/>
          <p:nvPr/>
        </p:nvSpPr>
        <p:spPr>
          <a:xfrm>
            <a:off x="2562030" y="3555704"/>
            <a:ext cx="1442434"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Real object</a:t>
            </a:r>
            <a:endParaRPr lang="en-MY" sz="1400" dirty="0"/>
          </a:p>
        </p:txBody>
      </p:sp>
      <p:sp>
        <p:nvSpPr>
          <p:cNvPr id="15" name="Rectangle 14"/>
          <p:cNvSpPr/>
          <p:nvPr/>
        </p:nvSpPr>
        <p:spPr>
          <a:xfrm>
            <a:off x="5847009" y="3555704"/>
            <a:ext cx="2700270" cy="399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sz="1400" dirty="0" smtClean="0"/>
              <a:t>Virtual objects</a:t>
            </a:r>
            <a:endParaRPr lang="en-MY" sz="1400" dirty="0"/>
          </a:p>
        </p:txBody>
      </p:sp>
      <p:cxnSp>
        <p:nvCxnSpPr>
          <p:cNvPr id="17" name="Straight Arrow Connector 16"/>
          <p:cNvCxnSpPr/>
          <p:nvPr/>
        </p:nvCxnSpPr>
        <p:spPr>
          <a:xfrm>
            <a:off x="4481847" y="2576182"/>
            <a:ext cx="1081826" cy="0"/>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4481847" y="3204391"/>
            <a:ext cx="1081826" cy="0"/>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p:nvPr/>
        </p:nvCxnSpPr>
        <p:spPr>
          <a:xfrm>
            <a:off x="4481847" y="3755326"/>
            <a:ext cx="1081826" cy="0"/>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a:xfrm flipV="1">
            <a:off x="3966692" y="4469944"/>
            <a:ext cx="515155" cy="1287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017139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342900" indent="-342900">
              <a:buFont typeface="Arial" panose="020B0604020202020204" pitchFamily="34" charset="0"/>
              <a:buChar char="•"/>
            </a:pPr>
            <a:r>
              <a:rPr lang="en-MY" sz="1600" b="0" dirty="0" smtClean="0"/>
              <a:t>Software</a:t>
            </a:r>
            <a:endParaRPr lang="en-MY" sz="1600" b="0" dirty="0"/>
          </a:p>
        </p:txBody>
      </p:sp>
      <p:sp>
        <p:nvSpPr>
          <p:cNvPr id="4" name="Content Placeholder 3"/>
          <p:cNvSpPr>
            <a:spLocks noGrp="1"/>
          </p:cNvSpPr>
          <p:nvPr>
            <p:ph sz="half" idx="2"/>
          </p:nvPr>
        </p:nvSpPr>
        <p:spPr/>
        <p:txBody>
          <a:bodyPr>
            <a:normAutofit/>
          </a:bodyPr>
          <a:lstStyle/>
          <a:p>
            <a:r>
              <a:rPr lang="en-MY" sz="1400" dirty="0" smtClean="0"/>
              <a:t>Visual studio</a:t>
            </a:r>
          </a:p>
          <a:p>
            <a:r>
              <a:rPr lang="en-MY" sz="1400" dirty="0" smtClean="0"/>
              <a:t>Processing</a:t>
            </a:r>
          </a:p>
        </p:txBody>
      </p:sp>
      <p:sp>
        <p:nvSpPr>
          <p:cNvPr id="5" name="Text Placeholder 4"/>
          <p:cNvSpPr>
            <a:spLocks noGrp="1"/>
          </p:cNvSpPr>
          <p:nvPr>
            <p:ph type="body" sz="quarter" idx="3"/>
          </p:nvPr>
        </p:nvSpPr>
        <p:spPr/>
        <p:txBody>
          <a:bodyPr>
            <a:normAutofit/>
          </a:bodyPr>
          <a:lstStyle/>
          <a:p>
            <a:pPr marL="342900" indent="-342900">
              <a:buFont typeface="Arial" panose="020B0604020202020204" pitchFamily="34" charset="0"/>
              <a:buChar char="•"/>
            </a:pPr>
            <a:r>
              <a:rPr lang="en-MY" sz="1600" b="0" dirty="0" smtClean="0"/>
              <a:t>Equipment &amp; Budget</a:t>
            </a:r>
            <a:endParaRPr lang="en-MY" sz="1600" b="0" dirty="0"/>
          </a:p>
        </p:txBody>
      </p:sp>
      <p:graphicFrame>
        <p:nvGraphicFramePr>
          <p:cNvPr id="16" name="Content Placeholder 15"/>
          <p:cNvGraphicFramePr>
            <a:graphicFrameLocks noGrp="1"/>
          </p:cNvGraphicFramePr>
          <p:nvPr>
            <p:ph sz="quarter" idx="4"/>
            <p:extLst>
              <p:ext uri="{D42A27DB-BD31-4B8C-83A1-F6EECF244321}">
                <p14:modId xmlns:p14="http://schemas.microsoft.com/office/powerpoint/2010/main" val="1087928111"/>
              </p:ext>
            </p:extLst>
          </p:nvPr>
        </p:nvGraphicFramePr>
        <p:xfrm>
          <a:off x="6172200" y="2623608"/>
          <a:ext cx="5183188" cy="1483360"/>
        </p:xfrm>
        <a:graphic>
          <a:graphicData uri="http://schemas.openxmlformats.org/drawingml/2006/table">
            <a:tbl>
              <a:tblPr firstRow="1" bandRow="1">
                <a:tableStyleId>{5C22544A-7EE6-4342-B048-85BDC9FD1C3A}</a:tableStyleId>
              </a:tblPr>
              <a:tblGrid>
                <a:gridCol w="2591594"/>
                <a:gridCol w="2591594"/>
              </a:tblGrid>
              <a:tr h="370840">
                <a:tc>
                  <a:txBody>
                    <a:bodyPr/>
                    <a:lstStyle/>
                    <a:p>
                      <a:pPr algn="ctr"/>
                      <a:r>
                        <a:rPr lang="en-MY" dirty="0" smtClean="0"/>
                        <a:t>EQUIPMET</a:t>
                      </a:r>
                      <a:endParaRPr lang="en-MY" dirty="0"/>
                    </a:p>
                  </a:txBody>
                  <a:tcPr/>
                </a:tc>
                <a:tc>
                  <a:txBody>
                    <a:bodyPr/>
                    <a:lstStyle/>
                    <a:p>
                      <a:pPr algn="ctr"/>
                      <a:r>
                        <a:rPr lang="en-MY" dirty="0" smtClean="0"/>
                        <a:t>BUDGET</a:t>
                      </a:r>
                      <a:endParaRPr lang="en-MY" dirty="0"/>
                    </a:p>
                  </a:txBody>
                  <a:tcPr/>
                </a:tc>
              </a:tr>
              <a:tr h="370840">
                <a:tc>
                  <a:txBody>
                    <a:bodyPr/>
                    <a:lstStyle/>
                    <a:p>
                      <a:r>
                        <a:rPr lang="en-MY" sz="1400" dirty="0" smtClean="0"/>
                        <a:t>Projectors</a:t>
                      </a:r>
                    </a:p>
                  </a:txBody>
                  <a:tcPr/>
                </a:tc>
                <a:tc>
                  <a:txBody>
                    <a:bodyPr/>
                    <a:lstStyle/>
                    <a:p>
                      <a:r>
                        <a:rPr lang="en-MY" sz="1400" dirty="0" smtClean="0"/>
                        <a:t> borrow</a:t>
                      </a:r>
                      <a:r>
                        <a:rPr lang="en-MY" sz="1400" baseline="0" dirty="0" smtClean="0"/>
                        <a:t> from university</a:t>
                      </a:r>
                      <a:endParaRPr lang="en-MY" sz="1400" dirty="0"/>
                    </a:p>
                  </a:txBody>
                  <a:tcPr/>
                </a:tc>
              </a:tr>
              <a:tr h="370840">
                <a:tc>
                  <a:txBody>
                    <a:bodyPr/>
                    <a:lstStyle/>
                    <a:p>
                      <a:r>
                        <a:rPr lang="en-MY" sz="1400" dirty="0" smtClean="0"/>
                        <a:t>Personal</a:t>
                      </a:r>
                      <a:r>
                        <a:rPr lang="en-MY" sz="1400" baseline="0" dirty="0" smtClean="0"/>
                        <a:t> Computer</a:t>
                      </a:r>
                      <a:endParaRPr lang="en-MY" sz="1400" dirty="0" smtClean="0"/>
                    </a:p>
                  </a:txBody>
                  <a:tcPr/>
                </a:tc>
                <a:tc>
                  <a:txBody>
                    <a:bodyPr/>
                    <a:lstStyle/>
                    <a:p>
                      <a:r>
                        <a:rPr lang="en-MY" sz="1400" dirty="0" smtClean="0"/>
                        <a:t>Own </a:t>
                      </a:r>
                      <a:endParaRPr lang="en-MY" sz="1400" dirty="0"/>
                    </a:p>
                  </a:txBody>
                  <a:tcPr/>
                </a:tc>
              </a:tr>
              <a:tr h="370840">
                <a:tc>
                  <a:txBody>
                    <a:bodyPr/>
                    <a:lstStyle/>
                    <a:p>
                      <a:r>
                        <a:rPr lang="en-MY" sz="1400" dirty="0" smtClean="0"/>
                        <a:t>Kinect</a:t>
                      </a:r>
                    </a:p>
                  </a:txBody>
                  <a:tcPr/>
                </a:tc>
                <a:tc>
                  <a:txBody>
                    <a:bodyPr/>
                    <a:lstStyle/>
                    <a:p>
                      <a:r>
                        <a:rPr lang="en-MY" sz="1400" dirty="0" smtClean="0"/>
                        <a:t>borrow</a:t>
                      </a:r>
                      <a:r>
                        <a:rPr lang="en-MY" sz="1400" baseline="0" dirty="0" smtClean="0"/>
                        <a:t> from </a:t>
                      </a:r>
                      <a:r>
                        <a:rPr lang="en-MY" sz="1400" baseline="0" dirty="0" err="1" smtClean="0"/>
                        <a:t>fcm</a:t>
                      </a:r>
                      <a:endParaRPr lang="en-MY" sz="1400" dirty="0"/>
                    </a:p>
                  </a:txBody>
                  <a:tcPr/>
                </a:tc>
              </a:tr>
            </a:tbl>
          </a:graphicData>
        </a:graphic>
      </p:graphicFrame>
      <p:sp>
        <p:nvSpPr>
          <p:cNvPr id="9" name="TextBox 8"/>
          <p:cNvSpPr txBox="1"/>
          <p:nvPr/>
        </p:nvSpPr>
        <p:spPr>
          <a:xfrm>
            <a:off x="1506828" y="437882"/>
            <a:ext cx="2685351" cy="1107996"/>
          </a:xfrm>
          <a:prstGeom prst="rect">
            <a:avLst/>
          </a:prstGeom>
          <a:noFill/>
        </p:spPr>
        <p:txBody>
          <a:bodyPr wrap="none" rtlCol="0">
            <a:spAutoFit/>
          </a:bodyPr>
          <a:lstStyle/>
          <a:p>
            <a:pPr lvl="0"/>
            <a:r>
              <a:rPr lang="en-MY" sz="1200" dirty="0" smtClean="0">
                <a:solidFill>
                  <a:prstClr val="white"/>
                </a:solidFill>
              </a:rPr>
              <a:t>a. Plan A</a:t>
            </a:r>
          </a:p>
          <a:p>
            <a:pPr lvl="1"/>
            <a:endParaRPr lang="en-MY" sz="1200" dirty="0">
              <a:solidFill>
                <a:prstClr val="white"/>
              </a:solidFill>
            </a:endParaRPr>
          </a:p>
          <a:p>
            <a:pPr lvl="1"/>
            <a:r>
              <a:rPr lang="en-MY" sz="1200" dirty="0" smtClean="0">
                <a:solidFill>
                  <a:prstClr val="white"/>
                </a:solidFill>
              </a:rPr>
              <a:t>ii. Installation Planning</a:t>
            </a:r>
          </a:p>
          <a:p>
            <a:pPr marL="1085850" lvl="2" indent="-171450">
              <a:buFont typeface="Arial" panose="020B0604020202020204" pitchFamily="34" charset="0"/>
              <a:buChar char="•"/>
            </a:pPr>
            <a:r>
              <a:rPr lang="en-MY" sz="1200" dirty="0" smtClean="0">
                <a:solidFill>
                  <a:prstClr val="white"/>
                </a:solidFill>
              </a:rPr>
              <a:t>Technical Specification</a:t>
            </a:r>
            <a:endParaRPr lang="en-MY" sz="1200" dirty="0">
              <a:solidFill>
                <a:prstClr val="white"/>
              </a:solidFill>
            </a:endParaRPr>
          </a:p>
          <a:p>
            <a:endParaRPr lang="en-MY" dirty="0"/>
          </a:p>
        </p:txBody>
      </p:sp>
      <p:graphicFrame>
        <p:nvGraphicFramePr>
          <p:cNvPr id="19" name="Table 18"/>
          <p:cNvGraphicFramePr>
            <a:graphicFrameLocks noGrp="1"/>
          </p:cNvGraphicFramePr>
          <p:nvPr>
            <p:extLst>
              <p:ext uri="{D42A27DB-BD31-4B8C-83A1-F6EECF244321}">
                <p14:modId xmlns:p14="http://schemas.microsoft.com/office/powerpoint/2010/main" val="3275071212"/>
              </p:ext>
            </p:extLst>
          </p:nvPr>
        </p:nvGraphicFramePr>
        <p:xfrm>
          <a:off x="6172200" y="4002154"/>
          <a:ext cx="5183188" cy="370840"/>
        </p:xfrm>
        <a:graphic>
          <a:graphicData uri="http://schemas.openxmlformats.org/drawingml/2006/table">
            <a:tbl>
              <a:tblPr firstRow="1" bandRow="1">
                <a:tableStyleId>{5C22544A-7EE6-4342-B048-85BDC9FD1C3A}</a:tableStyleId>
              </a:tblPr>
              <a:tblGrid>
                <a:gridCol w="2591594"/>
                <a:gridCol w="2591594"/>
              </a:tblGrid>
              <a:tr h="370840">
                <a:tc>
                  <a:txBody>
                    <a:bodyPr/>
                    <a:lstStyle/>
                    <a:p>
                      <a:pPr algn="ctr"/>
                      <a:r>
                        <a:rPr lang="en-MY" sz="1400" dirty="0" smtClean="0"/>
                        <a:t>Total</a:t>
                      </a:r>
                    </a:p>
                  </a:txBody>
                  <a:tcPr/>
                </a:tc>
                <a:tc>
                  <a:txBody>
                    <a:bodyPr/>
                    <a:lstStyle/>
                    <a:p>
                      <a:pPr algn="ctr"/>
                      <a:r>
                        <a:rPr lang="en-MY" sz="1400" dirty="0" smtClean="0"/>
                        <a:t>0.00</a:t>
                      </a:r>
                      <a:endParaRPr lang="en-MY" sz="1400" dirty="0"/>
                    </a:p>
                  </a:txBody>
                  <a:tcPr/>
                </a:tc>
              </a:tr>
            </a:tbl>
          </a:graphicData>
        </a:graphic>
      </p:graphicFrame>
    </p:spTree>
    <p:extLst>
      <p:ext uri="{BB962C8B-B14F-4D97-AF65-F5344CB8AC3E}">
        <p14:creationId xmlns:p14="http://schemas.microsoft.com/office/powerpoint/2010/main" val="144009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6828" y="437882"/>
            <a:ext cx="2199448" cy="1107996"/>
          </a:xfrm>
          <a:prstGeom prst="rect">
            <a:avLst/>
          </a:prstGeom>
          <a:noFill/>
        </p:spPr>
        <p:txBody>
          <a:bodyPr wrap="none" rtlCol="0">
            <a:spAutoFit/>
          </a:bodyPr>
          <a:lstStyle/>
          <a:p>
            <a:pPr marL="228600" lvl="0" indent="-228600">
              <a:buAutoNum type="alphaLcPeriod" startAt="2"/>
            </a:pPr>
            <a:r>
              <a:rPr lang="en-MY" sz="1200" dirty="0" smtClean="0">
                <a:solidFill>
                  <a:prstClr val="white"/>
                </a:solidFill>
              </a:rPr>
              <a:t>Plan B</a:t>
            </a:r>
          </a:p>
          <a:p>
            <a:pPr lvl="0"/>
            <a:endParaRPr lang="en-MY" sz="1200" dirty="0" smtClean="0">
              <a:solidFill>
                <a:prstClr val="white"/>
              </a:solidFill>
            </a:endParaRP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Floor </a:t>
            </a:r>
            <a:r>
              <a:rPr lang="en-MY" sz="1200" dirty="0">
                <a:solidFill>
                  <a:prstClr val="white"/>
                </a:solidFill>
              </a:rPr>
              <a:t>plan</a:t>
            </a:r>
          </a:p>
          <a:p>
            <a:endParaRPr lang="en-MY"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128232" y="1545878"/>
            <a:ext cx="8214993" cy="4777649"/>
          </a:xfrm>
        </p:spPr>
      </p:pic>
    </p:spTree>
    <p:extLst>
      <p:ext uri="{BB962C8B-B14F-4D97-AF65-F5344CB8AC3E}">
        <p14:creationId xmlns:p14="http://schemas.microsoft.com/office/powerpoint/2010/main" val="10528145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MY" sz="1400" dirty="0" smtClean="0"/>
              <a:t>The leap motion control the changes </a:t>
            </a:r>
            <a:r>
              <a:rPr lang="en-MY" sz="1400" dirty="0" err="1" smtClean="0"/>
              <a:t>color</a:t>
            </a:r>
            <a:r>
              <a:rPr lang="en-MY" sz="1400" dirty="0" smtClean="0"/>
              <a:t> of the flower roses</a:t>
            </a:r>
          </a:p>
          <a:p>
            <a:endParaRPr lang="en-MY" sz="1400" dirty="0"/>
          </a:p>
          <a:p>
            <a:pPr marL="0" indent="0">
              <a:buNone/>
            </a:pPr>
            <a:r>
              <a:rPr lang="en-MY" sz="1400" dirty="0" smtClean="0"/>
              <a:t>How it works</a:t>
            </a:r>
          </a:p>
          <a:p>
            <a:pPr marL="0" indent="0">
              <a:buNone/>
            </a:pPr>
            <a:endParaRPr lang="en-MY" sz="1400" dirty="0" smtClean="0"/>
          </a:p>
          <a:p>
            <a:pPr marL="0" indent="0">
              <a:buNone/>
            </a:pPr>
            <a:endParaRPr lang="en-MY" dirty="0"/>
          </a:p>
          <a:p>
            <a:pPr marL="0" indent="0">
              <a:buNone/>
            </a:pPr>
            <a:endParaRPr lang="en-MY" dirty="0" smtClean="0"/>
          </a:p>
          <a:p>
            <a:r>
              <a:rPr lang="en-MY" sz="1400" dirty="0" smtClean="0"/>
              <a:t>Audience will move their hand into 4 type of gesture up, down, left &amp; right. All these type of gest has been set into 4 type of </a:t>
            </a:r>
            <a:r>
              <a:rPr lang="en-MY" sz="1400" dirty="0" err="1" smtClean="0"/>
              <a:t>color</a:t>
            </a:r>
            <a:r>
              <a:rPr lang="en-MY" sz="1400" dirty="0" smtClean="0"/>
              <a:t> that define the famous </a:t>
            </a:r>
            <a:r>
              <a:rPr lang="en-MY" sz="1400" dirty="0" err="1" smtClean="0"/>
              <a:t>color</a:t>
            </a:r>
            <a:r>
              <a:rPr lang="en-MY" sz="1400" dirty="0" smtClean="0"/>
              <a:t> of roses which is red, yellow, white &amp; black. </a:t>
            </a:r>
          </a:p>
          <a:p>
            <a:r>
              <a:rPr lang="en-MY" sz="1400" dirty="0" smtClean="0"/>
              <a:t>The first gesture that audience will do will determine what </a:t>
            </a:r>
            <a:r>
              <a:rPr lang="en-MY" sz="1400" dirty="0" err="1" smtClean="0"/>
              <a:t>color</a:t>
            </a:r>
            <a:r>
              <a:rPr lang="en-MY" sz="1400" dirty="0" smtClean="0"/>
              <a:t> roses they are.</a:t>
            </a:r>
            <a:endParaRPr lang="en-MY" sz="1400" dirty="0"/>
          </a:p>
        </p:txBody>
      </p:sp>
      <p:sp>
        <p:nvSpPr>
          <p:cNvPr id="4" name="TextBox 3"/>
          <p:cNvSpPr txBox="1"/>
          <p:nvPr/>
        </p:nvSpPr>
        <p:spPr>
          <a:xfrm>
            <a:off x="1506828" y="437882"/>
            <a:ext cx="2295437" cy="1107996"/>
          </a:xfrm>
          <a:prstGeom prst="rect">
            <a:avLst/>
          </a:prstGeom>
          <a:noFill/>
        </p:spPr>
        <p:txBody>
          <a:bodyPr wrap="none" rtlCol="0">
            <a:spAutoFit/>
          </a:bodyPr>
          <a:lstStyle/>
          <a:p>
            <a:pPr marL="228600" lvl="0" indent="-228600">
              <a:buAutoNum type="alphaLcPeriod" startAt="2"/>
            </a:pPr>
            <a:r>
              <a:rPr lang="en-MY" sz="1200" dirty="0" smtClean="0">
                <a:solidFill>
                  <a:prstClr val="white"/>
                </a:solidFill>
              </a:rPr>
              <a:t>Plan B</a:t>
            </a:r>
          </a:p>
          <a:p>
            <a:pPr lvl="0"/>
            <a:endParaRPr lang="en-MY" sz="1200" dirty="0" smtClean="0">
              <a:solidFill>
                <a:prstClr val="white"/>
              </a:solidFill>
            </a:endParaRP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Interaction Flow</a:t>
            </a:r>
            <a:endParaRPr lang="en-MY" sz="1200" dirty="0">
              <a:solidFill>
                <a:prstClr val="white"/>
              </a:solidFill>
            </a:endParaRPr>
          </a:p>
          <a:p>
            <a:endParaRPr lang="en-MY" dirty="0"/>
          </a:p>
        </p:txBody>
      </p:sp>
      <p:sp>
        <p:nvSpPr>
          <p:cNvPr id="5" name="Rectangle 4"/>
          <p:cNvSpPr/>
          <p:nvPr/>
        </p:nvSpPr>
        <p:spPr>
          <a:xfrm>
            <a:off x="753950" y="3232596"/>
            <a:ext cx="1107583" cy="3348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sz="1400" dirty="0" smtClean="0"/>
              <a:t>Gesture</a:t>
            </a:r>
            <a:endParaRPr lang="en-MY" sz="1400" dirty="0"/>
          </a:p>
        </p:txBody>
      </p:sp>
      <p:sp>
        <p:nvSpPr>
          <p:cNvPr id="7" name="Rectangle 6"/>
          <p:cNvSpPr/>
          <p:nvPr/>
        </p:nvSpPr>
        <p:spPr>
          <a:xfrm>
            <a:off x="2884867" y="3232596"/>
            <a:ext cx="1107583" cy="3348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sz="1400" dirty="0" smtClean="0"/>
              <a:t>Processing</a:t>
            </a:r>
            <a:endParaRPr lang="en-MY" sz="1400" dirty="0"/>
          </a:p>
        </p:txBody>
      </p:sp>
      <p:sp>
        <p:nvSpPr>
          <p:cNvPr id="8" name="Rectangle 7"/>
          <p:cNvSpPr/>
          <p:nvPr/>
        </p:nvSpPr>
        <p:spPr>
          <a:xfrm>
            <a:off x="4988416" y="3232596"/>
            <a:ext cx="1107583" cy="3348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MY" sz="1400" dirty="0" smtClean="0"/>
              <a:t>LED</a:t>
            </a:r>
            <a:endParaRPr lang="en-MY" sz="1400" dirty="0"/>
          </a:p>
        </p:txBody>
      </p:sp>
      <p:sp>
        <p:nvSpPr>
          <p:cNvPr id="9" name="TextBox 8"/>
          <p:cNvSpPr txBox="1"/>
          <p:nvPr/>
        </p:nvSpPr>
        <p:spPr>
          <a:xfrm>
            <a:off x="1916332" y="2873017"/>
            <a:ext cx="1583832" cy="276999"/>
          </a:xfrm>
          <a:prstGeom prst="rect">
            <a:avLst/>
          </a:prstGeom>
          <a:noFill/>
        </p:spPr>
        <p:txBody>
          <a:bodyPr wrap="none" rtlCol="0">
            <a:spAutoFit/>
          </a:bodyPr>
          <a:lstStyle/>
          <a:p>
            <a:r>
              <a:rPr lang="en-MY" sz="1200" dirty="0" smtClean="0">
                <a:ln w="0"/>
                <a:effectLst>
                  <a:outerShdw blurRad="38100" dist="19050" dir="2700000" algn="tl" rotWithShape="0">
                    <a:schemeClr val="dk1">
                      <a:alpha val="40000"/>
                    </a:schemeClr>
                  </a:outerShdw>
                </a:effectLst>
              </a:rPr>
              <a:t>Leap motion 4 gesture</a:t>
            </a:r>
            <a:endParaRPr lang="en-MY" sz="1200" dirty="0">
              <a:ln w="0"/>
              <a:effectLst>
                <a:outerShdw blurRad="38100" dist="19050" dir="2700000" algn="tl" rotWithShape="0">
                  <a:schemeClr val="dk1">
                    <a:alpha val="40000"/>
                  </a:schemeClr>
                </a:outerShdw>
              </a:effectLst>
            </a:endParaRPr>
          </a:p>
        </p:txBody>
      </p:sp>
      <p:cxnSp>
        <p:nvCxnSpPr>
          <p:cNvPr id="11" name="Straight Arrow Connector 10"/>
          <p:cNvCxnSpPr/>
          <p:nvPr/>
        </p:nvCxnSpPr>
        <p:spPr>
          <a:xfrm>
            <a:off x="1861533" y="3400020"/>
            <a:ext cx="793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222771" y="3400020"/>
            <a:ext cx="542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94160" y="2873017"/>
            <a:ext cx="999633" cy="276999"/>
          </a:xfrm>
          <a:prstGeom prst="rect">
            <a:avLst/>
          </a:prstGeom>
          <a:noFill/>
        </p:spPr>
        <p:txBody>
          <a:bodyPr wrap="none" rtlCol="0">
            <a:spAutoFit/>
          </a:bodyPr>
          <a:lstStyle/>
          <a:p>
            <a:r>
              <a:rPr lang="en-MY" sz="1200" dirty="0" smtClean="0"/>
              <a:t>Change </a:t>
            </a:r>
            <a:r>
              <a:rPr lang="en-MY" sz="1200" dirty="0" err="1" smtClean="0"/>
              <a:t>color</a:t>
            </a:r>
            <a:endParaRPr lang="en-MY" sz="1200" dirty="0"/>
          </a:p>
        </p:txBody>
      </p:sp>
      <p:sp>
        <p:nvSpPr>
          <p:cNvPr id="17" name="TextBox 16"/>
          <p:cNvSpPr txBox="1"/>
          <p:nvPr/>
        </p:nvSpPr>
        <p:spPr>
          <a:xfrm>
            <a:off x="6688156" y="2560302"/>
            <a:ext cx="588238" cy="830997"/>
          </a:xfrm>
          <a:prstGeom prst="rect">
            <a:avLst/>
          </a:prstGeom>
          <a:noFill/>
        </p:spPr>
        <p:txBody>
          <a:bodyPr wrap="none" rtlCol="0">
            <a:spAutoFit/>
          </a:bodyPr>
          <a:lstStyle/>
          <a:p>
            <a:r>
              <a:rPr lang="en-MY" sz="1200" dirty="0" smtClean="0"/>
              <a:t>Red</a:t>
            </a:r>
          </a:p>
          <a:p>
            <a:r>
              <a:rPr lang="en-MY" sz="1200" dirty="0" smtClean="0"/>
              <a:t>Yellow</a:t>
            </a:r>
          </a:p>
          <a:p>
            <a:r>
              <a:rPr lang="en-MY" sz="1200" dirty="0" smtClean="0"/>
              <a:t>White</a:t>
            </a:r>
          </a:p>
          <a:p>
            <a:r>
              <a:rPr lang="en-MY" sz="1200" dirty="0" smtClean="0"/>
              <a:t>Black</a:t>
            </a:r>
            <a:endParaRPr lang="en-MY" sz="1200" dirty="0"/>
          </a:p>
        </p:txBody>
      </p:sp>
      <p:cxnSp>
        <p:nvCxnSpPr>
          <p:cNvPr id="19" name="Straight Arrow Connector 18"/>
          <p:cNvCxnSpPr/>
          <p:nvPr/>
        </p:nvCxnSpPr>
        <p:spPr>
          <a:xfrm>
            <a:off x="6259132" y="3400020"/>
            <a:ext cx="429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733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MY" dirty="0" smtClean="0"/>
              <a:t>Software</a:t>
            </a:r>
            <a:endParaRPr lang="en-MY" dirty="0"/>
          </a:p>
        </p:txBody>
      </p:sp>
      <p:sp>
        <p:nvSpPr>
          <p:cNvPr id="4" name="Content Placeholder 3"/>
          <p:cNvSpPr>
            <a:spLocks noGrp="1"/>
          </p:cNvSpPr>
          <p:nvPr>
            <p:ph sz="half" idx="2"/>
          </p:nvPr>
        </p:nvSpPr>
        <p:spPr/>
        <p:txBody>
          <a:bodyPr/>
          <a:lstStyle/>
          <a:p>
            <a:r>
              <a:rPr lang="en-MY" dirty="0" err="1" smtClean="0"/>
              <a:t>Arduino</a:t>
            </a:r>
            <a:r>
              <a:rPr lang="en-MY" dirty="0" smtClean="0"/>
              <a:t> IDE</a:t>
            </a:r>
          </a:p>
        </p:txBody>
      </p:sp>
      <p:sp>
        <p:nvSpPr>
          <p:cNvPr id="5" name="Text Placeholder 4"/>
          <p:cNvSpPr>
            <a:spLocks noGrp="1"/>
          </p:cNvSpPr>
          <p:nvPr>
            <p:ph type="body" sz="quarter" idx="3"/>
          </p:nvPr>
        </p:nvSpPr>
        <p:spPr/>
        <p:txBody>
          <a:bodyPr/>
          <a:lstStyle/>
          <a:p>
            <a:pPr marL="342900" indent="-342900">
              <a:buFont typeface="Arial" panose="020B0604020202020204" pitchFamily="34" charset="0"/>
              <a:buChar char="•"/>
            </a:pPr>
            <a:r>
              <a:rPr lang="en-MY" dirty="0" smtClean="0"/>
              <a:t>Equipment &amp; Budget</a:t>
            </a:r>
            <a:endParaRPr lang="en-MY" dirty="0"/>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2970252319"/>
              </p:ext>
            </p:extLst>
          </p:nvPr>
        </p:nvGraphicFramePr>
        <p:xfrm>
          <a:off x="6172200" y="2505075"/>
          <a:ext cx="4929389" cy="3235960"/>
        </p:xfrm>
        <a:graphic>
          <a:graphicData uri="http://schemas.openxmlformats.org/drawingml/2006/table">
            <a:tbl>
              <a:tblPr firstRow="1" bandRow="1">
                <a:tableStyleId>{5C22544A-7EE6-4342-B048-85BDC9FD1C3A}</a:tableStyleId>
              </a:tblPr>
              <a:tblGrid>
                <a:gridCol w="2591594"/>
                <a:gridCol w="2337795"/>
              </a:tblGrid>
              <a:tr h="370840">
                <a:tc>
                  <a:txBody>
                    <a:bodyPr/>
                    <a:lstStyle/>
                    <a:p>
                      <a:pPr algn="ctr"/>
                      <a:r>
                        <a:rPr lang="en-MY" dirty="0" smtClean="0"/>
                        <a:t>EQUIPMENT</a:t>
                      </a:r>
                      <a:endParaRPr lang="en-MY" dirty="0"/>
                    </a:p>
                  </a:txBody>
                  <a:tcPr/>
                </a:tc>
                <a:tc>
                  <a:txBody>
                    <a:bodyPr/>
                    <a:lstStyle/>
                    <a:p>
                      <a:pPr algn="ctr"/>
                      <a:r>
                        <a:rPr lang="en-MY" dirty="0" smtClean="0"/>
                        <a:t>BUDGET</a:t>
                      </a:r>
                      <a:endParaRPr lang="en-MY" dirty="0"/>
                    </a:p>
                  </a:txBody>
                  <a:tcPr/>
                </a:tc>
              </a:tr>
              <a:tr h="370840">
                <a:tc>
                  <a:txBody>
                    <a:bodyPr/>
                    <a:lstStyle/>
                    <a:p>
                      <a:r>
                        <a:rPr lang="en-MY" dirty="0" err="1" smtClean="0"/>
                        <a:t>Arduino</a:t>
                      </a:r>
                      <a:r>
                        <a:rPr lang="en-MY" dirty="0" smtClean="0"/>
                        <a:t> kit</a:t>
                      </a:r>
                    </a:p>
                  </a:txBody>
                  <a:tcPr/>
                </a:tc>
                <a:tc>
                  <a:txBody>
                    <a:bodyPr/>
                    <a:lstStyle/>
                    <a:p>
                      <a:r>
                        <a:rPr lang="en-MY" dirty="0" smtClean="0"/>
                        <a:t>RM204.00</a:t>
                      </a:r>
                      <a:endParaRPr lang="en-MY" dirty="0"/>
                    </a:p>
                  </a:txBody>
                  <a:tcPr/>
                </a:tc>
              </a:tr>
              <a:tr h="370840">
                <a:tc>
                  <a:txBody>
                    <a:bodyPr/>
                    <a:lstStyle/>
                    <a:p>
                      <a:r>
                        <a:rPr lang="en-MY" dirty="0" smtClean="0"/>
                        <a:t>Leap</a:t>
                      </a:r>
                      <a:r>
                        <a:rPr lang="en-MY" baseline="0" dirty="0" smtClean="0"/>
                        <a:t> Motion</a:t>
                      </a:r>
                    </a:p>
                  </a:txBody>
                  <a:tcPr/>
                </a:tc>
                <a:tc>
                  <a:txBody>
                    <a:bodyPr/>
                    <a:lstStyle/>
                    <a:p>
                      <a:r>
                        <a:rPr lang="en-MY" dirty="0" smtClean="0"/>
                        <a:t>Borrow</a:t>
                      </a:r>
                      <a:r>
                        <a:rPr lang="en-MY" baseline="0" dirty="0" smtClean="0"/>
                        <a:t> from </a:t>
                      </a:r>
                      <a:r>
                        <a:rPr lang="en-MY" baseline="0" dirty="0" err="1" smtClean="0"/>
                        <a:t>fcm</a:t>
                      </a:r>
                      <a:endParaRPr lang="en-MY" dirty="0"/>
                    </a:p>
                  </a:txBody>
                  <a:tcPr/>
                </a:tc>
              </a:tr>
              <a:tr h="370840">
                <a:tc>
                  <a:txBody>
                    <a:bodyPr/>
                    <a:lstStyle/>
                    <a:p>
                      <a:r>
                        <a:rPr lang="en-MY" dirty="0" err="1" smtClean="0"/>
                        <a:t>Usb</a:t>
                      </a:r>
                      <a:r>
                        <a:rPr lang="en-MY" dirty="0" smtClean="0"/>
                        <a:t> Cable</a:t>
                      </a:r>
                      <a:endParaRPr lang="en-MY" dirty="0"/>
                    </a:p>
                  </a:txBody>
                  <a:tcPr/>
                </a:tc>
                <a:tc>
                  <a:txBody>
                    <a:bodyPr/>
                    <a:lstStyle/>
                    <a:p>
                      <a:r>
                        <a:rPr lang="en-MY" dirty="0" smtClean="0"/>
                        <a:t>own</a:t>
                      </a:r>
                      <a:endParaRPr lang="en-MY" dirty="0"/>
                    </a:p>
                  </a:txBody>
                  <a:tcPr/>
                </a:tc>
              </a:tr>
              <a:tr h="370840">
                <a:tc>
                  <a:txBody>
                    <a:bodyPr/>
                    <a:lstStyle/>
                    <a:p>
                      <a:r>
                        <a:rPr lang="en-MY" dirty="0" smtClean="0"/>
                        <a:t>Flower art </a:t>
                      </a:r>
                      <a:r>
                        <a:rPr lang="en-MY" dirty="0" err="1" smtClean="0"/>
                        <a:t>diy</a:t>
                      </a:r>
                      <a:endParaRPr lang="en-MY" dirty="0"/>
                    </a:p>
                  </a:txBody>
                  <a:tcPr/>
                </a:tc>
                <a:tc>
                  <a:txBody>
                    <a:bodyPr/>
                    <a:lstStyle/>
                    <a:p>
                      <a:r>
                        <a:rPr lang="en-MY" dirty="0" smtClean="0"/>
                        <a:t>RM</a:t>
                      </a:r>
                      <a:r>
                        <a:rPr lang="en-MY" baseline="0" dirty="0" smtClean="0"/>
                        <a:t>200.00 approximately</a:t>
                      </a:r>
                      <a:endParaRPr lang="en-MY" dirty="0"/>
                    </a:p>
                  </a:txBody>
                  <a:tcPr/>
                </a:tc>
              </a:tr>
              <a:tr h="370840">
                <a:tc>
                  <a:txBody>
                    <a:bodyPr/>
                    <a:lstStyle/>
                    <a:p>
                      <a:r>
                        <a:rPr lang="en-MY" dirty="0" smtClean="0"/>
                        <a:t>Glue</a:t>
                      </a:r>
                      <a:endParaRPr lang="en-MY" dirty="0"/>
                    </a:p>
                  </a:txBody>
                  <a:tcPr/>
                </a:tc>
                <a:tc>
                  <a:txBody>
                    <a:bodyPr/>
                    <a:lstStyle/>
                    <a:p>
                      <a:r>
                        <a:rPr lang="en-MY" dirty="0" smtClean="0"/>
                        <a:t>own</a:t>
                      </a:r>
                      <a:endParaRPr lang="en-MY" dirty="0"/>
                    </a:p>
                  </a:txBody>
                  <a:tcPr/>
                </a:tc>
              </a:tr>
              <a:tr h="370840">
                <a:tc>
                  <a:txBody>
                    <a:bodyPr/>
                    <a:lstStyle/>
                    <a:p>
                      <a:r>
                        <a:rPr lang="en-MY" dirty="0" smtClean="0"/>
                        <a:t>Scissor</a:t>
                      </a:r>
                      <a:endParaRPr lang="en-MY" dirty="0"/>
                    </a:p>
                  </a:txBody>
                  <a:tcPr/>
                </a:tc>
                <a:tc>
                  <a:txBody>
                    <a:bodyPr/>
                    <a:lstStyle/>
                    <a:p>
                      <a:r>
                        <a:rPr lang="en-MY" dirty="0" smtClean="0"/>
                        <a:t>own</a:t>
                      </a:r>
                      <a:endParaRPr lang="en-MY" dirty="0"/>
                    </a:p>
                  </a:txBody>
                  <a:tcPr/>
                </a:tc>
              </a:tr>
              <a:tr h="370840">
                <a:tc>
                  <a:txBody>
                    <a:bodyPr/>
                    <a:lstStyle/>
                    <a:p>
                      <a:pPr algn="ctr"/>
                      <a:r>
                        <a:rPr lang="en-MY" b="1" dirty="0" smtClean="0"/>
                        <a:t>Total</a:t>
                      </a:r>
                      <a:endParaRPr lang="en-MY" b="1" dirty="0"/>
                    </a:p>
                  </a:txBody>
                  <a:tcPr/>
                </a:tc>
                <a:tc>
                  <a:txBody>
                    <a:bodyPr/>
                    <a:lstStyle/>
                    <a:p>
                      <a:pPr algn="ctr"/>
                      <a:r>
                        <a:rPr lang="en-MY" b="1" dirty="0" smtClean="0"/>
                        <a:t>RM404.00</a:t>
                      </a:r>
                      <a:endParaRPr lang="en-MY" b="1" dirty="0"/>
                    </a:p>
                  </a:txBody>
                  <a:tcPr/>
                </a:tc>
              </a:tr>
            </a:tbl>
          </a:graphicData>
        </a:graphic>
      </p:graphicFrame>
      <p:sp>
        <p:nvSpPr>
          <p:cNvPr id="7" name="TextBox 6"/>
          <p:cNvSpPr txBox="1"/>
          <p:nvPr/>
        </p:nvSpPr>
        <p:spPr>
          <a:xfrm>
            <a:off x="1506828" y="437882"/>
            <a:ext cx="2685351" cy="1107996"/>
          </a:xfrm>
          <a:prstGeom prst="rect">
            <a:avLst/>
          </a:prstGeom>
          <a:noFill/>
        </p:spPr>
        <p:txBody>
          <a:bodyPr wrap="none" rtlCol="0">
            <a:spAutoFit/>
          </a:bodyPr>
          <a:lstStyle/>
          <a:p>
            <a:pPr lvl="0"/>
            <a:r>
              <a:rPr lang="en-MY" sz="1200" dirty="0">
                <a:solidFill>
                  <a:prstClr val="white"/>
                </a:solidFill>
              </a:rPr>
              <a:t>b</a:t>
            </a:r>
            <a:r>
              <a:rPr lang="en-MY" sz="1200" dirty="0" smtClean="0">
                <a:solidFill>
                  <a:prstClr val="white"/>
                </a:solidFill>
              </a:rPr>
              <a:t>. Plan B</a:t>
            </a:r>
          </a:p>
          <a:p>
            <a:pPr lvl="1"/>
            <a:endParaRPr lang="en-MY" sz="1200" dirty="0">
              <a:solidFill>
                <a:prstClr val="white"/>
              </a:solidFill>
            </a:endParaRPr>
          </a:p>
          <a:p>
            <a:pPr lvl="1"/>
            <a:r>
              <a:rPr lang="en-MY" sz="1200" dirty="0" smtClean="0">
                <a:solidFill>
                  <a:prstClr val="white"/>
                </a:solidFill>
              </a:rPr>
              <a:t>ii. Installation Planning</a:t>
            </a:r>
          </a:p>
          <a:p>
            <a:pPr marL="1085850" lvl="2" indent="-171450">
              <a:buFont typeface="Arial" panose="020B0604020202020204" pitchFamily="34" charset="0"/>
              <a:buChar char="•"/>
            </a:pPr>
            <a:r>
              <a:rPr lang="en-MY" sz="1200" dirty="0" smtClean="0">
                <a:solidFill>
                  <a:prstClr val="white"/>
                </a:solidFill>
              </a:rPr>
              <a:t>Technical Specification</a:t>
            </a:r>
            <a:endParaRPr lang="en-MY" sz="1200" dirty="0">
              <a:solidFill>
                <a:prstClr val="white"/>
              </a:solidFill>
            </a:endParaRPr>
          </a:p>
          <a:p>
            <a:endParaRPr lang="en-MY" dirty="0"/>
          </a:p>
        </p:txBody>
      </p:sp>
    </p:spTree>
    <p:extLst>
      <p:ext uri="{BB962C8B-B14F-4D97-AF65-F5344CB8AC3E}">
        <p14:creationId xmlns:p14="http://schemas.microsoft.com/office/powerpoint/2010/main" val="42189391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25197" y="1606684"/>
            <a:ext cx="6664332" cy="4351338"/>
          </a:xfrm>
        </p:spPr>
      </p:pic>
      <p:sp>
        <p:nvSpPr>
          <p:cNvPr id="4" name="TextBox 3"/>
          <p:cNvSpPr txBox="1"/>
          <p:nvPr/>
        </p:nvSpPr>
        <p:spPr>
          <a:xfrm>
            <a:off x="1506828" y="437882"/>
            <a:ext cx="2199448" cy="923330"/>
          </a:xfrm>
          <a:prstGeom prst="rect">
            <a:avLst/>
          </a:prstGeom>
          <a:noFill/>
        </p:spPr>
        <p:txBody>
          <a:bodyPr wrap="none" rtlCol="0">
            <a:spAutoFit/>
          </a:bodyPr>
          <a:lstStyle/>
          <a:p>
            <a:pPr lvl="0"/>
            <a:r>
              <a:rPr lang="en-MY" sz="1200" dirty="0">
                <a:solidFill>
                  <a:prstClr val="white"/>
                </a:solidFill>
              </a:rPr>
              <a:t>b</a:t>
            </a:r>
            <a:r>
              <a:rPr lang="en-MY" sz="1200" dirty="0" smtClean="0">
                <a:solidFill>
                  <a:prstClr val="white"/>
                </a:solidFill>
              </a:rPr>
              <a:t>.  Plan C</a:t>
            </a: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Floor </a:t>
            </a:r>
            <a:r>
              <a:rPr lang="en-MY" sz="1200" dirty="0">
                <a:solidFill>
                  <a:prstClr val="white"/>
                </a:solidFill>
              </a:rPr>
              <a:t>plan</a:t>
            </a:r>
          </a:p>
          <a:p>
            <a:endParaRPr lang="en-MY" dirty="0"/>
          </a:p>
        </p:txBody>
      </p:sp>
    </p:spTree>
    <p:extLst>
      <p:ext uri="{BB962C8B-B14F-4D97-AF65-F5344CB8AC3E}">
        <p14:creationId xmlns:p14="http://schemas.microsoft.com/office/powerpoint/2010/main" val="32772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6828" y="437882"/>
            <a:ext cx="2295437" cy="1107996"/>
          </a:xfrm>
          <a:prstGeom prst="rect">
            <a:avLst/>
          </a:prstGeom>
          <a:noFill/>
        </p:spPr>
        <p:txBody>
          <a:bodyPr wrap="none" rtlCol="0">
            <a:spAutoFit/>
          </a:bodyPr>
          <a:lstStyle/>
          <a:p>
            <a:pPr lvl="0"/>
            <a:r>
              <a:rPr lang="en-MY" sz="1200" dirty="0" smtClean="0">
                <a:solidFill>
                  <a:prstClr val="white"/>
                </a:solidFill>
              </a:rPr>
              <a:t>c. Plan C</a:t>
            </a:r>
          </a:p>
          <a:p>
            <a:pPr lvl="0"/>
            <a:endParaRPr lang="en-MY" sz="1200" dirty="0" smtClean="0">
              <a:solidFill>
                <a:prstClr val="white"/>
              </a:solidFill>
            </a:endParaRPr>
          </a:p>
          <a:p>
            <a:pPr marL="742950" lvl="1" indent="-285750">
              <a:buFont typeface="+mj-lt"/>
              <a:buAutoNum type="romanUcPeriod"/>
            </a:pPr>
            <a:r>
              <a:rPr lang="en-MY" sz="1200" dirty="0" smtClean="0">
                <a:solidFill>
                  <a:prstClr val="white"/>
                </a:solidFill>
              </a:rPr>
              <a:t>Installation Planning</a:t>
            </a:r>
          </a:p>
          <a:p>
            <a:pPr marL="1085850" lvl="2" indent="-171450">
              <a:buFont typeface="Arial" panose="020B0604020202020204" pitchFamily="34" charset="0"/>
              <a:buChar char="•"/>
            </a:pPr>
            <a:r>
              <a:rPr lang="en-MY" sz="1200" dirty="0" smtClean="0">
                <a:solidFill>
                  <a:prstClr val="white"/>
                </a:solidFill>
              </a:rPr>
              <a:t>Interaction Flow</a:t>
            </a:r>
            <a:endParaRPr lang="en-MY" sz="1200" dirty="0">
              <a:solidFill>
                <a:prstClr val="white"/>
              </a:solidFill>
            </a:endParaRPr>
          </a:p>
          <a:p>
            <a:endParaRPr lang="en-MY" dirty="0"/>
          </a:p>
        </p:txBody>
      </p:sp>
      <p:sp>
        <p:nvSpPr>
          <p:cNvPr id="6" name="Content Placeholder 5"/>
          <p:cNvSpPr>
            <a:spLocks noGrp="1"/>
          </p:cNvSpPr>
          <p:nvPr>
            <p:ph idx="1"/>
          </p:nvPr>
        </p:nvSpPr>
        <p:spPr/>
        <p:txBody>
          <a:bodyPr>
            <a:normAutofit/>
          </a:bodyPr>
          <a:lstStyle/>
          <a:p>
            <a:r>
              <a:rPr lang="en-MY" sz="1400" dirty="0" smtClean="0"/>
              <a:t>Moving object such as butterfly shown on screen.</a:t>
            </a:r>
          </a:p>
          <a:p>
            <a:r>
              <a:rPr lang="en-MY" sz="1400" dirty="0" smtClean="0"/>
              <a:t>Scanning the real shadow the butterfly attract to the shadow.</a:t>
            </a:r>
          </a:p>
          <a:p>
            <a:endParaRPr lang="en-MY" sz="1400" dirty="0"/>
          </a:p>
          <a:p>
            <a:endParaRPr lang="en-MY" sz="1400" dirty="0" smtClean="0"/>
          </a:p>
          <a:p>
            <a:endParaRPr lang="en-MY" sz="1400" dirty="0"/>
          </a:p>
          <a:p>
            <a:endParaRPr lang="en-MY" sz="1400" dirty="0" smtClean="0"/>
          </a:p>
          <a:p>
            <a:endParaRPr lang="en-MY" sz="1400" dirty="0"/>
          </a:p>
          <a:p>
            <a:endParaRPr lang="en-MY" sz="1400" dirty="0" smtClean="0"/>
          </a:p>
          <a:p>
            <a:endParaRPr lang="en-MY" sz="1400" dirty="0"/>
          </a:p>
          <a:p>
            <a:r>
              <a:rPr lang="en-MY" sz="1400" dirty="0" smtClean="0"/>
              <a:t>A projected moving object (butterfly) will shown on the screen , moving repeatedly then audience stand </a:t>
            </a:r>
            <a:r>
              <a:rPr lang="en-MY" sz="1400" dirty="0" err="1" smtClean="0"/>
              <a:t>infront</a:t>
            </a:r>
            <a:r>
              <a:rPr lang="en-MY" sz="1400" dirty="0" smtClean="0"/>
              <a:t> of the screen the shadow of the audience will be shown on the screen. The moving butterfly will attracted to the audience shadow and went t the shadow. If the shadow move form the screen the butterfly will randomly fly again.</a:t>
            </a:r>
          </a:p>
          <a:p>
            <a:pPr marL="0" indent="0">
              <a:buNone/>
            </a:pPr>
            <a:endParaRPr lang="en-MY" sz="1400" dirty="0"/>
          </a:p>
          <a:p>
            <a:pPr marL="0" indent="0">
              <a:buNone/>
            </a:pPr>
            <a:endParaRPr lang="en-MY" sz="1400" dirty="0"/>
          </a:p>
        </p:txBody>
      </p:sp>
      <p:sp>
        <p:nvSpPr>
          <p:cNvPr id="7" name="Rectangle 6"/>
          <p:cNvSpPr/>
          <p:nvPr/>
        </p:nvSpPr>
        <p:spPr>
          <a:xfrm>
            <a:off x="2562894" y="2717443"/>
            <a:ext cx="914400"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Screen</a:t>
            </a:r>
            <a:endParaRPr lang="en-MY" dirty="0"/>
          </a:p>
        </p:txBody>
      </p:sp>
      <p:sp>
        <p:nvSpPr>
          <p:cNvPr id="8" name="Rectangle 7"/>
          <p:cNvSpPr/>
          <p:nvPr/>
        </p:nvSpPr>
        <p:spPr>
          <a:xfrm>
            <a:off x="5029198" y="2730321"/>
            <a:ext cx="2485623"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a:t>p</a:t>
            </a:r>
            <a:r>
              <a:rPr lang="en-MY" dirty="0" smtClean="0"/>
              <a:t>rojected moving object</a:t>
            </a:r>
            <a:endParaRPr lang="en-MY" dirty="0"/>
          </a:p>
        </p:txBody>
      </p:sp>
      <p:sp>
        <p:nvSpPr>
          <p:cNvPr id="9" name="Rectangle 8"/>
          <p:cNvSpPr/>
          <p:nvPr/>
        </p:nvSpPr>
        <p:spPr>
          <a:xfrm>
            <a:off x="1803040" y="3400021"/>
            <a:ext cx="1635617"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Light source</a:t>
            </a:r>
            <a:endParaRPr lang="en-MY" dirty="0"/>
          </a:p>
        </p:txBody>
      </p:sp>
      <p:sp>
        <p:nvSpPr>
          <p:cNvPr id="10" name="Rectangle 9"/>
          <p:cNvSpPr/>
          <p:nvPr/>
        </p:nvSpPr>
        <p:spPr>
          <a:xfrm>
            <a:off x="5029197" y="3412901"/>
            <a:ext cx="2485623"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Projected real object</a:t>
            </a:r>
            <a:endParaRPr lang="en-MY" dirty="0"/>
          </a:p>
        </p:txBody>
      </p:sp>
      <p:sp>
        <p:nvSpPr>
          <p:cNvPr id="11" name="Rectangle 10"/>
          <p:cNvSpPr/>
          <p:nvPr/>
        </p:nvSpPr>
        <p:spPr>
          <a:xfrm>
            <a:off x="1680691" y="4144549"/>
            <a:ext cx="1764406"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Virtual object</a:t>
            </a:r>
            <a:endParaRPr lang="en-MY" dirty="0"/>
          </a:p>
        </p:txBody>
      </p:sp>
      <p:sp>
        <p:nvSpPr>
          <p:cNvPr id="12" name="Rectangle 11"/>
          <p:cNvSpPr/>
          <p:nvPr/>
        </p:nvSpPr>
        <p:spPr>
          <a:xfrm>
            <a:off x="5065690" y="4144549"/>
            <a:ext cx="2060619" cy="309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dirty="0" smtClean="0"/>
              <a:t>Real object</a:t>
            </a:r>
            <a:endParaRPr lang="en-MY" dirty="0"/>
          </a:p>
        </p:txBody>
      </p:sp>
      <p:cxnSp>
        <p:nvCxnSpPr>
          <p:cNvPr id="14" name="Straight Arrow Connector 13"/>
          <p:cNvCxnSpPr/>
          <p:nvPr/>
        </p:nvCxnSpPr>
        <p:spPr>
          <a:xfrm>
            <a:off x="3802265" y="2884867"/>
            <a:ext cx="917840" cy="0"/>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a:off x="3776508" y="3541690"/>
            <a:ext cx="917840" cy="0"/>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3712114" y="4288665"/>
            <a:ext cx="917840" cy="0"/>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6113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MY" dirty="0" smtClean="0"/>
              <a:t>Software</a:t>
            </a:r>
            <a:endParaRPr lang="en-MY" dirty="0"/>
          </a:p>
        </p:txBody>
      </p:sp>
      <p:sp>
        <p:nvSpPr>
          <p:cNvPr id="4" name="Content Placeholder 3"/>
          <p:cNvSpPr>
            <a:spLocks noGrp="1"/>
          </p:cNvSpPr>
          <p:nvPr>
            <p:ph sz="half" idx="2"/>
          </p:nvPr>
        </p:nvSpPr>
        <p:spPr/>
        <p:txBody>
          <a:bodyPr/>
          <a:lstStyle/>
          <a:p>
            <a:r>
              <a:rPr lang="en-MY" sz="1400" dirty="0"/>
              <a:t>Visual studio</a:t>
            </a:r>
          </a:p>
          <a:p>
            <a:r>
              <a:rPr lang="en-MY" sz="1400" dirty="0"/>
              <a:t>Processing</a:t>
            </a:r>
          </a:p>
          <a:p>
            <a:endParaRPr lang="en-MY" dirty="0"/>
          </a:p>
        </p:txBody>
      </p:sp>
      <p:sp>
        <p:nvSpPr>
          <p:cNvPr id="5" name="Text Placeholder 4"/>
          <p:cNvSpPr>
            <a:spLocks noGrp="1"/>
          </p:cNvSpPr>
          <p:nvPr>
            <p:ph type="body" sz="quarter" idx="3"/>
          </p:nvPr>
        </p:nvSpPr>
        <p:spPr/>
        <p:txBody>
          <a:bodyPr/>
          <a:lstStyle/>
          <a:p>
            <a:pPr marL="342900" indent="-342900">
              <a:buFont typeface="Arial" panose="020B0604020202020204" pitchFamily="34" charset="0"/>
              <a:buChar char="•"/>
            </a:pPr>
            <a:r>
              <a:rPr lang="en-MY" dirty="0" smtClean="0"/>
              <a:t>Equipment &amp; Budget</a:t>
            </a:r>
            <a:endParaRPr lang="en-MY"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2945403460"/>
              </p:ext>
            </p:extLst>
          </p:nvPr>
        </p:nvGraphicFramePr>
        <p:xfrm>
          <a:off x="6172200" y="2505075"/>
          <a:ext cx="5183188" cy="1483360"/>
        </p:xfrm>
        <a:graphic>
          <a:graphicData uri="http://schemas.openxmlformats.org/drawingml/2006/table">
            <a:tbl>
              <a:tblPr firstRow="1" bandRow="1">
                <a:tableStyleId>{5C22544A-7EE6-4342-B048-85BDC9FD1C3A}</a:tableStyleId>
              </a:tblPr>
              <a:tblGrid>
                <a:gridCol w="2591594"/>
                <a:gridCol w="2591594"/>
              </a:tblGrid>
              <a:tr h="370840">
                <a:tc>
                  <a:txBody>
                    <a:bodyPr/>
                    <a:lstStyle/>
                    <a:p>
                      <a:pPr algn="ctr"/>
                      <a:r>
                        <a:rPr lang="en-MY" dirty="0" smtClean="0"/>
                        <a:t>EQUIPMENT</a:t>
                      </a:r>
                      <a:endParaRPr lang="en-MY" dirty="0"/>
                    </a:p>
                  </a:txBody>
                  <a:tcPr/>
                </a:tc>
                <a:tc>
                  <a:txBody>
                    <a:bodyPr/>
                    <a:lstStyle/>
                    <a:p>
                      <a:pPr algn="ctr"/>
                      <a:r>
                        <a:rPr lang="en-MY" dirty="0" smtClean="0"/>
                        <a:t>BUDGET</a:t>
                      </a:r>
                      <a:endParaRPr lang="en-MY" dirty="0"/>
                    </a:p>
                  </a:txBody>
                  <a:tcPr/>
                </a:tc>
              </a:tr>
              <a:tr h="370840">
                <a:tc>
                  <a:txBody>
                    <a:bodyPr/>
                    <a:lstStyle/>
                    <a:p>
                      <a:r>
                        <a:rPr lang="en-MY" sz="1400" dirty="0" smtClean="0"/>
                        <a:t>Projectors</a:t>
                      </a:r>
                    </a:p>
                  </a:txBody>
                  <a:tcPr/>
                </a:tc>
                <a:tc>
                  <a:txBody>
                    <a:bodyPr/>
                    <a:lstStyle/>
                    <a:p>
                      <a:r>
                        <a:rPr lang="en-MY" sz="1400" dirty="0" smtClean="0"/>
                        <a:t> borrow</a:t>
                      </a:r>
                      <a:r>
                        <a:rPr lang="en-MY" sz="1400" baseline="0" dirty="0" smtClean="0"/>
                        <a:t> from university</a:t>
                      </a:r>
                      <a:endParaRPr lang="en-MY" sz="1400" dirty="0"/>
                    </a:p>
                  </a:txBody>
                  <a:tcPr/>
                </a:tc>
              </a:tr>
              <a:tr h="370840">
                <a:tc>
                  <a:txBody>
                    <a:bodyPr/>
                    <a:lstStyle/>
                    <a:p>
                      <a:r>
                        <a:rPr lang="en-MY" sz="1400" dirty="0" smtClean="0"/>
                        <a:t>Personal</a:t>
                      </a:r>
                      <a:r>
                        <a:rPr lang="en-MY" sz="1400" baseline="0" dirty="0" smtClean="0"/>
                        <a:t> Computer</a:t>
                      </a:r>
                      <a:endParaRPr lang="en-MY" sz="1400" dirty="0" smtClean="0"/>
                    </a:p>
                  </a:txBody>
                  <a:tcPr/>
                </a:tc>
                <a:tc>
                  <a:txBody>
                    <a:bodyPr/>
                    <a:lstStyle/>
                    <a:p>
                      <a:r>
                        <a:rPr lang="en-MY" sz="1400" dirty="0" smtClean="0"/>
                        <a:t>Own </a:t>
                      </a:r>
                      <a:endParaRPr lang="en-MY" sz="1400" dirty="0"/>
                    </a:p>
                  </a:txBody>
                  <a:tcPr/>
                </a:tc>
              </a:tr>
              <a:tr h="370840">
                <a:tc>
                  <a:txBody>
                    <a:bodyPr/>
                    <a:lstStyle/>
                    <a:p>
                      <a:r>
                        <a:rPr lang="en-MY" sz="1400" dirty="0" smtClean="0"/>
                        <a:t>Kinect</a:t>
                      </a:r>
                    </a:p>
                  </a:txBody>
                  <a:tcPr/>
                </a:tc>
                <a:tc>
                  <a:txBody>
                    <a:bodyPr/>
                    <a:lstStyle/>
                    <a:p>
                      <a:r>
                        <a:rPr lang="en-MY" sz="1400" dirty="0" smtClean="0"/>
                        <a:t>borrow</a:t>
                      </a:r>
                      <a:r>
                        <a:rPr lang="en-MY" sz="1400" baseline="0" dirty="0" smtClean="0"/>
                        <a:t> from </a:t>
                      </a:r>
                      <a:r>
                        <a:rPr lang="en-MY" sz="1400" baseline="0" dirty="0" err="1" smtClean="0"/>
                        <a:t>fcm</a:t>
                      </a:r>
                      <a:endParaRPr lang="en-MY" sz="1400" dirty="0"/>
                    </a:p>
                  </a:txBody>
                  <a:tcPr/>
                </a:tc>
              </a:tr>
            </a:tbl>
          </a:graphicData>
        </a:graphic>
      </p:graphicFrame>
      <p:sp>
        <p:nvSpPr>
          <p:cNvPr id="7" name="TextBox 6"/>
          <p:cNvSpPr txBox="1"/>
          <p:nvPr/>
        </p:nvSpPr>
        <p:spPr>
          <a:xfrm>
            <a:off x="1506828" y="437882"/>
            <a:ext cx="2685351" cy="1107996"/>
          </a:xfrm>
          <a:prstGeom prst="rect">
            <a:avLst/>
          </a:prstGeom>
          <a:noFill/>
        </p:spPr>
        <p:txBody>
          <a:bodyPr wrap="none" rtlCol="0">
            <a:spAutoFit/>
          </a:bodyPr>
          <a:lstStyle/>
          <a:p>
            <a:pPr lvl="0"/>
            <a:r>
              <a:rPr lang="en-MY" sz="1200" dirty="0" smtClean="0">
                <a:solidFill>
                  <a:prstClr val="white"/>
                </a:solidFill>
              </a:rPr>
              <a:t>c. Plan C</a:t>
            </a:r>
          </a:p>
          <a:p>
            <a:pPr lvl="1"/>
            <a:endParaRPr lang="en-MY" sz="1200" dirty="0">
              <a:solidFill>
                <a:prstClr val="white"/>
              </a:solidFill>
            </a:endParaRPr>
          </a:p>
          <a:p>
            <a:pPr lvl="1"/>
            <a:r>
              <a:rPr lang="en-MY" sz="1200" dirty="0" smtClean="0">
                <a:solidFill>
                  <a:prstClr val="white"/>
                </a:solidFill>
              </a:rPr>
              <a:t>ii. Installation Planning</a:t>
            </a:r>
          </a:p>
          <a:p>
            <a:pPr marL="1085850" lvl="2" indent="-171450">
              <a:buFont typeface="Arial" panose="020B0604020202020204" pitchFamily="34" charset="0"/>
              <a:buChar char="•"/>
            </a:pPr>
            <a:r>
              <a:rPr lang="en-MY" sz="1200" dirty="0" smtClean="0">
                <a:solidFill>
                  <a:prstClr val="white"/>
                </a:solidFill>
              </a:rPr>
              <a:t>Technical Specification</a:t>
            </a:r>
            <a:endParaRPr lang="en-MY" sz="1200" dirty="0">
              <a:solidFill>
                <a:prstClr val="white"/>
              </a:solidFill>
            </a:endParaRPr>
          </a:p>
          <a:p>
            <a:endParaRPr lang="en-MY" dirty="0"/>
          </a:p>
        </p:txBody>
      </p:sp>
      <p:graphicFrame>
        <p:nvGraphicFramePr>
          <p:cNvPr id="10" name="Table 9"/>
          <p:cNvGraphicFramePr>
            <a:graphicFrameLocks noGrp="1"/>
          </p:cNvGraphicFramePr>
          <p:nvPr>
            <p:extLst>
              <p:ext uri="{D42A27DB-BD31-4B8C-83A1-F6EECF244321}">
                <p14:modId xmlns:p14="http://schemas.microsoft.com/office/powerpoint/2010/main" val="1438218159"/>
              </p:ext>
            </p:extLst>
          </p:nvPr>
        </p:nvGraphicFramePr>
        <p:xfrm>
          <a:off x="6172200" y="4002154"/>
          <a:ext cx="5183188" cy="370840"/>
        </p:xfrm>
        <a:graphic>
          <a:graphicData uri="http://schemas.openxmlformats.org/drawingml/2006/table">
            <a:tbl>
              <a:tblPr firstRow="1" bandRow="1">
                <a:tableStyleId>{5C22544A-7EE6-4342-B048-85BDC9FD1C3A}</a:tableStyleId>
              </a:tblPr>
              <a:tblGrid>
                <a:gridCol w="2591594"/>
                <a:gridCol w="2591594"/>
              </a:tblGrid>
              <a:tr h="370840">
                <a:tc>
                  <a:txBody>
                    <a:bodyPr/>
                    <a:lstStyle/>
                    <a:p>
                      <a:pPr algn="ctr"/>
                      <a:r>
                        <a:rPr lang="en-MY" sz="1400" dirty="0" smtClean="0"/>
                        <a:t>Total</a:t>
                      </a:r>
                    </a:p>
                  </a:txBody>
                  <a:tcPr/>
                </a:tc>
                <a:tc>
                  <a:txBody>
                    <a:bodyPr/>
                    <a:lstStyle/>
                    <a:p>
                      <a:pPr algn="ctr"/>
                      <a:r>
                        <a:rPr lang="en-MY" sz="1400" dirty="0" smtClean="0"/>
                        <a:t>0.00</a:t>
                      </a:r>
                      <a:endParaRPr lang="en-MY" sz="1400" dirty="0"/>
                    </a:p>
                  </a:txBody>
                  <a:tcPr/>
                </a:tc>
              </a:tr>
            </a:tbl>
          </a:graphicData>
        </a:graphic>
      </p:graphicFrame>
    </p:spTree>
    <p:extLst>
      <p:ext uri="{BB962C8B-B14F-4D97-AF65-F5344CB8AC3E}">
        <p14:creationId xmlns:p14="http://schemas.microsoft.com/office/powerpoint/2010/main" val="84800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MY" dirty="0" smtClean="0"/>
              <a:t>3. Q n A</a:t>
            </a:r>
            <a:endParaRPr lang="en-MY" dirty="0"/>
          </a:p>
        </p:txBody>
      </p:sp>
      <p:sp>
        <p:nvSpPr>
          <p:cNvPr id="3" name="Subtitle 2"/>
          <p:cNvSpPr>
            <a:spLocks noGrp="1"/>
          </p:cNvSpPr>
          <p:nvPr>
            <p:ph type="subTitle" idx="1"/>
          </p:nvPr>
        </p:nvSpPr>
        <p:spPr/>
        <p:txBody>
          <a:bodyPr/>
          <a:lstStyle/>
          <a:p>
            <a:endParaRPr lang="en-MY"/>
          </a:p>
        </p:txBody>
      </p:sp>
    </p:spTree>
    <p:extLst>
      <p:ext uri="{BB962C8B-B14F-4D97-AF65-F5344CB8AC3E}">
        <p14:creationId xmlns:p14="http://schemas.microsoft.com/office/powerpoint/2010/main" val="343447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7"/>
            <a:ext cx="10515600" cy="484881"/>
          </a:xfrm>
        </p:spPr>
        <p:txBody>
          <a:bodyPr>
            <a:normAutofit/>
          </a:bodyPr>
          <a:lstStyle/>
          <a:p>
            <a:r>
              <a:rPr lang="en-MY" sz="2000" b="1" dirty="0" smtClean="0"/>
              <a:t>Contents</a:t>
            </a:r>
            <a:endParaRPr lang="en-MY" sz="2000" b="1" dirty="0"/>
          </a:p>
        </p:txBody>
      </p:sp>
      <p:sp>
        <p:nvSpPr>
          <p:cNvPr id="3" name="Content Placeholder 2"/>
          <p:cNvSpPr>
            <a:spLocks noGrp="1"/>
          </p:cNvSpPr>
          <p:nvPr>
            <p:ph idx="1"/>
          </p:nvPr>
        </p:nvSpPr>
        <p:spPr>
          <a:xfrm>
            <a:off x="838200" y="592428"/>
            <a:ext cx="10515600" cy="6104586"/>
          </a:xfrm>
        </p:spPr>
        <p:txBody>
          <a:bodyPr>
            <a:normAutofit fontScale="25000" lnSpcReduction="20000"/>
          </a:bodyPr>
          <a:lstStyle/>
          <a:p>
            <a:pPr marL="514350" indent="-514350">
              <a:buFont typeface="+mj-lt"/>
              <a:buAutoNum type="arabicPeriod"/>
            </a:pPr>
            <a:r>
              <a:rPr lang="en-MY" sz="4800" dirty="0" smtClean="0"/>
              <a:t>Project Introduction					3.  Q n A</a:t>
            </a:r>
          </a:p>
          <a:p>
            <a:pPr marL="0" indent="0">
              <a:buNone/>
            </a:pPr>
            <a:r>
              <a:rPr lang="en-MY" sz="4800" dirty="0"/>
              <a:t> </a:t>
            </a:r>
            <a:r>
              <a:rPr lang="en-MY" sz="4800" dirty="0" smtClean="0"/>
              <a:t>      a. Project Statement</a:t>
            </a:r>
          </a:p>
          <a:p>
            <a:pPr marL="0" indent="0">
              <a:buNone/>
            </a:pPr>
            <a:r>
              <a:rPr lang="en-MY" sz="4800" dirty="0"/>
              <a:t> </a:t>
            </a:r>
            <a:r>
              <a:rPr lang="en-MY" sz="4800" dirty="0" smtClean="0"/>
              <a:t>     </a:t>
            </a:r>
          </a:p>
          <a:p>
            <a:pPr marL="0" indent="0">
              <a:buNone/>
            </a:pPr>
            <a:r>
              <a:rPr lang="en-MY" sz="4800" dirty="0"/>
              <a:t> </a:t>
            </a:r>
            <a:r>
              <a:rPr lang="en-MY" sz="4800" dirty="0" smtClean="0"/>
              <a:t>      </a:t>
            </a:r>
            <a:r>
              <a:rPr lang="en-MY" sz="4800" dirty="0" smtClean="0"/>
              <a:t>b. </a:t>
            </a:r>
            <a:r>
              <a:rPr lang="en-MY" sz="4800" dirty="0" smtClean="0"/>
              <a:t>Justification</a:t>
            </a:r>
          </a:p>
          <a:p>
            <a:pPr marL="1943100" lvl="3" indent="-571500">
              <a:buFont typeface="+mj-lt"/>
              <a:buAutoNum type="romanLcPeriod"/>
            </a:pPr>
            <a:r>
              <a:rPr lang="en-MY" sz="4800" dirty="0" smtClean="0"/>
              <a:t>Case Studies</a:t>
            </a:r>
          </a:p>
          <a:p>
            <a:pPr marL="1943100" lvl="3" indent="-571500">
              <a:buFont typeface="+mj-lt"/>
              <a:buAutoNum type="romanLcPeriod"/>
            </a:pPr>
            <a:r>
              <a:rPr lang="en-MY" sz="4800" dirty="0" smtClean="0"/>
              <a:t>Background Research			</a:t>
            </a:r>
          </a:p>
          <a:p>
            <a:pPr marL="0" indent="0">
              <a:buNone/>
            </a:pPr>
            <a:r>
              <a:rPr lang="en-MY" sz="4800" dirty="0" smtClean="0"/>
              <a:t>2. Installation Planning					4. Appendix</a:t>
            </a:r>
          </a:p>
          <a:p>
            <a:pPr marL="514350" indent="-514350">
              <a:buFont typeface="+mj-lt"/>
              <a:buAutoNum type="romanLcPeriod"/>
            </a:pPr>
            <a:r>
              <a:rPr lang="en-MY" sz="4800" dirty="0" smtClean="0"/>
              <a:t> Plan A</a:t>
            </a:r>
          </a:p>
          <a:p>
            <a:pPr marL="1885950" lvl="3" indent="-514350">
              <a:buFont typeface="+mj-lt"/>
              <a:buAutoNum type="romanLcPeriod"/>
            </a:pPr>
            <a:r>
              <a:rPr lang="en-MY" sz="4800" dirty="0" smtClean="0"/>
              <a:t>Installation Planning</a:t>
            </a:r>
          </a:p>
          <a:p>
            <a:pPr lvl="4"/>
            <a:r>
              <a:rPr lang="en-MY" sz="4800" dirty="0" smtClean="0"/>
              <a:t>Floor plan</a:t>
            </a:r>
          </a:p>
          <a:p>
            <a:pPr lvl="4"/>
            <a:r>
              <a:rPr lang="en-MY" sz="4800" dirty="0" err="1" smtClean="0"/>
              <a:t>Interactionn</a:t>
            </a:r>
            <a:r>
              <a:rPr lang="en-MY" sz="4800" dirty="0" smtClean="0"/>
              <a:t> Flow</a:t>
            </a:r>
          </a:p>
          <a:p>
            <a:pPr marL="1828800" lvl="4" indent="0">
              <a:buNone/>
            </a:pPr>
            <a:endParaRPr lang="en-MY" sz="4800" dirty="0" smtClean="0"/>
          </a:p>
          <a:p>
            <a:pPr marL="1657350" lvl="3" indent="-285750">
              <a:buAutoNum type="romanLcPeriod" startAt="2"/>
            </a:pPr>
            <a:r>
              <a:rPr lang="en-MY" sz="4800" dirty="0" smtClean="0"/>
              <a:t>Technological Specification</a:t>
            </a:r>
          </a:p>
          <a:p>
            <a:pPr marL="1371600" lvl="3" indent="0">
              <a:buNone/>
            </a:pPr>
            <a:endParaRPr lang="en-MY" sz="4800" dirty="0" smtClean="0"/>
          </a:p>
          <a:p>
            <a:pPr lvl="4"/>
            <a:r>
              <a:rPr lang="en-MY" sz="4800" dirty="0" smtClean="0"/>
              <a:t>Software</a:t>
            </a:r>
          </a:p>
          <a:p>
            <a:pPr lvl="4"/>
            <a:r>
              <a:rPr lang="en-MY" sz="4800" dirty="0" smtClean="0"/>
              <a:t>Equipment and Budget</a:t>
            </a:r>
          </a:p>
          <a:p>
            <a:pPr marL="457200" indent="-457200">
              <a:buFont typeface="+mj-lt"/>
              <a:buAutoNum type="romanLcPeriod"/>
            </a:pPr>
            <a:r>
              <a:rPr lang="en-MY" sz="4800" dirty="0" smtClean="0"/>
              <a:t> Plan B</a:t>
            </a:r>
          </a:p>
          <a:p>
            <a:pPr marL="1828800" lvl="3" indent="-457200">
              <a:buFont typeface="+mj-lt"/>
              <a:buAutoNum type="romanLcPeriod"/>
            </a:pPr>
            <a:endParaRPr lang="en-MY" sz="4800" dirty="0" smtClean="0"/>
          </a:p>
          <a:p>
            <a:pPr marL="1885950" lvl="3" indent="-514350">
              <a:buFont typeface="+mj-lt"/>
              <a:buAutoNum type="romanLcPeriod"/>
            </a:pPr>
            <a:r>
              <a:rPr lang="en-MY" sz="4800" dirty="0"/>
              <a:t>Installation Planning</a:t>
            </a:r>
          </a:p>
          <a:p>
            <a:pPr lvl="4"/>
            <a:r>
              <a:rPr lang="en-MY" sz="4800" dirty="0"/>
              <a:t>Floor plan</a:t>
            </a:r>
          </a:p>
          <a:p>
            <a:pPr lvl="4"/>
            <a:r>
              <a:rPr lang="en-MY" sz="4800" dirty="0" err="1"/>
              <a:t>Interactionn</a:t>
            </a:r>
            <a:r>
              <a:rPr lang="en-MY" sz="4800" dirty="0"/>
              <a:t> Flow</a:t>
            </a:r>
          </a:p>
          <a:p>
            <a:pPr marL="1828800" lvl="4" indent="0">
              <a:buNone/>
            </a:pPr>
            <a:endParaRPr lang="en-MY" sz="4800" dirty="0"/>
          </a:p>
          <a:p>
            <a:pPr marL="1657350" lvl="3" indent="-285750">
              <a:buAutoNum type="romanLcPeriod" startAt="2"/>
            </a:pPr>
            <a:r>
              <a:rPr lang="en-MY" sz="4800" dirty="0"/>
              <a:t>Technological Specification</a:t>
            </a:r>
          </a:p>
          <a:p>
            <a:pPr marL="1371600" lvl="3" indent="0">
              <a:buNone/>
            </a:pPr>
            <a:endParaRPr lang="en-MY" sz="4800" dirty="0"/>
          </a:p>
          <a:p>
            <a:pPr lvl="4"/>
            <a:r>
              <a:rPr lang="en-MY" sz="4800" dirty="0"/>
              <a:t>Software</a:t>
            </a:r>
          </a:p>
          <a:p>
            <a:pPr lvl="4"/>
            <a:r>
              <a:rPr lang="en-MY" sz="4800" dirty="0"/>
              <a:t>Equipment and </a:t>
            </a:r>
            <a:r>
              <a:rPr lang="en-MY" sz="4800" dirty="0" smtClean="0"/>
              <a:t>Budget</a:t>
            </a:r>
          </a:p>
          <a:p>
            <a:pPr marL="514350" indent="-514350">
              <a:buFont typeface="+mj-lt"/>
              <a:buAutoNum type="romanLcPeriod"/>
            </a:pPr>
            <a:r>
              <a:rPr lang="en-MY" sz="4800" dirty="0" smtClean="0"/>
              <a:t>Plan C</a:t>
            </a:r>
          </a:p>
          <a:p>
            <a:pPr marL="1885950" lvl="3" indent="-514350">
              <a:buFont typeface="+mj-lt"/>
              <a:buAutoNum type="romanLcPeriod"/>
            </a:pPr>
            <a:r>
              <a:rPr lang="en-MY" sz="4800" dirty="0" smtClean="0"/>
              <a:t>Installation Planning		</a:t>
            </a:r>
          </a:p>
          <a:p>
            <a:pPr lvl="4"/>
            <a:r>
              <a:rPr lang="en-MY" sz="4800" dirty="0" smtClean="0"/>
              <a:t>Floor plan				</a:t>
            </a:r>
            <a:endParaRPr lang="en-MY" sz="4800" dirty="0"/>
          </a:p>
          <a:p>
            <a:pPr lvl="4"/>
            <a:r>
              <a:rPr lang="en-MY" sz="4800" dirty="0" err="1"/>
              <a:t>Interactionn</a:t>
            </a:r>
            <a:r>
              <a:rPr lang="en-MY" sz="4800" dirty="0"/>
              <a:t> Flow</a:t>
            </a:r>
          </a:p>
          <a:p>
            <a:pPr marL="1828800" lvl="4" indent="0">
              <a:buNone/>
            </a:pPr>
            <a:endParaRPr lang="en-MY" sz="4800" dirty="0" smtClean="0"/>
          </a:p>
          <a:p>
            <a:pPr marL="0" indent="0">
              <a:buNone/>
            </a:pPr>
            <a:endParaRPr lang="en-MY" sz="2300" dirty="0"/>
          </a:p>
          <a:p>
            <a:pPr marL="1828800" lvl="4" indent="0">
              <a:buNone/>
            </a:pPr>
            <a:r>
              <a:rPr lang="en-MY" sz="1200" dirty="0"/>
              <a:t>	</a:t>
            </a:r>
            <a:endParaRPr lang="en-MY" sz="1200" dirty="0" smtClean="0"/>
          </a:p>
        </p:txBody>
      </p:sp>
      <p:sp>
        <p:nvSpPr>
          <p:cNvPr id="5" name="TextBox 4"/>
          <p:cNvSpPr txBox="1"/>
          <p:nvPr/>
        </p:nvSpPr>
        <p:spPr>
          <a:xfrm>
            <a:off x="4906717" y="5747523"/>
            <a:ext cx="3687869" cy="949491"/>
          </a:xfrm>
          <a:prstGeom prst="rect">
            <a:avLst/>
          </a:prstGeom>
          <a:noFill/>
        </p:spPr>
        <p:txBody>
          <a:bodyPr wrap="none" rtlCol="0">
            <a:spAutoFit/>
          </a:bodyPr>
          <a:lstStyle/>
          <a:p>
            <a:pPr marL="1657350" lvl="3" indent="-285750">
              <a:lnSpc>
                <a:spcPct val="90000"/>
              </a:lnSpc>
              <a:spcBef>
                <a:spcPts val="500"/>
              </a:spcBef>
              <a:buFont typeface="Arial" panose="020B0604020202020204" pitchFamily="34" charset="0"/>
              <a:buAutoNum type="romanLcPeriod" startAt="2"/>
            </a:pPr>
            <a:r>
              <a:rPr lang="en-MY" sz="1200" dirty="0">
                <a:solidFill>
                  <a:prstClr val="white"/>
                </a:solidFill>
              </a:rPr>
              <a:t>Technological Specification</a:t>
            </a:r>
          </a:p>
          <a:p>
            <a:pPr lvl="3">
              <a:lnSpc>
                <a:spcPct val="90000"/>
              </a:lnSpc>
              <a:spcBef>
                <a:spcPts val="500"/>
              </a:spcBef>
            </a:pPr>
            <a:endParaRPr lang="en-MY" sz="1200" dirty="0">
              <a:solidFill>
                <a:prstClr val="white"/>
              </a:solidFill>
            </a:endParaRPr>
          </a:p>
          <a:p>
            <a:pPr marL="2057400" lvl="4" indent="-228600">
              <a:lnSpc>
                <a:spcPct val="90000"/>
              </a:lnSpc>
              <a:spcBef>
                <a:spcPts val="500"/>
              </a:spcBef>
              <a:buFont typeface="Arial" panose="020B0604020202020204" pitchFamily="34" charset="0"/>
              <a:buChar char="•"/>
            </a:pPr>
            <a:r>
              <a:rPr lang="en-MY" sz="1200" dirty="0">
                <a:solidFill>
                  <a:prstClr val="white"/>
                </a:solidFill>
              </a:rPr>
              <a:t>Software</a:t>
            </a:r>
          </a:p>
          <a:p>
            <a:pPr marL="2057400" lvl="4" indent="-228600">
              <a:lnSpc>
                <a:spcPct val="90000"/>
              </a:lnSpc>
              <a:spcBef>
                <a:spcPts val="500"/>
              </a:spcBef>
              <a:buFont typeface="Arial" panose="020B0604020202020204" pitchFamily="34" charset="0"/>
              <a:buChar char="•"/>
            </a:pPr>
            <a:r>
              <a:rPr lang="en-MY" sz="1200" dirty="0">
                <a:solidFill>
                  <a:prstClr val="white"/>
                </a:solidFill>
              </a:rPr>
              <a:t>Equipment and Budget</a:t>
            </a:r>
          </a:p>
        </p:txBody>
      </p:sp>
    </p:spTree>
    <p:extLst>
      <p:ext uri="{BB962C8B-B14F-4D97-AF65-F5344CB8AC3E}">
        <p14:creationId xmlns:p14="http://schemas.microsoft.com/office/powerpoint/2010/main" val="20834706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6000" dirty="0" smtClean="0">
                <a:solidFill>
                  <a:prstClr val="white"/>
                </a:solidFill>
              </a:rPr>
              <a:t>4.Appendix</a:t>
            </a:r>
            <a:endParaRPr lang="en-MY" dirty="0"/>
          </a:p>
        </p:txBody>
      </p:sp>
      <p:sp>
        <p:nvSpPr>
          <p:cNvPr id="3" name="Content Placeholder 2"/>
          <p:cNvSpPr>
            <a:spLocks noGrp="1"/>
          </p:cNvSpPr>
          <p:nvPr>
            <p:ph idx="1"/>
          </p:nvPr>
        </p:nvSpPr>
        <p:spPr/>
        <p:txBody>
          <a:bodyPr/>
          <a:lstStyle/>
          <a:p>
            <a:pPr marL="0" indent="0">
              <a:buNone/>
            </a:pPr>
            <a:r>
              <a:rPr lang="en-MY" dirty="0" smtClean="0">
                <a:hlinkClick r:id="rId2"/>
              </a:rPr>
              <a:t>https://github.com/INTANFERRLIA/FYP1-ROSE/blob/master/README.md</a:t>
            </a:r>
            <a:endParaRPr lang="en-MY" dirty="0" smtClean="0"/>
          </a:p>
          <a:p>
            <a:pPr marL="0" indent="0">
              <a:buNone/>
            </a:pPr>
            <a:endParaRPr lang="en-MY" dirty="0"/>
          </a:p>
        </p:txBody>
      </p:sp>
    </p:spTree>
    <p:extLst>
      <p:ext uri="{BB962C8B-B14F-4D97-AF65-F5344CB8AC3E}">
        <p14:creationId xmlns:p14="http://schemas.microsoft.com/office/powerpoint/2010/main" val="73681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199"/>
            <a:ext cx="4942826" cy="3032975"/>
          </a:xfrm>
        </p:spPr>
        <p:txBody>
          <a:bodyPr/>
          <a:lstStyle/>
          <a:p>
            <a:r>
              <a:rPr lang="en-MY" dirty="0" smtClean="0"/>
              <a:t>1. Project </a:t>
            </a:r>
            <a:br>
              <a:rPr lang="en-MY" dirty="0" smtClean="0"/>
            </a:br>
            <a:r>
              <a:rPr lang="en-MY" dirty="0" smtClean="0"/>
              <a:t>Introduction</a:t>
            </a:r>
            <a:endParaRPr lang="en-MY" dirty="0"/>
          </a:p>
        </p:txBody>
      </p:sp>
      <p:sp>
        <p:nvSpPr>
          <p:cNvPr id="3" name="Content Placeholder 2"/>
          <p:cNvSpPr>
            <a:spLocks noGrp="1"/>
          </p:cNvSpPr>
          <p:nvPr>
            <p:ph idx="1"/>
          </p:nvPr>
        </p:nvSpPr>
        <p:spPr/>
        <p:txBody>
          <a:bodyPr/>
          <a:lstStyle/>
          <a:p>
            <a:pPr marL="514350" indent="-514350">
              <a:buFont typeface="+mj-lt"/>
              <a:buAutoNum type="alphaLcPeriod"/>
            </a:pPr>
            <a:endParaRPr lang="en-MY" dirty="0" smtClean="0"/>
          </a:p>
          <a:p>
            <a:pPr marL="514350" indent="-514350">
              <a:buFont typeface="+mj-lt"/>
              <a:buAutoNum type="alphaLcPeriod"/>
            </a:pPr>
            <a:endParaRPr lang="en-MY" dirty="0"/>
          </a:p>
          <a:p>
            <a:pPr marL="514350" indent="-514350">
              <a:buFont typeface="+mj-lt"/>
              <a:buAutoNum type="alphaLcPeriod"/>
            </a:pPr>
            <a:endParaRPr lang="en-MY" dirty="0" smtClean="0"/>
          </a:p>
          <a:p>
            <a:pPr marL="2343150" lvl="4" indent="-514350">
              <a:buFont typeface="+mj-lt"/>
              <a:buAutoNum type="alphaLcPeriod"/>
            </a:pPr>
            <a:endParaRPr lang="en-MY" dirty="0"/>
          </a:p>
          <a:p>
            <a:pPr marL="2343150" lvl="4" indent="-514350">
              <a:buFont typeface="+mj-lt"/>
              <a:buAutoNum type="alphaLcPeriod"/>
            </a:pPr>
            <a:endParaRPr lang="en-MY" dirty="0" smtClean="0"/>
          </a:p>
          <a:p>
            <a:pPr marL="2286000" lvl="4" indent="-457200">
              <a:buFont typeface="+mj-lt"/>
              <a:buAutoNum type="alphaLcPeriod"/>
            </a:pPr>
            <a:r>
              <a:rPr lang="en-MY" dirty="0" smtClean="0"/>
              <a:t>Project Statement</a:t>
            </a:r>
          </a:p>
          <a:p>
            <a:pPr marL="2286000" lvl="4" indent="-457200">
              <a:buFont typeface="+mj-lt"/>
              <a:buAutoNum type="alphaLcPeriod"/>
            </a:pPr>
            <a:r>
              <a:rPr lang="en-MY" dirty="0" smtClean="0"/>
              <a:t>Draft </a:t>
            </a:r>
            <a:r>
              <a:rPr lang="en-MY" dirty="0" err="1" smtClean="0"/>
              <a:t>Sketchces</a:t>
            </a:r>
            <a:endParaRPr lang="en-MY" dirty="0" smtClean="0"/>
          </a:p>
          <a:p>
            <a:pPr marL="2286000" lvl="4" indent="-457200">
              <a:buFont typeface="+mj-lt"/>
              <a:buAutoNum type="alphaLcPeriod"/>
            </a:pPr>
            <a:r>
              <a:rPr lang="en-MY" dirty="0" smtClean="0"/>
              <a:t>Justification</a:t>
            </a:r>
          </a:p>
          <a:p>
            <a:pPr marL="3257550" lvl="6" indent="-514350">
              <a:buFont typeface="+mj-lt"/>
              <a:buAutoNum type="romanLcPeriod"/>
            </a:pPr>
            <a:r>
              <a:rPr lang="en-MY" dirty="0" smtClean="0"/>
              <a:t>Case Studies</a:t>
            </a:r>
          </a:p>
          <a:p>
            <a:pPr marL="3257550" lvl="6" indent="-514350">
              <a:buFont typeface="+mj-lt"/>
              <a:buAutoNum type="romanLcPeriod"/>
            </a:pPr>
            <a:r>
              <a:rPr lang="en-MY" dirty="0" smtClean="0"/>
              <a:t>Background Research</a:t>
            </a:r>
          </a:p>
          <a:p>
            <a:pPr marL="2286000" lvl="4" indent="-457200">
              <a:buFont typeface="+mj-lt"/>
              <a:buAutoNum type="alphaLcPeriod"/>
            </a:pPr>
            <a:endParaRPr lang="en-MY" dirty="0"/>
          </a:p>
        </p:txBody>
      </p:sp>
    </p:spTree>
    <p:extLst>
      <p:ext uri="{BB962C8B-B14F-4D97-AF65-F5344CB8AC3E}">
        <p14:creationId xmlns:p14="http://schemas.microsoft.com/office/powerpoint/2010/main" val="163852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lphaLcPeriod"/>
            </a:pPr>
            <a:r>
              <a:rPr lang="en-MY" dirty="0" smtClean="0"/>
              <a:t>Project Statement</a:t>
            </a:r>
            <a:endParaRPr lang="en-MY" dirty="0"/>
          </a:p>
        </p:txBody>
      </p:sp>
      <p:sp>
        <p:nvSpPr>
          <p:cNvPr id="3" name="Content Placeholder 2"/>
          <p:cNvSpPr>
            <a:spLocks noGrp="1"/>
          </p:cNvSpPr>
          <p:nvPr>
            <p:ph idx="1"/>
          </p:nvPr>
        </p:nvSpPr>
        <p:spPr/>
        <p:txBody>
          <a:bodyPr/>
          <a:lstStyle/>
          <a:p>
            <a:r>
              <a:rPr lang="en-MY" dirty="0" smtClean="0"/>
              <a:t>Rose are living thing same as cared and love and attention of their own because without that living things can’t lives longer somehow without other mechanism they can’t live on their own.</a:t>
            </a:r>
          </a:p>
          <a:p>
            <a:r>
              <a:rPr lang="en-MY" dirty="0" smtClean="0"/>
              <a:t>An obsession beauty of roses symbolise human wants to grow beautiful.</a:t>
            </a:r>
          </a:p>
          <a:p>
            <a:pPr marL="0" indent="0">
              <a:buNone/>
            </a:pPr>
            <a:endParaRPr lang="en-MY" dirty="0"/>
          </a:p>
        </p:txBody>
      </p:sp>
    </p:spTree>
    <p:extLst>
      <p:ext uri="{BB962C8B-B14F-4D97-AF65-F5344CB8AC3E}">
        <p14:creationId xmlns:p14="http://schemas.microsoft.com/office/powerpoint/2010/main" val="142134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b</a:t>
            </a:r>
            <a:r>
              <a:rPr lang="en-MY" dirty="0" smtClean="0"/>
              <a:t>. </a:t>
            </a:r>
            <a:r>
              <a:rPr lang="en-MY" dirty="0" smtClean="0"/>
              <a:t>Justification</a:t>
            </a:r>
            <a:endParaRPr lang="en-MY" dirty="0"/>
          </a:p>
        </p:txBody>
      </p:sp>
      <p:sp>
        <p:nvSpPr>
          <p:cNvPr id="3" name="Content Placeholder 2"/>
          <p:cNvSpPr>
            <a:spLocks noGrp="1"/>
          </p:cNvSpPr>
          <p:nvPr>
            <p:ph idx="1"/>
          </p:nvPr>
        </p:nvSpPr>
        <p:spPr/>
        <p:txBody>
          <a:bodyPr>
            <a:normAutofit/>
          </a:bodyPr>
          <a:lstStyle/>
          <a:p>
            <a:pPr marL="571500" indent="-571500">
              <a:buAutoNum type="romanLcPeriod"/>
            </a:pPr>
            <a:r>
              <a:rPr lang="en-MY" dirty="0" smtClean="0"/>
              <a:t>Case Studies</a:t>
            </a:r>
          </a:p>
          <a:p>
            <a:pPr marL="0" indent="0">
              <a:buNone/>
            </a:pPr>
            <a:endParaRPr lang="en-MY" dirty="0" smtClean="0"/>
          </a:p>
          <a:p>
            <a:pPr marL="0" indent="0">
              <a:buNone/>
            </a:pPr>
            <a:endParaRPr lang="en-MY" dirty="0"/>
          </a:p>
          <a:p>
            <a:pPr marL="0" indent="0">
              <a:buNone/>
            </a:pPr>
            <a:endParaRPr lang="en-MY" dirty="0" smtClean="0"/>
          </a:p>
          <a:p>
            <a:pPr marL="0" indent="0">
              <a:buNone/>
            </a:pPr>
            <a:r>
              <a:rPr lang="en-MY" dirty="0" smtClean="0"/>
              <a:t>					</a:t>
            </a:r>
          </a:p>
          <a:p>
            <a:endParaRPr lang="en-MY" dirty="0" smtClean="0"/>
          </a:p>
          <a:p>
            <a:endParaRPr lang="en-MY" dirty="0"/>
          </a:p>
          <a:p>
            <a:r>
              <a:rPr lang="en-MY" sz="2000" dirty="0" err="1" smtClean="0"/>
              <a:t>Title:Gesture</a:t>
            </a:r>
            <a:r>
              <a:rPr lang="en-MY" sz="2000" dirty="0" smtClean="0"/>
              <a:t> recognition using </a:t>
            </a:r>
            <a:r>
              <a:rPr lang="en-MY" sz="2000" dirty="0" err="1" smtClean="0"/>
              <a:t>arduino</a:t>
            </a:r>
            <a:r>
              <a:rPr lang="en-MY" sz="2000" dirty="0" smtClean="0"/>
              <a:t> and leap motion</a:t>
            </a:r>
          </a:p>
          <a:p>
            <a:pPr marL="0" indent="0">
              <a:buNone/>
            </a:pPr>
            <a:r>
              <a:rPr lang="en-MY" sz="1400" dirty="0" smtClean="0">
                <a:hlinkClick r:id="rId2"/>
              </a:rPr>
              <a:t>https://m.youtube.com/watch?v=VmLS9psMCSY</a:t>
            </a:r>
            <a:endParaRPr lang="en-MY" sz="1400" dirty="0" smtClean="0"/>
          </a:p>
          <a:p>
            <a:pPr marL="0" indent="0">
              <a:buNone/>
            </a:pPr>
            <a:endParaRPr lang="en-MY" sz="1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79" y="2027193"/>
            <a:ext cx="5436022" cy="3135328"/>
          </a:xfrm>
          <a:prstGeom prst="rect">
            <a:avLst/>
          </a:prstGeom>
        </p:spPr>
      </p:pic>
    </p:spTree>
    <p:extLst>
      <p:ext uri="{BB962C8B-B14F-4D97-AF65-F5344CB8AC3E}">
        <p14:creationId xmlns:p14="http://schemas.microsoft.com/office/powerpoint/2010/main" val="2264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 Justification</a:t>
            </a:r>
            <a:endParaRPr lang="en-MY" dirty="0"/>
          </a:p>
        </p:txBody>
      </p:sp>
      <p:sp>
        <p:nvSpPr>
          <p:cNvPr id="3" name="Content Placeholder 2"/>
          <p:cNvSpPr>
            <a:spLocks noGrp="1"/>
          </p:cNvSpPr>
          <p:nvPr>
            <p:ph idx="1"/>
          </p:nvPr>
        </p:nvSpPr>
        <p:spPr/>
        <p:txBody>
          <a:bodyPr>
            <a:normAutofit fontScale="92500" lnSpcReduction="10000"/>
          </a:bodyPr>
          <a:lstStyle/>
          <a:p>
            <a:pPr marL="0" indent="0">
              <a:buNone/>
            </a:pPr>
            <a:r>
              <a:rPr lang="en-MY" dirty="0" err="1" smtClean="0"/>
              <a:t>ii.Case</a:t>
            </a:r>
            <a:r>
              <a:rPr lang="en-MY" dirty="0" smtClean="0"/>
              <a:t> Studies</a:t>
            </a:r>
          </a:p>
          <a:p>
            <a:pPr marL="0" indent="0">
              <a:buNone/>
            </a:pPr>
            <a:endParaRPr lang="en-MY" dirty="0"/>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smtClean="0"/>
          </a:p>
          <a:p>
            <a:pPr marL="0" indent="0">
              <a:buNone/>
            </a:pPr>
            <a:endParaRPr lang="en-MY" dirty="0"/>
          </a:p>
          <a:p>
            <a:pPr marL="0" indent="0">
              <a:buNone/>
            </a:pPr>
            <a:r>
              <a:rPr lang="en-MY" dirty="0" smtClean="0"/>
              <a:t>Title: Interaction with virtual shadow through real shadow using two projectors</a:t>
            </a:r>
          </a:p>
          <a:p>
            <a:pPr marL="0" indent="0">
              <a:buNone/>
            </a:pPr>
            <a:r>
              <a:rPr lang="en-MY" dirty="0" smtClean="0">
                <a:hlinkClick r:id="rId2"/>
              </a:rPr>
              <a:t>https://m.youtube.com/watch?v=dEMOszUYZnw</a:t>
            </a:r>
            <a:endParaRPr lang="en-MY" dirty="0" smtClean="0"/>
          </a:p>
          <a:p>
            <a:pPr marL="0" indent="0">
              <a:buNone/>
            </a:pPr>
            <a:endParaRPr lang="en-MY"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327" y="2265877"/>
            <a:ext cx="4468969" cy="2513795"/>
          </a:xfrm>
          <a:prstGeom prst="rect">
            <a:avLst/>
          </a:prstGeom>
        </p:spPr>
      </p:pic>
    </p:spTree>
    <p:extLst>
      <p:ext uri="{BB962C8B-B14F-4D97-AF65-F5344CB8AC3E}">
        <p14:creationId xmlns:p14="http://schemas.microsoft.com/office/powerpoint/2010/main" val="64740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 Justification</a:t>
            </a:r>
            <a:endParaRPr lang="en-MY" dirty="0"/>
          </a:p>
        </p:txBody>
      </p:sp>
      <p:sp>
        <p:nvSpPr>
          <p:cNvPr id="3" name="Content Placeholder 2"/>
          <p:cNvSpPr>
            <a:spLocks noGrp="1"/>
          </p:cNvSpPr>
          <p:nvPr>
            <p:ph idx="1"/>
          </p:nvPr>
        </p:nvSpPr>
        <p:spPr/>
        <p:txBody>
          <a:bodyPr/>
          <a:lstStyle/>
          <a:p>
            <a:pPr marL="0" indent="0">
              <a:buNone/>
            </a:pPr>
            <a:r>
              <a:rPr lang="en-MY" dirty="0" smtClean="0"/>
              <a:t>iii. Case Studies</a:t>
            </a:r>
          </a:p>
          <a:p>
            <a:pPr marL="0" indent="0">
              <a:buNone/>
            </a:pPr>
            <a:endParaRPr lang="en-MY" dirty="0"/>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r>
              <a:rPr lang="en-MY" dirty="0" smtClean="0"/>
              <a:t>Title: Story of forest</a:t>
            </a:r>
          </a:p>
          <a:p>
            <a:pPr marL="0" indent="0">
              <a:buNone/>
            </a:pPr>
            <a:r>
              <a:rPr lang="en-MY" dirty="0" smtClean="0">
                <a:hlinkClick r:id="rId2"/>
              </a:rPr>
              <a:t>https://m.youtube.com/watch?v=OMv92Dpcgfl</a:t>
            </a: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endParaRPr lang="en-MY"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867" y="2281105"/>
            <a:ext cx="4508736" cy="2998310"/>
          </a:xfrm>
          <a:prstGeom prst="rect">
            <a:avLst/>
          </a:prstGeom>
        </p:spPr>
      </p:pic>
    </p:spTree>
    <p:extLst>
      <p:ext uri="{BB962C8B-B14F-4D97-AF65-F5344CB8AC3E}">
        <p14:creationId xmlns:p14="http://schemas.microsoft.com/office/powerpoint/2010/main" val="140590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 Justification</a:t>
            </a:r>
            <a:endParaRPr lang="en-MY" dirty="0"/>
          </a:p>
        </p:txBody>
      </p:sp>
      <p:sp>
        <p:nvSpPr>
          <p:cNvPr id="3" name="Content Placeholder 2"/>
          <p:cNvSpPr>
            <a:spLocks noGrp="1"/>
          </p:cNvSpPr>
          <p:nvPr>
            <p:ph idx="1"/>
          </p:nvPr>
        </p:nvSpPr>
        <p:spPr/>
        <p:txBody>
          <a:bodyPr/>
          <a:lstStyle/>
          <a:p>
            <a:pPr marL="571500" indent="-571500">
              <a:buAutoNum type="romanLcPeriod" startAt="2"/>
            </a:pPr>
            <a:r>
              <a:rPr lang="en-MY" sz="1600" dirty="0" smtClean="0"/>
              <a:t>Background Research.</a:t>
            </a:r>
          </a:p>
          <a:p>
            <a:pPr marL="571500" indent="-571500">
              <a:buAutoNum type="romanLcPeriod" startAt="2"/>
            </a:pPr>
            <a:endParaRPr lang="en-MY" sz="1600" dirty="0"/>
          </a:p>
          <a:p>
            <a:r>
              <a:rPr lang="en-MY" sz="1600" dirty="0"/>
              <a:t>I think rose other flower can symbolism as person second life (metaphorically) </a:t>
            </a:r>
          </a:p>
          <a:p>
            <a:r>
              <a:rPr lang="en-MY" sz="1600" dirty="0"/>
              <a:t>  if we know the strength and the weakness of it</a:t>
            </a:r>
            <a:r>
              <a:rPr lang="en-MY" sz="1600" dirty="0" smtClean="0"/>
              <a:t>.</a:t>
            </a:r>
            <a:r>
              <a:rPr lang="en-MY" sz="1600" dirty="0"/>
              <a:t> </a:t>
            </a:r>
            <a:endParaRPr lang="en-MY" sz="1600" dirty="0" smtClean="0"/>
          </a:p>
          <a:p>
            <a:r>
              <a:rPr lang="en-MY" sz="1600" dirty="0" err="1" smtClean="0"/>
              <a:t>Selflove</a:t>
            </a:r>
            <a:r>
              <a:rPr lang="en-MY" sz="1600" dirty="0" smtClean="0"/>
              <a:t> </a:t>
            </a:r>
            <a:r>
              <a:rPr lang="en-MY" sz="1600" dirty="0"/>
              <a:t>: Give yourself </a:t>
            </a:r>
            <a:r>
              <a:rPr lang="en-MY" sz="1600" dirty="0" err="1"/>
              <a:t>lve</a:t>
            </a:r>
            <a:r>
              <a:rPr lang="en-MY" sz="1600" dirty="0"/>
              <a:t> before giving what you can't share with other</a:t>
            </a:r>
          </a:p>
          <a:p>
            <a:r>
              <a:rPr lang="en-MY" sz="1600" dirty="0" smtClean="0"/>
              <a:t>Love      : </a:t>
            </a:r>
            <a:r>
              <a:rPr lang="en-MY" sz="1600" dirty="0"/>
              <a:t>A strong feeling of affection</a:t>
            </a:r>
          </a:p>
          <a:p>
            <a:r>
              <a:rPr lang="en-MY" sz="1600" dirty="0" smtClean="0"/>
              <a:t>Adore   </a:t>
            </a:r>
            <a:r>
              <a:rPr lang="en-MY" sz="1600" dirty="0"/>
              <a:t>: Love and respect or worship</a:t>
            </a:r>
          </a:p>
          <a:p>
            <a:r>
              <a:rPr lang="en-MY" sz="1600" dirty="0" smtClean="0"/>
              <a:t>Rose     </a:t>
            </a:r>
            <a:r>
              <a:rPr lang="en-MY" sz="1600" dirty="0"/>
              <a:t>: a flower / plant. Generally symbolize love </a:t>
            </a:r>
          </a:p>
          <a:p>
            <a:pPr marL="0" indent="0">
              <a:buNone/>
            </a:pPr>
            <a:endParaRPr lang="en-MY" sz="1600" dirty="0"/>
          </a:p>
        </p:txBody>
      </p:sp>
    </p:spTree>
    <p:extLst>
      <p:ext uri="{BB962C8B-B14F-4D97-AF65-F5344CB8AC3E}">
        <p14:creationId xmlns:p14="http://schemas.microsoft.com/office/powerpoint/2010/main" val="72697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57" y="1448874"/>
            <a:ext cx="3932237" cy="1600200"/>
          </a:xfrm>
        </p:spPr>
        <p:txBody>
          <a:bodyPr/>
          <a:lstStyle/>
          <a:p>
            <a:r>
              <a:rPr lang="en-MY" dirty="0" smtClean="0"/>
              <a:t/>
            </a:r>
            <a:br>
              <a:rPr lang="en-MY" dirty="0" smtClean="0"/>
            </a:br>
            <a:r>
              <a:rPr lang="en-MY" dirty="0" smtClean="0"/>
              <a:t>2. Installation </a:t>
            </a:r>
            <a:r>
              <a:rPr lang="en-MY" dirty="0" err="1" smtClean="0"/>
              <a:t>Plannings</a:t>
            </a:r>
            <a:endParaRPr lang="en-MY" dirty="0"/>
          </a:p>
        </p:txBody>
      </p:sp>
      <p:sp>
        <p:nvSpPr>
          <p:cNvPr id="3" name="Content Placeholder 2"/>
          <p:cNvSpPr>
            <a:spLocks noGrp="1"/>
          </p:cNvSpPr>
          <p:nvPr>
            <p:ph idx="1"/>
          </p:nvPr>
        </p:nvSpPr>
        <p:spPr>
          <a:xfrm>
            <a:off x="5183188" y="90153"/>
            <a:ext cx="6172200" cy="6645498"/>
          </a:xfrm>
        </p:spPr>
        <p:txBody>
          <a:bodyPr>
            <a:normAutofit/>
          </a:bodyPr>
          <a:lstStyle/>
          <a:p>
            <a:pPr marL="0" lvl="0" indent="0">
              <a:buNone/>
            </a:pPr>
            <a:r>
              <a:rPr lang="en-MY" sz="1200" dirty="0">
                <a:solidFill>
                  <a:prstClr val="white"/>
                </a:solidFill>
              </a:rPr>
              <a:t>				</a:t>
            </a:r>
            <a:endParaRPr lang="en-MY" sz="1200" dirty="0" smtClean="0">
              <a:solidFill>
                <a:prstClr val="white"/>
              </a:solidFill>
            </a:endParaRPr>
          </a:p>
          <a:p>
            <a:pPr lvl="0">
              <a:buFont typeface="+mj-lt"/>
              <a:buAutoNum type="alphaLcPeriod"/>
            </a:pPr>
            <a:r>
              <a:rPr lang="en-MY" sz="1200" dirty="0" smtClean="0">
                <a:solidFill>
                  <a:prstClr val="white"/>
                </a:solidFill>
              </a:rPr>
              <a:t> </a:t>
            </a:r>
            <a:r>
              <a:rPr lang="en-MY" sz="1200" dirty="0">
                <a:solidFill>
                  <a:prstClr val="white"/>
                </a:solidFill>
              </a:rPr>
              <a:t>Plan A</a:t>
            </a:r>
          </a:p>
          <a:p>
            <a:pPr marL="1885950" lvl="3" indent="-514350">
              <a:buFont typeface="+mj-lt"/>
              <a:buAutoNum type="romanLcPeriod"/>
            </a:pPr>
            <a:r>
              <a:rPr lang="en-MY" sz="1200" dirty="0">
                <a:solidFill>
                  <a:prstClr val="white"/>
                </a:solidFill>
              </a:rPr>
              <a:t>Installation </a:t>
            </a:r>
            <a:r>
              <a:rPr lang="en-MY" sz="1200" dirty="0" smtClean="0">
                <a:solidFill>
                  <a:prstClr val="white"/>
                </a:solidFill>
              </a:rPr>
              <a:t>Planning</a:t>
            </a:r>
          </a:p>
          <a:p>
            <a:pPr lvl="4"/>
            <a:r>
              <a:rPr lang="en-MY" sz="1200" dirty="0" smtClean="0">
                <a:solidFill>
                  <a:prstClr val="white"/>
                </a:solidFill>
              </a:rPr>
              <a:t>Floor Plan</a:t>
            </a:r>
            <a:r>
              <a:rPr lang="en-MY" sz="1200" dirty="0">
                <a:solidFill>
                  <a:prstClr val="white"/>
                </a:solidFill>
              </a:rPr>
              <a:t>	</a:t>
            </a:r>
            <a:r>
              <a:rPr lang="en-MY" sz="1200" dirty="0" smtClean="0">
                <a:solidFill>
                  <a:prstClr val="white"/>
                </a:solidFill>
              </a:rPr>
              <a:t>		</a:t>
            </a:r>
            <a:endParaRPr lang="en-MY" sz="1200" dirty="0">
              <a:solidFill>
                <a:prstClr val="white"/>
              </a:solidFill>
            </a:endParaRPr>
          </a:p>
          <a:p>
            <a:pPr lvl="4"/>
            <a:r>
              <a:rPr lang="en-MY" sz="1200" dirty="0" smtClean="0">
                <a:solidFill>
                  <a:prstClr val="white"/>
                </a:solidFill>
              </a:rPr>
              <a:t>Interaction </a:t>
            </a:r>
            <a:r>
              <a:rPr lang="en-MY" sz="1200" dirty="0">
                <a:solidFill>
                  <a:prstClr val="white"/>
                </a:solidFill>
              </a:rPr>
              <a:t>Flow</a:t>
            </a:r>
          </a:p>
          <a:p>
            <a:pPr marL="1828800" lvl="4" indent="0">
              <a:buNone/>
            </a:pPr>
            <a:endParaRPr lang="en-MY" sz="1200" dirty="0">
              <a:solidFill>
                <a:prstClr val="white"/>
              </a:solidFill>
            </a:endParaRPr>
          </a:p>
          <a:p>
            <a:pPr marL="1657350" lvl="3" indent="-285750">
              <a:buFont typeface="Arial" panose="020B0604020202020204" pitchFamily="34" charset="0"/>
              <a:buAutoNum type="romanLcPeriod" startAt="2"/>
            </a:pPr>
            <a:r>
              <a:rPr lang="en-MY" sz="1200" dirty="0">
                <a:solidFill>
                  <a:prstClr val="white"/>
                </a:solidFill>
              </a:rPr>
              <a:t>Technological Specification</a:t>
            </a:r>
          </a:p>
          <a:p>
            <a:pPr marL="1371600" lvl="3" indent="0">
              <a:buNone/>
            </a:pPr>
            <a:endParaRPr lang="en-MY" sz="1200" dirty="0">
              <a:solidFill>
                <a:prstClr val="white"/>
              </a:solidFill>
            </a:endParaRPr>
          </a:p>
          <a:p>
            <a:pPr lvl="4"/>
            <a:r>
              <a:rPr lang="en-MY" sz="1200" dirty="0">
                <a:solidFill>
                  <a:prstClr val="white"/>
                </a:solidFill>
              </a:rPr>
              <a:t>Software</a:t>
            </a:r>
          </a:p>
          <a:p>
            <a:pPr lvl="4"/>
            <a:r>
              <a:rPr lang="en-MY" sz="1200" dirty="0">
                <a:solidFill>
                  <a:prstClr val="white"/>
                </a:solidFill>
              </a:rPr>
              <a:t>Equipment and Budget</a:t>
            </a:r>
          </a:p>
          <a:p>
            <a:pPr marL="0" lvl="0" indent="0">
              <a:buNone/>
            </a:pPr>
            <a:r>
              <a:rPr lang="en-MY" sz="1200" dirty="0" smtClean="0">
                <a:solidFill>
                  <a:prstClr val="white"/>
                </a:solidFill>
              </a:rPr>
              <a:t>b.   </a:t>
            </a:r>
            <a:r>
              <a:rPr lang="en-MY" sz="1200" dirty="0">
                <a:solidFill>
                  <a:prstClr val="white"/>
                </a:solidFill>
              </a:rPr>
              <a:t>Plan B</a:t>
            </a:r>
          </a:p>
          <a:p>
            <a:pPr marL="1371600" lvl="3" indent="0">
              <a:buNone/>
            </a:pPr>
            <a:endParaRPr lang="en-MY" sz="1200" dirty="0">
              <a:solidFill>
                <a:prstClr val="white"/>
              </a:solidFill>
            </a:endParaRPr>
          </a:p>
          <a:p>
            <a:pPr marL="1885950" lvl="3" indent="-514350">
              <a:buFont typeface="+mj-lt"/>
              <a:buAutoNum type="romanLcPeriod"/>
            </a:pPr>
            <a:r>
              <a:rPr lang="en-MY" sz="1200" dirty="0">
                <a:solidFill>
                  <a:prstClr val="white"/>
                </a:solidFill>
              </a:rPr>
              <a:t>Installation Planning</a:t>
            </a:r>
          </a:p>
          <a:p>
            <a:pPr lvl="4"/>
            <a:r>
              <a:rPr lang="en-MY" sz="1200" dirty="0">
                <a:solidFill>
                  <a:prstClr val="white"/>
                </a:solidFill>
              </a:rPr>
              <a:t>Floor plan</a:t>
            </a:r>
          </a:p>
          <a:p>
            <a:pPr lvl="4"/>
            <a:r>
              <a:rPr lang="en-MY" sz="1200" dirty="0" smtClean="0">
                <a:solidFill>
                  <a:prstClr val="white"/>
                </a:solidFill>
              </a:rPr>
              <a:t>Interaction </a:t>
            </a:r>
            <a:r>
              <a:rPr lang="en-MY" sz="1200" dirty="0">
                <a:solidFill>
                  <a:prstClr val="white"/>
                </a:solidFill>
              </a:rPr>
              <a:t>Flow</a:t>
            </a:r>
          </a:p>
          <a:p>
            <a:pPr marL="1828800" lvl="4" indent="0">
              <a:buNone/>
            </a:pPr>
            <a:endParaRPr lang="en-MY" sz="1200" dirty="0">
              <a:solidFill>
                <a:prstClr val="white"/>
              </a:solidFill>
            </a:endParaRPr>
          </a:p>
          <a:p>
            <a:pPr marL="1657350" lvl="3" indent="-285750">
              <a:buFont typeface="Arial" panose="020B0604020202020204" pitchFamily="34" charset="0"/>
              <a:buAutoNum type="romanLcPeriod" startAt="2"/>
            </a:pPr>
            <a:r>
              <a:rPr lang="en-MY" sz="1200" dirty="0">
                <a:solidFill>
                  <a:prstClr val="white"/>
                </a:solidFill>
              </a:rPr>
              <a:t>Technological Specification</a:t>
            </a:r>
          </a:p>
          <a:p>
            <a:pPr marL="1371600" lvl="3" indent="0">
              <a:buNone/>
            </a:pPr>
            <a:endParaRPr lang="en-MY" sz="1200" dirty="0">
              <a:solidFill>
                <a:prstClr val="white"/>
              </a:solidFill>
            </a:endParaRPr>
          </a:p>
          <a:p>
            <a:pPr lvl="4"/>
            <a:r>
              <a:rPr lang="en-MY" sz="1200" dirty="0">
                <a:solidFill>
                  <a:prstClr val="white"/>
                </a:solidFill>
              </a:rPr>
              <a:t>Software</a:t>
            </a:r>
          </a:p>
          <a:p>
            <a:pPr lvl="4"/>
            <a:r>
              <a:rPr lang="en-MY" sz="1200" dirty="0">
                <a:solidFill>
                  <a:prstClr val="white"/>
                </a:solidFill>
              </a:rPr>
              <a:t>Equipment and Budget</a:t>
            </a:r>
          </a:p>
          <a:p>
            <a:pPr marL="0" lvl="0" indent="0">
              <a:buNone/>
            </a:pPr>
            <a:r>
              <a:rPr lang="en-MY" sz="1200" dirty="0" smtClean="0">
                <a:solidFill>
                  <a:prstClr val="white"/>
                </a:solidFill>
              </a:rPr>
              <a:t>c.    Plan </a:t>
            </a:r>
            <a:r>
              <a:rPr lang="en-MY" sz="1200" dirty="0">
                <a:solidFill>
                  <a:prstClr val="white"/>
                </a:solidFill>
              </a:rPr>
              <a:t>C</a:t>
            </a:r>
          </a:p>
          <a:p>
            <a:pPr marL="1885950" lvl="3" indent="-514350">
              <a:buFont typeface="+mj-lt"/>
              <a:buAutoNum type="romanLcPeriod"/>
            </a:pPr>
            <a:r>
              <a:rPr lang="en-MY" sz="1200" dirty="0">
                <a:solidFill>
                  <a:prstClr val="white"/>
                </a:solidFill>
              </a:rPr>
              <a:t>Installation Planning		</a:t>
            </a:r>
          </a:p>
          <a:p>
            <a:pPr lvl="4"/>
            <a:r>
              <a:rPr lang="en-MY" sz="1200" dirty="0">
                <a:solidFill>
                  <a:prstClr val="white"/>
                </a:solidFill>
              </a:rPr>
              <a:t>Floor plan				</a:t>
            </a:r>
          </a:p>
          <a:p>
            <a:pPr lvl="4"/>
            <a:r>
              <a:rPr lang="en-MY" sz="1200" dirty="0" err="1">
                <a:solidFill>
                  <a:prstClr val="white"/>
                </a:solidFill>
              </a:rPr>
              <a:t>Interactionn</a:t>
            </a:r>
            <a:r>
              <a:rPr lang="en-MY" sz="1200" dirty="0">
                <a:solidFill>
                  <a:prstClr val="white"/>
                </a:solidFill>
              </a:rPr>
              <a:t> </a:t>
            </a:r>
            <a:r>
              <a:rPr lang="en-MY" sz="1200" dirty="0" smtClean="0">
                <a:solidFill>
                  <a:prstClr val="white"/>
                </a:solidFill>
              </a:rPr>
              <a:t>Flow</a:t>
            </a:r>
          </a:p>
          <a:p>
            <a:pPr marL="1657350" lvl="3" indent="-285750">
              <a:buFont typeface="Arial" panose="020B0604020202020204" pitchFamily="34" charset="0"/>
              <a:buAutoNum type="romanLcPeriod" startAt="2"/>
            </a:pPr>
            <a:r>
              <a:rPr lang="en-MY" sz="1200" dirty="0">
                <a:solidFill>
                  <a:prstClr val="white"/>
                </a:solidFill>
              </a:rPr>
              <a:t>Technological Specification</a:t>
            </a:r>
          </a:p>
          <a:p>
            <a:pPr lvl="3"/>
            <a:endParaRPr lang="en-MY" sz="1200" dirty="0">
              <a:solidFill>
                <a:prstClr val="white"/>
              </a:solidFill>
            </a:endParaRPr>
          </a:p>
          <a:p>
            <a:pPr lvl="4"/>
            <a:r>
              <a:rPr lang="en-MY" sz="1200" dirty="0">
                <a:solidFill>
                  <a:prstClr val="white"/>
                </a:solidFill>
              </a:rPr>
              <a:t>Software</a:t>
            </a:r>
          </a:p>
          <a:p>
            <a:pPr lvl="4"/>
            <a:r>
              <a:rPr lang="en-MY" sz="1200" dirty="0">
                <a:solidFill>
                  <a:prstClr val="white"/>
                </a:solidFill>
              </a:rPr>
              <a:t>Equipment and Budget</a:t>
            </a:r>
          </a:p>
          <a:p>
            <a:pPr marL="1371600" lvl="3" indent="0">
              <a:buNone/>
            </a:pPr>
            <a:endParaRPr lang="en-MY" sz="1200" dirty="0">
              <a:solidFill>
                <a:prstClr val="white"/>
              </a:solidFill>
            </a:endParaRPr>
          </a:p>
          <a:p>
            <a:pPr marL="1828800" lvl="4" indent="0">
              <a:buNone/>
            </a:pPr>
            <a:endParaRPr lang="en-MY" sz="1200" dirty="0">
              <a:solidFill>
                <a:prstClr val="white"/>
              </a:solidFill>
            </a:endParaRPr>
          </a:p>
          <a:p>
            <a:pPr marL="1828800" lvl="4" indent="0">
              <a:buNone/>
            </a:pPr>
            <a:endParaRPr lang="en-MY" sz="1200" dirty="0">
              <a:solidFill>
                <a:prstClr val="white"/>
              </a:solidFill>
            </a:endParaRPr>
          </a:p>
          <a:p>
            <a:endParaRPr lang="en-MY" dirty="0"/>
          </a:p>
        </p:txBody>
      </p:sp>
    </p:spTree>
    <p:extLst>
      <p:ext uri="{BB962C8B-B14F-4D97-AF65-F5344CB8AC3E}">
        <p14:creationId xmlns:p14="http://schemas.microsoft.com/office/powerpoint/2010/main" val="26741568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5347</TotalTime>
  <Words>614</Words>
  <Application>Microsoft Macintosh PowerPoint</Application>
  <PresentationFormat>Custom</PresentationFormat>
  <Paragraphs>266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Rose</vt:lpstr>
      <vt:lpstr>Contents</vt:lpstr>
      <vt:lpstr>1. Project  Introduction</vt:lpstr>
      <vt:lpstr>Project Statement</vt:lpstr>
      <vt:lpstr>b. Justification</vt:lpstr>
      <vt:lpstr>c. Justification</vt:lpstr>
      <vt:lpstr>c. Justification</vt:lpstr>
      <vt:lpstr>c. Justification</vt:lpstr>
      <vt:lpstr> 2. Installation Plannings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Q n A</vt:lpstr>
      <vt:lpstr>4.Appendix</vt:lpstr>
    </vt:vector>
  </TitlesOfParts>
  <Company>SpaceLab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intan ferrlia</dc:creator>
  <cp:lastModifiedBy>eka ferrina ikram shah</cp:lastModifiedBy>
  <cp:revision>52</cp:revision>
  <dcterms:created xsi:type="dcterms:W3CDTF">2018-02-24T03:51:54Z</dcterms:created>
  <dcterms:modified xsi:type="dcterms:W3CDTF">2018-02-28T21:01:43Z</dcterms:modified>
</cp:coreProperties>
</file>