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5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guide orient="horz" pos="215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200">
              <a:solidFill>
                <a:schemeClr val="dk1"/>
              </a:solidFill>
              <a:latin typeface="Calibri"/>
              <a:ea typeface="Calibri"/>
              <a:cs typeface="Calibri"/>
              <a:sym typeface="Calibri"/>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cc3aeae4b8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cc3aeae4b8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cc3aeae4b8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2cc3aeae4b8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cc3aeae4b8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cc3aeae4b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6e8ded8c22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26e8ded8c22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6e8ded8c22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6e8ded8c2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sp>
        <p:nvSpPr>
          <p:cNvPr id="109" name="Google Shape;10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5" name="Google Shape;115;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6" name="Google Shape;11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8"/>
          <p:cNvSpPr>
            <a:spLocks noGrp="1"/>
          </p:cNvSpPr>
          <p:nvPr>
            <p:ph type="pic" idx="2"/>
          </p:nvPr>
        </p:nvSpPr>
        <p:spPr>
          <a:xfrm>
            <a:off x="5183188" y="987425"/>
            <a:ext cx="6172200" cy="4873625"/>
          </a:xfrm>
          <a:prstGeom prst="rect">
            <a:avLst/>
          </a:prstGeom>
          <a:noFill/>
          <a:ln>
            <a:noFill/>
          </a:ln>
        </p:spPr>
      </p:sp>
      <p:sp>
        <p:nvSpPr>
          <p:cNvPr id="122" name="Google Shape;122;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3" name="Google Shape;12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0" name="Google Shape;40;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a:spLocks noGrp="1"/>
          </p:cNvSpPr>
          <p:nvPr>
            <p:ph type="pic" idx="2"/>
          </p:nvPr>
        </p:nvSpPr>
        <p:spPr>
          <a:xfrm>
            <a:off x="5183188" y="987425"/>
            <a:ext cx="6172200" cy="4873625"/>
          </a:xfrm>
          <a:prstGeom prst="rect">
            <a:avLst/>
          </a:prstGeom>
          <a:noFill/>
          <a:ln>
            <a:noFill/>
          </a:ln>
        </p:spPr>
      </p:sp>
      <p:sp>
        <p:nvSpPr>
          <p:cNvPr id="47" name="Google Shape;47;p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8" name="Google Shape;4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5"/>
        <p:cNvGrpSpPr/>
        <p:nvPr/>
      </p:nvGrpSpPr>
      <p:grpSpPr>
        <a:xfrm>
          <a:off x="0" y="0"/>
          <a:ext cx="0" cy="0"/>
          <a:chOff x="0" y="0"/>
          <a:chExt cx="0" cy="0"/>
        </a:xfrm>
      </p:grpSpPr>
      <p:sp>
        <p:nvSpPr>
          <p:cNvPr id="76" name="Google Shape;7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body" idx="1"/>
          </p:nvPr>
        </p:nvSpPr>
        <p:spPr>
          <a:xfrm>
            <a:off x="0" y="1741096"/>
            <a:ext cx="12191999" cy="511690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None/>
            </a:pPr>
            <a:endParaRPr sz="20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r>
              <a:rPr lang="en-US" sz="2000" b="1" dirty="0">
                <a:solidFill>
                  <a:schemeClr val="dk1"/>
                </a:solidFill>
                <a:latin typeface="Times New Roman"/>
                <a:ea typeface="Times New Roman"/>
                <a:cs typeface="Times New Roman"/>
                <a:sym typeface="Times New Roman"/>
              </a:rPr>
              <a:t>A Project Presentation on</a:t>
            </a:r>
            <a:endParaRPr dirty="0">
              <a:solidFill>
                <a:schemeClr val="dk1"/>
              </a:solidFill>
            </a:endParaRPr>
          </a:p>
          <a:p>
            <a:pPr marL="0" lvl="0" indent="0" algn="ctr" rtl="0">
              <a:lnSpc>
                <a:spcPct val="100000"/>
              </a:lnSpc>
              <a:spcBef>
                <a:spcPts val="0"/>
              </a:spcBef>
              <a:spcAft>
                <a:spcPts val="0"/>
              </a:spcAft>
              <a:buClr>
                <a:schemeClr val="dk1"/>
              </a:buClr>
              <a:buSzPts val="2800"/>
              <a:buNone/>
            </a:pPr>
            <a:endParaRPr sz="20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r>
              <a:rPr lang="en-US" sz="3200" b="1" dirty="0">
                <a:solidFill>
                  <a:srgbClr val="E30000"/>
                </a:solidFill>
                <a:latin typeface="Times New Roman"/>
                <a:ea typeface="Times New Roman"/>
                <a:cs typeface="Times New Roman"/>
                <a:sym typeface="Times New Roman"/>
              </a:rPr>
              <a:t>JP008 - Car Rental System </a:t>
            </a:r>
            <a:endParaRPr sz="3200" b="1" dirty="0">
              <a:solidFill>
                <a:srgbClr val="E3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endParaRPr sz="2000" b="1" dirty="0">
              <a:solidFill>
                <a:srgbClr val="E3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r>
              <a:rPr lang="en-US" sz="2000" b="1" dirty="0">
                <a:solidFill>
                  <a:schemeClr val="dk1"/>
                </a:solidFill>
                <a:latin typeface="Times New Roman"/>
                <a:ea typeface="Times New Roman"/>
                <a:cs typeface="Times New Roman"/>
                <a:sym typeface="Times New Roman"/>
              </a:rPr>
              <a:t>Under the guidance of</a:t>
            </a:r>
            <a:endParaRPr b="1" dirty="0">
              <a:solidFill>
                <a:schemeClr val="dk1"/>
              </a:solidFill>
            </a:endParaRPr>
          </a:p>
          <a:p>
            <a:pPr marL="0" lvl="0" indent="0" algn="ctr" rtl="0">
              <a:lnSpc>
                <a:spcPct val="100000"/>
              </a:lnSpc>
              <a:spcBef>
                <a:spcPts val="0"/>
              </a:spcBef>
              <a:spcAft>
                <a:spcPts val="0"/>
              </a:spcAft>
              <a:buClr>
                <a:schemeClr val="dk1"/>
              </a:buClr>
              <a:buSzPts val="2800"/>
              <a:buNone/>
            </a:pPr>
            <a:r>
              <a:rPr lang="en-US" sz="2000" b="1" dirty="0">
                <a:solidFill>
                  <a:schemeClr val="dk1"/>
                </a:solidFill>
                <a:latin typeface="Times New Roman"/>
                <a:ea typeface="Times New Roman"/>
                <a:cs typeface="Times New Roman"/>
                <a:sym typeface="Times New Roman"/>
              </a:rPr>
              <a:t>Archana</a:t>
            </a:r>
            <a:endParaRPr sz="20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r>
              <a:rPr lang="en-US" sz="1800" b="1" dirty="0">
                <a:solidFill>
                  <a:schemeClr val="dk1"/>
                </a:solidFill>
              </a:rPr>
              <a:t>Software Engineer</a:t>
            </a:r>
            <a:endParaRPr sz="1800" b="1" dirty="0">
              <a:solidFill>
                <a:schemeClr val="dk1"/>
              </a:solidFill>
            </a:endParaRPr>
          </a:p>
          <a:p>
            <a:pPr marL="0" lvl="0" indent="0" algn="ctr" rtl="0">
              <a:lnSpc>
                <a:spcPct val="100000"/>
              </a:lnSpc>
              <a:spcBef>
                <a:spcPts val="0"/>
              </a:spcBef>
              <a:spcAft>
                <a:spcPts val="0"/>
              </a:spcAft>
              <a:buClr>
                <a:schemeClr val="dk1"/>
              </a:buClr>
              <a:buSzPts val="2800"/>
              <a:buNone/>
            </a:pPr>
            <a:r>
              <a:rPr lang="en-US" sz="1800" b="1" dirty="0">
                <a:solidFill>
                  <a:schemeClr val="dk1"/>
                </a:solidFill>
              </a:rPr>
              <a:t>DLithe</a:t>
            </a:r>
            <a:endParaRPr sz="1800" b="1" dirty="0">
              <a:solidFill>
                <a:schemeClr val="dk1"/>
              </a:solidFill>
            </a:endParaRPr>
          </a:p>
          <a:p>
            <a:pPr marL="0" lvl="0" indent="0" algn="ctr" rtl="0">
              <a:lnSpc>
                <a:spcPct val="100000"/>
              </a:lnSpc>
              <a:spcBef>
                <a:spcPts val="0"/>
              </a:spcBef>
              <a:spcAft>
                <a:spcPts val="0"/>
              </a:spcAft>
              <a:buClr>
                <a:schemeClr val="dk1"/>
              </a:buClr>
              <a:buSzPts val="2800"/>
              <a:buNone/>
            </a:pPr>
            <a:r>
              <a:rPr lang="en-US" sz="2000" dirty="0">
                <a:latin typeface="Times New Roman"/>
                <a:ea typeface="Times New Roman"/>
                <a:cs typeface="Times New Roman"/>
                <a:sym typeface="Times New Roman"/>
              </a:rPr>
              <a:t>                                                                                                 Presented by,</a:t>
            </a:r>
            <a:endParaRPr dirty="0"/>
          </a:p>
          <a:p>
            <a:pPr marL="7772400" lvl="0" indent="457200" algn="l" rtl="0">
              <a:lnSpc>
                <a:spcPct val="100000"/>
              </a:lnSpc>
              <a:spcBef>
                <a:spcPts val="0"/>
              </a:spcBef>
              <a:spcAft>
                <a:spcPts val="0"/>
              </a:spcAft>
              <a:buClr>
                <a:schemeClr val="dk1"/>
              </a:buClr>
              <a:buSzPts val="2800"/>
              <a:buNone/>
            </a:pPr>
            <a:r>
              <a:rPr lang="en-US" sz="2000" b="1" dirty="0">
                <a:solidFill>
                  <a:schemeClr val="accent1"/>
                </a:solidFill>
                <a:latin typeface="Times New Roman"/>
                <a:ea typeface="Times New Roman"/>
                <a:cs typeface="Times New Roman"/>
                <a:sym typeface="Times New Roman"/>
              </a:rPr>
              <a:t>Umar Hanif Baji - 337CS21011</a:t>
            </a:r>
            <a:endParaRPr sz="2000" b="1" dirty="0">
              <a:solidFill>
                <a:schemeClr val="accent1"/>
              </a:solidFill>
              <a:latin typeface="Times New Roman"/>
              <a:ea typeface="Times New Roman"/>
              <a:cs typeface="Times New Roman"/>
              <a:sym typeface="Times New Roman"/>
            </a:endParaRPr>
          </a:p>
          <a:p>
            <a:pPr marL="7772400" lvl="0" indent="457200" algn="l" rtl="0">
              <a:lnSpc>
                <a:spcPct val="100000"/>
              </a:lnSpc>
              <a:spcBef>
                <a:spcPts val="0"/>
              </a:spcBef>
              <a:spcAft>
                <a:spcPts val="0"/>
              </a:spcAft>
              <a:buClr>
                <a:schemeClr val="dk1"/>
              </a:buClr>
              <a:buSzPts val="2800"/>
              <a:buNone/>
            </a:pPr>
            <a:r>
              <a:rPr lang="en-US" sz="2000" b="1" dirty="0">
                <a:solidFill>
                  <a:schemeClr val="accent1"/>
                </a:solidFill>
                <a:latin typeface="Times New Roman"/>
                <a:ea typeface="Times New Roman"/>
                <a:cs typeface="Times New Roman"/>
                <a:sym typeface="Times New Roman"/>
              </a:rPr>
              <a:t>Darshan D Shetty - 337CS21002</a:t>
            </a:r>
            <a:endParaRPr sz="2000" b="1" dirty="0">
              <a:solidFill>
                <a:schemeClr val="accent1"/>
              </a:solidFill>
              <a:latin typeface="Times New Roman"/>
              <a:ea typeface="Times New Roman"/>
              <a:cs typeface="Times New Roman"/>
              <a:sym typeface="Times New Roman"/>
            </a:endParaRPr>
          </a:p>
          <a:p>
            <a:pPr marL="7772400" lvl="0" indent="457200" algn="l" rtl="0">
              <a:lnSpc>
                <a:spcPct val="100000"/>
              </a:lnSpc>
              <a:spcBef>
                <a:spcPts val="0"/>
              </a:spcBef>
              <a:spcAft>
                <a:spcPts val="0"/>
              </a:spcAft>
              <a:buClr>
                <a:schemeClr val="dk1"/>
              </a:buClr>
              <a:buSzPts val="2800"/>
              <a:buNone/>
            </a:pPr>
            <a:r>
              <a:rPr lang="en-US" sz="2000" b="1" dirty="0">
                <a:solidFill>
                  <a:schemeClr val="accent1"/>
                </a:solidFill>
                <a:latin typeface="Times New Roman"/>
                <a:ea typeface="Times New Roman"/>
                <a:cs typeface="Times New Roman"/>
                <a:sym typeface="Times New Roman"/>
              </a:rPr>
              <a:t>Kumar Sujal - 337CS21006</a:t>
            </a:r>
            <a:endParaRPr sz="2000" b="1" dirty="0">
              <a:solidFill>
                <a:schemeClr val="accent1"/>
              </a:solidFill>
              <a:latin typeface="Times New Roman"/>
              <a:ea typeface="Times New Roman"/>
              <a:cs typeface="Times New Roman"/>
              <a:sym typeface="Times New Roman"/>
            </a:endParaRPr>
          </a:p>
          <a:p>
            <a:pPr marL="7772400" lvl="0" indent="457200" algn="l" rtl="0">
              <a:lnSpc>
                <a:spcPct val="100000"/>
              </a:lnSpc>
              <a:spcBef>
                <a:spcPts val="0"/>
              </a:spcBef>
              <a:spcAft>
                <a:spcPts val="0"/>
              </a:spcAft>
              <a:buClr>
                <a:schemeClr val="dk1"/>
              </a:buClr>
              <a:buSzPts val="2800"/>
              <a:buNone/>
            </a:pPr>
            <a:r>
              <a:rPr lang="en-US" sz="2000" b="1" dirty="0" err="1">
                <a:solidFill>
                  <a:schemeClr val="accent1"/>
                </a:solidFill>
                <a:latin typeface="Times New Roman"/>
                <a:ea typeface="Times New Roman"/>
                <a:cs typeface="Times New Roman"/>
                <a:sym typeface="Times New Roman"/>
              </a:rPr>
              <a:t>Balaji</a:t>
            </a:r>
            <a:r>
              <a:rPr lang="en-US" sz="2000" b="1" dirty="0">
                <a:solidFill>
                  <a:schemeClr val="accent1"/>
                </a:solidFill>
                <a:latin typeface="Times New Roman"/>
                <a:ea typeface="Times New Roman"/>
                <a:cs typeface="Times New Roman"/>
                <a:sym typeface="Times New Roman"/>
              </a:rPr>
              <a:t> V </a:t>
            </a:r>
            <a:r>
              <a:rPr lang="en-US" sz="2000" b="1" dirty="0" err="1">
                <a:solidFill>
                  <a:schemeClr val="accent1"/>
                </a:solidFill>
                <a:latin typeface="Times New Roman"/>
                <a:ea typeface="Times New Roman"/>
                <a:cs typeface="Times New Roman"/>
                <a:sym typeface="Times New Roman"/>
              </a:rPr>
              <a:t>Kodle</a:t>
            </a:r>
            <a:r>
              <a:rPr lang="en-US" sz="2000" b="1" dirty="0">
                <a:solidFill>
                  <a:schemeClr val="accent1"/>
                </a:solidFill>
                <a:latin typeface="Times New Roman"/>
                <a:ea typeface="Times New Roman"/>
                <a:cs typeface="Times New Roman"/>
                <a:sym typeface="Times New Roman"/>
              </a:rPr>
              <a:t> - 337CS22703</a:t>
            </a:r>
            <a:endParaRPr sz="2000" b="1" dirty="0">
              <a:solidFill>
                <a:schemeClr val="accent1"/>
              </a:solidFill>
              <a:latin typeface="Times New Roman"/>
              <a:ea typeface="Times New Roman"/>
              <a:cs typeface="Times New Roman"/>
              <a:sym typeface="Times New Roman"/>
            </a:endParaRPr>
          </a:p>
          <a:p>
            <a:pPr marL="7772400" lvl="0" indent="457200" algn="l" rtl="0">
              <a:lnSpc>
                <a:spcPct val="100000"/>
              </a:lnSpc>
              <a:spcBef>
                <a:spcPts val="0"/>
              </a:spcBef>
              <a:spcAft>
                <a:spcPts val="0"/>
              </a:spcAft>
              <a:buClr>
                <a:schemeClr val="dk1"/>
              </a:buClr>
              <a:buSzPts val="2800"/>
              <a:buNone/>
            </a:pPr>
            <a:r>
              <a:rPr lang="en-US" sz="2000" b="1" dirty="0" err="1">
                <a:solidFill>
                  <a:schemeClr val="accent1"/>
                </a:solidFill>
                <a:latin typeface="Times New Roman"/>
                <a:ea typeface="Times New Roman"/>
                <a:cs typeface="Times New Roman"/>
                <a:sym typeface="Times New Roman"/>
              </a:rPr>
              <a:t>Harsha</a:t>
            </a:r>
            <a:r>
              <a:rPr lang="en-US" sz="2000" b="1" dirty="0">
                <a:solidFill>
                  <a:schemeClr val="accent1"/>
                </a:solidFill>
                <a:latin typeface="Times New Roman"/>
                <a:ea typeface="Times New Roman"/>
                <a:cs typeface="Times New Roman"/>
                <a:sym typeface="Times New Roman"/>
              </a:rPr>
              <a:t> - 337CS22705</a:t>
            </a: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endParaRPr sz="2000" b="1" dirty="0">
              <a:solidFill>
                <a:schemeClr val="accent1"/>
              </a:solidFill>
              <a:latin typeface="Times New Roman"/>
              <a:ea typeface="Times New Roman"/>
              <a:cs typeface="Times New Roman"/>
              <a:sym typeface="Times New Roman"/>
            </a:endParaRPr>
          </a:p>
        </p:txBody>
      </p:sp>
      <p:sp>
        <p:nvSpPr>
          <p:cNvPr id="143" name="Google Shape;14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b="1">
                <a:solidFill>
                  <a:srgbClr val="E30000"/>
                </a:solidFill>
                <a:latin typeface="Times New Roman"/>
                <a:ea typeface="Times New Roman"/>
                <a:cs typeface="Times New Roman"/>
                <a:sym typeface="Times New Roman"/>
              </a:rPr>
              <a:t>     Java Full Stack Internship      </a:t>
            </a:r>
            <a:r>
              <a:rPr lang="en-US" b="1">
                <a:solidFill>
                  <a:schemeClr val="dk1"/>
                </a:solidFill>
                <a:latin typeface="Times New Roman"/>
                <a:ea typeface="Times New Roman"/>
                <a:cs typeface="Times New Roman"/>
                <a:sym typeface="Times New Roman"/>
              </a:rPr>
              <a:t/>
            </a:r>
            <a:br>
              <a:rPr lang="en-US" b="1">
                <a:solidFill>
                  <a:schemeClr val="dk1"/>
                </a:solidFill>
                <a:latin typeface="Times New Roman"/>
                <a:ea typeface="Times New Roman"/>
                <a:cs typeface="Times New Roman"/>
                <a:sym typeface="Times New Roman"/>
              </a:rPr>
            </a:br>
            <a:endParaRPr b="1">
              <a:solidFill>
                <a:schemeClr val="dk1"/>
              </a:solidFill>
              <a:latin typeface="Times New Roman"/>
              <a:ea typeface="Times New Roman"/>
              <a:cs typeface="Times New Roman"/>
              <a:sym typeface="Times New Roman"/>
            </a:endParaRPr>
          </a:p>
        </p:txBody>
      </p:sp>
      <p:pic>
        <p:nvPicPr>
          <p:cNvPr id="144" name="Google Shape;144;p21"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a:t>
            </a:r>
            <a:endParaRPr/>
          </a:p>
        </p:txBody>
      </p:sp>
      <p:sp>
        <p:nvSpPr>
          <p:cNvPr id="218" name="Google Shape;218;p30"/>
          <p:cNvSpPr txBox="1"/>
          <p:nvPr/>
        </p:nvSpPr>
        <p:spPr>
          <a:xfrm>
            <a:off x="4398745" y="6083166"/>
            <a:ext cx="49955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 Customer Landing Page</a:t>
            </a:r>
            <a:endParaRPr sz="1800">
              <a:solidFill>
                <a:schemeClr val="dk1"/>
              </a:solidFill>
              <a:latin typeface="Times New Roman"/>
              <a:ea typeface="Times New Roman"/>
              <a:cs typeface="Times New Roman"/>
              <a:sym typeface="Times New Roman"/>
            </a:endParaRPr>
          </a:p>
        </p:txBody>
      </p:sp>
      <p:pic>
        <p:nvPicPr>
          <p:cNvPr id="219" name="Google Shape;219;p30"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
        <p:nvSpPr>
          <p:cNvPr id="220" name="Google Shape;220;p30"/>
          <p:cNvSpPr txBox="1"/>
          <p:nvPr/>
        </p:nvSpPr>
        <p:spPr>
          <a:xfrm>
            <a:off x="8974455" y="1549400"/>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1" name="Google Shape;221;p30"/>
          <p:cNvPicPr preferRelativeResize="0"/>
          <p:nvPr/>
        </p:nvPicPr>
        <p:blipFill rotWithShape="1">
          <a:blip r:embed="rId4">
            <a:alphaModFix/>
          </a:blip>
          <a:srcRect b="5069"/>
          <a:stretch/>
        </p:blipFill>
        <p:spPr>
          <a:xfrm>
            <a:off x="1654629" y="1103087"/>
            <a:ext cx="9349957" cy="5036456"/>
          </a:xfrm>
          <a:prstGeom prst="rect">
            <a:avLst/>
          </a:prstGeom>
          <a:noFill/>
          <a:ln>
            <a:noFill/>
          </a:ln>
        </p:spPr>
      </p:pic>
      <p:sp>
        <p:nvSpPr>
          <p:cNvPr id="9" name="Google Shape;227;p31"/>
          <p:cNvSpPr txBox="1">
            <a:spLocks/>
          </p:cNvSpPr>
          <p:nvPr/>
        </p:nvSpPr>
        <p:spPr>
          <a:xfrm>
            <a:off x="838200" y="-263339"/>
            <a:ext cx="10515600" cy="1710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E30000"/>
              </a:buClr>
              <a:buSzPts val="3600"/>
              <a:buFont typeface="Times New Roman"/>
              <a:buNone/>
            </a:pPr>
            <a:r>
              <a:rPr lang="en-US" sz="3600" b="1" smtClean="0">
                <a:solidFill>
                  <a:srgbClr val="E30000"/>
                </a:solidFill>
                <a:latin typeface="Times New Roman"/>
                <a:ea typeface="Times New Roman"/>
                <a:cs typeface="Times New Roman"/>
                <a:sym typeface="Times New Roman"/>
              </a:rPr>
              <a:t>RESULTS AND ANALYSIS</a:t>
            </a:r>
            <a:endParaRPr lang="en-US" sz="3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1"/>
          <p:cNvPicPr preferRelativeResize="0"/>
          <p:nvPr/>
        </p:nvPicPr>
        <p:blipFill>
          <a:blip r:embed="rId3">
            <a:alphaModFix/>
          </a:blip>
          <a:stretch>
            <a:fillRect/>
          </a:stretch>
        </p:blipFill>
        <p:spPr>
          <a:xfrm>
            <a:off x="1313671" y="949746"/>
            <a:ext cx="9477568" cy="5328549"/>
          </a:xfrm>
          <a:prstGeom prst="rect">
            <a:avLst/>
          </a:prstGeom>
          <a:noFill/>
          <a:ln>
            <a:noFill/>
          </a:ln>
        </p:spPr>
      </p:pic>
      <p:sp>
        <p:nvSpPr>
          <p:cNvPr id="227" name="Google Shape;227;p31"/>
          <p:cNvSpPr txBox="1">
            <a:spLocks noGrp="1"/>
          </p:cNvSpPr>
          <p:nvPr>
            <p:ph type="title"/>
          </p:nvPr>
        </p:nvSpPr>
        <p:spPr>
          <a:xfrm>
            <a:off x="838200" y="-263339"/>
            <a:ext cx="10515600" cy="171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30000"/>
              </a:buClr>
              <a:buSzPts val="3600"/>
              <a:buFont typeface="Times New Roman"/>
              <a:buNone/>
            </a:pPr>
            <a:r>
              <a:rPr lang="en-US" sz="3600" b="1" dirty="0">
                <a:solidFill>
                  <a:srgbClr val="E30000"/>
                </a:solidFill>
                <a:latin typeface="Times New Roman"/>
                <a:ea typeface="Times New Roman"/>
                <a:cs typeface="Times New Roman"/>
                <a:sym typeface="Times New Roman"/>
              </a:rPr>
              <a:t>RESULTS AND ANALYSIS</a:t>
            </a:r>
            <a:endParaRPr sz="3600" dirty="0">
              <a:solidFill>
                <a:schemeClr val="dk1"/>
              </a:solidFill>
              <a:latin typeface="Times New Roman"/>
              <a:ea typeface="Times New Roman"/>
              <a:cs typeface="Times New Roman"/>
              <a:sym typeface="Times New Roman"/>
            </a:endParaRPr>
          </a:p>
        </p:txBody>
      </p:sp>
      <p:sp>
        <p:nvSpPr>
          <p:cNvPr id="228" name="Google Shape;228;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11</a:t>
            </a:r>
            <a:endParaRPr/>
          </a:p>
        </p:txBody>
      </p:sp>
      <p:sp>
        <p:nvSpPr>
          <p:cNvPr id="229" name="Google Shape;229;p31"/>
          <p:cNvSpPr txBox="1"/>
          <p:nvPr/>
        </p:nvSpPr>
        <p:spPr>
          <a:xfrm>
            <a:off x="6449320" y="6354241"/>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 Vehicle Inventory</a:t>
            </a:r>
            <a:endParaRPr sz="1800">
              <a:solidFill>
                <a:schemeClr val="dk1"/>
              </a:solidFill>
              <a:latin typeface="Times New Roman"/>
              <a:ea typeface="Times New Roman"/>
              <a:cs typeface="Times New Roman"/>
              <a:sym typeface="Times New Roman"/>
            </a:endParaRPr>
          </a:p>
        </p:txBody>
      </p:sp>
      <p:pic>
        <p:nvPicPr>
          <p:cNvPr id="230" name="Google Shape;230;p31" descr="dlithelogo"/>
          <p:cNvPicPr preferRelativeResize="0">
            <a:picLocks noGrp="1"/>
          </p:cNvPicPr>
          <p:nvPr>
            <p:ph type="pic" idx="2"/>
          </p:nvPr>
        </p:nvPicPr>
        <p:blipFill rotWithShape="1">
          <a:blip r:embed="rId4">
            <a:alphaModFix/>
          </a:blip>
          <a:srcRect/>
          <a:stretch/>
        </p:blipFill>
        <p:spPr>
          <a:xfrm>
            <a:off x="10437495" y="0"/>
            <a:ext cx="1754506" cy="824230"/>
          </a:xfrm>
          <a:prstGeom prst="rect">
            <a:avLst/>
          </a:prstGeom>
          <a:noFill/>
          <a:ln>
            <a:noFill/>
          </a:ln>
        </p:spPr>
      </p:pic>
      <p:sp>
        <p:nvSpPr>
          <p:cNvPr id="231" name="Google Shape;231;p31"/>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12</a:t>
            </a:r>
            <a:endParaRPr/>
          </a:p>
        </p:txBody>
      </p:sp>
      <p:sp>
        <p:nvSpPr>
          <p:cNvPr id="238" name="Google Shape;238;p32"/>
          <p:cNvSpPr txBox="1"/>
          <p:nvPr/>
        </p:nvSpPr>
        <p:spPr>
          <a:xfrm>
            <a:off x="5976327" y="6278295"/>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Figure 3: Vehicle Blog Section</a:t>
            </a:r>
            <a:endParaRPr sz="1800" dirty="0">
              <a:solidFill>
                <a:schemeClr val="dk1"/>
              </a:solidFill>
              <a:latin typeface="Times New Roman"/>
              <a:ea typeface="Times New Roman"/>
              <a:cs typeface="Times New Roman"/>
              <a:sym typeface="Times New Roman"/>
            </a:endParaRPr>
          </a:p>
        </p:txBody>
      </p:sp>
      <p:pic>
        <p:nvPicPr>
          <p:cNvPr id="239" name="Google Shape;239;p32"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240" name="Google Shape;240;p32"/>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1" name="Google Shape;241;p32"/>
          <p:cNvPicPr preferRelativeResize="0"/>
          <p:nvPr/>
        </p:nvPicPr>
        <p:blipFill>
          <a:blip r:embed="rId4">
            <a:alphaModFix/>
          </a:blip>
          <a:stretch>
            <a:fillRect/>
          </a:stretch>
        </p:blipFill>
        <p:spPr>
          <a:xfrm>
            <a:off x="1419675" y="961924"/>
            <a:ext cx="9352661" cy="5258325"/>
          </a:xfrm>
          <a:prstGeom prst="rect">
            <a:avLst/>
          </a:prstGeom>
          <a:noFill/>
          <a:ln>
            <a:noFill/>
          </a:ln>
        </p:spPr>
      </p:pic>
      <p:sp>
        <p:nvSpPr>
          <p:cNvPr id="9" name="Google Shape;227;p31"/>
          <p:cNvSpPr txBox="1">
            <a:spLocks/>
          </p:cNvSpPr>
          <p:nvPr/>
        </p:nvSpPr>
        <p:spPr>
          <a:xfrm>
            <a:off x="838200" y="-263339"/>
            <a:ext cx="10515600" cy="1710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E30000"/>
              </a:buClr>
              <a:buSzPts val="3600"/>
              <a:buFont typeface="Times New Roman"/>
              <a:buNone/>
            </a:pPr>
            <a:r>
              <a:rPr lang="en-US" sz="3600" b="1" smtClean="0">
                <a:solidFill>
                  <a:srgbClr val="E30000"/>
                </a:solidFill>
                <a:latin typeface="Times New Roman"/>
                <a:ea typeface="Times New Roman"/>
                <a:cs typeface="Times New Roman"/>
                <a:sym typeface="Times New Roman"/>
              </a:rPr>
              <a:t>RESULTS AND ANALYSIS</a:t>
            </a:r>
            <a:endParaRPr lang="en-US" sz="3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13</a:t>
            </a:r>
            <a:endParaRPr/>
          </a:p>
        </p:txBody>
      </p:sp>
      <p:sp>
        <p:nvSpPr>
          <p:cNvPr id="247" name="Google Shape;247;p33"/>
          <p:cNvSpPr txBox="1">
            <a:spLocks noGrp="1"/>
          </p:cNvSpPr>
          <p:nvPr>
            <p:ph type="body" idx="1"/>
          </p:nvPr>
        </p:nvSpPr>
        <p:spPr>
          <a:xfrm>
            <a:off x="838200" y="738051"/>
            <a:ext cx="10515600" cy="5667600"/>
          </a:xfrm>
          <a:prstGeom prst="rect">
            <a:avLst/>
          </a:prstGeom>
          <a:noFill/>
          <a:ln>
            <a:noFill/>
          </a:ln>
        </p:spPr>
        <p:txBody>
          <a:bodyPr spcFirstLastPara="1" wrap="square" lIns="91425" tIns="45700" rIns="91425" bIns="45700" anchor="t" anchorCtr="0">
            <a:normAutofit/>
          </a:bodyPr>
          <a:lstStyle/>
          <a:p>
            <a:pPr marL="228600" lvl="0" indent="-196850" algn="just" rtl="0">
              <a:lnSpc>
                <a:spcPct val="150000"/>
              </a:lnSpc>
              <a:spcBef>
                <a:spcPts val="1000"/>
              </a:spcBef>
              <a:spcAft>
                <a:spcPts val="0"/>
              </a:spcAft>
              <a:buClr>
                <a:schemeClr val="dk1"/>
              </a:buClr>
              <a:buSzPts val="2300"/>
              <a:buChar char="•"/>
            </a:pPr>
            <a:r>
              <a:rPr lang="en-US" sz="2300" b="1">
                <a:highlight>
                  <a:schemeClr val="lt1"/>
                </a:highlight>
                <a:latin typeface="Times New Roman"/>
                <a:ea typeface="Times New Roman"/>
                <a:cs typeface="Times New Roman"/>
                <a:sym typeface="Times New Roman"/>
              </a:rPr>
              <a:t>Database Management: </a:t>
            </a:r>
            <a:r>
              <a:rPr lang="en-US" sz="2300">
                <a:highlight>
                  <a:schemeClr val="lt1"/>
                </a:highlight>
                <a:latin typeface="Times New Roman"/>
                <a:ea typeface="Times New Roman"/>
                <a:cs typeface="Times New Roman"/>
                <a:sym typeface="Times New Roman"/>
              </a:rPr>
              <a:t>The database efficiently stored and managed data related to cars, customers, bookings, and rental history. Queries were executed promptly, ensuring retrieval of information and smooth system operation.</a:t>
            </a:r>
            <a:endParaRPr sz="2300">
              <a:highlight>
                <a:schemeClr val="lt1"/>
              </a:highlight>
              <a:latin typeface="Times New Roman"/>
              <a:ea typeface="Times New Roman"/>
              <a:cs typeface="Times New Roman"/>
              <a:sym typeface="Times New Roman"/>
            </a:endParaRPr>
          </a:p>
          <a:p>
            <a:pPr marL="228600" lvl="0" indent="-196850" algn="just" rtl="0">
              <a:lnSpc>
                <a:spcPct val="150000"/>
              </a:lnSpc>
              <a:spcBef>
                <a:spcPts val="1000"/>
              </a:spcBef>
              <a:spcAft>
                <a:spcPts val="0"/>
              </a:spcAft>
              <a:buSzPts val="2300"/>
              <a:buFont typeface="Times New Roman"/>
              <a:buChar char="•"/>
            </a:pPr>
            <a:r>
              <a:rPr lang="en-US" sz="2300" b="1">
                <a:highlight>
                  <a:schemeClr val="lt1"/>
                </a:highlight>
                <a:latin typeface="Times New Roman"/>
                <a:ea typeface="Times New Roman"/>
                <a:cs typeface="Times New Roman"/>
                <a:sym typeface="Times New Roman"/>
              </a:rPr>
              <a:t>User Interface: </a:t>
            </a:r>
            <a:r>
              <a:rPr lang="en-US" sz="2300">
                <a:highlight>
                  <a:schemeClr val="lt1"/>
                </a:highlight>
                <a:latin typeface="Times New Roman"/>
                <a:ea typeface="Times New Roman"/>
                <a:cs typeface="Times New Roman"/>
                <a:sym typeface="Times New Roman"/>
              </a:rPr>
              <a:t>The user interface provided an intuitive and user-friendly experience for both customers and administrators. Users can navigate effortlessly through the system, with clear options for browsing cars and making reservations.</a:t>
            </a:r>
            <a:endParaRPr sz="2300">
              <a:highlight>
                <a:schemeClr val="lt1"/>
              </a:highlight>
              <a:latin typeface="Times New Roman"/>
              <a:ea typeface="Times New Roman"/>
              <a:cs typeface="Times New Roman"/>
              <a:sym typeface="Times New Roman"/>
            </a:endParaRPr>
          </a:p>
          <a:p>
            <a:pPr marL="228600" lvl="0" indent="-196850" algn="just" rtl="0">
              <a:lnSpc>
                <a:spcPct val="150000"/>
              </a:lnSpc>
              <a:spcBef>
                <a:spcPts val="1000"/>
              </a:spcBef>
              <a:spcAft>
                <a:spcPts val="0"/>
              </a:spcAft>
              <a:buSzPts val="2300"/>
              <a:buFont typeface="Times New Roman"/>
              <a:buChar char="•"/>
            </a:pPr>
            <a:r>
              <a:rPr lang="en-US" sz="2300" b="1">
                <a:highlight>
                  <a:schemeClr val="lt1"/>
                </a:highlight>
                <a:latin typeface="Times New Roman"/>
                <a:ea typeface="Times New Roman"/>
                <a:cs typeface="Times New Roman"/>
                <a:sym typeface="Times New Roman"/>
              </a:rPr>
              <a:t>Car Management:</a:t>
            </a:r>
            <a:r>
              <a:rPr lang="en-US" sz="2300">
                <a:highlight>
                  <a:schemeClr val="lt1"/>
                </a:highlight>
                <a:latin typeface="Times New Roman"/>
                <a:ea typeface="Times New Roman"/>
                <a:cs typeface="Times New Roman"/>
                <a:sym typeface="Times New Roman"/>
              </a:rPr>
              <a:t> The car management functionalities allows for seamless management of the car inventory. Administrators can easily add, update, and remove cars, ensuring accurate and up-to-date information for customers.</a:t>
            </a:r>
            <a:endParaRPr sz="2300">
              <a:highlight>
                <a:schemeClr val="lt1"/>
              </a:highlight>
              <a:latin typeface="Times New Roman"/>
              <a:ea typeface="Times New Roman"/>
              <a:cs typeface="Times New Roman"/>
              <a:sym typeface="Times New Roman"/>
            </a:endParaRPr>
          </a:p>
        </p:txBody>
      </p:sp>
      <p:pic>
        <p:nvPicPr>
          <p:cNvPr id="248" name="Google Shape;248;p33"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14</a:t>
            </a:r>
            <a:endParaRPr/>
          </a:p>
        </p:txBody>
      </p:sp>
      <p:sp>
        <p:nvSpPr>
          <p:cNvPr id="254" name="Google Shape;254;p34"/>
          <p:cNvSpPr txBox="1">
            <a:spLocks noGrp="1"/>
          </p:cNvSpPr>
          <p:nvPr>
            <p:ph type="body" idx="1"/>
          </p:nvPr>
        </p:nvSpPr>
        <p:spPr>
          <a:xfrm>
            <a:off x="838200" y="814250"/>
            <a:ext cx="10515600" cy="5112300"/>
          </a:xfrm>
          <a:prstGeom prst="rect">
            <a:avLst/>
          </a:prstGeom>
          <a:noFill/>
          <a:ln>
            <a:noFill/>
          </a:ln>
        </p:spPr>
        <p:txBody>
          <a:bodyPr spcFirstLastPara="1" wrap="square" lIns="91425" tIns="45700" rIns="91425" bIns="45700" anchor="t" anchorCtr="0">
            <a:normAutofit lnSpcReduction="10000"/>
          </a:bodyPr>
          <a:lstStyle/>
          <a:p>
            <a:pPr marL="228600" lvl="0" indent="-196850" algn="just" rtl="0">
              <a:lnSpc>
                <a:spcPct val="150000"/>
              </a:lnSpc>
              <a:spcBef>
                <a:spcPts val="1000"/>
              </a:spcBef>
              <a:spcAft>
                <a:spcPts val="0"/>
              </a:spcAft>
              <a:buSzPts val="2300"/>
              <a:buFont typeface="Times New Roman"/>
              <a:buChar char="•"/>
            </a:pPr>
            <a:r>
              <a:rPr lang="en-US" sz="2300" b="1">
                <a:highlight>
                  <a:schemeClr val="lt1"/>
                </a:highlight>
                <a:latin typeface="Times New Roman"/>
                <a:ea typeface="Times New Roman"/>
                <a:cs typeface="Times New Roman"/>
                <a:sym typeface="Times New Roman"/>
              </a:rPr>
              <a:t>Reservation System: </a:t>
            </a:r>
            <a:r>
              <a:rPr lang="en-US" sz="2300">
                <a:highlight>
                  <a:schemeClr val="lt1"/>
                </a:highlight>
                <a:latin typeface="Times New Roman"/>
                <a:ea typeface="Times New Roman"/>
                <a:cs typeface="Times New Roman"/>
                <a:sym typeface="Times New Roman"/>
              </a:rPr>
              <a:t>The reservation system facilitated smooth and hassle-free booking experiences for customers. Users could browse available cars, select rental dates, and make reservations with ease, resulting in high customer satisfaction.</a:t>
            </a:r>
            <a:endParaRPr sz="2300">
              <a:highlight>
                <a:schemeClr val="lt1"/>
              </a:highlight>
              <a:latin typeface="Times New Roman"/>
              <a:ea typeface="Times New Roman"/>
              <a:cs typeface="Times New Roman"/>
              <a:sym typeface="Times New Roman"/>
            </a:endParaRPr>
          </a:p>
          <a:p>
            <a:pPr marL="228600" lvl="0" indent="-196850" algn="just" rtl="0">
              <a:lnSpc>
                <a:spcPct val="150000"/>
              </a:lnSpc>
              <a:spcBef>
                <a:spcPts val="1000"/>
              </a:spcBef>
              <a:spcAft>
                <a:spcPts val="0"/>
              </a:spcAft>
              <a:buSzPts val="2300"/>
              <a:buFont typeface="Times New Roman"/>
              <a:buChar char="•"/>
            </a:pPr>
            <a:r>
              <a:rPr lang="en-US" sz="2300" b="1">
                <a:highlight>
                  <a:schemeClr val="lt1"/>
                </a:highlight>
                <a:latin typeface="Times New Roman"/>
                <a:ea typeface="Times New Roman"/>
                <a:cs typeface="Times New Roman"/>
                <a:sym typeface="Times New Roman"/>
              </a:rPr>
              <a:t>Payment Integration:</a:t>
            </a:r>
            <a:r>
              <a:rPr lang="en-US" sz="2300">
                <a:highlight>
                  <a:schemeClr val="lt1"/>
                </a:highlight>
                <a:latin typeface="Times New Roman"/>
                <a:ea typeface="Times New Roman"/>
                <a:cs typeface="Times New Roman"/>
                <a:sym typeface="Times New Roman"/>
              </a:rPr>
              <a:t> Secure payment gateways facilitated smooth transactions for reservations, ensuring the security of customer payment information. Payment processes were seamless, enhancing the overall user experience.</a:t>
            </a:r>
            <a:endParaRPr sz="2300">
              <a:highlight>
                <a:schemeClr val="lt1"/>
              </a:highlight>
              <a:latin typeface="Times New Roman"/>
              <a:ea typeface="Times New Roman"/>
              <a:cs typeface="Times New Roman"/>
              <a:sym typeface="Times New Roman"/>
            </a:endParaRPr>
          </a:p>
          <a:p>
            <a:pPr marL="228600" lvl="0" indent="-196850" algn="just" rtl="0">
              <a:lnSpc>
                <a:spcPct val="150000"/>
              </a:lnSpc>
              <a:spcBef>
                <a:spcPts val="1000"/>
              </a:spcBef>
              <a:spcAft>
                <a:spcPts val="0"/>
              </a:spcAft>
              <a:buSzPts val="2300"/>
              <a:buFont typeface="Times New Roman"/>
              <a:buChar char="•"/>
            </a:pPr>
            <a:r>
              <a:rPr lang="en-US" sz="2300" b="1">
                <a:highlight>
                  <a:schemeClr val="lt1"/>
                </a:highlight>
                <a:latin typeface="Times New Roman"/>
                <a:ea typeface="Times New Roman"/>
                <a:cs typeface="Times New Roman"/>
                <a:sym typeface="Times New Roman"/>
              </a:rPr>
              <a:t>Rental History: </a:t>
            </a:r>
            <a:r>
              <a:rPr lang="en-US" sz="2300">
                <a:highlight>
                  <a:schemeClr val="lt1"/>
                </a:highlight>
                <a:latin typeface="Times New Roman"/>
                <a:ea typeface="Times New Roman"/>
                <a:cs typeface="Times New Roman"/>
                <a:sym typeface="Times New Roman"/>
              </a:rPr>
              <a:t>The tracking of rental history and booking features provided valuable insights for admins and customers. Admins can manage booking status and customers can view it accordingly.</a:t>
            </a:r>
            <a:endParaRPr sz="2300">
              <a:highlight>
                <a:schemeClr val="lt1"/>
              </a:highlight>
              <a:latin typeface="Times New Roman"/>
              <a:ea typeface="Times New Roman"/>
              <a:cs typeface="Times New Roman"/>
              <a:sym typeface="Times New Roman"/>
            </a:endParaRPr>
          </a:p>
        </p:txBody>
      </p:sp>
      <p:pic>
        <p:nvPicPr>
          <p:cNvPr id="255" name="Google Shape;255;p34"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Conclusion</a:t>
            </a:r>
            <a:endParaRPr b="1">
              <a:solidFill>
                <a:srgbClr val="E30000"/>
              </a:solidFill>
              <a:latin typeface="Times New Roman"/>
              <a:ea typeface="Times New Roman"/>
              <a:cs typeface="Times New Roman"/>
              <a:sym typeface="Times New Roman"/>
            </a:endParaRPr>
          </a:p>
        </p:txBody>
      </p:sp>
      <p:sp>
        <p:nvSpPr>
          <p:cNvPr id="261" name="Google Shape;261;p35"/>
          <p:cNvSpPr txBox="1">
            <a:spLocks noGrp="1"/>
          </p:cNvSpPr>
          <p:nvPr>
            <p:ph type="body" idx="1"/>
          </p:nvPr>
        </p:nvSpPr>
        <p:spPr>
          <a:xfrm>
            <a:off x="838200" y="1690688"/>
            <a:ext cx="10515600" cy="4486275"/>
          </a:xfrm>
          <a:prstGeom prst="rect">
            <a:avLst/>
          </a:prstGeom>
          <a:noFill/>
          <a:ln>
            <a:noFill/>
          </a:ln>
        </p:spPr>
        <p:txBody>
          <a:bodyPr spcFirstLastPara="1" wrap="square" lIns="91425" tIns="45700" rIns="91425" bIns="45700" anchor="t" anchorCtr="0">
            <a:noAutofit/>
          </a:bodyPr>
          <a:lstStyle/>
          <a:p>
            <a:pPr marL="0" marR="403225" lvl="0" indent="0" algn="just" rtl="0">
              <a:lnSpc>
                <a:spcPct val="150000"/>
              </a:lnSpc>
              <a:spcBef>
                <a:spcPts val="0"/>
              </a:spcBef>
              <a:spcAft>
                <a:spcPts val="0"/>
              </a:spcAft>
              <a:buClr>
                <a:schemeClr val="dk1"/>
              </a:buClr>
              <a:buSzPts val="1100"/>
              <a:buNone/>
            </a:pPr>
            <a:r>
              <a:rPr lang="en-US">
                <a:highlight>
                  <a:schemeClr val="lt1"/>
                </a:highlight>
                <a:latin typeface="Times New Roman"/>
                <a:ea typeface="Times New Roman"/>
                <a:cs typeface="Times New Roman"/>
                <a:sym typeface="Times New Roman"/>
              </a:rPr>
              <a:t>In conclusion, the successful implementation of our car rental system represents a solution to our problem statement. Through structured planning and execution, we have constructed a platform that streamlines the car rental process for all members involved. With an emphasis on user-friendliness, accessibility, and efficiency, our system provides customers with a satisfying user experience</a:t>
            </a:r>
            <a:endParaRPr>
              <a:highlight>
                <a:schemeClr val="lt1"/>
              </a:highlight>
              <a:latin typeface="Times New Roman"/>
              <a:ea typeface="Times New Roman"/>
              <a:cs typeface="Times New Roman"/>
              <a:sym typeface="Times New Roman"/>
            </a:endParaRPr>
          </a:p>
        </p:txBody>
      </p:sp>
      <p:pic>
        <p:nvPicPr>
          <p:cNvPr id="262" name="Google Shape;262;p35"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
        <p:nvSpPr>
          <p:cNvPr id="263" name="Google Shape;263;p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body" idx="1"/>
          </p:nvPr>
        </p:nvSpPr>
        <p:spPr>
          <a:xfrm>
            <a:off x="838200" y="899746"/>
            <a:ext cx="10515600" cy="54297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000"/>
              </a:spcBef>
              <a:spcAft>
                <a:spcPts val="0"/>
              </a:spcAft>
              <a:buClr>
                <a:schemeClr val="dk1"/>
              </a:buClr>
              <a:buSzPts val="1100"/>
              <a:buFont typeface="Arial"/>
              <a:buNone/>
            </a:pPr>
            <a:r>
              <a:rPr lang="en-US">
                <a:highlight>
                  <a:schemeClr val="lt1"/>
                </a:highlight>
                <a:latin typeface="Times New Roman"/>
                <a:ea typeface="Times New Roman"/>
                <a:cs typeface="Times New Roman"/>
                <a:sym typeface="Times New Roman"/>
              </a:rPr>
              <a:t>In future we would like to implement the following:</a:t>
            </a:r>
            <a:endParaRPr>
              <a:highlight>
                <a:schemeClr val="lt1"/>
              </a:highlight>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Font typeface="Times New Roman"/>
              <a:buChar char="❖"/>
            </a:pPr>
            <a:r>
              <a:rPr lang="en-US" b="1">
                <a:highlight>
                  <a:schemeClr val="lt1"/>
                </a:highlight>
                <a:latin typeface="Times New Roman"/>
                <a:ea typeface="Times New Roman"/>
                <a:cs typeface="Times New Roman"/>
                <a:sym typeface="Times New Roman"/>
              </a:rPr>
              <a:t>User Feedback:</a:t>
            </a:r>
            <a:r>
              <a:rPr lang="en-US">
                <a:highlight>
                  <a:schemeClr val="lt1"/>
                </a:highlight>
                <a:latin typeface="Times New Roman"/>
                <a:ea typeface="Times New Roman"/>
                <a:cs typeface="Times New Roman"/>
                <a:sym typeface="Times New Roman"/>
              </a:rPr>
              <a:t> Gathers feedback from users to identify areas for improvement and address any issues they may have encountered.</a:t>
            </a:r>
            <a:endParaRPr>
              <a:highlight>
                <a:schemeClr val="lt1"/>
              </a:highlight>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US" b="1">
                <a:highlight>
                  <a:schemeClr val="lt1"/>
                </a:highlight>
                <a:latin typeface="Times New Roman"/>
                <a:ea typeface="Times New Roman"/>
                <a:cs typeface="Times New Roman"/>
                <a:sym typeface="Times New Roman"/>
              </a:rPr>
              <a:t>Expand Payment Options:</a:t>
            </a:r>
            <a:r>
              <a:rPr lang="en-US">
                <a:highlight>
                  <a:schemeClr val="lt1"/>
                </a:highlight>
                <a:latin typeface="Times New Roman"/>
                <a:ea typeface="Times New Roman"/>
                <a:cs typeface="Times New Roman"/>
                <a:sym typeface="Times New Roman"/>
              </a:rPr>
              <a:t> Offer a wider range of payment options to customers, like stripe and PayPal.</a:t>
            </a:r>
            <a:endParaRPr>
              <a:highlight>
                <a:schemeClr val="lt1"/>
              </a:highlight>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US" b="1">
                <a:highlight>
                  <a:schemeClr val="lt1"/>
                </a:highlight>
                <a:latin typeface="Times New Roman"/>
                <a:ea typeface="Times New Roman"/>
                <a:cs typeface="Times New Roman"/>
                <a:sym typeface="Times New Roman"/>
              </a:rPr>
              <a:t>Accessibility:</a:t>
            </a:r>
            <a:r>
              <a:rPr lang="en-US">
                <a:highlight>
                  <a:schemeClr val="lt1"/>
                </a:highlight>
                <a:latin typeface="Times New Roman"/>
                <a:ea typeface="Times New Roman"/>
                <a:cs typeface="Times New Roman"/>
                <a:sym typeface="Times New Roman"/>
              </a:rPr>
              <a:t> Ensure that the application is accessible to users with disabilities by adhering to accessibility standards and guidelines.</a:t>
            </a:r>
            <a:endParaRPr>
              <a:highlight>
                <a:schemeClr val="lt1"/>
              </a:highlight>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US" b="1">
                <a:highlight>
                  <a:schemeClr val="lt1"/>
                </a:highlight>
                <a:latin typeface="Times New Roman"/>
                <a:ea typeface="Times New Roman"/>
                <a:cs typeface="Times New Roman"/>
                <a:sym typeface="Times New Roman"/>
              </a:rPr>
              <a:t>Data Analytics:</a:t>
            </a:r>
            <a:r>
              <a:rPr lang="en-US">
                <a:highlight>
                  <a:schemeClr val="lt1"/>
                </a:highlight>
                <a:latin typeface="Times New Roman"/>
                <a:ea typeface="Times New Roman"/>
                <a:cs typeface="Times New Roman"/>
                <a:sym typeface="Times New Roman"/>
              </a:rPr>
              <a:t> Gather data to get insights into user behavior, preferences, and trends, enabling data-driven decision-making and targeted marketing efforts.</a:t>
            </a:r>
            <a:endParaRPr>
              <a:highlight>
                <a:schemeClr val="lt1"/>
              </a:highlight>
              <a:latin typeface="Times New Roman"/>
              <a:ea typeface="Times New Roman"/>
              <a:cs typeface="Times New Roman"/>
              <a:sym typeface="Times New Roman"/>
            </a:endParaRPr>
          </a:p>
        </p:txBody>
      </p:sp>
      <p:pic>
        <p:nvPicPr>
          <p:cNvPr id="269" name="Google Shape;269;p36"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
        <p:nvSpPr>
          <p:cNvPr id="270" name="Google Shape;270;p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References</a:t>
            </a:r>
            <a:endParaRPr b="1">
              <a:solidFill>
                <a:srgbClr val="E30000"/>
              </a:solidFill>
              <a:latin typeface="Times New Roman"/>
              <a:ea typeface="Times New Roman"/>
              <a:cs typeface="Times New Roman"/>
              <a:sym typeface="Times New Roman"/>
            </a:endParaRPr>
          </a:p>
        </p:txBody>
      </p:sp>
      <p:sp>
        <p:nvSpPr>
          <p:cNvPr id="276" name="Google Shape;276;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50000"/>
              </a:lnSpc>
              <a:spcBef>
                <a:spcPts val="0"/>
              </a:spcBef>
              <a:spcAft>
                <a:spcPts val="0"/>
              </a:spcAft>
              <a:buClr>
                <a:srgbClr val="FFFF00"/>
              </a:buClr>
              <a:buSzPts val="2800"/>
              <a:buNone/>
            </a:pPr>
            <a:r>
              <a:rPr lang="en-US">
                <a:highlight>
                  <a:schemeClr val="lt1"/>
                </a:highlight>
                <a:latin typeface="Times New Roman"/>
                <a:ea typeface="Times New Roman"/>
                <a:cs typeface="Times New Roman"/>
                <a:sym typeface="Times New Roman"/>
              </a:rPr>
              <a:t>[1] Smith, J. (2023). "User-Centric Design Principles for Digital Applications." Journal of User Experience, 8(2), 123-135.</a:t>
            </a:r>
            <a:endParaRPr>
              <a:highlight>
                <a:schemeClr val="lt1"/>
              </a:highlight>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2800"/>
              <a:buNone/>
            </a:pPr>
            <a:r>
              <a:rPr lang="en-US">
                <a:highlight>
                  <a:schemeClr val="lt1"/>
                </a:highlight>
                <a:latin typeface="Times New Roman"/>
                <a:ea typeface="Times New Roman"/>
                <a:cs typeface="Times New Roman"/>
                <a:sym typeface="Times New Roman"/>
              </a:rPr>
              <a:t>[2] Johnson, A. (2022). "Scalability Strategies for Web Applications." Proceedings of the International Conference on Software Engineering (ICSE), 45-52.</a:t>
            </a:r>
            <a:endParaRPr>
              <a:highlight>
                <a:schemeClr val="lt1"/>
              </a:highlight>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highlight>
                <a:schemeClr val="lt1"/>
              </a:highlight>
              <a:latin typeface="Times New Roman"/>
              <a:ea typeface="Times New Roman"/>
              <a:cs typeface="Times New Roman"/>
              <a:sym typeface="Times New Roman"/>
            </a:endParaRPr>
          </a:p>
        </p:txBody>
      </p:sp>
      <p:sp>
        <p:nvSpPr>
          <p:cNvPr id="277" name="Google Shape;27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t>17</a:t>
            </a:r>
            <a:endParaRPr sz="1400"/>
          </a:p>
        </p:txBody>
      </p:sp>
      <p:pic>
        <p:nvPicPr>
          <p:cNvPr id="278" name="Google Shape;278;p37"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E30000"/>
              </a:buClr>
              <a:buSzPts val="6000"/>
              <a:buFont typeface="Times New Roman"/>
              <a:buNone/>
            </a:pPr>
            <a:r>
              <a:rPr lang="en-US" b="1">
                <a:solidFill>
                  <a:srgbClr val="E30000"/>
                </a:solidFill>
                <a:latin typeface="Times New Roman"/>
                <a:ea typeface="Times New Roman"/>
                <a:cs typeface="Times New Roman"/>
                <a:sym typeface="Times New Roman"/>
              </a:rPr>
              <a:t>THANK YOU</a:t>
            </a:r>
            <a:endParaRPr b="1">
              <a:solidFill>
                <a:srgbClr val="E3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Contents</a:t>
            </a:r>
            <a:endParaRPr b="1">
              <a:solidFill>
                <a:srgbClr val="E30000"/>
              </a:solidFill>
              <a:latin typeface="Times New Roman"/>
              <a:ea typeface="Times New Roman"/>
              <a:cs typeface="Times New Roman"/>
              <a:sym typeface="Times New Roman"/>
            </a:endParaRPr>
          </a:p>
        </p:txBody>
      </p:sp>
      <p:sp>
        <p:nvSpPr>
          <p:cNvPr id="150" name="Google Shape;15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Introduction</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Problem statement</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Objectives</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Methodology</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Implementation</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Results and analysis</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Conclusion</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References</a:t>
            </a:r>
            <a:endParaRPr>
              <a:highlight>
                <a:schemeClr val="lt1"/>
              </a:highlight>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highlight>
                <a:schemeClr val="lt1"/>
              </a:highlight>
              <a:latin typeface="Times New Roman"/>
              <a:ea typeface="Times New Roman"/>
              <a:cs typeface="Times New Roman"/>
              <a:sym typeface="Times New Roman"/>
            </a:endParaRPr>
          </a:p>
        </p:txBody>
      </p:sp>
      <p:sp>
        <p:nvSpPr>
          <p:cNvPr id="151" name="Google Shape;15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t>1</a:t>
            </a:r>
            <a:endParaRPr sz="1400" b="1"/>
          </a:p>
        </p:txBody>
      </p:sp>
      <p:pic>
        <p:nvPicPr>
          <p:cNvPr id="152" name="Google Shape;152;p22" descr="dlithelogo"/>
          <p:cNvPicPr preferRelativeResize="0">
            <a:picLocks noGrp="1"/>
          </p:cNvPicPr>
          <p:nvPr>
            <p:ph type="pic" idx="2"/>
          </p:nvPr>
        </p:nvPicPr>
        <p:blipFill rotWithShape="1">
          <a:blip r:embed="rId3">
            <a:alphaModFix/>
          </a:blip>
          <a:srcRect/>
          <a:stretch/>
        </p:blipFill>
        <p:spPr>
          <a:xfrm>
            <a:off x="10447020" y="19050"/>
            <a:ext cx="1754505" cy="8242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671146" y="27720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solidFill>
                  <a:srgbClr val="E30000"/>
                </a:solidFill>
                <a:latin typeface="Times New Roman"/>
                <a:ea typeface="Times New Roman"/>
                <a:cs typeface="Times New Roman"/>
                <a:sym typeface="Times New Roman"/>
              </a:rPr>
              <a:t>Introduction</a:t>
            </a:r>
            <a:endParaRPr b="1">
              <a:solidFill>
                <a:srgbClr val="E30000"/>
              </a:solidFill>
              <a:latin typeface="Times New Roman"/>
              <a:ea typeface="Times New Roman"/>
              <a:cs typeface="Times New Roman"/>
              <a:sym typeface="Times New Roman"/>
            </a:endParaRPr>
          </a:p>
        </p:txBody>
      </p:sp>
      <p:sp>
        <p:nvSpPr>
          <p:cNvPr id="158" name="Google Shape;15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685800" lvl="1" indent="-228600" algn="just" rtl="0">
              <a:lnSpc>
                <a:spcPct val="115000"/>
              </a:lnSpc>
              <a:spcBef>
                <a:spcPts val="0"/>
              </a:spcBef>
              <a:spcAft>
                <a:spcPts val="0"/>
              </a:spcAft>
              <a:buClr>
                <a:schemeClr val="dk1"/>
              </a:buClr>
              <a:buSzPts val="2800"/>
              <a:buChar char="•"/>
            </a:pPr>
            <a:r>
              <a:rPr lang="en-US" sz="2800">
                <a:highlight>
                  <a:schemeClr val="lt1"/>
                </a:highlight>
                <a:latin typeface="Times New Roman"/>
                <a:ea typeface="Times New Roman"/>
                <a:cs typeface="Times New Roman"/>
                <a:sym typeface="Times New Roman"/>
              </a:rPr>
              <a:t>This car rental system is a digital platform that allows customers to rent vehicles of their preference for a defined number of days.</a:t>
            </a:r>
            <a:endParaRPr sz="2800">
              <a:highlight>
                <a:schemeClr val="lt1"/>
              </a:highlight>
              <a:latin typeface="Times New Roman"/>
              <a:ea typeface="Times New Roman"/>
              <a:cs typeface="Times New Roman"/>
              <a:sym typeface="Times New Roman"/>
            </a:endParaRPr>
          </a:p>
          <a:p>
            <a:pPr marL="685800" lvl="1" indent="-228600" algn="just" rtl="0">
              <a:lnSpc>
                <a:spcPct val="115000"/>
              </a:lnSpc>
              <a:spcBef>
                <a:spcPts val="0"/>
              </a:spcBef>
              <a:spcAft>
                <a:spcPts val="0"/>
              </a:spcAft>
              <a:buSzPts val="2800"/>
              <a:buFont typeface="Times New Roman"/>
              <a:buChar char="•"/>
            </a:pPr>
            <a:r>
              <a:rPr lang="en-US" sz="2800">
                <a:highlight>
                  <a:schemeClr val="lt1"/>
                </a:highlight>
                <a:latin typeface="Times New Roman"/>
                <a:ea typeface="Times New Roman"/>
                <a:cs typeface="Times New Roman"/>
                <a:sym typeface="Times New Roman"/>
              </a:rPr>
              <a:t>It provides customer with an interface which allows them to filter and search vehicles by specific features or browse the inventory in general.</a:t>
            </a:r>
            <a:endParaRPr sz="2800">
              <a:highlight>
                <a:schemeClr val="lt1"/>
              </a:highlight>
              <a:latin typeface="Times New Roman"/>
              <a:ea typeface="Times New Roman"/>
              <a:cs typeface="Times New Roman"/>
              <a:sym typeface="Times New Roman"/>
            </a:endParaRPr>
          </a:p>
          <a:p>
            <a:pPr marL="685800" lvl="1" indent="-228600" algn="just" rtl="0">
              <a:lnSpc>
                <a:spcPct val="115000"/>
              </a:lnSpc>
              <a:spcBef>
                <a:spcPts val="0"/>
              </a:spcBef>
              <a:spcAft>
                <a:spcPts val="0"/>
              </a:spcAft>
              <a:buSzPts val="2800"/>
              <a:buFont typeface="Times New Roman"/>
              <a:buChar char="•"/>
            </a:pPr>
            <a:r>
              <a:rPr lang="en-US" sz="2800">
                <a:highlight>
                  <a:schemeClr val="lt1"/>
                </a:highlight>
                <a:latin typeface="Times New Roman"/>
                <a:ea typeface="Times New Roman"/>
                <a:cs typeface="Times New Roman"/>
                <a:sym typeface="Times New Roman"/>
              </a:rPr>
              <a:t>Customers can view a diverse fleet of vehicles ranging from sports cars to SUVs. They have the ability for flexible pricing, vehicle type any many more attributes</a:t>
            </a:r>
            <a:endParaRPr sz="2800">
              <a:highlight>
                <a:schemeClr val="lt1"/>
              </a:highlight>
              <a:latin typeface="Times New Roman"/>
              <a:ea typeface="Times New Roman"/>
              <a:cs typeface="Times New Roman"/>
              <a:sym typeface="Times New Roman"/>
            </a:endParaRPr>
          </a:p>
        </p:txBody>
      </p:sp>
      <p:sp>
        <p:nvSpPr>
          <p:cNvPr id="159" name="Google Shape;1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t>2</a:t>
            </a:r>
            <a:endParaRPr sz="1400" b="1"/>
          </a:p>
        </p:txBody>
      </p:sp>
      <p:pic>
        <p:nvPicPr>
          <p:cNvPr id="160" name="Google Shape;160;p23" descr="dlithelogo"/>
          <p:cNvPicPr preferRelativeResize="0">
            <a:picLocks noGrp="1"/>
          </p:cNvPicPr>
          <p:nvPr>
            <p:ph type="pic" idx="2"/>
          </p:nvPr>
        </p:nvPicPr>
        <p:blipFill rotWithShape="1">
          <a:blip r:embed="rId3">
            <a:alphaModFix/>
          </a:blip>
          <a:srcRect/>
          <a:stretch/>
        </p:blipFill>
        <p:spPr>
          <a:xfrm>
            <a:off x="10447020" y="9525"/>
            <a:ext cx="1754505" cy="8242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838200" y="33624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Problem Statement(UseCase)</a:t>
            </a:r>
            <a:endParaRPr b="1">
              <a:solidFill>
                <a:srgbClr val="E30000"/>
              </a:solidFill>
              <a:latin typeface="Times New Roman"/>
              <a:ea typeface="Times New Roman"/>
              <a:cs typeface="Times New Roman"/>
              <a:sym typeface="Times New Roman"/>
            </a:endParaRPr>
          </a:p>
        </p:txBody>
      </p:sp>
      <p:sp>
        <p:nvSpPr>
          <p:cNvPr id="166" name="Google Shape;166;p24"/>
          <p:cNvSpPr txBox="1">
            <a:spLocks noGrp="1"/>
          </p:cNvSpPr>
          <p:nvPr>
            <p:ph type="body" idx="1"/>
          </p:nvPr>
        </p:nvSpPr>
        <p:spPr>
          <a:xfrm>
            <a:off x="838200" y="1854500"/>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None/>
            </a:pPr>
            <a:r>
              <a:rPr lang="en-US">
                <a:highlight>
                  <a:schemeClr val="lt1"/>
                </a:highlight>
                <a:latin typeface="Times New Roman"/>
                <a:ea typeface="Times New Roman"/>
                <a:cs typeface="Times New Roman"/>
                <a:sym typeface="Times New Roman"/>
              </a:rPr>
              <a:t>The current way of renting cars offline is inefficient and has a lengthy process, making it hard for people to quickly get the vehicles they need. Issues like long waits, unclear prices, not enough cars available, and too much paperwork make renting cars frustrating. With the online platform, the method of renting cars becomes streamlined and seamless.</a:t>
            </a:r>
            <a:endParaRPr>
              <a:highlight>
                <a:schemeClr val="lt1"/>
              </a:highlight>
              <a:latin typeface="Times New Roman"/>
              <a:ea typeface="Times New Roman"/>
              <a:cs typeface="Times New Roman"/>
              <a:sym typeface="Times New Roman"/>
            </a:endParaRPr>
          </a:p>
        </p:txBody>
      </p:sp>
      <p:sp>
        <p:nvSpPr>
          <p:cNvPr id="167" name="Google Shape;16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t>4</a:t>
            </a:r>
            <a:endParaRPr sz="1400" b="1"/>
          </a:p>
        </p:txBody>
      </p:sp>
      <p:pic>
        <p:nvPicPr>
          <p:cNvPr id="168" name="Google Shape;168;p24"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Objectives</a:t>
            </a:r>
            <a:endParaRPr b="1">
              <a:solidFill>
                <a:srgbClr val="E30000"/>
              </a:solidFill>
              <a:latin typeface="Times New Roman"/>
              <a:ea typeface="Times New Roman"/>
              <a:cs typeface="Times New Roman"/>
              <a:sym typeface="Times New Roman"/>
            </a:endParaRPr>
          </a:p>
        </p:txBody>
      </p:sp>
      <p:sp>
        <p:nvSpPr>
          <p:cNvPr id="174" name="Google Shape;174;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None/>
            </a:pPr>
            <a:r>
              <a:rPr lang="en-US">
                <a:highlight>
                  <a:schemeClr val="lt1"/>
                </a:highlight>
                <a:latin typeface="Times New Roman"/>
                <a:ea typeface="Times New Roman"/>
                <a:cs typeface="Times New Roman"/>
                <a:sym typeface="Times New Roman"/>
              </a:rPr>
              <a:t>To provide:</a:t>
            </a:r>
            <a:endParaRPr>
              <a:highlight>
                <a:schemeClr val="lt1"/>
              </a:highlight>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r>
              <a:rPr lang="en-US">
                <a:highlight>
                  <a:schemeClr val="lt1"/>
                </a:highlight>
                <a:latin typeface="Times New Roman"/>
                <a:ea typeface="Times New Roman"/>
                <a:cs typeface="Times New Roman"/>
                <a:sym typeface="Times New Roman"/>
              </a:rPr>
              <a:t>1. Efficient and user-friendly car rental processes.</a:t>
            </a:r>
            <a:endParaRPr>
              <a:highlight>
                <a:schemeClr val="lt1"/>
              </a:highlight>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r>
              <a:rPr lang="en-US">
                <a:highlight>
                  <a:schemeClr val="lt1"/>
                </a:highlight>
                <a:latin typeface="Times New Roman"/>
                <a:ea typeface="Times New Roman"/>
                <a:cs typeface="Times New Roman"/>
                <a:sym typeface="Times New Roman"/>
              </a:rPr>
              <a:t>2. Transparent pricing structures and policies.</a:t>
            </a:r>
            <a:endParaRPr>
              <a:highlight>
                <a:schemeClr val="lt1"/>
              </a:highlight>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r>
              <a:rPr lang="en-US">
                <a:highlight>
                  <a:schemeClr val="lt1"/>
                </a:highlight>
                <a:latin typeface="Times New Roman"/>
                <a:ea typeface="Times New Roman"/>
                <a:cs typeface="Times New Roman"/>
                <a:sym typeface="Times New Roman"/>
              </a:rPr>
              <a:t>3. Wide availability of vehicles to meet customer demand.</a:t>
            </a:r>
            <a:endParaRPr>
              <a:highlight>
                <a:schemeClr val="lt1"/>
              </a:highlight>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r>
              <a:rPr lang="en-US">
                <a:highlight>
                  <a:schemeClr val="lt1"/>
                </a:highlight>
                <a:latin typeface="Times New Roman"/>
                <a:ea typeface="Times New Roman"/>
                <a:cs typeface="Times New Roman"/>
                <a:sym typeface="Times New Roman"/>
              </a:rPr>
              <a:t>4. Streamlined operations for a seamless rental experience.</a:t>
            </a:r>
            <a:endParaRPr>
              <a:highlight>
                <a:schemeClr val="lt1"/>
              </a:highlight>
              <a:latin typeface="Times New Roman"/>
              <a:ea typeface="Times New Roman"/>
              <a:cs typeface="Times New Roman"/>
              <a:sym typeface="Times New Roman"/>
            </a:endParaRPr>
          </a:p>
        </p:txBody>
      </p:sp>
      <p:sp>
        <p:nvSpPr>
          <p:cNvPr id="175" name="Google Shape;17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t>5</a:t>
            </a:r>
            <a:endParaRPr sz="1400" b="1"/>
          </a:p>
        </p:txBody>
      </p:sp>
      <p:pic>
        <p:nvPicPr>
          <p:cNvPr id="176" name="Google Shape;176;p25"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6"/>
          <p:cNvPicPr preferRelativeResize="0"/>
          <p:nvPr/>
        </p:nvPicPr>
        <p:blipFill>
          <a:blip r:embed="rId3">
            <a:alphaModFix/>
          </a:blip>
          <a:stretch>
            <a:fillRect/>
          </a:stretch>
        </p:blipFill>
        <p:spPr>
          <a:xfrm>
            <a:off x="1895288" y="1146475"/>
            <a:ext cx="8401426" cy="5803601"/>
          </a:xfrm>
          <a:prstGeom prst="rect">
            <a:avLst/>
          </a:prstGeom>
          <a:noFill/>
          <a:ln>
            <a:noFill/>
          </a:ln>
        </p:spPr>
      </p:pic>
      <p:sp>
        <p:nvSpPr>
          <p:cNvPr id="182" name="Google Shape;182;p26"/>
          <p:cNvSpPr txBox="1">
            <a:spLocks noGrp="1"/>
          </p:cNvSpPr>
          <p:nvPr>
            <p:ph type="title"/>
          </p:nvPr>
        </p:nvSpPr>
        <p:spPr>
          <a:xfrm>
            <a:off x="838200" y="365125"/>
            <a:ext cx="10515600" cy="9009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UseCase Diagram</a:t>
            </a:r>
            <a:endParaRPr b="1">
              <a:solidFill>
                <a:srgbClr val="E30000"/>
              </a:solidFill>
              <a:latin typeface="Times New Roman"/>
              <a:ea typeface="Times New Roman"/>
              <a:cs typeface="Times New Roman"/>
              <a:sym typeface="Times New Roman"/>
            </a:endParaRPr>
          </a:p>
        </p:txBody>
      </p:sp>
      <p:sp>
        <p:nvSpPr>
          <p:cNvPr id="183" name="Google Shape;18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6</a:t>
            </a:r>
            <a:endParaRPr/>
          </a:p>
        </p:txBody>
      </p:sp>
      <p:sp>
        <p:nvSpPr>
          <p:cNvPr id="184" name="Google Shape;184;p26"/>
          <p:cNvSpPr txBox="1"/>
          <p:nvPr/>
        </p:nvSpPr>
        <p:spPr>
          <a:xfrm>
            <a:off x="3486149" y="5849383"/>
            <a:ext cx="498157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Use Case Diagram for Car Rental System</a:t>
            </a:r>
            <a:endParaRPr sz="1800" b="1">
              <a:solidFill>
                <a:schemeClr val="dk1"/>
              </a:solidFill>
              <a:latin typeface="Times New Roman"/>
              <a:ea typeface="Times New Roman"/>
              <a:cs typeface="Times New Roman"/>
              <a:sym typeface="Times New Roman"/>
            </a:endParaRPr>
          </a:p>
        </p:txBody>
      </p:sp>
      <p:pic>
        <p:nvPicPr>
          <p:cNvPr id="185" name="Google Shape;185;p26" descr="dlithelogo"/>
          <p:cNvPicPr preferRelativeResize="0">
            <a:picLocks noGrp="1"/>
          </p:cNvPicPr>
          <p:nvPr>
            <p:ph type="pic" idx="2"/>
          </p:nvPr>
        </p:nvPicPr>
        <p:blipFill rotWithShape="1">
          <a:blip r:embed="rId4">
            <a:alphaModFix/>
          </a:blip>
          <a:srcRect/>
          <a:stretch/>
        </p:blipFill>
        <p:spPr>
          <a:xfrm>
            <a:off x="10437495" y="0"/>
            <a:ext cx="1754505" cy="8242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7"/>
          <p:cNvPicPr preferRelativeResize="0"/>
          <p:nvPr/>
        </p:nvPicPr>
        <p:blipFill rotWithShape="1">
          <a:blip r:embed="rId3">
            <a:alphaModFix/>
          </a:blip>
          <a:srcRect t="5535"/>
          <a:stretch/>
        </p:blipFill>
        <p:spPr>
          <a:xfrm>
            <a:off x="4038600" y="164402"/>
            <a:ext cx="5934651" cy="6478486"/>
          </a:xfrm>
          <a:prstGeom prst="rect">
            <a:avLst/>
          </a:prstGeom>
          <a:noFill/>
          <a:ln>
            <a:noFill/>
          </a:ln>
        </p:spPr>
      </p:pic>
      <p:sp>
        <p:nvSpPr>
          <p:cNvPr id="191" name="Google Shape;191;p27"/>
          <p:cNvSpPr txBox="1">
            <a:spLocks noGrp="1"/>
          </p:cNvSpPr>
          <p:nvPr>
            <p:ph type="title"/>
          </p:nvPr>
        </p:nvSpPr>
        <p:spPr>
          <a:xfrm>
            <a:off x="838200" y="365125"/>
            <a:ext cx="10515600" cy="90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Architecture Diagram</a:t>
            </a:r>
            <a:endParaRPr b="1">
              <a:solidFill>
                <a:srgbClr val="E30000"/>
              </a:solidFill>
              <a:latin typeface="Times New Roman"/>
              <a:ea typeface="Times New Roman"/>
              <a:cs typeface="Times New Roman"/>
              <a:sym typeface="Times New Roman"/>
            </a:endParaRPr>
          </a:p>
        </p:txBody>
      </p:sp>
      <p:sp>
        <p:nvSpPr>
          <p:cNvPr id="192" name="Google Shape;192;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7</a:t>
            </a:r>
            <a:endParaRPr/>
          </a:p>
        </p:txBody>
      </p:sp>
      <p:sp>
        <p:nvSpPr>
          <p:cNvPr id="193" name="Google Shape;193;p27"/>
          <p:cNvSpPr txBox="1"/>
          <p:nvPr/>
        </p:nvSpPr>
        <p:spPr>
          <a:xfrm>
            <a:off x="1114499" y="4571033"/>
            <a:ext cx="49815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Car Rental System Architecture Design</a:t>
            </a:r>
            <a:endParaRPr sz="1800" b="1">
              <a:solidFill>
                <a:schemeClr val="dk1"/>
              </a:solidFill>
              <a:latin typeface="Times New Roman"/>
              <a:ea typeface="Times New Roman"/>
              <a:cs typeface="Times New Roman"/>
              <a:sym typeface="Times New Roman"/>
            </a:endParaRPr>
          </a:p>
        </p:txBody>
      </p:sp>
      <p:pic>
        <p:nvPicPr>
          <p:cNvPr id="194" name="Google Shape;194;p27" descr="dlithelogo"/>
          <p:cNvPicPr preferRelativeResize="0">
            <a:picLocks noGrp="1"/>
          </p:cNvPicPr>
          <p:nvPr>
            <p:ph type="pic" idx="2"/>
          </p:nvPr>
        </p:nvPicPr>
        <p:blipFill rotWithShape="1">
          <a:blip r:embed="rId4">
            <a:alphaModFix/>
          </a:blip>
          <a:srcRect/>
          <a:stretch/>
        </p:blipFill>
        <p:spPr>
          <a:xfrm>
            <a:off x="10437495" y="0"/>
            <a:ext cx="1754506" cy="8242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8"/>
          <p:cNvPicPr preferRelativeResize="0"/>
          <p:nvPr/>
        </p:nvPicPr>
        <p:blipFill rotWithShape="1">
          <a:blip r:embed="rId3">
            <a:alphaModFix/>
          </a:blip>
          <a:srcRect l="13975" t="24408" r="8594" b="6759"/>
          <a:stretch/>
        </p:blipFill>
        <p:spPr>
          <a:xfrm>
            <a:off x="1117213" y="1266025"/>
            <a:ext cx="9957577" cy="4977012"/>
          </a:xfrm>
          <a:prstGeom prst="rect">
            <a:avLst/>
          </a:prstGeom>
          <a:noFill/>
          <a:ln>
            <a:noFill/>
          </a:ln>
        </p:spPr>
      </p:pic>
      <p:sp>
        <p:nvSpPr>
          <p:cNvPr id="200" name="Google Shape;200;p28"/>
          <p:cNvSpPr txBox="1">
            <a:spLocks noGrp="1"/>
          </p:cNvSpPr>
          <p:nvPr>
            <p:ph type="title"/>
          </p:nvPr>
        </p:nvSpPr>
        <p:spPr>
          <a:xfrm>
            <a:off x="838200" y="365125"/>
            <a:ext cx="10515600" cy="90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Schema Diagram</a:t>
            </a:r>
            <a:endParaRPr b="1">
              <a:solidFill>
                <a:srgbClr val="E30000"/>
              </a:solidFill>
              <a:latin typeface="Times New Roman"/>
              <a:ea typeface="Times New Roman"/>
              <a:cs typeface="Times New Roman"/>
              <a:sym typeface="Times New Roman"/>
            </a:endParaRPr>
          </a:p>
        </p:txBody>
      </p:sp>
      <p:sp>
        <p:nvSpPr>
          <p:cNvPr id="201" name="Google Shape;201;p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8</a:t>
            </a:r>
            <a:endParaRPr/>
          </a:p>
        </p:txBody>
      </p:sp>
      <p:sp>
        <p:nvSpPr>
          <p:cNvPr id="202" name="Google Shape;202;p28"/>
          <p:cNvSpPr txBox="1"/>
          <p:nvPr/>
        </p:nvSpPr>
        <p:spPr>
          <a:xfrm>
            <a:off x="6095999" y="5222358"/>
            <a:ext cx="49815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Car Rental System Database Schema</a:t>
            </a:r>
            <a:endParaRPr sz="1800" b="1">
              <a:solidFill>
                <a:schemeClr val="dk1"/>
              </a:solidFill>
              <a:latin typeface="Times New Roman"/>
              <a:ea typeface="Times New Roman"/>
              <a:cs typeface="Times New Roman"/>
              <a:sym typeface="Times New Roman"/>
            </a:endParaRPr>
          </a:p>
        </p:txBody>
      </p:sp>
      <p:pic>
        <p:nvPicPr>
          <p:cNvPr id="203" name="Google Shape;203;p28" descr="dlithelogo"/>
          <p:cNvPicPr preferRelativeResize="0">
            <a:picLocks noGrp="1"/>
          </p:cNvPicPr>
          <p:nvPr>
            <p:ph type="pic" idx="2"/>
          </p:nvPr>
        </p:nvPicPr>
        <p:blipFill rotWithShape="1">
          <a:blip r:embed="rId4">
            <a:alphaModFix/>
          </a:blip>
          <a:srcRect/>
          <a:stretch/>
        </p:blipFill>
        <p:spPr>
          <a:xfrm>
            <a:off x="10437495" y="0"/>
            <a:ext cx="1754506" cy="8242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Implementation</a:t>
            </a:r>
            <a:endParaRPr b="1">
              <a:solidFill>
                <a:srgbClr val="E30000"/>
              </a:solidFill>
              <a:latin typeface="Times New Roman"/>
              <a:ea typeface="Times New Roman"/>
              <a:cs typeface="Times New Roman"/>
              <a:sym typeface="Times New Roman"/>
            </a:endParaRPr>
          </a:p>
        </p:txBody>
      </p:sp>
      <p:sp>
        <p:nvSpPr>
          <p:cNvPr id="209" name="Google Shape;209;p29"/>
          <p:cNvSpPr txBox="1">
            <a:spLocks noGrp="1"/>
          </p:cNvSpPr>
          <p:nvPr>
            <p:ph type="body" idx="1"/>
          </p:nvPr>
        </p:nvSpPr>
        <p:spPr>
          <a:xfrm>
            <a:off x="838200" y="1825625"/>
            <a:ext cx="10515600" cy="4896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0"/>
              </a:spcBef>
              <a:spcAft>
                <a:spcPts val="0"/>
              </a:spcAft>
              <a:buSzPts val="2000"/>
              <a:buChar char="❖"/>
            </a:pPr>
            <a:r>
              <a:rPr lang="en-US" sz="2000" b="1">
                <a:highlight>
                  <a:schemeClr val="lt1"/>
                </a:highlight>
              </a:rPr>
              <a:t>Database Design:</a:t>
            </a:r>
            <a:r>
              <a:rPr lang="en-US" sz="2000">
                <a:highlight>
                  <a:schemeClr val="lt1"/>
                </a:highlight>
              </a:rPr>
              <a:t> Efficiently store car, customer, and reservation data.</a:t>
            </a:r>
            <a:endParaRPr sz="2000">
              <a:highlight>
                <a:schemeClr val="lt1"/>
              </a:highlight>
            </a:endParaRPr>
          </a:p>
          <a:p>
            <a:pPr marL="457200" lvl="0" indent="-355600" algn="l" rtl="0">
              <a:lnSpc>
                <a:spcPct val="150000"/>
              </a:lnSpc>
              <a:spcBef>
                <a:spcPts val="0"/>
              </a:spcBef>
              <a:spcAft>
                <a:spcPts val="0"/>
              </a:spcAft>
              <a:buSzPts val="2000"/>
              <a:buChar char="❖"/>
            </a:pPr>
            <a:r>
              <a:rPr lang="en-US" sz="2000" b="1">
                <a:highlight>
                  <a:schemeClr val="lt1"/>
                </a:highlight>
              </a:rPr>
              <a:t>User Interface (UI):</a:t>
            </a:r>
            <a:r>
              <a:rPr lang="en-US" sz="2000">
                <a:highlight>
                  <a:schemeClr val="lt1"/>
                </a:highlight>
              </a:rPr>
              <a:t> Develop a user-friendly interface for customers and administrators.</a:t>
            </a:r>
            <a:endParaRPr sz="2000">
              <a:highlight>
                <a:schemeClr val="lt1"/>
              </a:highlight>
            </a:endParaRPr>
          </a:p>
          <a:p>
            <a:pPr marL="457200" lvl="0" indent="-355600" algn="l" rtl="0">
              <a:lnSpc>
                <a:spcPct val="150000"/>
              </a:lnSpc>
              <a:spcBef>
                <a:spcPts val="0"/>
              </a:spcBef>
              <a:spcAft>
                <a:spcPts val="0"/>
              </a:spcAft>
              <a:buSzPts val="2000"/>
              <a:buChar char="❖"/>
            </a:pPr>
            <a:r>
              <a:rPr lang="en-US" sz="2000" b="1">
                <a:highlight>
                  <a:schemeClr val="lt1"/>
                </a:highlight>
              </a:rPr>
              <a:t>Authentication &amp; Authorization:</a:t>
            </a:r>
            <a:r>
              <a:rPr lang="en-US" sz="2000">
                <a:highlight>
                  <a:schemeClr val="lt1"/>
                </a:highlight>
              </a:rPr>
              <a:t> Ensure secure access with proper authentication mechanisms.</a:t>
            </a:r>
            <a:endParaRPr sz="2000">
              <a:highlight>
                <a:schemeClr val="lt1"/>
              </a:highlight>
            </a:endParaRPr>
          </a:p>
          <a:p>
            <a:pPr marL="457200" lvl="0" indent="-355600" algn="l" rtl="0">
              <a:lnSpc>
                <a:spcPct val="150000"/>
              </a:lnSpc>
              <a:spcBef>
                <a:spcPts val="0"/>
              </a:spcBef>
              <a:spcAft>
                <a:spcPts val="0"/>
              </a:spcAft>
              <a:buSzPts val="2000"/>
              <a:buChar char="❖"/>
            </a:pPr>
            <a:r>
              <a:rPr lang="en-US" sz="2000" b="1">
                <a:highlight>
                  <a:schemeClr val="lt1"/>
                </a:highlight>
              </a:rPr>
              <a:t>Car Management: </a:t>
            </a:r>
            <a:r>
              <a:rPr lang="en-US" sz="2000">
                <a:highlight>
                  <a:schemeClr val="lt1"/>
                </a:highlight>
              </a:rPr>
              <a:t>Enable adding, updating, and removing cars with relevant details.</a:t>
            </a:r>
            <a:endParaRPr sz="2000">
              <a:highlight>
                <a:schemeClr val="lt1"/>
              </a:highlight>
            </a:endParaRPr>
          </a:p>
          <a:p>
            <a:pPr marL="457200" lvl="0" indent="-355600" algn="l" rtl="0">
              <a:lnSpc>
                <a:spcPct val="150000"/>
              </a:lnSpc>
              <a:spcBef>
                <a:spcPts val="0"/>
              </a:spcBef>
              <a:spcAft>
                <a:spcPts val="0"/>
              </a:spcAft>
              <a:buSzPts val="2000"/>
              <a:buChar char="❖"/>
            </a:pPr>
            <a:r>
              <a:rPr lang="en-US" sz="2000" b="1">
                <a:highlight>
                  <a:schemeClr val="lt1"/>
                </a:highlight>
              </a:rPr>
              <a:t>Reservation System:</a:t>
            </a:r>
            <a:r>
              <a:rPr lang="en-US" sz="2000">
                <a:highlight>
                  <a:schemeClr val="lt1"/>
                </a:highlight>
              </a:rPr>
              <a:t> Allow customers to browse, select, and reserve cars with date options.</a:t>
            </a:r>
            <a:endParaRPr sz="2000">
              <a:highlight>
                <a:schemeClr val="lt1"/>
              </a:highlight>
            </a:endParaRPr>
          </a:p>
          <a:p>
            <a:pPr marL="457200" lvl="0" indent="-355600" algn="l" rtl="0">
              <a:lnSpc>
                <a:spcPct val="150000"/>
              </a:lnSpc>
              <a:spcBef>
                <a:spcPts val="0"/>
              </a:spcBef>
              <a:spcAft>
                <a:spcPts val="0"/>
              </a:spcAft>
              <a:buSzPts val="2000"/>
              <a:buChar char="❖"/>
            </a:pPr>
            <a:r>
              <a:rPr lang="en-US" sz="2000" b="1">
                <a:highlight>
                  <a:schemeClr val="lt1"/>
                </a:highlight>
              </a:rPr>
              <a:t>Payment Integration: </a:t>
            </a:r>
            <a:r>
              <a:rPr lang="en-US" sz="2000">
                <a:highlight>
                  <a:schemeClr val="lt1"/>
                </a:highlight>
              </a:rPr>
              <a:t>Integrate secure online payment gateways for reservations.</a:t>
            </a:r>
            <a:endParaRPr sz="2000">
              <a:highlight>
                <a:schemeClr val="lt1"/>
              </a:highlight>
            </a:endParaRPr>
          </a:p>
          <a:p>
            <a:pPr marL="457200" lvl="0" indent="-355600" algn="l" rtl="0">
              <a:lnSpc>
                <a:spcPct val="150000"/>
              </a:lnSpc>
              <a:spcBef>
                <a:spcPts val="0"/>
              </a:spcBef>
              <a:spcAft>
                <a:spcPts val="0"/>
              </a:spcAft>
              <a:buSzPts val="2000"/>
              <a:buChar char="❖"/>
            </a:pPr>
            <a:r>
              <a:rPr lang="en-US" sz="2000" b="1">
                <a:highlight>
                  <a:schemeClr val="lt1"/>
                </a:highlight>
              </a:rPr>
              <a:t>Rental History &amp; Reporting: </a:t>
            </a:r>
            <a:r>
              <a:rPr lang="en-US" sz="2000">
                <a:highlight>
                  <a:schemeClr val="lt1"/>
                </a:highlight>
              </a:rPr>
              <a:t>Track past reservations and financial performance.</a:t>
            </a:r>
            <a:endParaRPr sz="2000">
              <a:highlight>
                <a:schemeClr val="lt1"/>
              </a:highlight>
            </a:endParaRPr>
          </a:p>
          <a:p>
            <a:pPr marL="457200" lvl="0" indent="-355600" algn="l" rtl="0">
              <a:lnSpc>
                <a:spcPct val="150000"/>
              </a:lnSpc>
              <a:spcBef>
                <a:spcPts val="0"/>
              </a:spcBef>
              <a:spcAft>
                <a:spcPts val="0"/>
              </a:spcAft>
              <a:buSzPts val="2000"/>
              <a:buChar char="❖"/>
            </a:pPr>
            <a:r>
              <a:rPr lang="en-US" sz="2000" b="1">
                <a:highlight>
                  <a:schemeClr val="lt1"/>
                </a:highlight>
              </a:rPr>
              <a:t>Admin Panel:</a:t>
            </a:r>
            <a:r>
              <a:rPr lang="en-US" sz="2000">
                <a:highlight>
                  <a:schemeClr val="lt1"/>
                </a:highlight>
              </a:rPr>
              <a:t> Provide administrators with tools to manage system entities.</a:t>
            </a:r>
            <a:endParaRPr sz="2000">
              <a:highlight>
                <a:schemeClr val="lt1"/>
              </a:highlight>
            </a:endParaRPr>
          </a:p>
          <a:p>
            <a:pPr marL="0" lvl="0" indent="0" algn="l" rtl="0">
              <a:lnSpc>
                <a:spcPct val="115000"/>
              </a:lnSpc>
              <a:spcBef>
                <a:spcPts val="0"/>
              </a:spcBef>
              <a:spcAft>
                <a:spcPts val="0"/>
              </a:spcAft>
              <a:buNone/>
            </a:pPr>
            <a:endParaRPr sz="2000">
              <a:highlight>
                <a:schemeClr val="lt1"/>
              </a:highlight>
            </a:endParaRPr>
          </a:p>
          <a:p>
            <a:pPr marL="0" lvl="0" indent="0" algn="ctr" rtl="0">
              <a:lnSpc>
                <a:spcPct val="115000"/>
              </a:lnSpc>
              <a:spcBef>
                <a:spcPts val="0"/>
              </a:spcBef>
              <a:spcAft>
                <a:spcPts val="0"/>
              </a:spcAft>
              <a:buNone/>
            </a:pPr>
            <a:r>
              <a:rPr lang="en-US" sz="2500" b="1">
                <a:highlight>
                  <a:schemeClr val="lt1"/>
                </a:highlight>
              </a:rPr>
              <a:t>Project Execution</a:t>
            </a:r>
            <a:endParaRPr sz="2500" b="1">
              <a:highlight>
                <a:schemeClr val="lt1"/>
              </a:highlight>
            </a:endParaRPr>
          </a:p>
        </p:txBody>
      </p:sp>
      <p:sp>
        <p:nvSpPr>
          <p:cNvPr id="210" name="Google Shape;21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9</a:t>
            </a:r>
            <a:endParaRPr/>
          </a:p>
        </p:txBody>
      </p:sp>
      <p:pic>
        <p:nvPicPr>
          <p:cNvPr id="211" name="Google Shape;211;p29"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Widescreen</PresentationFormat>
  <Paragraphs>95</Paragraphs>
  <Slides>18</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Times New Roman</vt:lpstr>
      <vt:lpstr>1_Office Theme</vt:lpstr>
      <vt:lpstr>Office Theme</vt:lpstr>
      <vt:lpstr>     Java Full Stack Internship       </vt:lpstr>
      <vt:lpstr>Contents</vt:lpstr>
      <vt:lpstr>    Introduction</vt:lpstr>
      <vt:lpstr>Problem Statement(UseCase)</vt:lpstr>
      <vt:lpstr>Objectives</vt:lpstr>
      <vt:lpstr>UseCase Diagram</vt:lpstr>
      <vt:lpstr>Architecture Diagram</vt:lpstr>
      <vt:lpstr>Schema Diagram</vt:lpstr>
      <vt:lpstr>Implementation</vt:lpstr>
      <vt:lpstr>PowerPoint Presentation</vt:lpstr>
      <vt:lpstr>RESULTS AND ANALYSIS</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Full Stack Internship       </dc:title>
  <cp:lastModifiedBy>Umar</cp:lastModifiedBy>
  <cp:revision>1</cp:revision>
  <dcterms:modified xsi:type="dcterms:W3CDTF">2024-04-15T05:39:07Z</dcterms:modified>
</cp:coreProperties>
</file>