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ué Sánchez" initials="JS" lastIdx="1" clrIdx="0">
    <p:extLst>
      <p:ext uri="{19B8F6BF-5375-455C-9EA6-DF929625EA0E}">
        <p15:presenceInfo xmlns:p15="http://schemas.microsoft.com/office/powerpoint/2012/main" userId="bfc4cf278216a6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606"/>
    <a:srgbClr val="29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3CDA32C-6B6E-4563-8246-E28BE2588C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8552D2-01F1-4707-9B2C-8D2CEA58B1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4A92-0F1F-4CEB-9DDE-08A00F7508A1}" type="datetimeFigureOut">
              <a:rPr lang="es-MX" smtClean="0"/>
              <a:t>16/02/2021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82C4CA-3B94-4601-91EE-A674455343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BFB9AD-EE6A-450C-9F55-D3EA10AA8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DC7E-2080-4D96-BC00-FEAD76A88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596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42413-9BC7-40A1-A484-86EB21082C85}" type="datetimeFigureOut">
              <a:rPr lang="es-MX" smtClean="0"/>
              <a:t>16/02/2021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C0BE9-8E9D-4E5A-9B74-A7E340009B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37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754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85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49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382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283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914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511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4206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749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95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08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6213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1894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4467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0834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6502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2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14787-F1C7-4A2A-B556-E5C9CE78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2EFD7-DC21-4DE4-A9A7-3CD571FF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B03EA-C416-447A-BA44-FE882025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5E491-06E3-4BF8-A7B6-CB2075C2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22731-7AD6-4432-A8C9-719BC57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28F9-5209-4D26-9A39-ABFFF2891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186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0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66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5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43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753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48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3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643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5416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2664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C5C3FE4-FC50-46D9-99C9-CD7145971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4085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2162-7CFE-4412-BF4A-9B90FCFC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Tablas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A30E9F7-E054-46C4-8D15-FF02B760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55027"/>
              </p:ext>
            </p:extLst>
          </p:nvPr>
        </p:nvGraphicFramePr>
        <p:xfrm>
          <a:off x="1168400" y="1514246"/>
          <a:ext cx="4927600" cy="38615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09938">
                  <a:extLst>
                    <a:ext uri="{9D8B030D-6E8A-4147-A177-3AD203B41FA5}">
                      <a16:colId xmlns:a16="http://schemas.microsoft.com/office/drawing/2014/main" val="1349104187"/>
                    </a:ext>
                  </a:extLst>
                </a:gridCol>
                <a:gridCol w="3417662">
                  <a:extLst>
                    <a:ext uri="{9D8B030D-6E8A-4147-A177-3AD203B41FA5}">
                      <a16:colId xmlns:a16="http://schemas.microsoft.com/office/drawing/2014/main" val="1982821325"/>
                    </a:ext>
                  </a:extLst>
                </a:gridCol>
              </a:tblGrid>
              <a:tr h="357256">
                <a:tc>
                  <a:txBody>
                    <a:bodyPr/>
                    <a:lstStyle/>
                    <a:p>
                      <a:r>
                        <a:rPr lang="es-MX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Engloba toda la tabla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91268"/>
                  </a:ext>
                </a:extLst>
              </a:tr>
              <a:tr h="393465">
                <a:tc>
                  <a:txBody>
                    <a:bodyPr/>
                    <a:lstStyle/>
                    <a:p>
                      <a:r>
                        <a:rPr lang="es-MX" dirty="0" err="1"/>
                        <a:t>thead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Contiene el o los encabezados de la tabla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tbody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Contiene el cuerpo de la tabla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4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un renglón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0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una celda del encabezado de la tabla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7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una celda del cuerpo de la tabla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caption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el título de la tabla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4212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C6F07BE-D2FF-47F6-9533-FB592EF8BA90}"/>
              </a:ext>
            </a:extLst>
          </p:cNvPr>
          <p:cNvSpPr txBox="1"/>
          <p:nvPr/>
        </p:nvSpPr>
        <p:spPr>
          <a:xfrm>
            <a:off x="7007470" y="1101267"/>
            <a:ext cx="3355730" cy="545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caption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caption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thead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</a:t>
            </a:r>
            <a:endParaRPr lang="es-MX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thead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tbody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td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td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tbody</a:t>
            </a:r>
            <a:endParaRPr lang="es-MX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&lt;/table&gt;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0155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2162-7CFE-4412-BF4A-9B90FCFC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Tablas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C9F100-777A-470C-9440-A51B8759A391}"/>
              </a:ext>
            </a:extLst>
          </p:cNvPr>
          <p:cNvSpPr txBox="1"/>
          <p:nvPr/>
        </p:nvSpPr>
        <p:spPr>
          <a:xfrm>
            <a:off x="1367245" y="2617683"/>
            <a:ext cx="9457508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colspan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“2”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 Calificaciones 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7C7E448-A6ED-4EC4-8BF4-356B26A8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2335"/>
              </p:ext>
            </p:extLst>
          </p:nvPr>
        </p:nvGraphicFramePr>
        <p:xfrm>
          <a:off x="2031999" y="1732067"/>
          <a:ext cx="8127999" cy="751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6925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73055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525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Alumno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Calificaciones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Josué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77931"/>
                  </a:ext>
                </a:extLst>
              </a:tr>
            </a:tbl>
          </a:graphicData>
        </a:graphic>
      </p:graphicFrame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DD636960-A7EA-4B31-B3E2-C7966034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30113"/>
              </p:ext>
            </p:extLst>
          </p:nvPr>
        </p:nvGraphicFramePr>
        <p:xfrm>
          <a:off x="2031999" y="3913564"/>
          <a:ext cx="8128000" cy="11279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8211">
                  <a:extLst>
                    <a:ext uri="{9D8B030D-6E8A-4147-A177-3AD203B41FA5}">
                      <a16:colId xmlns:a16="http://schemas.microsoft.com/office/drawing/2014/main" val="646925660"/>
                    </a:ext>
                  </a:extLst>
                </a:gridCol>
                <a:gridCol w="5439789">
                  <a:extLst>
                    <a:ext uri="{9D8B030D-6E8A-4147-A177-3AD203B41FA5}">
                      <a16:colId xmlns:a16="http://schemas.microsoft.com/office/drawing/2014/main" val="47730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Alumno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accent6"/>
                          </a:solidFill>
                        </a:rPr>
                        <a:t>Josué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129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Calificaciones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213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Calificaciones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7793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F971E9A-B523-41CB-9520-3A2F8EE1E4CB}"/>
              </a:ext>
            </a:extLst>
          </p:cNvPr>
          <p:cNvSpPr txBox="1"/>
          <p:nvPr/>
        </p:nvSpPr>
        <p:spPr>
          <a:xfrm>
            <a:off x="1367245" y="5121397"/>
            <a:ext cx="9457508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rowspan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“2”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 Calificaciones 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th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22016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442B3D-A370-43E4-ABA4-BA2B5DC8E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Listas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8FF214-A0AF-4A48-9C4B-ED137FFE5CD2}"/>
              </a:ext>
            </a:extLst>
          </p:cNvPr>
          <p:cNvSpPr txBox="1"/>
          <p:nvPr/>
        </p:nvSpPr>
        <p:spPr>
          <a:xfrm>
            <a:off x="3323746" y="1474443"/>
            <a:ext cx="1488769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Elemento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Elemento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Elemento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069EA-EDB2-4609-AB3C-A305CADA6026}"/>
              </a:ext>
            </a:extLst>
          </p:cNvPr>
          <p:cNvSpPr txBox="1"/>
          <p:nvPr/>
        </p:nvSpPr>
        <p:spPr>
          <a:xfrm>
            <a:off x="3323746" y="2981338"/>
            <a:ext cx="203889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ul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li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li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ul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B7384F-3610-4B5C-A581-8E7AE51B60C4}"/>
              </a:ext>
            </a:extLst>
          </p:cNvPr>
          <p:cNvSpPr txBox="1"/>
          <p:nvPr/>
        </p:nvSpPr>
        <p:spPr>
          <a:xfrm>
            <a:off x="7005233" y="1468429"/>
            <a:ext cx="2208707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latin typeface="Exo 2"/>
              </a:rPr>
              <a:t>Primer elemento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latin typeface="Exo 2"/>
              </a:rPr>
              <a:t>Segundo elemento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latin typeface="Exo 2"/>
              </a:rPr>
              <a:t>Tercer elemento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5A6C03-9059-4764-8A0B-7176E01696B2}"/>
              </a:ext>
            </a:extLst>
          </p:cNvPr>
          <p:cNvSpPr txBox="1"/>
          <p:nvPr/>
        </p:nvSpPr>
        <p:spPr>
          <a:xfrm>
            <a:off x="7005233" y="2981338"/>
            <a:ext cx="203889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li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li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643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2162-7CFE-4412-BF4A-9B90FCFC2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713899"/>
          </a:xfrm>
        </p:spPr>
        <p:txBody>
          <a:bodyPr/>
          <a:lstStyle/>
          <a:p>
            <a:r>
              <a:rPr lang="es-MX" dirty="0"/>
              <a:t>Listas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A30E9F7-E054-46C4-8D15-FF02B760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85724"/>
              </p:ext>
            </p:extLst>
          </p:nvPr>
        </p:nvGraphicFramePr>
        <p:xfrm>
          <a:off x="3340462" y="3286097"/>
          <a:ext cx="5511075" cy="22559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88729">
                  <a:extLst>
                    <a:ext uri="{9D8B030D-6E8A-4147-A177-3AD203B41FA5}">
                      <a16:colId xmlns:a16="http://schemas.microsoft.com/office/drawing/2014/main" val="1349104187"/>
                    </a:ext>
                  </a:extLst>
                </a:gridCol>
                <a:gridCol w="3822346">
                  <a:extLst>
                    <a:ext uri="{9D8B030D-6E8A-4147-A177-3AD203B41FA5}">
                      <a16:colId xmlns:a16="http://schemas.microsoft.com/office/drawing/2014/main" val="1982821325"/>
                    </a:ext>
                  </a:extLst>
                </a:gridCol>
              </a:tblGrid>
              <a:tr h="357256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Números naturales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9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Abecedario en mayúscula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Abecedario en minúscula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4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Números romanos en mayúscula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0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Números romanos en minúsculas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053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1C9F100-777A-470C-9440-A51B8759A391}"/>
              </a:ext>
            </a:extLst>
          </p:cNvPr>
          <p:cNvSpPr txBox="1"/>
          <p:nvPr/>
        </p:nvSpPr>
        <p:spPr>
          <a:xfrm>
            <a:off x="4497975" y="1587458"/>
            <a:ext cx="3196047" cy="129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type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“1”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start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“1”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59962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442B3D-A370-43E4-ABA4-BA2B5DC8E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Listas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5A6C03-9059-4764-8A0B-7176E01696B2}"/>
              </a:ext>
            </a:extLst>
          </p:cNvPr>
          <p:cNvSpPr txBox="1"/>
          <p:nvPr/>
        </p:nvSpPr>
        <p:spPr>
          <a:xfrm>
            <a:off x="3619216" y="3490274"/>
            <a:ext cx="4953566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&lt;dl&gt;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dt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&gt;Elemento&lt;/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dt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dd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&gt;Descripción del elemento&lt;/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dd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&lt;/dl&gt;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311765-30BA-4366-9BCF-01ED383425BF}"/>
              </a:ext>
            </a:extLst>
          </p:cNvPr>
          <p:cNvSpPr txBox="1"/>
          <p:nvPr/>
        </p:nvSpPr>
        <p:spPr>
          <a:xfrm>
            <a:off x="4543718" y="1657899"/>
            <a:ext cx="310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Exo 2"/>
              </a:rPr>
              <a:t>Elemento</a:t>
            </a:r>
          </a:p>
          <a:p>
            <a:pPr marL="715963" lvl="8" indent="-369888"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Descripción del elemento</a:t>
            </a:r>
          </a:p>
          <a:p>
            <a:pPr lvl="8"/>
            <a:endParaRPr lang="es-MX" sz="1600" dirty="0">
              <a:latin typeface="Exo 2"/>
            </a:endParaRPr>
          </a:p>
          <a:p>
            <a:r>
              <a:rPr lang="es-MX" sz="1600" dirty="0">
                <a:latin typeface="Exo 2"/>
              </a:rPr>
              <a:t>Elemento</a:t>
            </a:r>
          </a:p>
          <a:p>
            <a:pPr marL="715963" indent="-357188"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Descripción del elemento</a:t>
            </a:r>
          </a:p>
        </p:txBody>
      </p:sp>
    </p:spTree>
    <p:extLst>
      <p:ext uri="{BB962C8B-B14F-4D97-AF65-F5344CB8AC3E}">
        <p14:creationId xmlns:p14="http://schemas.microsoft.com/office/powerpoint/2010/main" val="330790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442B3D-A370-43E4-ABA4-BA2B5DC8E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Formulario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8FF214-A0AF-4A48-9C4B-ED137FFE5CD2}"/>
              </a:ext>
            </a:extLst>
          </p:cNvPr>
          <p:cNvSpPr txBox="1"/>
          <p:nvPr/>
        </p:nvSpPr>
        <p:spPr>
          <a:xfrm>
            <a:off x="1131030" y="1439024"/>
            <a:ext cx="762108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Sirven para recolectar información ingresada por el usuario.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La información comúnmente es enviada al servidor para ser procesada.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Se representa por la etiqueta “</a:t>
            </a:r>
            <a:r>
              <a:rPr lang="es-MX" sz="1600" dirty="0" err="1">
                <a:latin typeface="Exo 2"/>
              </a:rPr>
              <a:t>form</a:t>
            </a:r>
            <a:r>
              <a:rPr lang="es-MX" sz="1600" dirty="0">
                <a:latin typeface="Exo 2"/>
              </a:rPr>
              <a:t>”.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069EA-EDB2-4609-AB3C-A305CADA6026}"/>
              </a:ext>
            </a:extLst>
          </p:cNvPr>
          <p:cNvSpPr txBox="1"/>
          <p:nvPr/>
        </p:nvSpPr>
        <p:spPr>
          <a:xfrm>
            <a:off x="1131030" y="3196724"/>
            <a:ext cx="338871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form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Controles de entrada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form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pic>
        <p:nvPicPr>
          <p:cNvPr id="1026" name="Picture 2" descr="Resultado de imagen para formulario login html">
            <a:extLst>
              <a:ext uri="{FF2B5EF4-FFF2-40B4-BE49-F238E27FC236}">
                <a16:creationId xmlns:a16="http://schemas.microsoft.com/office/drawing/2014/main" id="{82DDDA81-F3E8-4F43-A19A-EFD8ACBD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91" y="2700624"/>
            <a:ext cx="4259579" cy="348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5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442B3D-A370-43E4-ABA4-BA2B5DC8E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Formulario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069EA-EDB2-4609-AB3C-A305CADA6026}"/>
              </a:ext>
            </a:extLst>
          </p:cNvPr>
          <p:cNvSpPr txBox="1"/>
          <p:nvPr/>
        </p:nvSpPr>
        <p:spPr>
          <a:xfrm>
            <a:off x="1613415" y="2546932"/>
            <a:ext cx="4747256" cy="212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value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“1”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&gt;Uno&lt;/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value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“2”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&gt;Dos&lt;/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value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“3”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&gt;Tres&lt;/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D3CE89-8B3A-4F67-9B27-9C7BB23FCC2E}"/>
              </a:ext>
            </a:extLst>
          </p:cNvPr>
          <p:cNvSpPr txBox="1"/>
          <p:nvPr/>
        </p:nvSpPr>
        <p:spPr>
          <a:xfrm>
            <a:off x="1613416" y="1101267"/>
            <a:ext cx="2967292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type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text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/&gt;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8A6E29-2AA3-4F79-A57A-E6AEDBCF0286}"/>
              </a:ext>
            </a:extLst>
          </p:cNvPr>
          <p:cNvSpPr txBox="1"/>
          <p:nvPr/>
        </p:nvSpPr>
        <p:spPr>
          <a:xfrm>
            <a:off x="1613415" y="1835742"/>
            <a:ext cx="3311282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textarea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&gt;...&lt;/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textarea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A07152-281B-4361-9E6B-DB6096B85F45}"/>
              </a:ext>
            </a:extLst>
          </p:cNvPr>
          <p:cNvSpPr txBox="1"/>
          <p:nvPr/>
        </p:nvSpPr>
        <p:spPr>
          <a:xfrm>
            <a:off x="1613416" y="1429964"/>
            <a:ext cx="762108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latin typeface="Exo 2"/>
              </a:rPr>
              <a:t>Control de entrada simple. Puede ser de muchos tipos (fecha, texto, numéricos, etc.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013E03-3D02-48CD-AA5A-182978EFD3EA}"/>
              </a:ext>
            </a:extLst>
          </p:cNvPr>
          <p:cNvSpPr txBox="1"/>
          <p:nvPr/>
        </p:nvSpPr>
        <p:spPr>
          <a:xfrm>
            <a:off x="1613415" y="2123483"/>
            <a:ext cx="762108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latin typeface="Exo 2"/>
              </a:rPr>
              <a:t>Permite una entrada de texto grande como un párrafo.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55A3C6-B37C-47BE-9272-6F676601AA57}"/>
              </a:ext>
            </a:extLst>
          </p:cNvPr>
          <p:cNvSpPr txBox="1"/>
          <p:nvPr/>
        </p:nvSpPr>
        <p:spPr>
          <a:xfrm>
            <a:off x="1613415" y="4516494"/>
            <a:ext cx="762108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latin typeface="Exo 2"/>
              </a:rPr>
              <a:t>Despliega un combo en el que el usuario puede seleccionar uno de los valores definidos.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04F7112-C101-4CEC-AC1F-EDC84721EB17}"/>
              </a:ext>
            </a:extLst>
          </p:cNvPr>
          <p:cNvSpPr txBox="1"/>
          <p:nvPr/>
        </p:nvSpPr>
        <p:spPr>
          <a:xfrm>
            <a:off x="1613415" y="5004588"/>
            <a:ext cx="3311282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button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&gt;Texto&lt;/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button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B33A5D-728D-427B-8B14-D01715B71AB2}"/>
              </a:ext>
            </a:extLst>
          </p:cNvPr>
          <p:cNvSpPr txBox="1"/>
          <p:nvPr/>
        </p:nvSpPr>
        <p:spPr>
          <a:xfrm>
            <a:off x="1613414" y="5322059"/>
            <a:ext cx="762108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latin typeface="Exo 2"/>
              </a:rPr>
              <a:t>Despliega un botón que suele ir relacionado a alguna acción.</a:t>
            </a:r>
          </a:p>
        </p:txBody>
      </p:sp>
    </p:spTree>
    <p:extLst>
      <p:ext uri="{BB962C8B-B14F-4D97-AF65-F5344CB8AC3E}">
        <p14:creationId xmlns:p14="http://schemas.microsoft.com/office/powerpoint/2010/main" val="147243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2162-7CFE-4412-BF4A-9B90FCFC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Formulario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A30E9F7-E054-46C4-8D15-FF02B760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91993"/>
              </p:ext>
            </p:extLst>
          </p:nvPr>
        </p:nvGraphicFramePr>
        <p:xfrm>
          <a:off x="2039256" y="2351111"/>
          <a:ext cx="8113486" cy="375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01818">
                  <a:extLst>
                    <a:ext uri="{9D8B030D-6E8A-4147-A177-3AD203B41FA5}">
                      <a16:colId xmlns:a16="http://schemas.microsoft.com/office/drawing/2014/main" val="1349104187"/>
                    </a:ext>
                  </a:extLst>
                </a:gridCol>
                <a:gridCol w="5911668">
                  <a:extLst>
                    <a:ext uri="{9D8B030D-6E8A-4147-A177-3AD203B41FA5}">
                      <a16:colId xmlns:a16="http://schemas.microsoft.com/office/drawing/2014/main" val="1982821325"/>
                    </a:ext>
                  </a:extLst>
                </a:gridCol>
              </a:tblGrid>
              <a:tr h="357256"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checkbox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Funciona como una bandera.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9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Selector de colores en 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Selector de 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4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Cargar un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0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number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Entrada de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Entrada de texto, pero lo oculta con algún 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0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Selecciona un valor entre opciones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2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submit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Usado en botones, funciona para enviar el formulario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1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text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Entrada común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4996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1C9F100-777A-470C-9440-A51B8759A391}"/>
              </a:ext>
            </a:extLst>
          </p:cNvPr>
          <p:cNvSpPr txBox="1"/>
          <p:nvPr/>
        </p:nvSpPr>
        <p:spPr>
          <a:xfrm>
            <a:off x="1367245" y="1335115"/>
            <a:ext cx="9457508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type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text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” 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74465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2162-7CFE-4412-BF4A-9B90FCFC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Formulario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A30E9F7-E054-46C4-8D15-FF02B760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80057"/>
              </p:ext>
            </p:extLst>
          </p:nvPr>
        </p:nvGraphicFramePr>
        <p:xfrm>
          <a:off x="818605" y="1549080"/>
          <a:ext cx="10554789" cy="375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64333">
                  <a:extLst>
                    <a:ext uri="{9D8B030D-6E8A-4147-A177-3AD203B41FA5}">
                      <a16:colId xmlns:a16="http://schemas.microsoft.com/office/drawing/2014/main" val="1349104187"/>
                    </a:ext>
                  </a:extLst>
                </a:gridCol>
                <a:gridCol w="7690456">
                  <a:extLst>
                    <a:ext uri="{9D8B030D-6E8A-4147-A177-3AD203B41FA5}">
                      <a16:colId xmlns:a16="http://schemas.microsoft.com/office/drawing/2014/main" val="1982821325"/>
                    </a:ext>
                  </a:extLst>
                </a:gridCol>
              </a:tblGrid>
              <a:tr h="357256">
                <a:tc>
                  <a:txBody>
                    <a:bodyPr/>
                    <a:lstStyle/>
                    <a:p>
                      <a:r>
                        <a:rPr lang="es-MX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 /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value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 del control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9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readonly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el control para que el usuario no pueda alterar el 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disabled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Deshabilita el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4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maxlength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Limita el número de caracteres para un input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0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autocomplete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Determina si el control aplica para el autocompletado del navegador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placeholder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el texto inicial que tiene el control.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0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min / </a:t>
                      </a:r>
                      <a:r>
                        <a:rPr lang="es-MX" dirty="0" err="1"/>
                        <a:t>max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los valores mínimo y máximo de un control 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2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pattern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la expresión regular con la que debe cumplir el valor del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1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required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Determina si el control requiere un valor o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4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F09F-0A2E-455F-949D-C51493D3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691583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70425F-2CFF-48B9-BAE4-274A812BA28A}"/>
              </a:ext>
            </a:extLst>
          </p:cNvPr>
          <p:cNvSpPr txBox="1"/>
          <p:nvPr/>
        </p:nvSpPr>
        <p:spPr>
          <a:xfrm>
            <a:off x="3473636" y="1978955"/>
            <a:ext cx="4529542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 err="1">
                <a:latin typeface="Exo 2"/>
              </a:rPr>
              <a:t>HyperText</a:t>
            </a:r>
            <a:r>
              <a:rPr lang="es-MX" sz="1600" dirty="0">
                <a:latin typeface="Exo 2"/>
              </a:rPr>
              <a:t> </a:t>
            </a:r>
            <a:r>
              <a:rPr lang="es-MX" sz="1600" dirty="0" err="1">
                <a:latin typeface="Exo 2"/>
              </a:rPr>
              <a:t>Markup</a:t>
            </a:r>
            <a:r>
              <a:rPr lang="es-MX" sz="1600" dirty="0">
                <a:latin typeface="Exo 2"/>
              </a:rPr>
              <a:t> </a:t>
            </a:r>
            <a:r>
              <a:rPr lang="es-MX" sz="1600" dirty="0" err="1">
                <a:latin typeface="Exo 2"/>
              </a:rPr>
              <a:t>Language</a:t>
            </a:r>
            <a:r>
              <a:rPr lang="es-MX" sz="1600" dirty="0">
                <a:latin typeface="Exo 2"/>
              </a:rPr>
              <a:t> es el componente básico de la Web.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Describe la estructura de una página web.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Consiste en una serie de elementos que son representados por etiquetas.</a:t>
            </a:r>
          </a:p>
        </p:txBody>
      </p:sp>
      <p:pic>
        <p:nvPicPr>
          <p:cNvPr id="1026" name="Picture 2" descr="Resultado de imagen para html">
            <a:extLst>
              <a:ext uri="{FF2B5EF4-FFF2-40B4-BE49-F238E27FC236}">
                <a16:creationId xmlns:a16="http://schemas.microsoft.com/office/drawing/2014/main" id="{CA7BC3ED-AFB6-4078-A9B8-F6150A06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7" r="25498"/>
          <a:stretch/>
        </p:blipFill>
        <p:spPr bwMode="auto">
          <a:xfrm>
            <a:off x="793568" y="1500594"/>
            <a:ext cx="233389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F09F-0A2E-455F-949D-C51493D3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691583"/>
          </a:xfrm>
        </p:spPr>
        <p:txBody>
          <a:bodyPr/>
          <a:lstStyle/>
          <a:p>
            <a:r>
              <a:rPr lang="es-MX" dirty="0"/>
              <a:t>Sintaxis de etiquetas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70425F-2CFF-48B9-BAE4-274A812BA28A}"/>
              </a:ext>
            </a:extLst>
          </p:cNvPr>
          <p:cNvSpPr txBox="1"/>
          <p:nvPr/>
        </p:nvSpPr>
        <p:spPr>
          <a:xfrm>
            <a:off x="2041889" y="2021082"/>
            <a:ext cx="810822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&lt;etiqueta&gt; </a:t>
            </a:r>
            <a:r>
              <a:rPr lang="es-MX" sz="1800" dirty="0">
                <a:latin typeface="Consolas" panose="020B0609020204030204" pitchFamily="49" charset="0"/>
              </a:rPr>
              <a:t>contenido 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&lt;/etiqueta&gt;</a:t>
            </a:r>
          </a:p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accent6"/>
                </a:solidFill>
                <a:latin typeface="Exo 2"/>
              </a:rPr>
              <a:t>&lt;p&gt; Esto es un párrafo &lt;/p&gt;</a:t>
            </a:r>
          </a:p>
          <a:p>
            <a:pPr algn="ctr">
              <a:lnSpc>
                <a:spcPct val="150000"/>
              </a:lnSpc>
            </a:pPr>
            <a:endParaRPr lang="es-MX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&lt;etiqueta </a:t>
            </a:r>
            <a:r>
              <a:rPr lang="es-MX" sz="1800" dirty="0">
                <a:solidFill>
                  <a:srgbClr val="29A3FF"/>
                </a:solidFill>
                <a:latin typeface="Consolas" panose="020B0609020204030204" pitchFamily="49" charset="0"/>
              </a:rPr>
              <a:t>atributo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“valor”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s-MX" sz="1800" dirty="0">
                <a:solidFill>
                  <a:schemeClr val="accent6"/>
                </a:solidFill>
                <a:latin typeface="Consolas" panose="020B0609020204030204" pitchFamily="49" charset="0"/>
              </a:rPr>
              <a:t>contenido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&lt;/etiqueta&gt;</a:t>
            </a:r>
          </a:p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accent6"/>
                </a:solidFill>
                <a:latin typeface="Exo 2"/>
              </a:rPr>
              <a:t>&lt;a </a:t>
            </a:r>
            <a:r>
              <a:rPr lang="es-MX" sz="1800" dirty="0" err="1">
                <a:solidFill>
                  <a:schemeClr val="accent6"/>
                </a:solidFill>
                <a:latin typeface="Exo 2"/>
              </a:rPr>
              <a:t>href</a:t>
            </a:r>
            <a:r>
              <a:rPr lang="es-MX" sz="1800" dirty="0">
                <a:solidFill>
                  <a:schemeClr val="accent6"/>
                </a:solidFill>
                <a:latin typeface="Exo 2"/>
              </a:rPr>
              <a:t>=“www.google.com”&gt; Google &lt;/a&gt;</a:t>
            </a:r>
          </a:p>
          <a:p>
            <a:pPr algn="ctr">
              <a:lnSpc>
                <a:spcPct val="150000"/>
              </a:lnSpc>
            </a:pPr>
            <a:endParaRPr lang="es-MX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&lt;etiqueta /&gt;</a:t>
            </a:r>
          </a:p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accent6"/>
                </a:solidFill>
                <a:latin typeface="Exo 2"/>
              </a:rPr>
              <a:t>&lt;</a:t>
            </a:r>
            <a:r>
              <a:rPr lang="es-MX" sz="1800" dirty="0" err="1">
                <a:solidFill>
                  <a:schemeClr val="accent6"/>
                </a:solidFill>
                <a:latin typeface="Exo 2"/>
              </a:rPr>
              <a:t>br</a:t>
            </a:r>
            <a:r>
              <a:rPr lang="es-MX" sz="1800" dirty="0">
                <a:solidFill>
                  <a:schemeClr val="accent6"/>
                </a:solidFill>
                <a:latin typeface="Exo 2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31962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F09F-0A2E-455F-949D-C51493D3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691583"/>
          </a:xfrm>
        </p:spPr>
        <p:txBody>
          <a:bodyPr/>
          <a:lstStyle/>
          <a:p>
            <a:r>
              <a:rPr lang="es-MX" dirty="0"/>
              <a:t>Elementos más comunes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F7750825-EFAF-48A2-BAB8-5C38EA5C1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50089"/>
              </p:ext>
            </p:extLst>
          </p:nvPr>
        </p:nvGraphicFramePr>
        <p:xfrm>
          <a:off x="894080" y="1361088"/>
          <a:ext cx="4615544" cy="41358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430">
                  <a:extLst>
                    <a:ext uri="{9D8B030D-6E8A-4147-A177-3AD203B41FA5}">
                      <a16:colId xmlns:a16="http://schemas.microsoft.com/office/drawing/2014/main" val="1190718373"/>
                    </a:ext>
                  </a:extLst>
                </a:gridCol>
                <a:gridCol w="3053114">
                  <a:extLst>
                    <a:ext uri="{9D8B030D-6E8A-4147-A177-3AD203B41FA5}">
                      <a16:colId xmlns:a16="http://schemas.microsoft.com/office/drawing/2014/main" val="3033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5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&lt;!-- 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4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Hipervínculo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Negritas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2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body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Cuerpo de la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br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Salto de línea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button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Botón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9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div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Sección de la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form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Formulario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7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&lt;h1&gt; a 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Encabezado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Información de la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41104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C4B6BD02-8321-493B-B9D3-4ADE33798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0829"/>
              </p:ext>
            </p:extLst>
          </p:nvPr>
        </p:nvGraphicFramePr>
        <p:xfrm>
          <a:off x="6682377" y="1357993"/>
          <a:ext cx="4090126" cy="3759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4574">
                  <a:extLst>
                    <a:ext uri="{9D8B030D-6E8A-4147-A177-3AD203B41FA5}">
                      <a16:colId xmlns:a16="http://schemas.microsoft.com/office/drawing/2014/main" val="1190718373"/>
                    </a:ext>
                  </a:extLst>
                </a:gridCol>
                <a:gridCol w="2875552">
                  <a:extLst>
                    <a:ext uri="{9D8B030D-6E8A-4147-A177-3AD203B41FA5}">
                      <a16:colId xmlns:a16="http://schemas.microsoft.com/office/drawing/2014/main" val="3033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5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&lt;</a:t>
                      </a:r>
                      <a:r>
                        <a:rPr lang="es-MX" dirty="0" err="1"/>
                        <a:t>html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Documento </a:t>
                      </a:r>
                      <a:r>
                        <a:rPr lang="es-MX" dirty="0" err="1"/>
                        <a:t>html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1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img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Imagen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4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nav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Menú de navegación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2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Párrafo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Sección de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span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Sección de la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9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style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Sección de estilos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Tabla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7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8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F09F-0A2E-455F-949D-C51493D3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691583"/>
          </a:xfrm>
        </p:spPr>
        <p:txBody>
          <a:bodyPr/>
          <a:lstStyle/>
          <a:p>
            <a:r>
              <a:rPr lang="es-MX" dirty="0"/>
              <a:t>Estructura básica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70425F-2CFF-48B9-BAE4-274A812BA28A}"/>
              </a:ext>
            </a:extLst>
          </p:cNvPr>
          <p:cNvSpPr txBox="1"/>
          <p:nvPr/>
        </p:nvSpPr>
        <p:spPr>
          <a:xfrm>
            <a:off x="1164636" y="1352500"/>
            <a:ext cx="9862728" cy="503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&lt;!DOCTYPE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html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html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lang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"en"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&lt;meta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charset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"UTF-8"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&lt;meta </a:t>
            </a:r>
            <a:r>
              <a:rPr lang="es-MX" sz="1800" dirty="0">
                <a:solidFill>
                  <a:srgbClr val="29A3FF"/>
                </a:solidFill>
                <a:latin typeface="Consolas" panose="020B0609020204030204" pitchFamily="49" charset="0"/>
              </a:rPr>
              <a:t>http-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equiv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"X-UA-Compatible"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content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"IE=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edge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&lt;meta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name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viewport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content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"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width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device-width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, 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initial-scale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=1.0"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s-MX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Document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html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8051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2162-7CFE-4412-BF4A-9B90FCFC2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748733"/>
          </a:xfrm>
        </p:spPr>
        <p:txBody>
          <a:bodyPr/>
          <a:lstStyle/>
          <a:p>
            <a:r>
              <a:rPr lang="es-MX" dirty="0"/>
              <a:t>Atributos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9E7823-F15B-4A25-844F-2E7BADA80221}"/>
              </a:ext>
            </a:extLst>
          </p:cNvPr>
          <p:cNvSpPr txBox="1"/>
          <p:nvPr/>
        </p:nvSpPr>
        <p:spPr>
          <a:xfrm>
            <a:off x="2041889" y="1219200"/>
            <a:ext cx="8108222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&lt;etiqueta </a:t>
            </a:r>
            <a:r>
              <a:rPr lang="es-MX" sz="1800" dirty="0">
                <a:solidFill>
                  <a:srgbClr val="29A3FF"/>
                </a:solidFill>
                <a:latin typeface="Consolas" panose="020B0609020204030204" pitchFamily="49" charset="0"/>
              </a:rPr>
              <a:t>atributo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“valor”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s-MX" sz="1800" dirty="0">
                <a:solidFill>
                  <a:schemeClr val="accent6"/>
                </a:solidFill>
                <a:latin typeface="Consolas" panose="020B0609020204030204" pitchFamily="49" charset="0"/>
              </a:rPr>
              <a:t>contenido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&lt;/etiqueta&gt;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A30E9F7-E054-46C4-8D15-FF02B760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14349"/>
              </p:ext>
            </p:extLst>
          </p:nvPr>
        </p:nvGraphicFramePr>
        <p:xfrm>
          <a:off x="2032000" y="2055019"/>
          <a:ext cx="8127999" cy="22559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96151">
                  <a:extLst>
                    <a:ext uri="{9D8B030D-6E8A-4147-A177-3AD203B41FA5}">
                      <a16:colId xmlns:a16="http://schemas.microsoft.com/office/drawing/2014/main" val="1349104187"/>
                    </a:ext>
                  </a:extLst>
                </a:gridCol>
                <a:gridCol w="3386455">
                  <a:extLst>
                    <a:ext uri="{9D8B030D-6E8A-4147-A177-3AD203B41FA5}">
                      <a16:colId xmlns:a16="http://schemas.microsoft.com/office/drawing/2014/main" val="1982821325"/>
                    </a:ext>
                  </a:extLst>
                </a:gridCol>
                <a:gridCol w="3245393">
                  <a:extLst>
                    <a:ext uri="{9D8B030D-6E8A-4147-A177-3AD203B41FA5}">
                      <a16:colId xmlns:a16="http://schemas.microsoft.com/office/drawing/2014/main" val="4018584618"/>
                    </a:ext>
                  </a:extLst>
                </a:gridCol>
              </a:tblGrid>
              <a:tr h="357256">
                <a:tc>
                  <a:txBody>
                    <a:bodyPr/>
                    <a:lstStyle/>
                    <a:p>
                      <a:r>
                        <a:rPr lang="es-MX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alt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Texto 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Imágen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9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disabled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Deshabilitar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Botón, Control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href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Dirección de 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Link, Hipervínculo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4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src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Referencia del archivo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Imagen,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style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Definir el estilo del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4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8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442B3D-A370-43E4-ABA4-BA2B5DC8E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731316"/>
          </a:xfrm>
        </p:spPr>
        <p:txBody>
          <a:bodyPr/>
          <a:lstStyle/>
          <a:p>
            <a:r>
              <a:rPr lang="es-MX" dirty="0"/>
              <a:t>Hipervínculos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8FF214-A0AF-4A48-9C4B-ED137FFE5CD2}"/>
              </a:ext>
            </a:extLst>
          </p:cNvPr>
          <p:cNvSpPr txBox="1"/>
          <p:nvPr/>
        </p:nvSpPr>
        <p:spPr>
          <a:xfrm>
            <a:off x="1131030" y="1439024"/>
            <a:ext cx="762108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Son representados por la etiqueta “&lt;a&gt;”.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Sirven para llevar al usuario de una página a otra.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No necesariamente tiene que ser un texto.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069EA-EDB2-4609-AB3C-A305CADA6026}"/>
              </a:ext>
            </a:extLst>
          </p:cNvPr>
          <p:cNvSpPr txBox="1"/>
          <p:nvPr/>
        </p:nvSpPr>
        <p:spPr>
          <a:xfrm>
            <a:off x="2041889" y="3330209"/>
            <a:ext cx="8108222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&lt;a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href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“www.google.com”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s-MX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Búscador</a:t>
            </a:r>
            <a:r>
              <a:rPr lang="es-MX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de Google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&lt;/a&gt;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34602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2162-7CFE-4412-BF4A-9B90FCFC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Hipervínculos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A30E9F7-E054-46C4-8D15-FF02B760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04064"/>
              </p:ext>
            </p:extLst>
          </p:nvPr>
        </p:nvGraphicFramePr>
        <p:xfrm>
          <a:off x="2039256" y="2751705"/>
          <a:ext cx="8113486" cy="1879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86172">
                  <a:extLst>
                    <a:ext uri="{9D8B030D-6E8A-4147-A177-3AD203B41FA5}">
                      <a16:colId xmlns:a16="http://schemas.microsoft.com/office/drawing/2014/main" val="1349104187"/>
                    </a:ext>
                  </a:extLst>
                </a:gridCol>
                <a:gridCol w="5627314">
                  <a:extLst>
                    <a:ext uri="{9D8B030D-6E8A-4147-A177-3AD203B41FA5}">
                      <a16:colId xmlns:a16="http://schemas.microsoft.com/office/drawing/2014/main" val="1982821325"/>
                    </a:ext>
                  </a:extLst>
                </a:gridCol>
              </a:tblGrid>
              <a:tr h="357256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_</a:t>
                      </a:r>
                      <a:r>
                        <a:rPr lang="es-MX" dirty="0" err="1"/>
                        <a:t>blank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Abre el link en una nueva pestaña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9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_</a:t>
                      </a:r>
                      <a:r>
                        <a:rPr lang="es-MX" dirty="0" err="1"/>
                        <a:t>self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Abre el link en la misma pestaña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Nombre_marco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Abre el link en el marco especificado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4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#Id_elemento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Salta al elemento con el ID especificado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0577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1C9F100-777A-470C-9440-A51B8759A391}"/>
              </a:ext>
            </a:extLst>
          </p:cNvPr>
          <p:cNvSpPr txBox="1"/>
          <p:nvPr/>
        </p:nvSpPr>
        <p:spPr>
          <a:xfrm>
            <a:off x="1367245" y="1732067"/>
            <a:ext cx="9457508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&lt;a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href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“www.google.com” </a:t>
            </a:r>
            <a:r>
              <a:rPr lang="es-MX" sz="1800" dirty="0">
                <a:solidFill>
                  <a:srgbClr val="00B0F0"/>
                </a:solidFill>
                <a:latin typeface="Consolas" panose="020B0609020204030204" pitchFamily="49" charset="0"/>
              </a:rPr>
              <a:t>target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“_</a:t>
            </a:r>
            <a:r>
              <a:rPr lang="es-MX" sz="1800" dirty="0" err="1">
                <a:solidFill>
                  <a:srgbClr val="FA8606"/>
                </a:solidFill>
                <a:latin typeface="Consolas" panose="020B0609020204030204" pitchFamily="49" charset="0"/>
              </a:rPr>
              <a:t>self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”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s-MX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Búscador</a:t>
            </a:r>
            <a:r>
              <a:rPr lang="es-MX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de Google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&lt;/a&gt;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45593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442B3D-A370-43E4-ABA4-BA2B5DC8E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731316"/>
          </a:xfrm>
        </p:spPr>
        <p:txBody>
          <a:bodyPr/>
          <a:lstStyle/>
          <a:p>
            <a:r>
              <a:rPr lang="es-MX" dirty="0"/>
              <a:t>Imágenes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8FF214-A0AF-4A48-9C4B-ED137FFE5CD2}"/>
              </a:ext>
            </a:extLst>
          </p:cNvPr>
          <p:cNvSpPr txBox="1"/>
          <p:nvPr/>
        </p:nvSpPr>
        <p:spPr>
          <a:xfrm>
            <a:off x="1131030" y="1439024"/>
            <a:ext cx="762108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Son representados por la etiqueta “&lt;</a:t>
            </a:r>
            <a:r>
              <a:rPr lang="es-MX" sz="1600" dirty="0" err="1">
                <a:latin typeface="Exo 2"/>
              </a:rPr>
              <a:t>img</a:t>
            </a:r>
            <a:r>
              <a:rPr lang="es-MX" sz="1600" dirty="0">
                <a:latin typeface="Exo 2"/>
              </a:rPr>
              <a:t>&gt;”.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Cargan la imagen especificada.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Exo 2"/>
              </a:rPr>
              <a:t>Tiene dos atributos principales: </a:t>
            </a:r>
            <a:r>
              <a:rPr lang="es-MX" sz="1600" dirty="0" err="1">
                <a:latin typeface="Exo 2"/>
              </a:rPr>
              <a:t>src</a:t>
            </a:r>
            <a:r>
              <a:rPr lang="es-MX" sz="1600" dirty="0">
                <a:latin typeface="Exo 2"/>
              </a:rPr>
              <a:t> (dirección de la imagen) y </a:t>
            </a:r>
            <a:r>
              <a:rPr lang="es-MX" sz="1600" dirty="0" err="1">
                <a:latin typeface="Exo 2"/>
              </a:rPr>
              <a:t>alt</a:t>
            </a:r>
            <a:r>
              <a:rPr lang="es-MX" sz="1600" dirty="0">
                <a:latin typeface="Exo 2"/>
              </a:rPr>
              <a:t> (texto alternativo)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069EA-EDB2-4609-AB3C-A305CADA6026}"/>
              </a:ext>
            </a:extLst>
          </p:cNvPr>
          <p:cNvSpPr txBox="1"/>
          <p:nvPr/>
        </p:nvSpPr>
        <p:spPr>
          <a:xfrm>
            <a:off x="1131030" y="3196724"/>
            <a:ext cx="587420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src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“logo.png” </a:t>
            </a:r>
            <a:r>
              <a:rPr lang="es-MX" sz="1800" dirty="0" err="1">
                <a:solidFill>
                  <a:srgbClr val="29A3FF"/>
                </a:solidFill>
                <a:latin typeface="Consolas" panose="020B0609020204030204" pitchFamily="49" charset="0"/>
              </a:rPr>
              <a:t>alt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A8606"/>
                </a:solidFill>
                <a:latin typeface="Consolas" panose="020B0609020204030204" pitchFamily="49" charset="0"/>
              </a:rPr>
              <a:t>“Logo UASLP” </a:t>
            </a:r>
            <a:r>
              <a:rPr lang="es-MX" sz="1800" dirty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  <a:endParaRPr lang="es-MX" sz="1800" dirty="0">
              <a:solidFill>
                <a:schemeClr val="accent6"/>
              </a:solidFill>
              <a:latin typeface="Exo 2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81347C22-60BF-4FE7-A638-C75FCEA3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40" y="3661275"/>
            <a:ext cx="204816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95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Tech Newsletter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Tech Newsletter" id="{A2F15BC2-8A77-483B-BB89-25B51F23792C}" vid="{B1119F96-007C-455D-A868-259F7784E820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44561B4576D349B2A37B6AAB08951C" ma:contentTypeVersion="2" ma:contentTypeDescription="Crear nuevo documento." ma:contentTypeScope="" ma:versionID="5971117f891d88aa032acb22c27526e6">
  <xsd:schema xmlns:xsd="http://www.w3.org/2001/XMLSchema" xmlns:xs="http://www.w3.org/2001/XMLSchema" xmlns:p="http://schemas.microsoft.com/office/2006/metadata/properties" xmlns:ns2="f0b3af37-04d7-4648-a885-aba3652870a3" targetNamespace="http://schemas.microsoft.com/office/2006/metadata/properties" ma:root="true" ma:fieldsID="c21169e9941abf4234ce22c45b93cd62" ns2:_="">
    <xsd:import namespace="f0b3af37-04d7-4648-a885-aba365287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3af37-04d7-4648-a885-aba365287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0819E4-5576-43DA-8702-92A2982469BF}"/>
</file>

<file path=customXml/itemProps2.xml><?xml version="1.0" encoding="utf-8"?>
<ds:datastoreItem xmlns:ds="http://schemas.openxmlformats.org/officeDocument/2006/customXml" ds:itemID="{3CBBACC4-6FC8-4EA4-901C-07F4B7594BA3}"/>
</file>

<file path=customXml/itemProps3.xml><?xml version="1.0" encoding="utf-8"?>
<ds:datastoreItem xmlns:ds="http://schemas.openxmlformats.org/officeDocument/2006/customXml" ds:itemID="{47C1A616-B8D3-4EF4-AFF8-500B45ED8EA8}"/>
</file>

<file path=docProps/app.xml><?xml version="1.0" encoding="utf-8"?>
<Properties xmlns="http://schemas.openxmlformats.org/officeDocument/2006/extended-properties" xmlns:vt="http://schemas.openxmlformats.org/officeDocument/2006/docPropsVTypes">
  <Template>Tema Tech Newsletter</Template>
  <TotalTime>664</TotalTime>
  <Words>1030</Words>
  <Application>Microsoft Office PowerPoint</Application>
  <PresentationFormat>Panorámica</PresentationFormat>
  <Paragraphs>257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Arial</vt:lpstr>
      <vt:lpstr>Calibri</vt:lpstr>
      <vt:lpstr>Consolas</vt:lpstr>
      <vt:lpstr>Exo 2</vt:lpstr>
      <vt:lpstr>Fira Sans Extra Condensed Medium</vt:lpstr>
      <vt:lpstr>Proxima Nova</vt:lpstr>
      <vt:lpstr>Proxima Nova Semibold</vt:lpstr>
      <vt:lpstr>Roboto Condensed</vt:lpstr>
      <vt:lpstr>Roboto Condensed Light</vt:lpstr>
      <vt:lpstr>Squada One</vt:lpstr>
      <vt:lpstr>Tema Tech Newsletter</vt:lpstr>
      <vt:lpstr>SlidesGo Final Pages</vt:lpstr>
      <vt:lpstr>HTML</vt:lpstr>
      <vt:lpstr>HTML</vt:lpstr>
      <vt:lpstr>Sintaxis de etiquetas</vt:lpstr>
      <vt:lpstr>Elementos más comunes</vt:lpstr>
      <vt:lpstr>Estructura básica</vt:lpstr>
      <vt:lpstr>Atributos</vt:lpstr>
      <vt:lpstr>Hipervínculos</vt:lpstr>
      <vt:lpstr>Hipervínculos</vt:lpstr>
      <vt:lpstr>Imágenes</vt:lpstr>
      <vt:lpstr>Tablas</vt:lpstr>
      <vt:lpstr>Tablas</vt:lpstr>
      <vt:lpstr>Listas</vt:lpstr>
      <vt:lpstr>Listas</vt:lpstr>
      <vt:lpstr>Listas</vt:lpstr>
      <vt:lpstr>Formulario</vt:lpstr>
      <vt:lpstr>Formulario</vt:lpstr>
      <vt:lpstr>Formulario</vt:lpstr>
      <vt:lpstr>Formulario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Josué Sánchez</dc:creator>
  <cp:lastModifiedBy>Josué Sánchez</cp:lastModifiedBy>
  <cp:revision>28</cp:revision>
  <dcterms:created xsi:type="dcterms:W3CDTF">2021-02-09T16:34:59Z</dcterms:created>
  <dcterms:modified xsi:type="dcterms:W3CDTF">2021-02-17T00:51:48Z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0x0101002544561B4576D349B2A37B6AAB08951C</vt:lpwstr>
  </property>
</Properties>
</file>