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50"/>
      <c:rotY val="0"/>
      <c:rAngAx val="0"/>
      <c:perspective val="3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layout>
        <c:manualLayout>
          <c:layoutTarget val="inner"/>
          <c:xMode val="edge"/>
          <c:yMode val="edge"/>
          <c:x val="0.0306063522617902"/>
          <c:y val="0.140564328242299"/>
          <c:w val="0.948219441770934"/>
          <c:h val="0.730520320994046"/>
        </c:manualLayout>
      </c:layout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Spalte E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70ad47"/>
              </a:solidFill>
              <a:ln>
                <a:noFill/>
              </a:ln>
            </c:spPr>
          </c:dPt>
          <c:dPt>
            <c:idx val="1"/>
            <c:spPr>
              <a:solidFill>
                <a:srgbClr val="4472c4"/>
              </a:solidFill>
              <a:ln>
                <a:noFill/>
              </a:ln>
            </c:spPr>
          </c:dPt>
          <c:dPt>
            <c:idx val="2"/>
            <c:spPr>
              <a:solidFill>
                <a:srgbClr val="ffc000"/>
              </a:solidFill>
              <a:ln>
                <a:noFill/>
              </a:ln>
            </c:spPr>
          </c:dPt>
          <c:dPt>
            <c:idx val="3"/>
            <c:spPr>
              <a:solidFill>
                <a:srgbClr val="43682b"/>
              </a:solidFill>
              <a:ln>
                <a:noFill/>
              </a:ln>
            </c:spPr>
          </c:dPt>
          <c:dLbls>
            <c:numFmt formatCode="0.00" sourceLinked="1"/>
            <c:dLbl>
              <c:idx val="0"/>
              <c:dLblPos val="ctr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ctr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ctr"/>
              <c:showLegendKey val="0"/>
              <c:showVal val="0"/>
              <c:showCatName val="0"/>
              <c:showSerName val="0"/>
              <c:showPercent val="1"/>
            </c:dLbl>
            <c:dLbl>
              <c:idx val="3"/>
              <c:dLblPos val="ctr"/>
              <c:showLegendKey val="0"/>
              <c:showVal val="0"/>
              <c:showCatName val="0"/>
              <c:showSerName val="0"/>
              <c:showPercent val="1"/>
            </c:dLbl>
            <c:dLblPos val="ctr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4"/>
                <c:pt idx="0">
                  <c:v>cdf</c:v>
                </c:pt>
                <c:pt idx="1">
                  <c:v>zip</c:v>
                </c:pt>
                <c:pt idx="2">
                  <c:v>tar</c:v>
                </c:pt>
                <c:pt idx="3">
                  <c:v>sec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0.5</c:v>
                </c:pt>
                <c:pt idx="1">
                  <c:v>0.416666666666667</c:v>
                </c:pt>
                <c:pt idx="2">
                  <c:v>0.0555555555555556</c:v>
                </c:pt>
                <c:pt idx="3">
                  <c:v>0.0277777777777778</c:v>
                </c:pt>
              </c:numCache>
            </c:numRef>
          </c:val>
        </c:ser>
      </c:pie3DChart>
    </c:plotArea>
    <c:legend>
      <c:layout>
        <c:manualLayout>
          <c:xMode val="edge"/>
          <c:yMode val="edge"/>
          <c:x val="0.856400384985563"/>
          <c:y val="0.438519285529381"/>
          <c:w val="0.0768737166324435"/>
          <c:h val="0.312491909385113"/>
        </c:manualLayout>
      </c:layout>
      <c:spPr>
        <a:solidFill>
          <a:srgbClr val="f2f2f2">
            <a:alpha val="39000"/>
          </a:srgbClr>
        </a:solidFill>
        <a:ln>
          <a:noFill/>
        </a:ln>
      </c:spPr>
      <c:txPr>
        <a:bodyPr/>
        <a:lstStyle/>
        <a:p>
          <a:pPr>
            <a:defRPr b="0" sz="900" spc="-1" strike="noStrike">
              <a:solidFill>
                <a:srgbClr val="404040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bfbfbf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50"/>
      <c:rotY val="0"/>
      <c:rAngAx val="0"/>
      <c:perspective val="3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layout>
        <c:manualLayout>
          <c:layoutTarget val="inner"/>
          <c:xMode val="edge"/>
          <c:yMode val="edge"/>
          <c:x val="0.03055733504164"/>
          <c:y val="0.0786089238845144"/>
          <c:w val="0.898014093529789"/>
          <c:h val="0.870341207349081"/>
        </c:manualLayout>
      </c:layout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Spalte I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bf9000"/>
              </a:solidFill>
              <a:ln>
                <a:noFill/>
              </a:ln>
            </c:spPr>
          </c:dPt>
          <c:dPt>
            <c:idx val="1"/>
            <c:spPr>
              <a:solidFill>
                <a:srgbClr val="333f4f"/>
              </a:solidFill>
              <a:ln>
                <a:noFill/>
              </a:ln>
            </c:spPr>
          </c:dPt>
          <c:dPt>
            <c:idx val="2"/>
            <c:spPr>
              <a:solidFill>
                <a:srgbClr val="8497b0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ctr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ctr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ctr"/>
              <c:showLegendKey val="0"/>
              <c:showVal val="0"/>
              <c:showCatName val="0"/>
              <c:showSerName val="0"/>
              <c:showPercent val="1"/>
            </c:dLbl>
            <c:dLblPos val="ctr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3"/>
                <c:pt idx="0">
                  <c:v>sek Tag</c:v>
                </c:pt>
                <c:pt idx="1">
                  <c:v>cdf Tag</c:v>
                </c:pt>
                <c:pt idx="2">
                  <c:v>cdf Monat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14</c:v>
                </c:pt>
                <c:pt idx="1">
                  <c:v>8</c:v>
                </c:pt>
                <c:pt idx="2">
                  <c:v>14</c:v>
                </c:pt>
              </c:numCache>
            </c:numRef>
          </c:val>
        </c:ser>
      </c:pie3DChart>
    </c:plotArea>
    <c:legend>
      <c:legendPos val="r"/>
      <c:overlay val="0"/>
      <c:spPr>
        <a:solidFill>
          <a:srgbClr val="f2f2f2">
            <a:alpha val="39000"/>
          </a:srgbClr>
        </a:solidFill>
        <a:ln>
          <a:noFill/>
        </a:ln>
      </c:spPr>
      <c:txPr>
        <a:bodyPr/>
        <a:lstStyle/>
        <a:p>
          <a:pPr>
            <a:defRPr b="0" sz="900" spc="-1" strike="noStrike">
              <a:solidFill>
                <a:srgbClr val="404040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bfbfbf"/>
      </a:solidFill>
      <a:round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IMBOT - success rate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30"/>
      <c:rotY val="0"/>
      <c:rAngAx val="0"/>
      <c:perspective val="1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Spalte B</c:v>
                </c:pt>
              </c:strCache>
            </c:strRef>
          </c:tx>
          <c:spPr>
            <a:solidFill>
              <a:srgbClr val="00a65d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ctr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ctr"/>
              <c:showLegendKey val="0"/>
              <c:showVal val="0"/>
              <c:showCatName val="0"/>
              <c:showSerName val="0"/>
              <c:showPercent val="1"/>
            </c:dLbl>
            <c:dLblPos val="ctr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2"/>
                <c:pt idx="0">
                  <c:v>Readable files</c:v>
                </c:pt>
                <c:pt idx="1">
                  <c:v>Unreadable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36</c:v>
                </c:pt>
                <c:pt idx="1">
                  <c:v>0</c:v>
                </c:pt>
              </c:numCache>
            </c:numRef>
          </c:val>
        </c:ser>
      </c:pie3DChart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Assigned levels 2016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30"/>
      <c:rotY val="0"/>
      <c:rAngAx val="0"/>
      <c:perspective val="1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Spalte B</c:v>
                </c:pt>
              </c:strCache>
            </c:strRef>
          </c:tx>
          <c:spPr>
            <a:solidFill>
              <a:srgbClr val="ed1c24"/>
            </a:solidFill>
            <a:ln>
              <a:noFill/>
            </a:ln>
          </c:spPr>
          <c:explosion val="0"/>
          <c:dPt>
            <c:idx val="0"/>
            <c:spPr>
              <a:solidFill>
                <a:srgbClr val="cf3834"/>
              </a:solidFill>
              <a:ln>
                <a:noFill/>
              </a:ln>
            </c:spPr>
          </c:dPt>
          <c:dPt>
            <c:idx val="1"/>
            <c:spPr>
              <a:solidFill>
                <a:srgbClr val="faa61a"/>
              </a:solidFill>
              <a:ln>
                <a:noFill/>
              </a:ln>
            </c:spPr>
          </c:dPt>
          <c:dPt>
            <c:idx val="2"/>
            <c:spPr>
              <a:solidFill>
                <a:srgbClr val="00a65d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</c:dLbl>
            <c:dLblPos val="in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Level 0</c:v>
                </c:pt>
                <c:pt idx="1">
                  <c:v>Level 1</c:v>
                </c:pt>
                <c:pt idx="2">
                  <c:v>Level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3</c:v>
                </c:pt>
                <c:pt idx="1">
                  <c:v>25</c:v>
                </c:pt>
                <c:pt idx="2">
                  <c:v>8</c:v>
                </c:pt>
              </c:numCache>
            </c:numRef>
          </c:val>
        </c:ser>
      </c:pie3DChart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solidFill>
      <a:srgbClr val="ffffff"/>
    </a:solidFill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Level 0 classification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30"/>
      <c:rotY val="0"/>
      <c:rAngAx val="0"/>
      <c:perspective val="1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Spalte B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explosion val="0"/>
          <c:dPt>
            <c:idx val="0"/>
            <c:spPr>
              <a:solidFill>
                <a:srgbClr val="f68e76"/>
              </a:solidFill>
              <a:ln>
                <a:noFill/>
              </a:ln>
            </c:spPr>
          </c:dPt>
          <c:dPt>
            <c:idx val="1"/>
            <c:spPr>
              <a:solidFill>
                <a:srgbClr val="ef413d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</c:dLbl>
            <c:dLblPos val="in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Corrupted file(s)</c:v>
                </c:pt>
                <c:pt idx="1">
                  <c:v>Data problem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</c:pie3DChart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solidFill>
      <a:srgbClr val="ffffff"/>
    </a:solidFill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Level 1 classification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30"/>
      <c:rotY val="0"/>
      <c:rAngAx val="0"/>
      <c:perspective val="1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Spalte B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explosion val="0"/>
          <c:dPt>
            <c:idx val="0"/>
            <c:spPr>
              <a:solidFill>
                <a:srgbClr val="fff200"/>
              </a:solidFill>
              <a:ln>
                <a:noFill/>
              </a:ln>
            </c:spPr>
          </c:dPt>
          <c:dPt>
            <c:idx val="1"/>
            <c:spPr>
              <a:solidFill>
                <a:srgbClr val="faa61a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</c:dLbl>
            <c:dLblPos val="in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Missing Meta data</c:v>
                </c:pt>
                <c:pt idx="1">
                  <c:v>Incomplete file</c:v>
                </c:pt>
                <c:pt idx="2">
                  <c:v>Large dF variation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24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</c:ser>
      </c:pie3DChart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solidFill>
      <a:srgbClr val="ffffff"/>
    </a:solidFill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AT" sz="4400" spc="-1" strike="noStrike">
                <a:latin typeface="Arial"/>
              </a:rPr>
              <a:t>Folie mittels Klicken verschieben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AT" sz="2000" spc="-1" strike="noStrike">
                <a:latin typeface="Arial"/>
              </a:rPr>
              <a:t>Format der Notizen mittels Klicken bearbeiten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AT" sz="1400" spc="-1" strike="noStrike">
                <a:latin typeface="Times New Roman"/>
              </a:rPr>
              <a:t>&lt;Kopfzeile&gt;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AT" sz="1400" spc="-1" strike="noStrike">
                <a:latin typeface="Times New Roman"/>
              </a:rPr>
              <a:t>&lt;Datum/Uhrzeit&gt;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AT" sz="1400" spc="-1" strike="noStrike">
                <a:latin typeface="Times New Roman"/>
              </a:rPr>
              <a:t>&lt;Fußzeile&gt;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EEA2715-B4E8-4A9A-A609-133374879399}" type="slidenum">
              <a:rPr b="0" lang="de-AT" sz="1400" spc="-1" strike="noStrike">
                <a:latin typeface="Times New Roman"/>
              </a:rPr>
              <a:t>&lt;Foliennummer&gt;</a:t>
            </a:fld>
            <a:endParaRPr b="0" lang="de-A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de-AT" sz="2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281480" y="10155240"/>
            <a:ext cx="32749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CA811E-3E8F-4E75-9D2A-D2D397D1327A}" type="slidenum">
              <a:rPr b="0" lang="de-AT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A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AT" sz="4400" spc="-1" strike="noStrike">
                <a:latin typeface="Arial"/>
              </a:rPr>
              <a:t>Form</a:t>
            </a:r>
            <a:r>
              <a:rPr b="0" lang="de-AT" sz="4400" spc="-1" strike="noStrike">
                <a:latin typeface="Arial"/>
              </a:rPr>
              <a:t>at </a:t>
            </a:r>
            <a:r>
              <a:rPr b="0" lang="de-AT" sz="4400" spc="-1" strike="noStrike">
                <a:latin typeface="Arial"/>
              </a:rPr>
              <a:t>des </a:t>
            </a:r>
            <a:r>
              <a:rPr b="0" lang="de-AT" sz="4400" spc="-1" strike="noStrike">
                <a:latin typeface="Arial"/>
              </a:rPr>
              <a:t>Titelt</a:t>
            </a:r>
            <a:r>
              <a:rPr b="0" lang="de-AT" sz="4400" spc="-1" strike="noStrike">
                <a:latin typeface="Arial"/>
              </a:rPr>
              <a:t>exte</a:t>
            </a:r>
            <a:r>
              <a:rPr b="0" lang="de-AT" sz="4400" spc="-1" strike="noStrike">
                <a:latin typeface="Arial"/>
              </a:rPr>
              <a:t>s </a:t>
            </a:r>
            <a:r>
              <a:rPr b="0" lang="de-AT" sz="4400" spc="-1" strike="noStrike">
                <a:latin typeface="Arial"/>
              </a:rPr>
              <a:t>durc</a:t>
            </a:r>
            <a:r>
              <a:rPr b="0" lang="de-AT" sz="4400" spc="-1" strike="noStrike">
                <a:latin typeface="Arial"/>
              </a:rPr>
              <a:t>h </a:t>
            </a:r>
            <a:r>
              <a:rPr b="0" lang="de-AT" sz="4400" spc="-1" strike="noStrike">
                <a:latin typeface="Arial"/>
              </a:rPr>
              <a:t>Klick</a:t>
            </a:r>
            <a:r>
              <a:rPr b="0" lang="de-AT" sz="4400" spc="-1" strike="noStrike">
                <a:latin typeface="Arial"/>
              </a:rPr>
              <a:t>en </a:t>
            </a:r>
            <a:r>
              <a:rPr b="0" lang="de-AT" sz="4400" spc="-1" strike="noStrike">
                <a:latin typeface="Arial"/>
              </a:rPr>
              <a:t>bear</a:t>
            </a:r>
            <a:r>
              <a:rPr b="0" lang="de-AT" sz="4400" spc="-1" strike="noStrike">
                <a:latin typeface="Arial"/>
              </a:rPr>
              <a:t>beite</a:t>
            </a:r>
            <a:r>
              <a:rPr b="0" lang="de-AT" sz="4400" spc="-1" strike="noStrike">
                <a:latin typeface="Arial"/>
              </a:rPr>
              <a:t>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chart" Target="../charts/chart6.xml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45" name="Grafik 5" descr=""/>
          <p:cNvPicPr/>
          <p:nvPr/>
        </p:nvPicPr>
        <p:blipFill>
          <a:blip r:embed="rId1"/>
          <a:stretch/>
        </p:blipFill>
        <p:spPr>
          <a:xfrm>
            <a:off x="5040" y="1052640"/>
            <a:ext cx="9142200" cy="457020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216000" y="5904000"/>
            <a:ext cx="85672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automati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data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checker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1-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second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submissi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ons to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AGNET“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Roman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Leonhard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t, Conrad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Observat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orium,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ZAMG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how does it work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32000" y="3096000"/>
            <a:ext cx="1295640" cy="1295640"/>
          </a:xfrm>
          <a:prstGeom prst="ellipse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16000" y="3456000"/>
            <a:ext cx="935640" cy="359640"/>
          </a:xfrm>
          <a:prstGeom prst="flowChartPreparation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0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032000" y="3816000"/>
            <a:ext cx="935640" cy="359640"/>
          </a:xfrm>
          <a:prstGeom prst="flowChartPreparation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1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4248000" y="4176000"/>
            <a:ext cx="935640" cy="359640"/>
          </a:xfrm>
          <a:prstGeom prst="flowChartPreparation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2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26" name="Line 6"/>
          <p:cNvSpPr/>
          <p:nvPr/>
        </p:nvSpPr>
        <p:spPr>
          <a:xfrm flipH="1" flipV="1">
            <a:off x="2016000" y="3672000"/>
            <a:ext cx="194400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7"/>
          <p:cNvSpPr/>
          <p:nvPr/>
        </p:nvSpPr>
        <p:spPr>
          <a:xfrm flipH="1">
            <a:off x="1872000" y="3600000"/>
            <a:ext cx="180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8"/>
          <p:cNvSpPr/>
          <p:nvPr/>
        </p:nvSpPr>
        <p:spPr>
          <a:xfrm flipH="1" flipV="1">
            <a:off x="1728000" y="4104000"/>
            <a:ext cx="244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"/>
          <p:cNvSpPr/>
          <p:nvPr/>
        </p:nvSpPr>
        <p:spPr>
          <a:xfrm>
            <a:off x="2304000" y="2952000"/>
            <a:ext cx="1583640" cy="431640"/>
          </a:xfrm>
          <a:prstGeom prst="wedgeRoundRectCallout">
            <a:avLst>
              <a:gd name="adj1" fmla="val -59652"/>
              <a:gd name="adj2" fmla="val 10253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Send report and</a:t>
            </a:r>
            <a:endParaRPr b="0" lang="de-A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ask for revision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2088000" y="4824000"/>
            <a:ext cx="1583640" cy="431640"/>
          </a:xfrm>
          <a:prstGeom prst="wedgeRoundRectCallout">
            <a:avLst>
              <a:gd name="adj1" fmla="val 47157"/>
              <a:gd name="adj2" fmla="val -14866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Send report 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752000" y="1462320"/>
            <a:ext cx="424764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IMBOT creates an analysis </a:t>
            </a:r>
            <a:r>
              <a:rPr b="1" lang="de-AT" sz="1800" spc="-1" strike="noStrike">
                <a:latin typeface="Arial"/>
              </a:rPr>
              <a:t>report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The </a:t>
            </a:r>
            <a:r>
              <a:rPr b="1" lang="de-AT" sz="1800" spc="-1" strike="noStrike">
                <a:latin typeface="Arial"/>
              </a:rPr>
              <a:t>report</a:t>
            </a:r>
            <a:r>
              <a:rPr b="0" lang="de-AT" sz="1800" spc="-1" strike="noStrike">
                <a:latin typeface="Arial"/>
              </a:rPr>
              <a:t> is uploaded along with the converted data and send to data submitters and, in case of level 2, to a human data checker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IMBOT creates a meta data </a:t>
            </a:r>
            <a:r>
              <a:rPr b="1" lang="de-AT" sz="1800" spc="-1" strike="noStrike">
                <a:latin typeface="Arial"/>
              </a:rPr>
              <a:t>review template</a:t>
            </a:r>
            <a:r>
              <a:rPr b="0" lang="de-AT" sz="1800" spc="-1" strike="noStrike">
                <a:latin typeface="Arial"/>
              </a:rPr>
              <a:t> (for level 0 and level 1)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For missing meta information only the </a:t>
            </a:r>
            <a:r>
              <a:rPr b="1" lang="de-AT" sz="1800" spc="-1" strike="noStrike">
                <a:latin typeface="Arial"/>
              </a:rPr>
              <a:t>review template</a:t>
            </a:r>
            <a:r>
              <a:rPr b="0" lang="de-AT" sz="1800" spc="-1" strike="noStrike">
                <a:latin typeface="Arial"/>
              </a:rPr>
              <a:t> must be filled out and uploaded</a:t>
            </a:r>
            <a:br/>
            <a:r>
              <a:rPr b="0" lang="de-AT" sz="1800" spc="-1" strike="noStrike"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latin typeface="Arial"/>
              </a:rPr>
              <a:t>Report</a:t>
            </a:r>
            <a:r>
              <a:rPr b="0" lang="de-AT" sz="1800" spc="-1" strike="noStrike">
                <a:latin typeface="Arial"/>
              </a:rPr>
              <a:t> and </a:t>
            </a:r>
            <a:r>
              <a:rPr b="1" lang="de-AT" sz="1800" spc="-1" strike="noStrike">
                <a:latin typeface="Arial"/>
              </a:rPr>
              <a:t>review</a:t>
            </a:r>
            <a:r>
              <a:rPr b="0" lang="de-AT" sz="1800" spc="-1" strike="noStrike">
                <a:latin typeface="Arial"/>
              </a:rPr>
              <a:t> template are also send out by e-mail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e-mail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88000" y="1266840"/>
            <a:ext cx="8639640" cy="52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Dear data submitter,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you receive the following information as your e-mail address is connected to submissions of geomagnetic data products from unkown XXX observatory.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Your one-second data submission from 2018 has been automatically evaluated by IMBOT, an automatic data checker of INTERMAGNET.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The evaluation process resulted in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LEVEL 1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Your data has provisionally been accepted by INTERMAGNET. Congratulations!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In order to continue the evaluation process some issues need to be clarified. Please read the attached report and instructions.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If you have any questions regarding the evalutation process please check out the general instructions (github link) or contact the IMBOT manager.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Sincerely,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       </a:t>
            </a:r>
            <a:r>
              <a:rPr b="0" lang="de-AT" sz="1400" spc="-1" strike="noStrike">
                <a:latin typeface="Arial"/>
              </a:rPr>
              <a:t>IMBOT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    </a:t>
            </a:r>
            <a:r>
              <a:rPr b="0" lang="de-AT" sz="1400" spc="-1" strike="noStrike">
                <a:latin typeface="Arial"/>
              </a:rPr>
              <a:t>-----------------------------------------------------------------------------------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    </a:t>
            </a:r>
            <a:r>
              <a:rPr b="0" lang="de-AT" sz="1400" spc="-1" strike="noStrike">
                <a:latin typeface="Arial"/>
              </a:rPr>
              <a:t>Instructions to update file and or meta information for re-evaluation of your data: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    …</a:t>
            </a:r>
            <a:r>
              <a:rPr b="0" lang="de-AT" sz="1400" spc="-1" strike="noStrike">
                <a:latin typeface="Arial"/>
              </a:rPr>
              <a:t>.</a:t>
            </a:r>
            <a:endParaRPr b="0" lang="de-AT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report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64000" y="1166400"/>
            <a:ext cx="6703920" cy="545724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5400000" y="1094040"/>
            <a:ext cx="35996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https://github.com/geomagpy/IMBOT/blob/master/examples/level1_underreview.md</a:t>
            </a:r>
            <a:endParaRPr b="0" lang="de-AT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report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88000" y="1224000"/>
            <a:ext cx="7567560" cy="535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report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40320" y="1224000"/>
            <a:ext cx="6403320" cy="558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review template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64000" y="1224000"/>
            <a:ext cx="6263640" cy="51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Parameter sheet for additional/missing metainformation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------------------------------------------------------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Please provide key - value pairs as shown below.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The key need to correspond to the IMAGCDF key. Please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check out the IMAGCDF format description at INTERMAGNET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for details. Alternatively you can use MagPy header keys.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Values must not contain special characters or colons.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Enter "None" to indicate that a value is not available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Comments need to start in new lines and every comment line.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must start with a hash.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Please note - you can also provide optional keys here.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Example: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## Providing Partial standard value descriptions as requested: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 StandardLevel  :  partial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 PartialStandDesc  :  IMOS11,IMOS14,IMOS41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 Provide a valid standard level (full, partial), None is not accepted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StandardLevel  :  partial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 If Standard Level is partial, provide a list of standards met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PartialStandDesc  :  IMOS-01,IMOS-02,IMOS-03,IMOS-04,IMOS-05,IMOS-11,IMOS-14,IMOS-41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# If data is not available please confirm by MissingData  :  confirmed</a:t>
            </a:r>
            <a:endParaRPr b="0" lang="de-A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latin typeface="Times New Roman"/>
              </a:rPr>
              <a:t>MissingData  :  confirmed</a:t>
            </a:r>
            <a:endParaRPr b="0" lang="de-AT" sz="11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e-mail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88000" y="1266840"/>
            <a:ext cx="8639640" cy="52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Dear data submitter,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you receive the following information as your e-mail address is connected to submissions of geomagnetic data products from Mawson MAW observatory.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Your one-second data submission from 2018 has been automatically evaluated by IMBOT, an automatic data checker of INTERMAGNET.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The evaluation process resulted in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LEVEL 2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Your data has provisionally been accepted by INTERMAGNET. Congratulations!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Your data fulfills all requirements for a final review. A level 2 data product is already an excellent source for high resolution magnetic information. Your data set has been assigned to an INTERMAGNET data checker for final evaluation regarding data quality.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Your data checker is Max Mustermann.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Please note that INTERMAGNET data checkers perform all check on voluntary basis beside their usual duties. So please be patient. The data checker will contact you if questions arise.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If you have any questions regarding the evalutation process please check out the general instructions (github link) or contact the IMBOT manager.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Sincerely,</a:t>
            </a:r>
            <a:endParaRPr b="0" lang="de-A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Arial"/>
              </a:rPr>
              <a:t>       </a:t>
            </a:r>
            <a:r>
              <a:rPr b="0" lang="de-AT" sz="1400" spc="-1" strike="noStrike">
                <a:latin typeface="Arial"/>
              </a:rPr>
              <a:t>IMBOT</a:t>
            </a:r>
            <a:endParaRPr b="0" lang="de-AT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276000" y="6575400"/>
            <a:ext cx="1510560" cy="2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E96419B-64A5-4690-86FB-CB0BED4419E7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2016 analysis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925240" y="1556640"/>
            <a:ext cx="2964960" cy="49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360000" y="1512000"/>
            <a:ext cx="8638920" cy="46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9" name=""/>
          <p:cNvGraphicFramePr/>
          <p:nvPr/>
        </p:nvGraphicFramePr>
        <p:xfrm>
          <a:off x="288000" y="1468440"/>
          <a:ext cx="4750920" cy="256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0" name=""/>
          <p:cNvGraphicFramePr/>
          <p:nvPr/>
        </p:nvGraphicFramePr>
        <p:xfrm>
          <a:off x="4032000" y="3096000"/>
          <a:ext cx="4750920" cy="256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276000" y="6575400"/>
            <a:ext cx="1510560" cy="2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11B2D6A-02FF-49F5-89F7-FF0768F37A8D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2016 analysis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925240" y="1556640"/>
            <a:ext cx="2964960" cy="49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360000" y="1512000"/>
            <a:ext cx="8638920" cy="46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5" name=""/>
          <p:cNvGraphicFramePr/>
          <p:nvPr/>
        </p:nvGraphicFramePr>
        <p:xfrm>
          <a:off x="288000" y="1327680"/>
          <a:ext cx="4925160" cy="277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6" name=""/>
          <p:cNvGraphicFramePr/>
          <p:nvPr/>
        </p:nvGraphicFramePr>
        <p:xfrm>
          <a:off x="4002480" y="3127680"/>
          <a:ext cx="4925160" cy="277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276000" y="6575400"/>
            <a:ext cx="1510560" cy="2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51F9309-1366-4743-AFF4-608755DBBCA3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analysis summary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925240" y="1556640"/>
            <a:ext cx="2964960" cy="49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360000" y="1512000"/>
            <a:ext cx="8638920" cy="46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"/>
          <p:cNvSpPr/>
          <p:nvPr/>
        </p:nvSpPr>
        <p:spPr>
          <a:xfrm>
            <a:off x="360000" y="1368000"/>
            <a:ext cx="8350920" cy="38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can test and convert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submitted data sets within hours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checks indicate „valid“ data for the majority of all submissions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simply submitting a meta information update sheet, 75% of all submitted data sets will achieve level 2 classification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provides additional information e.g. on noise levels, individual deviations from submitted one-minute products, which is not used for automatic level classification, but might help the observatory to locate issues and improve data quality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content of converted files is identical to original raw data (checked)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i="1" lang="de-AT" sz="1800" spc="-1" strike="noStrike">
                <a:solidFill>
                  <a:srgbClr val="1c3687"/>
                </a:solidFill>
                <a:latin typeface="Arial"/>
                <a:ea typeface="DejaVu Sans"/>
              </a:rPr>
              <a:t>It is suggested that such reports are available also for end users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Bac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kgro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und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60000" y="1419840"/>
            <a:ext cx="7630920" cy="21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Since 2014 INTERMAGNET welcomes data submission in one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second resolution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archiving and providing such data, the IMAGCDF format was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introduced, based on NASA CDF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Currently 36 observatories are submitting definitive one second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 far, one second data products are not checked and/or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provided to end users by INTERMAGNET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276000" y="6575400"/>
            <a:ext cx="1510560" cy="2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E87601F-A65F-4845-B1BA-85DE84745961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application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5925240" y="1556640"/>
            <a:ext cx="2964960" cy="49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360000" y="1512000"/>
            <a:ext cx="8638920" cy="46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360000" y="1512000"/>
            <a:ext cx="8350920" cy="38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complete analysis needs approximately 30min to 1.5h for each observatory (dependend on IMBOT servers hardware).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is currently running, automatically analyzing all new submissions from 2018 and 2019 (uploading converted data to GIN is disabled)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is modular and can be easily extended and applied to other data submissions (e.g. variation data, one-minute submissions)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Level assignement can be modified easily (requiring a decision of the IM data comitee). Further tresholds can be included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AT" sz="1800" spc="-1" strike="noStrike">
                <a:solidFill>
                  <a:srgbClr val="1c3687"/>
                </a:solidFill>
                <a:latin typeface="Arial"/>
                <a:ea typeface="DejaVu Sans"/>
              </a:rPr>
              <a:t>It is suggested that already level 1 data is provisionally accepted by IM as this data might already be useful for end users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AT" sz="1800" spc="-1" strike="noStrike">
                <a:solidFill>
                  <a:srgbClr val="1c3687"/>
                </a:solidFill>
                <a:latin typeface="Arial"/>
                <a:ea typeface="DejaVu Sans"/>
              </a:rPr>
              <a:t>It is suggested that the current data level is fixed if no revision is submitted within three months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276000" y="6575400"/>
            <a:ext cx="1510560" cy="2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48EC36C-BCEC-4AF9-BEEA-0CAC3FFCA888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application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925240" y="1556640"/>
            <a:ext cx="2964960" cy="49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360000" y="1512000"/>
            <a:ext cx="8638920" cy="46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"/>
          <p:cNvSpPr/>
          <p:nvPr/>
        </p:nvSpPr>
        <p:spPr>
          <a:xfrm>
            <a:off x="360000" y="1512000"/>
            <a:ext cx="8350920" cy="38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h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h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u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h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k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v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b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h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p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b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d</a:t>
            </a:r>
            <a:endParaRPr b="0" lang="de-AT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h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G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g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v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u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p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b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g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w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h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u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h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p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(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y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h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b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g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g</a:t>
            </a: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)</a:t>
            </a:r>
            <a:endParaRPr b="0" lang="de-AT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276000" y="6575400"/>
            <a:ext cx="1510560" cy="2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96727F9-3982-49C5-B071-7364B06134A7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One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second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submis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sions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for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2016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925240" y="1556640"/>
            <a:ext cx="2964960" cy="49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2" name=""/>
          <p:cNvGraphicFramePr/>
          <p:nvPr/>
        </p:nvGraphicFramePr>
        <p:xfrm>
          <a:off x="0" y="1611000"/>
          <a:ext cx="5610240" cy="278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3" name="CustomShape 4"/>
          <p:cNvSpPr/>
          <p:nvPr/>
        </p:nvSpPr>
        <p:spPr>
          <a:xfrm>
            <a:off x="5688000" y="1368000"/>
            <a:ext cx="3096000" cy="21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AT" sz="1800" spc="-1" strike="noStrike">
              <a:latin typeface="Arial"/>
            </a:endParaRPr>
          </a:p>
        </p:txBody>
      </p:sp>
      <p:graphicFrame>
        <p:nvGraphicFramePr>
          <p:cNvPr id="54" name=""/>
          <p:cNvGraphicFramePr/>
          <p:nvPr/>
        </p:nvGraphicFramePr>
        <p:xfrm>
          <a:off x="3236760" y="4025160"/>
          <a:ext cx="56192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276000" y="6575400"/>
            <a:ext cx="1510560" cy="2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321CD7E-2629-4CD8-B65F-1CF3A454BF6D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One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second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submiss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ions for </a:t>
            </a: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2016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5925240" y="1556640"/>
            <a:ext cx="2964960" cy="49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360000" y="1368360"/>
            <a:ext cx="7630920" cy="26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Typical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issues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encount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ered for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2016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submiss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ions: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Wrong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covera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ge: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files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not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cover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mende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 time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interval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files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contain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last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month/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day,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second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missin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br/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Wrong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names: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 least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accordi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ng to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naming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conven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tion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tion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incomp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lete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Corrupt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 files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(2)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Wrong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content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(1)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Minor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deviati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ons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minute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definiti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 data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Noise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level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exceed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100pT/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sqrt(Hz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for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about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10% of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sets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276000" y="6575400"/>
            <a:ext cx="1510560" cy="2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C353DF3-D7A4-46D2-914B-927A0BDD67E5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principle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5925240" y="1556640"/>
            <a:ext cx="2964960" cy="49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360000" y="1368000"/>
            <a:ext cx="835092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stands for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NTER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AGNET ro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will analyse and re-format one-second data submissions into IM requested structures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works completely automatic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should minimize the workload for data providers, checkers, and users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needs to be based on a transparent evaluation process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should significantly reduce the time between submission and publication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how does it work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32000" y="3096000"/>
            <a:ext cx="1295640" cy="1295640"/>
          </a:xfrm>
          <a:prstGeom prst="ellipse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312000" y="1656000"/>
            <a:ext cx="1151640" cy="10076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 flipV="1">
            <a:off x="1728000" y="2304000"/>
            <a:ext cx="1440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5"/>
          <p:cNvSpPr/>
          <p:nvPr/>
        </p:nvSpPr>
        <p:spPr>
          <a:xfrm>
            <a:off x="5760000" y="2232000"/>
            <a:ext cx="1511640" cy="13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aad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6480000" y="4968000"/>
            <a:ext cx="1943640" cy="9356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INTERMAGNET</a:t>
            </a:r>
            <a:endParaRPr b="0" lang="de-A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checker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69" name="Line 7"/>
          <p:cNvSpPr/>
          <p:nvPr/>
        </p:nvSpPr>
        <p:spPr>
          <a:xfrm flipH="1" flipV="1">
            <a:off x="4536000" y="2592000"/>
            <a:ext cx="1224000" cy="21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8"/>
          <p:cNvSpPr/>
          <p:nvPr/>
        </p:nvSpPr>
        <p:spPr>
          <a:xfrm>
            <a:off x="4536000" y="2016000"/>
            <a:ext cx="1655640" cy="431640"/>
          </a:xfrm>
          <a:prstGeom prst="wedgeRoundRectCallout">
            <a:avLst>
              <a:gd name="adj1" fmla="val 574"/>
              <a:gd name="adj2" fmla="val 11177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IMBOT gets </a:t>
            </a:r>
            <a:endParaRPr b="0" lang="de-A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new/modified data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71" name="CustomShape 9"/>
          <p:cNvSpPr/>
          <p:nvPr/>
        </p:nvSpPr>
        <p:spPr>
          <a:xfrm>
            <a:off x="1080000" y="1872000"/>
            <a:ext cx="1367640" cy="503640"/>
          </a:xfrm>
          <a:prstGeom prst="wedgeRoundRectCallout">
            <a:avLst>
              <a:gd name="adj1" fmla="val 19268"/>
              <a:gd name="adj2" fmla="val 14278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Definitive data</a:t>
            </a:r>
            <a:endParaRPr b="0" lang="de-A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upload by FTP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72" name="CustomShape 10"/>
          <p:cNvSpPr/>
          <p:nvPr/>
        </p:nvSpPr>
        <p:spPr>
          <a:xfrm>
            <a:off x="3816000" y="3456000"/>
            <a:ext cx="935640" cy="359640"/>
          </a:xfrm>
          <a:prstGeom prst="flowChartPreparation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0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73" name="CustomShape 11"/>
          <p:cNvSpPr/>
          <p:nvPr/>
        </p:nvSpPr>
        <p:spPr>
          <a:xfrm>
            <a:off x="4032000" y="3816000"/>
            <a:ext cx="935640" cy="359640"/>
          </a:xfrm>
          <a:prstGeom prst="flowChartPreparation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1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74" name="CustomShape 12"/>
          <p:cNvSpPr/>
          <p:nvPr/>
        </p:nvSpPr>
        <p:spPr>
          <a:xfrm>
            <a:off x="4248000" y="4176000"/>
            <a:ext cx="935640" cy="359640"/>
          </a:xfrm>
          <a:prstGeom prst="flowChartPreparation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2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75" name="CustomShape 13"/>
          <p:cNvSpPr/>
          <p:nvPr/>
        </p:nvSpPr>
        <p:spPr>
          <a:xfrm>
            <a:off x="5832000" y="3816000"/>
            <a:ext cx="1367640" cy="503640"/>
          </a:xfrm>
          <a:prstGeom prst="wedgeRoundRectCallout">
            <a:avLst>
              <a:gd name="adj1" fmla="val -52629"/>
              <a:gd name="adj2" fmla="val -8097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IMBOT assigns </a:t>
            </a:r>
            <a:endParaRPr b="0" lang="de-A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76" name="Line 14"/>
          <p:cNvSpPr/>
          <p:nvPr/>
        </p:nvSpPr>
        <p:spPr>
          <a:xfrm flipH="1">
            <a:off x="5040000" y="3384000"/>
            <a:ext cx="1008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15"/>
          <p:cNvSpPr/>
          <p:nvPr/>
        </p:nvSpPr>
        <p:spPr>
          <a:xfrm flipH="1">
            <a:off x="5184000" y="3600000"/>
            <a:ext cx="43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16"/>
          <p:cNvSpPr/>
          <p:nvPr/>
        </p:nvSpPr>
        <p:spPr>
          <a:xfrm flipH="1">
            <a:off x="4824000" y="3600000"/>
            <a:ext cx="79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17"/>
          <p:cNvSpPr/>
          <p:nvPr/>
        </p:nvSpPr>
        <p:spPr>
          <a:xfrm flipH="1" flipV="1">
            <a:off x="2016000" y="3672000"/>
            <a:ext cx="194400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18"/>
          <p:cNvSpPr/>
          <p:nvPr/>
        </p:nvSpPr>
        <p:spPr>
          <a:xfrm flipH="1">
            <a:off x="1872000" y="3600000"/>
            <a:ext cx="180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19"/>
          <p:cNvSpPr/>
          <p:nvPr/>
        </p:nvSpPr>
        <p:spPr>
          <a:xfrm flipH="1" flipV="1">
            <a:off x="1728000" y="4104000"/>
            <a:ext cx="244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20"/>
          <p:cNvSpPr/>
          <p:nvPr/>
        </p:nvSpPr>
        <p:spPr>
          <a:xfrm>
            <a:off x="5256000" y="4464000"/>
            <a:ext cx="1152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1"/>
          <p:cNvSpPr/>
          <p:nvPr/>
        </p:nvSpPr>
        <p:spPr>
          <a:xfrm>
            <a:off x="7200000" y="1368000"/>
            <a:ext cx="1799640" cy="1223640"/>
          </a:xfrm>
          <a:prstGeom prst="wedgeRoundRectCallout">
            <a:avLst>
              <a:gd name="adj1" fmla="val -64212"/>
              <a:gd name="adj2" fmla="val 47615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converts data</a:t>
            </a:r>
            <a:endParaRPr b="0" lang="de-AT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completness</a:t>
            </a:r>
            <a:endParaRPr b="0" lang="de-AT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meta information</a:t>
            </a:r>
            <a:endParaRPr b="0" lang="de-AT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checks contents</a:t>
            </a:r>
            <a:endParaRPr b="0" lang="de-AT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definitive status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84" name="CustomShape 22"/>
          <p:cNvSpPr/>
          <p:nvPr/>
        </p:nvSpPr>
        <p:spPr>
          <a:xfrm>
            <a:off x="2304000" y="2952000"/>
            <a:ext cx="1583640" cy="431640"/>
          </a:xfrm>
          <a:prstGeom prst="wedgeRoundRectCallout">
            <a:avLst>
              <a:gd name="adj1" fmla="val -59652"/>
              <a:gd name="adj2" fmla="val 10253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Send report and</a:t>
            </a:r>
            <a:endParaRPr b="0" lang="de-A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ask for revision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85" name="Line 23"/>
          <p:cNvSpPr/>
          <p:nvPr/>
        </p:nvSpPr>
        <p:spPr>
          <a:xfrm flipH="1" flipV="1">
            <a:off x="6264000" y="1728000"/>
            <a:ext cx="576000" cy="57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24"/>
          <p:cNvSpPr/>
          <p:nvPr/>
        </p:nvSpPr>
        <p:spPr>
          <a:xfrm flipH="1">
            <a:off x="4536000" y="1728000"/>
            <a:ext cx="17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5"/>
          <p:cNvSpPr/>
          <p:nvPr/>
        </p:nvSpPr>
        <p:spPr>
          <a:xfrm>
            <a:off x="4824000" y="1224000"/>
            <a:ext cx="1655640" cy="431640"/>
          </a:xfrm>
          <a:prstGeom prst="wedgeRoundRectCallout">
            <a:avLst>
              <a:gd name="adj1" fmla="val -51800"/>
              <a:gd name="adj2" fmla="val 74393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Upload converted </a:t>
            </a:r>
            <a:endParaRPr b="0" lang="de-A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IMAGCDF data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88" name="CustomShape 26"/>
          <p:cNvSpPr/>
          <p:nvPr/>
        </p:nvSpPr>
        <p:spPr>
          <a:xfrm>
            <a:off x="2088000" y="4824000"/>
            <a:ext cx="1583640" cy="431640"/>
          </a:xfrm>
          <a:prstGeom prst="wedgeRoundRectCallout">
            <a:avLst>
              <a:gd name="adj1" fmla="val 47157"/>
              <a:gd name="adj2" fmla="val -14866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Send report 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89" name="CustomShape 27"/>
          <p:cNvSpPr/>
          <p:nvPr/>
        </p:nvSpPr>
        <p:spPr>
          <a:xfrm>
            <a:off x="4104000" y="5328000"/>
            <a:ext cx="1655640" cy="431640"/>
          </a:xfrm>
          <a:prstGeom prst="wedgeRoundRectCallout">
            <a:avLst>
              <a:gd name="adj1" fmla="val 42935"/>
              <a:gd name="adj2" fmla="val -14866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Send report and</a:t>
            </a:r>
            <a:endParaRPr b="0" lang="de-A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assign referee</a:t>
            </a:r>
            <a:endParaRPr b="0" lang="de-AT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how does it work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32000" y="3096000"/>
            <a:ext cx="1295640" cy="1295640"/>
          </a:xfrm>
          <a:prstGeom prst="ellipse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312000" y="1656000"/>
            <a:ext cx="1151640" cy="10076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93" name="Line 4"/>
          <p:cNvSpPr/>
          <p:nvPr/>
        </p:nvSpPr>
        <p:spPr>
          <a:xfrm flipV="1">
            <a:off x="1728000" y="2304000"/>
            <a:ext cx="1440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1080000" y="1872000"/>
            <a:ext cx="1367640" cy="503640"/>
          </a:xfrm>
          <a:prstGeom prst="wedgeRoundRectCallout">
            <a:avLst>
              <a:gd name="adj1" fmla="val 19268"/>
              <a:gd name="adj2" fmla="val 14278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Definitive data</a:t>
            </a:r>
            <a:endParaRPr b="0" lang="de-A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upload by FTP</a:t>
            </a:r>
            <a:endParaRPr b="0" lang="de-AT" sz="1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376000" y="3964320"/>
            <a:ext cx="4433040" cy="22993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137840" y="3196800"/>
            <a:ext cx="3853800" cy="2202840"/>
          </a:xfrm>
          <a:prstGeom prst="rect">
            <a:avLst/>
          </a:prstGeom>
          <a:ln>
            <a:noFill/>
          </a:ln>
        </p:spPr>
      </p:pic>
      <p:sp>
        <p:nvSpPr>
          <p:cNvPr id="97" name="CustomShape 6"/>
          <p:cNvSpPr/>
          <p:nvPr/>
        </p:nvSpPr>
        <p:spPr>
          <a:xfrm>
            <a:off x="4824000" y="1944000"/>
            <a:ext cx="4247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Many different packing methods and data formats are used for uploading data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how does it work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312000" y="1656000"/>
            <a:ext cx="1151640" cy="100764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760000" y="2232000"/>
            <a:ext cx="1511640" cy="13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aad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01" name="Line 4"/>
          <p:cNvSpPr/>
          <p:nvPr/>
        </p:nvSpPr>
        <p:spPr>
          <a:xfrm flipH="1" flipV="1">
            <a:off x="4536000" y="2592000"/>
            <a:ext cx="1224000" cy="21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4536000" y="2016000"/>
            <a:ext cx="1655640" cy="431640"/>
          </a:xfrm>
          <a:prstGeom prst="wedgeRoundRectCallout">
            <a:avLst>
              <a:gd name="adj1" fmla="val 574"/>
              <a:gd name="adj2" fmla="val 11177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IMBOT gets </a:t>
            </a:r>
            <a:endParaRPr b="0" lang="de-A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new/modified data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03" name="Line 6"/>
          <p:cNvSpPr/>
          <p:nvPr/>
        </p:nvSpPr>
        <p:spPr>
          <a:xfrm flipH="1" flipV="1">
            <a:off x="6264000" y="1728000"/>
            <a:ext cx="576000" cy="57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7"/>
          <p:cNvSpPr/>
          <p:nvPr/>
        </p:nvSpPr>
        <p:spPr>
          <a:xfrm flipH="1">
            <a:off x="4536000" y="1728000"/>
            <a:ext cx="17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4824000" y="1224000"/>
            <a:ext cx="1655640" cy="431640"/>
          </a:xfrm>
          <a:prstGeom prst="wedgeRoundRectCallout">
            <a:avLst>
              <a:gd name="adj1" fmla="val -51800"/>
              <a:gd name="adj2" fmla="val 74393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Upload converted </a:t>
            </a:r>
            <a:endParaRPr b="0" lang="de-A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IMAGCDF data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432000" y="2901960"/>
            <a:ext cx="4247640" cy="36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IMBOT identifies all new and modified data sets from the GIN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IMBOT extracts data sets and eventually converts the files to monthly IMAGCDF files as requested by IM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Unreadable data or corrupted files lead to level 0. The submitter is asked  to provide appropriate data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Converted data is uploaded to the GIN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3816000" y="3456360"/>
            <a:ext cx="935640" cy="359640"/>
          </a:xfrm>
          <a:prstGeom prst="flowChartPreparation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0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08" name="Line 11"/>
          <p:cNvSpPr/>
          <p:nvPr/>
        </p:nvSpPr>
        <p:spPr>
          <a:xfrm flipH="1">
            <a:off x="4824000" y="3168000"/>
            <a:ext cx="1080000" cy="43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2"/>
          <p:cNvSpPr/>
          <p:nvPr/>
        </p:nvSpPr>
        <p:spPr>
          <a:xfrm>
            <a:off x="5112000" y="3744000"/>
            <a:ext cx="2087640" cy="431640"/>
          </a:xfrm>
          <a:prstGeom prst="wedgeRoundRectCallout">
            <a:avLst>
              <a:gd name="adj1" fmla="val -41277"/>
              <a:gd name="adj2" fmla="val -110032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not readable</a:t>
            </a:r>
            <a:endParaRPr b="0" lang="de-A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 significant problem</a:t>
            </a:r>
            <a:endParaRPr b="0" lang="de-AT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90440" y="507960"/>
            <a:ext cx="69573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data checking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760000" y="2232000"/>
            <a:ext cx="1511640" cy="13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aad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816000" y="3456000"/>
            <a:ext cx="935640" cy="359640"/>
          </a:xfrm>
          <a:prstGeom prst="flowChartPreparation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0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4032000" y="3816000"/>
            <a:ext cx="935640" cy="359640"/>
          </a:xfrm>
          <a:prstGeom prst="flowChartPreparation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1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4248000" y="4176000"/>
            <a:ext cx="935640" cy="359640"/>
          </a:xfrm>
          <a:prstGeom prst="flowChartPreparation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2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5832000" y="3816000"/>
            <a:ext cx="1367640" cy="503640"/>
          </a:xfrm>
          <a:prstGeom prst="wedgeRoundRectCallout">
            <a:avLst>
              <a:gd name="adj1" fmla="val -52629"/>
              <a:gd name="adj2" fmla="val -8097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IMBOT assigns </a:t>
            </a:r>
            <a:endParaRPr b="0" lang="de-A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16" name="Line 7"/>
          <p:cNvSpPr/>
          <p:nvPr/>
        </p:nvSpPr>
        <p:spPr>
          <a:xfrm flipH="1">
            <a:off x="5040000" y="3384000"/>
            <a:ext cx="1008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8"/>
          <p:cNvSpPr/>
          <p:nvPr/>
        </p:nvSpPr>
        <p:spPr>
          <a:xfrm flipH="1">
            <a:off x="5184000" y="3600000"/>
            <a:ext cx="43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9"/>
          <p:cNvSpPr/>
          <p:nvPr/>
        </p:nvSpPr>
        <p:spPr>
          <a:xfrm flipH="1">
            <a:off x="4824000" y="3600000"/>
            <a:ext cx="79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0"/>
          <p:cNvSpPr/>
          <p:nvPr/>
        </p:nvSpPr>
        <p:spPr>
          <a:xfrm>
            <a:off x="7200000" y="1368000"/>
            <a:ext cx="1799640" cy="1223640"/>
          </a:xfrm>
          <a:prstGeom prst="wedgeRoundRectCallout">
            <a:avLst>
              <a:gd name="adj1" fmla="val -64212"/>
              <a:gd name="adj2" fmla="val 47615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converts data</a:t>
            </a:r>
            <a:endParaRPr b="0" lang="de-AT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completness</a:t>
            </a:r>
            <a:endParaRPr b="0" lang="de-AT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meta information</a:t>
            </a:r>
            <a:endParaRPr b="0" lang="de-AT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checks contents</a:t>
            </a:r>
            <a:endParaRPr b="0" lang="de-AT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definitive status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144000" y="1534320"/>
            <a:ext cx="4247640" cy="49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latin typeface="Arial"/>
              </a:rPr>
              <a:t>Submitted files and formats</a:t>
            </a:r>
            <a:r>
              <a:rPr b="0" lang="de-AT" sz="1800" spc="-1" strike="noStrike"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accepted are all readable formats (e.g. IAGA2002, IMAGCDF)</a:t>
            </a:r>
            <a:br/>
            <a:r>
              <a:rPr b="0" lang="de-AT" sz="1800" spc="-1" strike="noStrike">
                <a:latin typeface="Arial"/>
              </a:rPr>
              <a:t>      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latin typeface="Arial"/>
              </a:rPr>
              <a:t>Meta information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meta information contained and consistent between all different files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latin typeface="Arial"/>
              </a:rPr>
              <a:t>Data content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Correct coverage and content</a:t>
            </a:r>
            <a:br/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latin typeface="Arial"/>
              </a:rPr>
              <a:t>Data quality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not used as a criteria, but information provided in the report 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latin typeface="Arial"/>
              </a:rPr>
              <a:t>Data consistency</a:t>
            </a:r>
            <a:endParaRPr b="0" lang="de-AT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data consistent with minute submission, definitive status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de-AT</dc:language>
  <cp:lastModifiedBy/>
  <dcterms:modified xsi:type="dcterms:W3CDTF">2020-09-29T14:28:43Z</dcterms:modified>
  <cp:revision>11</cp:revision>
  <dc:subject/>
  <dc:title/>
</cp:coreProperties>
</file>