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10.png" ContentType="image/png"/>
  <Override PartName="/ppt/media/image26.png" ContentType="image/png"/>
  <Override PartName="/ppt/media/image14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layout>
        <c:manualLayout>
          <c:layoutTarget val="inner"/>
          <c:xMode val="edge"/>
          <c:yMode val="edge"/>
          <c:x val="0.0306083162217659"/>
          <c:y val="0.140582524271845"/>
          <c:w val="0.948151950718686"/>
          <c:h val="0.730485436893204"/>
        </c:manualLayout>
      </c:layout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E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70ad47"/>
              </a:solidFill>
              <a:ln>
                <a:noFill/>
              </a:ln>
            </c:spPr>
          </c:dPt>
          <c:dPt>
            <c:idx val="1"/>
            <c:spPr>
              <a:solidFill>
                <a:srgbClr val="4472c4"/>
              </a:solidFill>
              <a:ln>
                <a:noFill/>
              </a:ln>
            </c:spPr>
          </c:dPt>
          <c:dPt>
            <c:idx val="2"/>
            <c:spPr>
              <a:solidFill>
                <a:srgbClr val="ffc000"/>
              </a:solidFill>
              <a:ln>
                <a:noFill/>
              </a:ln>
            </c:spPr>
          </c:dPt>
          <c:dPt>
            <c:idx val="3"/>
            <c:spPr>
              <a:solidFill>
                <a:srgbClr val="43682b"/>
              </a:solidFill>
              <a:ln>
                <a:noFill/>
              </a:ln>
            </c:spPr>
          </c:dPt>
          <c:dLbls>
            <c:numFmt formatCode="0.00" sourceLinked="0"/>
            <c:dLbl>
              <c:idx val="0"/>
              <c:numFmt formatCode="0.00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.00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.00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numFmt formatCode="0.00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4"/>
                <c:pt idx="0">
                  <c:v>cdf</c:v>
                </c:pt>
                <c:pt idx="1">
                  <c:v>zip</c:v>
                </c:pt>
                <c:pt idx="2">
                  <c:v>tar</c:v>
                </c:pt>
                <c:pt idx="3">
                  <c:v>sec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</c:v>
                </c:pt>
                <c:pt idx="1">
                  <c:v>0.416666666666667</c:v>
                </c:pt>
                <c:pt idx="2">
                  <c:v>0.0555555555555556</c:v>
                </c:pt>
                <c:pt idx="3">
                  <c:v>0.0277777777777778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856400384985563"/>
          <c:y val="0.438519285529381"/>
          <c:w val="0.0768737166324435"/>
          <c:h val="0.312491909385113"/>
        </c:manualLayout>
      </c:layout>
      <c:overlay val="0"/>
      <c:spPr>
        <a:solidFill>
          <a:srgbClr val="f2f2f2">
            <a:alpha val="39000"/>
          </a:srgbClr>
        </a:solidFill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40404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bfbfbf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layout>
        <c:manualLayout>
          <c:layoutTarget val="inner"/>
          <c:xMode val="edge"/>
          <c:yMode val="edge"/>
          <c:x val="0.0305592927157409"/>
          <c:y val="0.0786192413702586"/>
          <c:w val="0.897943494137997"/>
          <c:h val="0.870192938705867"/>
        </c:manualLayout>
      </c:layout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I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bf9000"/>
              </a:solidFill>
              <a:ln>
                <a:noFill/>
              </a:ln>
            </c:spPr>
          </c:dPt>
          <c:dPt>
            <c:idx val="1"/>
            <c:spPr>
              <a:solidFill>
                <a:srgbClr val="333f4f"/>
              </a:solidFill>
              <a:ln>
                <a:noFill/>
              </a:ln>
            </c:spPr>
          </c:dPt>
          <c:dPt>
            <c:idx val="2"/>
            <c:spPr>
              <a:solidFill>
                <a:srgbClr val="8497b0"/>
              </a:solidFill>
              <a:ln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3"/>
                <c:pt idx="0">
                  <c:v>sek Tag</c:v>
                </c:pt>
                <c:pt idx="1">
                  <c:v>cdf Tag</c:v>
                </c:pt>
                <c:pt idx="2">
                  <c:v>cdf Monat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14</c:v>
                </c:pt>
                <c:pt idx="1">
                  <c:v>8</c:v>
                </c:pt>
                <c:pt idx="2">
                  <c:v>14</c:v>
                </c:pt>
              </c:numCache>
            </c:numRef>
          </c:val>
        </c:ser>
      </c:pie3DChart>
    </c:plotArea>
    <c:legend>
      <c:legendPos val="r"/>
      <c:overlay val="0"/>
      <c:spPr>
        <a:solidFill>
          <a:srgbClr val="f2f2f2">
            <a:alpha val="39000"/>
          </a:srgbClr>
        </a:solidFill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40404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bfbfbf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IMBOT - success rate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a65d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2"/>
                <c:pt idx="0">
                  <c:v>Readable files</c:v>
                </c:pt>
                <c:pt idx="1">
                  <c:v>Unreadable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36</c:v>
                </c:pt>
                <c:pt idx="1">
                  <c:v>0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Assigned levels 2016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ed1c24"/>
            </a:solidFill>
            <a:ln>
              <a:noFill/>
            </a:ln>
          </c:spPr>
          <c:explosion val="0"/>
          <c:dPt>
            <c:idx val="0"/>
            <c:spPr>
              <a:solidFill>
                <a:srgbClr val="cf3834"/>
              </a:solidFill>
              <a:ln>
                <a:noFill/>
              </a:ln>
            </c:spPr>
          </c:dPt>
          <c:dPt>
            <c:idx val="1"/>
            <c:spPr>
              <a:solidFill>
                <a:srgbClr val="faa61a"/>
              </a:solidFill>
              <a:ln>
                <a:noFill/>
              </a:ln>
            </c:spPr>
          </c:dPt>
          <c:dPt>
            <c:idx val="2"/>
            <c:spPr>
              <a:solidFill>
                <a:srgbClr val="00a65d"/>
              </a:solidFill>
              <a:ln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3"/>
                <c:pt idx="0">
                  <c:v>Level 0</c:v>
                </c:pt>
                <c:pt idx="1">
                  <c:v>Level 1</c:v>
                </c:pt>
                <c:pt idx="2">
                  <c:v>Level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</c:v>
                </c:pt>
                <c:pt idx="1">
                  <c:v>25</c:v>
                </c:pt>
                <c:pt idx="2">
                  <c:v>8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936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Level 0 classification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f68e76"/>
              </a:solidFill>
              <a:ln>
                <a:noFill/>
              </a:ln>
            </c:spPr>
          </c:dPt>
          <c:dPt>
            <c:idx val="1"/>
            <c:spPr>
              <a:solidFill>
                <a:srgbClr val="ef413d"/>
              </a:solidFill>
              <a:ln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2"/>
                <c:pt idx="0">
                  <c:v>Corrupted file(s)</c:v>
                </c:pt>
                <c:pt idx="1">
                  <c:v>Data problem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Level 1 classification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 val="0"/>
      <c:rAngAx val="0"/>
      <c:perspective val="1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Spalte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fff200"/>
              </a:solidFill>
              <a:ln>
                <a:noFill/>
              </a:ln>
            </c:spPr>
          </c:dPt>
          <c:dPt>
            <c:idx val="1"/>
            <c:spPr>
              <a:solidFill>
                <a:srgbClr val="faa61a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General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3"/>
                <c:pt idx="0">
                  <c:v>Missing Meta data</c:v>
                </c:pt>
                <c:pt idx="1">
                  <c:v>Incomplete file</c:v>
                </c:pt>
                <c:pt idx="2">
                  <c:v>Large dF variation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24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</c:ser>
      </c:pie3DChart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 w="936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729E2D8-E106-46E6-B4FC-227B6532E0D7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281480" y="10155240"/>
            <a:ext cx="327456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1A1A16-67C6-4274-98B0-AFACE64003EB}" type="slidenum">
              <a:rPr b="0" lang="de-AT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83" name="Grafik 5" descr=""/>
          <p:cNvPicPr/>
          <p:nvPr/>
        </p:nvPicPr>
        <p:blipFill>
          <a:blip r:embed="rId1"/>
          <a:stretch/>
        </p:blipFill>
        <p:spPr>
          <a:xfrm>
            <a:off x="5040" y="1052640"/>
            <a:ext cx="9141840" cy="45698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16000" y="5904000"/>
            <a:ext cx="8566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automatic data checker for 1-second submissions to INTERMAGNET“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 Leonhardt, Conrad Observatorium, ZAMG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32000" y="3096000"/>
            <a:ext cx="1295280" cy="129528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16000" y="3456000"/>
            <a:ext cx="935280" cy="35928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032000" y="3816000"/>
            <a:ext cx="935280" cy="35928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248000" y="4176000"/>
            <a:ext cx="935280" cy="35928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4" name="Line 6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7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8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>
            <a:off x="2304000" y="2952000"/>
            <a:ext cx="1583280" cy="43128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ask for revision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2088000" y="4824000"/>
            <a:ext cx="1583280" cy="43128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4752000" y="1462320"/>
            <a:ext cx="424728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creates an analysis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uploaded along with the converted data and send to data submitters and, in case of level 2, to a human data checker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creates a meta data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review template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(for level 0 and level 1)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missing meta information only the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review template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must be filled out and uploaded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template are also send out by e-mail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e-mail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88000" y="1266840"/>
            <a:ext cx="8639280" cy="52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Dear data submitter,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 receive the following information as your e-mail address is connected to submissions of geomagnetic data products from unkown XXX observatory.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one-second data submission from 2018 has been automatically evaluated by IMBOT, an automatic data checker of INTERMAGNET.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evaluation process resulted in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data has provisionally been accepted by INTERMAGNET. Congratulations!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continue the evaluation process some issues need to be clarified. Please read the attached report and instructions.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any questions regarding the evalutation process please check out the general instructions (github link) or contact the IMBOT manager.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Sincerely,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-----------------------------------------------------------------------------------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Instructions to update file and or meta information for re-evaluation of your data: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…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864000" y="1166400"/>
            <a:ext cx="6703560" cy="54568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5400000" y="1094040"/>
            <a:ext cx="3599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https://github.com/geomagpy/IMBOT/blob/master/examples/level1_underreview.md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88000" y="1224000"/>
            <a:ext cx="7567200" cy="534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report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940320" y="1224000"/>
            <a:ext cx="6402960" cy="558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review template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64000" y="1224000"/>
            <a:ext cx="6263280" cy="51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Parameter sheet for additional/missing metainformation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------------------------------------------------------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Please provide key - value pairs as shown below.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The key need to correspond to the IMAGCDF key. Please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check out the IMAGCDF format description at INTERMAGNET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for details. Alternatively you can use MagPy header keys.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Values must not contain special characters or colons.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Enter "None" to indicate that a value is not available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Comments need to start in new lines and every comment line.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must start with a hash.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Please note - you can also provide optional keys here.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Example: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## Providing Partial standard value descriptions as requested: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StandardLevel  :  partial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PartialStandDesc  :  IMOS11,IMOS14,IMOS41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Provide a valid standard level (full, partial), None is not accepted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StandardLevel  :  partial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If Standard Level is partial, provide a list of standards met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PartialStandDesc  :  IMOS-01,IMOS-02,IMOS-03,IMOS-04,IMOS-05,IMOS-11,IMOS-14,IMOS-41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 If data is not available please confirm by MissingData  :  confirmed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MissingData  :  confirmed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e-mail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88000" y="1266840"/>
            <a:ext cx="8639280" cy="52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Dear data submitter,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 receive the following information as your e-mail address is connected to submissions of geomagnetic data products from Mawson MAW observatory.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one-second data submission from 2018 has been automatically evaluated by IMBOT, an automatic data checker of INTERMAGNET.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evaluation process resulted in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data has provisionally been accepted by INTERMAGNET. Congratulations!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data fulfills all requirements for a final review. A level 2 data product is already an excellent source for high resolution magnetic information. Your data set has been assigned to an INTERMAGNET data checker for final evaluation regarding data quality.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 data checker is Max Mustermann.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Please note that INTERMAGNET data checkers perform all check on voluntary basis beside their usual duties. So please be patient. The data checker will contact you if questions arise.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any questions regarding the evalutation process please check out the general instructions (github link) or contact the IMBOT manager.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Sincerely,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9250190-1C1B-4CC7-AA51-26AAF3F8FAFD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7" name=""/>
          <p:cNvGraphicFramePr/>
          <p:nvPr/>
        </p:nvGraphicFramePr>
        <p:xfrm>
          <a:off x="288000" y="1468440"/>
          <a:ext cx="4750560" cy="256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8" name=""/>
          <p:cNvGraphicFramePr/>
          <p:nvPr/>
        </p:nvGraphicFramePr>
        <p:xfrm>
          <a:off x="4032000" y="3096000"/>
          <a:ext cx="4750560" cy="256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2C9860E-5DEB-4EC8-BED0-6AE022D740CB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"/>
          <p:cNvGraphicFramePr/>
          <p:nvPr/>
        </p:nvGraphicFramePr>
        <p:xfrm>
          <a:off x="288000" y="1327680"/>
          <a:ext cx="4924800" cy="27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4" name=""/>
          <p:cNvGraphicFramePr/>
          <p:nvPr/>
        </p:nvGraphicFramePr>
        <p:xfrm>
          <a:off x="4002480" y="3127680"/>
          <a:ext cx="4924800" cy="27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C4879B9-0A5F-4AD1-9C0B-AE573F2F3868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analysis summary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360000" y="1368000"/>
            <a:ext cx="8350560" cy="38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can test and convert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submitted data sets within hours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checks indicate „valid“ data for the majority of all submissions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simply submitting a meta information update sheet, 75% of all submitted data sets will achieve level 2 classification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provides additional information e.g. on noise levels, individual deviations from submitted one-minute products, which is not used for automatic level classification, but might help the observatory to locate issues and improve data quality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content of converted files is identical to original raw data (checked)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such reports are available also for end users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Background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419840"/>
            <a:ext cx="763056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2014 INTERMAGNET welcomes data submission in one second resolution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archiving and providing such data, the IMAGCDF format was introduced, based on NASA CDF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36 observatories are submitting definitive one second data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far, one second data products are not checked and/or provided to end users by INTERMAGNET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14C5C20-371E-4F01-B443-C46D51C1AD1A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application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360000" y="1512000"/>
            <a:ext cx="8350560" cy="38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complete analysis needs approximately 30min to 1.5h for each observatory (dependend on IMBOT servers hardware).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is currently running, automatically analyzing all new submissions from 2018 and 2019 (uploading converted data to GIN is disabled)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is modular and can be easily extended and applied to other data submissions (e.g. variation data, one-minute submissions)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Level assignement can be modified easily (requiring a decision of the IM data comitee). Further tresholds can be included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already level 1 data is provisionally accepted by IM as this data might already be useful for end users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de-AT" sz="1800" spc="-1" strike="noStrike">
                <a:solidFill>
                  <a:srgbClr val="1c3687"/>
                </a:solidFill>
                <a:latin typeface="Arial"/>
                <a:ea typeface="DejaVu Sans"/>
              </a:rPr>
              <a:t>It is suggested that the current data level is fixed if no revision is submitted within three months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39D2E3F-4EDB-48CA-9BEC-524097A00B23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application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360000" y="1512000"/>
            <a:ext cx="8350560" cy="38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fulfills all requirements as listed in the introduction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run IMBOT in test-mode with selected observatories and/or with a group of selected recievers of messages and reports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accepted by INTERMAGNET, IMBOT can be started any time provided…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that a list of human data checkers is available and their responsibilities are clarified</a:t>
            </a:r>
            <a:endParaRPr b="0" lang="de-DE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de-AT" sz="1800" spc="-1" strike="noStrike">
                <a:solidFill>
                  <a:srgbClr val="21409a"/>
                </a:solidFill>
                <a:latin typeface="Arial"/>
                <a:ea typeface="DejaVu Sans"/>
              </a:rPr>
              <a:t>that GIN storage volume is capable of maintaining twice the amount of data for a short period (only in the beginning)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4791303-3606-4BCC-96B7-211F533BA2DE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360000" y="1512000"/>
            <a:ext cx="8638560" cy="46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168000" y="2952000"/>
            <a:ext cx="2016360" cy="20163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846000" y="1854000"/>
            <a:ext cx="666000" cy="6660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864000" y="3456000"/>
            <a:ext cx="666000" cy="6660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4"/>
          <a:stretch/>
        </p:blipFill>
        <p:spPr>
          <a:xfrm>
            <a:off x="864000" y="5022000"/>
            <a:ext cx="666000" cy="6660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3384000" y="3168000"/>
            <a:ext cx="720000" cy="7675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6"/>
          <a:stretch/>
        </p:blipFill>
        <p:spPr>
          <a:xfrm>
            <a:off x="4248000" y="3120480"/>
            <a:ext cx="720000" cy="76752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7"/>
          <a:stretch/>
        </p:blipFill>
        <p:spPr>
          <a:xfrm>
            <a:off x="3384000" y="3816000"/>
            <a:ext cx="720000" cy="7675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8"/>
          <a:stretch/>
        </p:blipFill>
        <p:spPr>
          <a:xfrm>
            <a:off x="4248000" y="3744000"/>
            <a:ext cx="720000" cy="76752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9"/>
          <a:stretch/>
        </p:blipFill>
        <p:spPr>
          <a:xfrm>
            <a:off x="7128000" y="5976000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10"/>
          <a:stretch/>
        </p:blipFill>
        <p:spPr>
          <a:xfrm>
            <a:off x="6480000" y="4176000"/>
            <a:ext cx="1296000" cy="124812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11"/>
          <a:stretch/>
        </p:blipFill>
        <p:spPr>
          <a:xfrm>
            <a:off x="6929280" y="4701600"/>
            <a:ext cx="414720" cy="4104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12"/>
          <a:stretch/>
        </p:blipFill>
        <p:spPr>
          <a:xfrm rot="1389000">
            <a:off x="1583640" y="2799000"/>
            <a:ext cx="1775160" cy="2250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13"/>
          <a:stretch/>
        </p:blipFill>
        <p:spPr>
          <a:xfrm>
            <a:off x="1536840" y="3672000"/>
            <a:ext cx="1775160" cy="2250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14"/>
          <a:stretch/>
        </p:blipFill>
        <p:spPr>
          <a:xfrm rot="20048400">
            <a:off x="1616040" y="4799160"/>
            <a:ext cx="1775160" cy="22500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15"/>
          <a:stretch/>
        </p:blipFill>
        <p:spPr>
          <a:xfrm>
            <a:off x="7885080" y="4476960"/>
            <a:ext cx="322920" cy="70704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16"/>
          <a:stretch/>
        </p:blipFill>
        <p:spPr>
          <a:xfrm rot="827400">
            <a:off x="4325760" y="2126520"/>
            <a:ext cx="1441080" cy="22500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17"/>
          <a:stretch/>
        </p:blipFill>
        <p:spPr>
          <a:xfrm rot="891600">
            <a:off x="5117760" y="4426920"/>
            <a:ext cx="1368000" cy="2250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18"/>
          <a:stretch/>
        </p:blipFill>
        <p:spPr>
          <a:xfrm>
            <a:off x="6768000" y="1864080"/>
            <a:ext cx="765720" cy="108792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19"/>
          <a:stretch/>
        </p:blipFill>
        <p:spPr>
          <a:xfrm>
            <a:off x="6949440" y="1885680"/>
            <a:ext cx="414720" cy="4104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0"/>
          <a:stretch/>
        </p:blipFill>
        <p:spPr>
          <a:xfrm rot="5313600">
            <a:off x="5268600" y="2332440"/>
            <a:ext cx="1441080" cy="22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6627C12-ADE6-4317-ACF8-F1BD55D7FFAF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0" name=""/>
          <p:cNvGraphicFramePr/>
          <p:nvPr/>
        </p:nvGraphicFramePr>
        <p:xfrm>
          <a:off x="0" y="1611000"/>
          <a:ext cx="5609880" cy="278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1" name="CustomShape 4"/>
          <p:cNvSpPr/>
          <p:nvPr/>
        </p:nvSpPr>
        <p:spPr>
          <a:xfrm>
            <a:off x="5688000" y="1368000"/>
            <a:ext cx="309564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36 data sets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packing routines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several formats (IAGA02, CDF1.0, 1.1)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variable coverage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3236760" y="4025160"/>
          <a:ext cx="5618880" cy="274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80459BF-05C9-425A-AF11-4B0184467F36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360000" y="1368360"/>
            <a:ext cx="763056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Typical issues encountered for 2016 submissions: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coverage: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files do not cover recommended time intervals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files contain data from last month/day, one second missing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file names: at least according to naming convention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 incomplete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Corrupted files (2)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Wrong data content (1)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Minor deviations from one-minute definitive data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Noise level exceeds 100pT/sqrt(Hz) for about 10% of the data sets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76000" y="6575400"/>
            <a:ext cx="151020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547CEFC-60BD-469B-B56A-9AF8A56DAD63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principle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925240" y="1556640"/>
            <a:ext cx="296460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360000" y="1368000"/>
            <a:ext cx="835056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stands for 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NTER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AGNET ro</a:t>
            </a: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will analyse and re-format one-second data submissions into IM requested structures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works completely automatic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minimize the workload for data providers, checkers, and users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needs to be based on a transparent evaluation process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should significantly reduce the time between submission and publication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2000" y="3096000"/>
            <a:ext cx="1295280" cy="129528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312000" y="1656000"/>
            <a:ext cx="1151280" cy="100728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5760000" y="2232000"/>
            <a:ext cx="1511280" cy="13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80000" y="4968000"/>
            <a:ext cx="1943280" cy="93528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INTERMAGNET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checker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7" name="Line 7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4536000" y="2016000"/>
            <a:ext cx="1655280" cy="43128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gets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new/modified data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1080000" y="1872000"/>
            <a:ext cx="1367280" cy="50328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data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by FTP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816000" y="3456000"/>
            <a:ext cx="935280" cy="35928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4032000" y="3816000"/>
            <a:ext cx="935280" cy="35928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4248000" y="4176000"/>
            <a:ext cx="935280" cy="35928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5832000" y="3816000"/>
            <a:ext cx="1367280" cy="50328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assigns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4" name="Line 14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5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6"/>
          <p:cNvSpPr/>
          <p:nvPr/>
        </p:nvSpPr>
        <p:spPr>
          <a:xfrm flipH="1">
            <a:off x="4824000" y="3600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7"/>
          <p:cNvSpPr/>
          <p:nvPr/>
        </p:nvSpPr>
        <p:spPr>
          <a:xfrm flipH="1" flipV="1">
            <a:off x="2016000" y="3672000"/>
            <a:ext cx="1944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8"/>
          <p:cNvSpPr/>
          <p:nvPr/>
        </p:nvSpPr>
        <p:spPr>
          <a:xfrm flipH="1">
            <a:off x="1872000" y="3600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9"/>
          <p:cNvSpPr/>
          <p:nvPr/>
        </p:nvSpPr>
        <p:spPr>
          <a:xfrm flipH="1" flipV="1">
            <a:off x="1728000" y="4104000"/>
            <a:ext cx="24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0"/>
          <p:cNvSpPr/>
          <p:nvPr/>
        </p:nvSpPr>
        <p:spPr>
          <a:xfrm>
            <a:off x="5256000" y="4464000"/>
            <a:ext cx="1152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1"/>
          <p:cNvSpPr/>
          <p:nvPr/>
        </p:nvSpPr>
        <p:spPr>
          <a:xfrm>
            <a:off x="7200000" y="1368000"/>
            <a:ext cx="1799280" cy="122328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converts data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completness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checks contents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status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2304000" y="2952000"/>
            <a:ext cx="1583280" cy="431280"/>
          </a:xfrm>
          <a:prstGeom prst="wedgeRoundRectCallout">
            <a:avLst>
              <a:gd name="adj1" fmla="val -59652"/>
              <a:gd name="adj2" fmla="val 102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ask for revision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3" name="Line 23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24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5"/>
          <p:cNvSpPr/>
          <p:nvPr/>
        </p:nvSpPr>
        <p:spPr>
          <a:xfrm>
            <a:off x="4824000" y="1224000"/>
            <a:ext cx="1655280" cy="43128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converted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IMAGCDF data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6" name="CustomShape 26"/>
          <p:cNvSpPr/>
          <p:nvPr/>
        </p:nvSpPr>
        <p:spPr>
          <a:xfrm>
            <a:off x="2088000" y="4824000"/>
            <a:ext cx="1583280" cy="431280"/>
          </a:xfrm>
          <a:prstGeom prst="wedgeRoundRectCallout">
            <a:avLst>
              <a:gd name="adj1" fmla="val 47157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7" name="CustomShape 27"/>
          <p:cNvSpPr/>
          <p:nvPr/>
        </p:nvSpPr>
        <p:spPr>
          <a:xfrm>
            <a:off x="4104000" y="5328000"/>
            <a:ext cx="1655280" cy="431280"/>
          </a:xfrm>
          <a:prstGeom prst="wedgeRoundRectCallout">
            <a:avLst>
              <a:gd name="adj1" fmla="val 42935"/>
              <a:gd name="adj2" fmla="val -14866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 report and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assign referee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" y="3096000"/>
            <a:ext cx="1295280" cy="1295280"/>
          </a:xfrm>
          <a:prstGeom prst="ellipse">
            <a:avLst/>
          </a:prstGeom>
          <a:solidFill>
            <a:srgbClr val="b2b2b2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312000" y="1656000"/>
            <a:ext cx="1151280" cy="100728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Line 4"/>
          <p:cNvSpPr/>
          <p:nvPr/>
        </p:nvSpPr>
        <p:spPr>
          <a:xfrm flipV="1">
            <a:off x="1728000" y="230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1080000" y="1872000"/>
            <a:ext cx="1367280" cy="503280"/>
          </a:xfrm>
          <a:prstGeom prst="wedgeRoundRectCallout">
            <a:avLst>
              <a:gd name="adj1" fmla="val 19268"/>
              <a:gd name="adj2" fmla="val 14278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data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by FTP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376000" y="3964320"/>
            <a:ext cx="4432680" cy="22989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137840" y="3196800"/>
            <a:ext cx="3853440" cy="220248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4824000" y="1944000"/>
            <a:ext cx="424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different packing methods and data formats are used for uploading data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12000" y="1656000"/>
            <a:ext cx="1151280" cy="1007280"/>
          </a:xfrm>
          <a:prstGeom prst="rect">
            <a:avLst/>
          </a:prstGeom>
          <a:solidFill>
            <a:srgbClr val="adc5e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760000" y="2232000"/>
            <a:ext cx="1511280" cy="13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 flipH="1" flipV="1">
            <a:off x="4536000" y="2592000"/>
            <a:ext cx="1224000" cy="21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536000" y="2016000"/>
            <a:ext cx="1655280" cy="431280"/>
          </a:xfrm>
          <a:prstGeom prst="wedgeRoundRectCallout">
            <a:avLst>
              <a:gd name="adj1" fmla="val 574"/>
              <a:gd name="adj2" fmla="val 11177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gets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new/modified data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1" name="Line 6"/>
          <p:cNvSpPr/>
          <p:nvPr/>
        </p:nvSpPr>
        <p:spPr>
          <a:xfrm flipH="1" flipV="1">
            <a:off x="6264000" y="1728000"/>
            <a:ext cx="576000" cy="57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7"/>
          <p:cNvSpPr/>
          <p:nvPr/>
        </p:nvSpPr>
        <p:spPr>
          <a:xfrm flipH="1">
            <a:off x="4536000" y="172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>
            <a:off x="4824000" y="1224000"/>
            <a:ext cx="1655280" cy="431280"/>
          </a:xfrm>
          <a:prstGeom prst="wedgeRoundRectCallout">
            <a:avLst>
              <a:gd name="adj1" fmla="val -51800"/>
              <a:gd name="adj2" fmla="val 7439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Upload converted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IMAGCDF data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432000" y="2901960"/>
            <a:ext cx="4247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identifies all new and modified data sets from the GIN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 extracts data sets and eventually converts the files to monthly IMAGCDF files as requested by IM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Unreadable data or corrupted files lead to level 0. The submitter is asked  to provide appropriate data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Converted data is uploaded to the GIN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3816000" y="3456360"/>
            <a:ext cx="935280" cy="35928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6" name="Line 11"/>
          <p:cNvSpPr/>
          <p:nvPr/>
        </p:nvSpPr>
        <p:spPr>
          <a:xfrm flipH="1">
            <a:off x="4824000" y="3168000"/>
            <a:ext cx="1080000" cy="43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2"/>
          <p:cNvSpPr/>
          <p:nvPr/>
        </p:nvSpPr>
        <p:spPr>
          <a:xfrm>
            <a:off x="5112000" y="3744000"/>
            <a:ext cx="2087280" cy="431280"/>
          </a:xfrm>
          <a:prstGeom prst="wedgeRoundRectCallout">
            <a:avLst>
              <a:gd name="adj1" fmla="val -41277"/>
              <a:gd name="adj2" fmla="val -110032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not readable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 significant problem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0440" y="507960"/>
            <a:ext cx="69570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data checking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760000" y="2232000"/>
            <a:ext cx="1511280" cy="13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aad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IMBOT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16000" y="3456000"/>
            <a:ext cx="935280" cy="359280"/>
          </a:xfrm>
          <a:prstGeom prst="flowChartPreparation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0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032000" y="3816000"/>
            <a:ext cx="935280" cy="359280"/>
          </a:xfrm>
          <a:prstGeom prst="flowChartPreparation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1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4248000" y="4176000"/>
            <a:ext cx="935280" cy="359280"/>
          </a:xfrm>
          <a:prstGeom prst="flowChartPreparation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 2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5832000" y="3816000"/>
            <a:ext cx="1367280" cy="503280"/>
          </a:xfrm>
          <a:prstGeom prst="wedgeRoundRectCallout">
            <a:avLst>
              <a:gd name="adj1" fmla="val -52629"/>
              <a:gd name="adj2" fmla="val -80976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IMBOT assigns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levels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4" name="Line 7"/>
          <p:cNvSpPr/>
          <p:nvPr/>
        </p:nvSpPr>
        <p:spPr>
          <a:xfrm flipH="1">
            <a:off x="5040000" y="3384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8"/>
          <p:cNvSpPr/>
          <p:nvPr/>
        </p:nvSpPr>
        <p:spPr>
          <a:xfrm flipH="1">
            <a:off x="5184000" y="3600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9"/>
          <p:cNvSpPr/>
          <p:nvPr/>
        </p:nvSpPr>
        <p:spPr>
          <a:xfrm flipH="1">
            <a:off x="4824000" y="3600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7200000" y="1368000"/>
            <a:ext cx="1799280" cy="1223280"/>
          </a:xfrm>
          <a:prstGeom prst="wedgeRoundRectCallout">
            <a:avLst>
              <a:gd name="adj1" fmla="val -64212"/>
              <a:gd name="adj2" fmla="val 47615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converts data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completness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checks contents</a:t>
            </a:r>
            <a:endParaRPr b="0" lang="de-D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definitive status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44000" y="1534320"/>
            <a:ext cx="424728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Submitted files and formats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accepted are all readable formats (e.g. IAGA2002, IMAGCDF)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information contained and consistent between all different files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content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Correct coverage and content</a:t>
            </a:r>
            <a:br/>
            <a:r>
              <a:rPr b="0" lang="de-A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quality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used as a criteria, but information provided in the report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consistency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consistent with minute submission, definitive status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de-AT</dc:language>
  <cp:lastModifiedBy/>
  <dcterms:modified xsi:type="dcterms:W3CDTF">2022-01-25T12:16:18Z</dcterms:modified>
  <cp:revision>12</cp:revision>
  <dc:subject/>
  <dc:title/>
</cp:coreProperties>
</file>