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AT" sz="4400" spc="-1" strike="noStrike">
                <a:latin typeface="Arial"/>
              </a:rPr>
              <a:t>Folie mittels Klicken verschieben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AT" sz="2000" spc="-1" strike="noStrike">
                <a:latin typeface="Arial"/>
              </a:rPr>
              <a:t>Format der Notizen mittels Klicken bearbeiten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AT" sz="1400" spc="-1" strike="noStrike">
                <a:latin typeface="Times New Roman"/>
              </a:rPr>
              <a:t> 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AT" sz="1400" spc="-1" strike="noStrike">
                <a:latin typeface="Times New Roman"/>
              </a:rPr>
              <a:t> 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AT" sz="1400" spc="-1" strike="noStrike">
                <a:latin typeface="Times New Roman"/>
              </a:rPr>
              <a:t> 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DE0B53E-A95A-4C68-9FB9-24740D35C980}" type="slidenum">
              <a:rPr b="0" lang="de-AT" sz="1400" spc="-1" strike="noStrike">
                <a:latin typeface="Times New Roman"/>
              </a:rPr>
              <a:t>1</a:t>
            </a:fld>
            <a:endParaRPr b="0" lang="de-A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de-AT" sz="2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281480" y="10155240"/>
            <a:ext cx="327528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D351FB-5824-4920-BA71-2758D1140400}" type="slidenum">
              <a:rPr b="0" lang="de-AT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A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AT" sz="4400" spc="-1" strike="noStrike">
                <a:latin typeface="Arial"/>
              </a:rPr>
              <a:t>F</a:t>
            </a:r>
            <a:r>
              <a:rPr b="0" lang="de-AT" sz="4400" spc="-1" strike="noStrike">
                <a:latin typeface="Arial"/>
              </a:rPr>
              <a:t>or</a:t>
            </a:r>
            <a:r>
              <a:rPr b="0" lang="de-AT" sz="4400" spc="-1" strike="noStrike">
                <a:latin typeface="Arial"/>
              </a:rPr>
              <a:t>m</a:t>
            </a:r>
            <a:r>
              <a:rPr b="0" lang="de-AT" sz="4400" spc="-1" strike="noStrike">
                <a:latin typeface="Arial"/>
              </a:rPr>
              <a:t>at </a:t>
            </a:r>
            <a:r>
              <a:rPr b="0" lang="de-AT" sz="4400" spc="-1" strike="noStrike">
                <a:latin typeface="Arial"/>
              </a:rPr>
              <a:t>de</a:t>
            </a:r>
            <a:r>
              <a:rPr b="0" lang="de-AT" sz="4400" spc="-1" strike="noStrike">
                <a:latin typeface="Arial"/>
              </a:rPr>
              <a:t>s </a:t>
            </a:r>
            <a:r>
              <a:rPr b="0" lang="de-AT" sz="4400" spc="-1" strike="noStrike">
                <a:latin typeface="Arial"/>
              </a:rPr>
              <a:t>Tit</a:t>
            </a:r>
            <a:r>
              <a:rPr b="0" lang="de-AT" sz="4400" spc="-1" strike="noStrike">
                <a:latin typeface="Arial"/>
              </a:rPr>
              <a:t>elt</a:t>
            </a:r>
            <a:r>
              <a:rPr b="0" lang="de-AT" sz="4400" spc="-1" strike="noStrike">
                <a:latin typeface="Arial"/>
              </a:rPr>
              <a:t>ex</a:t>
            </a:r>
            <a:r>
              <a:rPr b="0" lang="de-AT" sz="4400" spc="-1" strike="noStrike">
                <a:latin typeface="Arial"/>
              </a:rPr>
              <a:t>te</a:t>
            </a:r>
            <a:r>
              <a:rPr b="0" lang="de-AT" sz="4400" spc="-1" strike="noStrike">
                <a:latin typeface="Arial"/>
              </a:rPr>
              <a:t>s </a:t>
            </a:r>
            <a:r>
              <a:rPr b="0" lang="de-AT" sz="4400" spc="-1" strike="noStrike">
                <a:latin typeface="Arial"/>
              </a:rPr>
              <a:t>du</a:t>
            </a:r>
            <a:r>
              <a:rPr b="0" lang="de-AT" sz="4400" spc="-1" strike="noStrike">
                <a:latin typeface="Arial"/>
              </a:rPr>
              <a:t>rc</a:t>
            </a:r>
            <a:r>
              <a:rPr b="0" lang="de-AT" sz="4400" spc="-1" strike="noStrike">
                <a:latin typeface="Arial"/>
              </a:rPr>
              <a:t>h </a:t>
            </a:r>
            <a:r>
              <a:rPr b="0" lang="de-AT" sz="4400" spc="-1" strike="noStrike">
                <a:latin typeface="Arial"/>
              </a:rPr>
              <a:t>Kli</a:t>
            </a:r>
            <a:r>
              <a:rPr b="0" lang="de-AT" sz="4400" spc="-1" strike="noStrike">
                <a:latin typeface="Arial"/>
              </a:rPr>
              <a:t>ck</a:t>
            </a:r>
            <a:r>
              <a:rPr b="0" lang="de-AT" sz="4400" spc="-1" strike="noStrike">
                <a:latin typeface="Arial"/>
              </a:rPr>
              <a:t>en </a:t>
            </a:r>
            <a:r>
              <a:rPr b="0" lang="de-AT" sz="4400" spc="-1" strike="noStrike">
                <a:latin typeface="Arial"/>
              </a:rPr>
              <a:t>be</a:t>
            </a:r>
            <a:r>
              <a:rPr b="0" lang="de-AT" sz="4400" spc="-1" strike="noStrike">
                <a:latin typeface="Arial"/>
              </a:rPr>
              <a:t>ar</a:t>
            </a:r>
            <a:r>
              <a:rPr b="0" lang="de-AT" sz="4400" spc="-1" strike="noStrike">
                <a:latin typeface="Arial"/>
              </a:rPr>
              <a:t>be</a:t>
            </a:r>
            <a:r>
              <a:rPr b="0" lang="de-AT" sz="4400" spc="-1" strike="noStrike">
                <a:latin typeface="Arial"/>
              </a:rPr>
              <a:t>ite</a:t>
            </a:r>
            <a:r>
              <a:rPr b="0" lang="de-AT" sz="4400" spc="-1" strike="noStrike">
                <a:latin typeface="Arial"/>
              </a:rPr>
              <a:t>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45" name="Grafik 5" descr=""/>
          <p:cNvPicPr/>
          <p:nvPr/>
        </p:nvPicPr>
        <p:blipFill>
          <a:blip r:embed="rId1"/>
          <a:stretch/>
        </p:blipFill>
        <p:spPr>
          <a:xfrm>
            <a:off x="5040" y="1052640"/>
            <a:ext cx="9142560" cy="457056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216000" y="5904000"/>
            <a:ext cx="85676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automatic data checker for 1-second submissions to INTERMAGNET“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Roman Leonhardt, Conrad Observatorium, ZAMG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how does it work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32000" y="3096000"/>
            <a:ext cx="1296000" cy="1296000"/>
          </a:xfrm>
          <a:prstGeom prst="ellipse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800" spc="-1" strike="noStrike">
                <a:latin typeface="Arial"/>
              </a:rPr>
              <a:t>Observatory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816000" y="3456000"/>
            <a:ext cx="936000" cy="360000"/>
          </a:xfrm>
          <a:prstGeom prst="flowChartPreparation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400" spc="-1" strike="noStrike">
                <a:latin typeface="Arial"/>
              </a:rPr>
              <a:t>Level 0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032000" y="3816000"/>
            <a:ext cx="936000" cy="360000"/>
          </a:xfrm>
          <a:prstGeom prst="flowChartPreparation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400" spc="-1" strike="noStrike">
                <a:latin typeface="Arial"/>
              </a:rPr>
              <a:t>Level 1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4248000" y="4176000"/>
            <a:ext cx="936000" cy="360000"/>
          </a:xfrm>
          <a:prstGeom prst="flowChartPreparation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400" spc="-1" strike="noStrike">
                <a:latin typeface="Arial"/>
              </a:rPr>
              <a:t>Level 2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24" name="Line 6"/>
          <p:cNvSpPr/>
          <p:nvPr/>
        </p:nvSpPr>
        <p:spPr>
          <a:xfrm flipH="1" flipV="1">
            <a:off x="2016000" y="3672000"/>
            <a:ext cx="194400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7"/>
          <p:cNvSpPr/>
          <p:nvPr/>
        </p:nvSpPr>
        <p:spPr>
          <a:xfrm flipH="1">
            <a:off x="1872000" y="3600000"/>
            <a:ext cx="180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8"/>
          <p:cNvSpPr/>
          <p:nvPr/>
        </p:nvSpPr>
        <p:spPr>
          <a:xfrm flipH="1" flipV="1">
            <a:off x="1728000" y="4104000"/>
            <a:ext cx="244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9"/>
          <p:cNvSpPr/>
          <p:nvPr/>
        </p:nvSpPr>
        <p:spPr>
          <a:xfrm>
            <a:off x="2304000" y="2952000"/>
            <a:ext cx="1584000" cy="432000"/>
          </a:xfrm>
          <a:prstGeom prst="wedgeRoundRectCallout">
            <a:avLst>
              <a:gd name="adj1" fmla="val -59652"/>
              <a:gd name="adj2" fmla="val 10253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Send report and</a:t>
            </a:r>
            <a:endParaRPr b="0" lang="de-AT" sz="1400" spc="-1" strike="noStrike">
              <a:latin typeface="Arial"/>
            </a:endParaRPr>
          </a:p>
          <a:p>
            <a:pPr algn="ctr"/>
            <a:r>
              <a:rPr b="0" lang="de-AT" sz="1400" spc="-1" strike="noStrike">
                <a:latin typeface="Arial"/>
              </a:rPr>
              <a:t>ask for revision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28" name="CustomShape 10"/>
          <p:cNvSpPr/>
          <p:nvPr/>
        </p:nvSpPr>
        <p:spPr>
          <a:xfrm>
            <a:off x="2088000" y="4824000"/>
            <a:ext cx="1584000" cy="432000"/>
          </a:xfrm>
          <a:prstGeom prst="wedgeRoundRectCallout">
            <a:avLst>
              <a:gd name="adj1" fmla="val 47157"/>
              <a:gd name="adj2" fmla="val -14866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Send report 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29" name="TextShape 11"/>
          <p:cNvSpPr txBox="1"/>
          <p:nvPr/>
        </p:nvSpPr>
        <p:spPr>
          <a:xfrm>
            <a:off x="4752000" y="1462320"/>
            <a:ext cx="424800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IM</a:t>
            </a:r>
            <a:r>
              <a:rPr b="0" lang="de-AT" sz="1800" spc="-1" strike="noStrike">
                <a:latin typeface="Arial"/>
              </a:rPr>
              <a:t>BO</a:t>
            </a:r>
            <a:r>
              <a:rPr b="0" lang="de-AT" sz="1800" spc="-1" strike="noStrike">
                <a:latin typeface="Arial"/>
              </a:rPr>
              <a:t>T </a:t>
            </a:r>
            <a:r>
              <a:rPr b="0" lang="de-AT" sz="1800" spc="-1" strike="noStrike">
                <a:latin typeface="Arial"/>
              </a:rPr>
              <a:t>cre</a:t>
            </a:r>
            <a:r>
              <a:rPr b="0" lang="de-AT" sz="1800" spc="-1" strike="noStrike">
                <a:latin typeface="Arial"/>
              </a:rPr>
              <a:t>ate</a:t>
            </a:r>
            <a:r>
              <a:rPr b="0" lang="de-AT" sz="1800" spc="-1" strike="noStrike">
                <a:latin typeface="Arial"/>
              </a:rPr>
              <a:t>s </a:t>
            </a:r>
            <a:r>
              <a:rPr b="0" lang="de-AT" sz="1800" spc="-1" strike="noStrike">
                <a:latin typeface="Arial"/>
              </a:rPr>
              <a:t>an </a:t>
            </a:r>
            <a:r>
              <a:rPr b="0" lang="de-AT" sz="1800" spc="-1" strike="noStrike">
                <a:latin typeface="Arial"/>
              </a:rPr>
              <a:t>ana</a:t>
            </a:r>
            <a:r>
              <a:rPr b="0" lang="de-AT" sz="1800" spc="-1" strike="noStrike">
                <a:latin typeface="Arial"/>
              </a:rPr>
              <a:t>lysi</a:t>
            </a:r>
            <a:r>
              <a:rPr b="0" lang="de-AT" sz="1800" spc="-1" strike="noStrike">
                <a:latin typeface="Arial"/>
              </a:rPr>
              <a:t>s </a:t>
            </a:r>
            <a:r>
              <a:rPr b="1" lang="de-AT" sz="1800" spc="-1" strike="noStrike">
                <a:latin typeface="Arial"/>
              </a:rPr>
              <a:t>rep</a:t>
            </a:r>
            <a:r>
              <a:rPr b="1" lang="de-AT" sz="1800" spc="-1" strike="noStrike">
                <a:latin typeface="Arial"/>
              </a:rPr>
              <a:t>ort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Th</a:t>
            </a:r>
            <a:r>
              <a:rPr b="0" lang="de-AT" sz="1800" spc="-1" strike="noStrike">
                <a:latin typeface="Arial"/>
              </a:rPr>
              <a:t>e </a:t>
            </a:r>
            <a:r>
              <a:rPr b="1" lang="de-AT" sz="1800" spc="-1" strike="noStrike">
                <a:latin typeface="Arial"/>
              </a:rPr>
              <a:t>rep</a:t>
            </a:r>
            <a:r>
              <a:rPr b="1" lang="de-AT" sz="1800" spc="-1" strike="noStrike">
                <a:latin typeface="Arial"/>
              </a:rPr>
              <a:t>ort</a:t>
            </a:r>
            <a:r>
              <a:rPr b="0" lang="de-AT" sz="1800" spc="-1" strike="noStrike">
                <a:latin typeface="Arial"/>
              </a:rPr>
              <a:t> </a:t>
            </a:r>
            <a:r>
              <a:rPr b="0" lang="de-AT" sz="1800" spc="-1" strike="noStrike">
                <a:latin typeface="Arial"/>
              </a:rPr>
              <a:t>is </a:t>
            </a:r>
            <a:r>
              <a:rPr b="0" lang="de-AT" sz="1800" spc="-1" strike="noStrike">
                <a:latin typeface="Arial"/>
              </a:rPr>
              <a:t>upl</a:t>
            </a:r>
            <a:r>
              <a:rPr b="0" lang="de-AT" sz="1800" spc="-1" strike="noStrike">
                <a:latin typeface="Arial"/>
              </a:rPr>
              <a:t>oad</a:t>
            </a:r>
            <a:r>
              <a:rPr b="0" lang="de-AT" sz="1800" spc="-1" strike="noStrike">
                <a:latin typeface="Arial"/>
              </a:rPr>
              <a:t>ed </a:t>
            </a:r>
            <a:r>
              <a:rPr b="0" lang="de-AT" sz="1800" spc="-1" strike="noStrike">
                <a:latin typeface="Arial"/>
              </a:rPr>
              <a:t>alo</a:t>
            </a:r>
            <a:r>
              <a:rPr b="0" lang="de-AT" sz="1800" spc="-1" strike="noStrike">
                <a:latin typeface="Arial"/>
              </a:rPr>
              <a:t>ng </a:t>
            </a:r>
            <a:r>
              <a:rPr b="0" lang="de-AT" sz="1800" spc="-1" strike="noStrike">
                <a:latin typeface="Arial"/>
              </a:rPr>
              <a:t>wit</a:t>
            </a:r>
            <a:r>
              <a:rPr b="0" lang="de-AT" sz="1800" spc="-1" strike="noStrike">
                <a:latin typeface="Arial"/>
              </a:rPr>
              <a:t>h </a:t>
            </a:r>
            <a:r>
              <a:rPr b="0" lang="de-AT" sz="1800" spc="-1" strike="noStrike">
                <a:latin typeface="Arial"/>
              </a:rPr>
              <a:t>the </a:t>
            </a:r>
            <a:r>
              <a:rPr b="0" lang="de-AT" sz="1800" spc="-1" strike="noStrike">
                <a:latin typeface="Arial"/>
              </a:rPr>
              <a:t>con</a:t>
            </a:r>
            <a:r>
              <a:rPr b="0" lang="de-AT" sz="1800" spc="-1" strike="noStrike">
                <a:latin typeface="Arial"/>
              </a:rPr>
              <a:t>vert</a:t>
            </a:r>
            <a:r>
              <a:rPr b="0" lang="de-AT" sz="1800" spc="-1" strike="noStrike">
                <a:latin typeface="Arial"/>
              </a:rPr>
              <a:t>ed </a:t>
            </a:r>
            <a:r>
              <a:rPr b="0" lang="de-AT" sz="1800" spc="-1" strike="noStrike">
                <a:latin typeface="Arial"/>
              </a:rPr>
              <a:t>dat</a:t>
            </a:r>
            <a:r>
              <a:rPr b="0" lang="de-AT" sz="1800" spc="-1" strike="noStrike">
                <a:latin typeface="Arial"/>
              </a:rPr>
              <a:t>a </a:t>
            </a:r>
            <a:r>
              <a:rPr b="0" lang="de-AT" sz="1800" spc="-1" strike="noStrike">
                <a:latin typeface="Arial"/>
              </a:rPr>
              <a:t>and </a:t>
            </a:r>
            <a:r>
              <a:rPr b="0" lang="de-AT" sz="1800" spc="-1" strike="noStrike">
                <a:latin typeface="Arial"/>
              </a:rPr>
              <a:t>sen</a:t>
            </a:r>
            <a:r>
              <a:rPr b="0" lang="de-AT" sz="1800" spc="-1" strike="noStrike">
                <a:latin typeface="Arial"/>
              </a:rPr>
              <a:t>d to </a:t>
            </a:r>
            <a:r>
              <a:rPr b="0" lang="de-AT" sz="1800" spc="-1" strike="noStrike">
                <a:latin typeface="Arial"/>
              </a:rPr>
              <a:t>dat</a:t>
            </a:r>
            <a:r>
              <a:rPr b="0" lang="de-AT" sz="1800" spc="-1" strike="noStrike">
                <a:latin typeface="Arial"/>
              </a:rPr>
              <a:t>a </a:t>
            </a:r>
            <a:r>
              <a:rPr b="0" lang="de-AT" sz="1800" spc="-1" strike="noStrike">
                <a:latin typeface="Arial"/>
              </a:rPr>
              <a:t>sub</a:t>
            </a:r>
            <a:r>
              <a:rPr b="0" lang="de-AT" sz="1800" spc="-1" strike="noStrike">
                <a:latin typeface="Arial"/>
              </a:rPr>
              <a:t>mitt</a:t>
            </a:r>
            <a:r>
              <a:rPr b="0" lang="de-AT" sz="1800" spc="-1" strike="noStrike">
                <a:latin typeface="Arial"/>
              </a:rPr>
              <a:t>ers </a:t>
            </a:r>
            <a:r>
              <a:rPr b="0" lang="de-AT" sz="1800" spc="-1" strike="noStrike">
                <a:latin typeface="Arial"/>
              </a:rPr>
              <a:t>and</a:t>
            </a:r>
            <a:r>
              <a:rPr b="0" lang="de-AT" sz="1800" spc="-1" strike="noStrike">
                <a:latin typeface="Arial"/>
              </a:rPr>
              <a:t>, in </a:t>
            </a:r>
            <a:r>
              <a:rPr b="0" lang="de-AT" sz="1800" spc="-1" strike="noStrike">
                <a:latin typeface="Arial"/>
              </a:rPr>
              <a:t>cas</a:t>
            </a:r>
            <a:r>
              <a:rPr b="0" lang="de-AT" sz="1800" spc="-1" strike="noStrike">
                <a:latin typeface="Arial"/>
              </a:rPr>
              <a:t>e of </a:t>
            </a:r>
            <a:r>
              <a:rPr b="0" lang="de-AT" sz="1800" spc="-1" strike="noStrike">
                <a:latin typeface="Arial"/>
              </a:rPr>
              <a:t>lev</a:t>
            </a:r>
            <a:r>
              <a:rPr b="0" lang="de-AT" sz="1800" spc="-1" strike="noStrike">
                <a:latin typeface="Arial"/>
              </a:rPr>
              <a:t>el </a:t>
            </a:r>
            <a:r>
              <a:rPr b="0" lang="de-AT" sz="1800" spc="-1" strike="noStrike">
                <a:latin typeface="Arial"/>
              </a:rPr>
              <a:t>2, </a:t>
            </a:r>
            <a:r>
              <a:rPr b="0" lang="de-AT" sz="1800" spc="-1" strike="noStrike">
                <a:latin typeface="Arial"/>
              </a:rPr>
              <a:t>to a </a:t>
            </a:r>
            <a:r>
              <a:rPr b="0" lang="de-AT" sz="1800" spc="-1" strike="noStrike">
                <a:latin typeface="Arial"/>
              </a:rPr>
              <a:t>hu</a:t>
            </a:r>
            <a:r>
              <a:rPr b="0" lang="de-AT" sz="1800" spc="-1" strike="noStrike">
                <a:latin typeface="Arial"/>
              </a:rPr>
              <a:t>ma</a:t>
            </a:r>
            <a:r>
              <a:rPr b="0" lang="de-AT" sz="1800" spc="-1" strike="noStrike">
                <a:latin typeface="Arial"/>
              </a:rPr>
              <a:t>n </a:t>
            </a:r>
            <a:r>
              <a:rPr b="0" lang="de-AT" sz="1800" spc="-1" strike="noStrike">
                <a:latin typeface="Arial"/>
              </a:rPr>
              <a:t>dat</a:t>
            </a:r>
            <a:r>
              <a:rPr b="0" lang="de-AT" sz="1800" spc="-1" strike="noStrike">
                <a:latin typeface="Arial"/>
              </a:rPr>
              <a:t>a </a:t>
            </a:r>
            <a:r>
              <a:rPr b="0" lang="de-AT" sz="1800" spc="-1" strike="noStrike">
                <a:latin typeface="Arial"/>
              </a:rPr>
              <a:t>che</a:t>
            </a:r>
            <a:r>
              <a:rPr b="0" lang="de-AT" sz="1800" spc="-1" strike="noStrike">
                <a:latin typeface="Arial"/>
              </a:rPr>
              <a:t>cke</a:t>
            </a:r>
            <a:r>
              <a:rPr b="0" lang="de-AT" sz="1800" spc="-1" strike="noStrike">
                <a:latin typeface="Arial"/>
              </a:rPr>
              <a:t>r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IM</a:t>
            </a:r>
            <a:r>
              <a:rPr b="0" lang="de-AT" sz="1800" spc="-1" strike="noStrike">
                <a:latin typeface="Arial"/>
              </a:rPr>
              <a:t>BO</a:t>
            </a:r>
            <a:r>
              <a:rPr b="0" lang="de-AT" sz="1800" spc="-1" strike="noStrike">
                <a:latin typeface="Arial"/>
              </a:rPr>
              <a:t>T </a:t>
            </a:r>
            <a:r>
              <a:rPr b="0" lang="de-AT" sz="1800" spc="-1" strike="noStrike">
                <a:latin typeface="Arial"/>
              </a:rPr>
              <a:t>cre</a:t>
            </a:r>
            <a:r>
              <a:rPr b="0" lang="de-AT" sz="1800" spc="-1" strike="noStrike">
                <a:latin typeface="Arial"/>
              </a:rPr>
              <a:t>ate</a:t>
            </a:r>
            <a:r>
              <a:rPr b="0" lang="de-AT" sz="1800" spc="-1" strike="noStrike">
                <a:latin typeface="Arial"/>
              </a:rPr>
              <a:t>s a </a:t>
            </a:r>
            <a:r>
              <a:rPr b="0" lang="de-AT" sz="1800" spc="-1" strike="noStrike">
                <a:latin typeface="Arial"/>
              </a:rPr>
              <a:t>met</a:t>
            </a:r>
            <a:r>
              <a:rPr b="0" lang="de-AT" sz="1800" spc="-1" strike="noStrike">
                <a:latin typeface="Arial"/>
              </a:rPr>
              <a:t>a </a:t>
            </a:r>
            <a:r>
              <a:rPr b="0" lang="de-AT" sz="1800" spc="-1" strike="noStrike">
                <a:latin typeface="Arial"/>
              </a:rPr>
              <a:t>dat</a:t>
            </a:r>
            <a:r>
              <a:rPr b="0" lang="de-AT" sz="1800" spc="-1" strike="noStrike">
                <a:latin typeface="Arial"/>
              </a:rPr>
              <a:t>a </a:t>
            </a:r>
            <a:r>
              <a:rPr b="1" lang="de-AT" sz="1800" spc="-1" strike="noStrike">
                <a:latin typeface="Arial"/>
              </a:rPr>
              <a:t>rev</a:t>
            </a:r>
            <a:r>
              <a:rPr b="1" lang="de-AT" sz="1800" spc="-1" strike="noStrike">
                <a:latin typeface="Arial"/>
              </a:rPr>
              <a:t>iew </a:t>
            </a:r>
            <a:r>
              <a:rPr b="1" lang="de-AT" sz="1800" spc="-1" strike="noStrike">
                <a:latin typeface="Arial"/>
              </a:rPr>
              <a:t>te</a:t>
            </a:r>
            <a:r>
              <a:rPr b="1" lang="de-AT" sz="1800" spc="-1" strike="noStrike">
                <a:latin typeface="Arial"/>
              </a:rPr>
              <a:t>mp</a:t>
            </a:r>
            <a:r>
              <a:rPr b="1" lang="de-AT" sz="1800" spc="-1" strike="noStrike">
                <a:latin typeface="Arial"/>
              </a:rPr>
              <a:t>lat</a:t>
            </a:r>
            <a:r>
              <a:rPr b="1" lang="de-AT" sz="1800" spc="-1" strike="noStrike">
                <a:latin typeface="Arial"/>
              </a:rPr>
              <a:t>e</a:t>
            </a:r>
            <a:r>
              <a:rPr b="0" lang="de-AT" sz="1800" spc="-1" strike="noStrike">
                <a:latin typeface="Arial"/>
              </a:rPr>
              <a:t> </a:t>
            </a:r>
            <a:r>
              <a:rPr b="0" lang="de-AT" sz="1800" spc="-1" strike="noStrike">
                <a:latin typeface="Arial"/>
              </a:rPr>
              <a:t>(for </a:t>
            </a:r>
            <a:r>
              <a:rPr b="0" lang="de-AT" sz="1800" spc="-1" strike="noStrike">
                <a:latin typeface="Arial"/>
              </a:rPr>
              <a:t>lev</a:t>
            </a:r>
            <a:r>
              <a:rPr b="0" lang="de-AT" sz="1800" spc="-1" strike="noStrike">
                <a:latin typeface="Arial"/>
              </a:rPr>
              <a:t>el 0 </a:t>
            </a:r>
            <a:r>
              <a:rPr b="0" lang="de-AT" sz="1800" spc="-1" strike="noStrike">
                <a:latin typeface="Arial"/>
              </a:rPr>
              <a:t>and </a:t>
            </a:r>
            <a:r>
              <a:rPr b="0" lang="de-AT" sz="1800" spc="-1" strike="noStrike">
                <a:latin typeface="Arial"/>
              </a:rPr>
              <a:t>lev</a:t>
            </a:r>
            <a:r>
              <a:rPr b="0" lang="de-AT" sz="1800" spc="-1" strike="noStrike">
                <a:latin typeface="Arial"/>
              </a:rPr>
              <a:t>el </a:t>
            </a:r>
            <a:r>
              <a:rPr b="0" lang="de-AT" sz="1800" spc="-1" strike="noStrike">
                <a:latin typeface="Arial"/>
              </a:rPr>
              <a:t>1)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For </a:t>
            </a:r>
            <a:r>
              <a:rPr b="0" lang="de-AT" sz="1800" spc="-1" strike="noStrike">
                <a:latin typeface="Arial"/>
              </a:rPr>
              <a:t>mis</a:t>
            </a:r>
            <a:r>
              <a:rPr b="0" lang="de-AT" sz="1800" spc="-1" strike="noStrike">
                <a:latin typeface="Arial"/>
              </a:rPr>
              <a:t>sin</a:t>
            </a:r>
            <a:r>
              <a:rPr b="0" lang="de-AT" sz="1800" spc="-1" strike="noStrike">
                <a:latin typeface="Arial"/>
              </a:rPr>
              <a:t>g </a:t>
            </a:r>
            <a:r>
              <a:rPr b="0" lang="de-AT" sz="1800" spc="-1" strike="noStrike">
                <a:latin typeface="Arial"/>
              </a:rPr>
              <a:t>met</a:t>
            </a:r>
            <a:r>
              <a:rPr b="0" lang="de-AT" sz="1800" spc="-1" strike="noStrike">
                <a:latin typeface="Arial"/>
              </a:rPr>
              <a:t>a </a:t>
            </a:r>
            <a:r>
              <a:rPr b="0" lang="de-AT" sz="1800" spc="-1" strike="noStrike">
                <a:latin typeface="Arial"/>
              </a:rPr>
              <a:t>info</a:t>
            </a:r>
            <a:r>
              <a:rPr b="0" lang="de-AT" sz="1800" spc="-1" strike="noStrike">
                <a:latin typeface="Arial"/>
              </a:rPr>
              <a:t>rm</a:t>
            </a:r>
            <a:r>
              <a:rPr b="0" lang="de-AT" sz="1800" spc="-1" strike="noStrike">
                <a:latin typeface="Arial"/>
              </a:rPr>
              <a:t>atio</a:t>
            </a:r>
            <a:r>
              <a:rPr b="0" lang="de-AT" sz="1800" spc="-1" strike="noStrike">
                <a:latin typeface="Arial"/>
              </a:rPr>
              <a:t>n </a:t>
            </a:r>
            <a:r>
              <a:rPr b="0" lang="de-AT" sz="1800" spc="-1" strike="noStrike">
                <a:latin typeface="Arial"/>
              </a:rPr>
              <a:t>onl</a:t>
            </a:r>
            <a:r>
              <a:rPr b="0" lang="de-AT" sz="1800" spc="-1" strike="noStrike">
                <a:latin typeface="Arial"/>
              </a:rPr>
              <a:t>y </a:t>
            </a:r>
            <a:r>
              <a:rPr b="0" lang="de-AT" sz="1800" spc="-1" strike="noStrike">
                <a:latin typeface="Arial"/>
              </a:rPr>
              <a:t>the </a:t>
            </a:r>
            <a:r>
              <a:rPr b="1" lang="de-AT" sz="1800" spc="-1" strike="noStrike">
                <a:latin typeface="Arial"/>
              </a:rPr>
              <a:t>rev</a:t>
            </a:r>
            <a:r>
              <a:rPr b="1" lang="de-AT" sz="1800" spc="-1" strike="noStrike">
                <a:latin typeface="Arial"/>
              </a:rPr>
              <a:t>iew </a:t>
            </a:r>
            <a:r>
              <a:rPr b="1" lang="de-AT" sz="1800" spc="-1" strike="noStrike">
                <a:latin typeface="Arial"/>
              </a:rPr>
              <a:t>te</a:t>
            </a:r>
            <a:r>
              <a:rPr b="1" lang="de-AT" sz="1800" spc="-1" strike="noStrike">
                <a:latin typeface="Arial"/>
              </a:rPr>
              <a:t>mp</a:t>
            </a:r>
            <a:r>
              <a:rPr b="1" lang="de-AT" sz="1800" spc="-1" strike="noStrike">
                <a:latin typeface="Arial"/>
              </a:rPr>
              <a:t>lat</a:t>
            </a:r>
            <a:r>
              <a:rPr b="1" lang="de-AT" sz="1800" spc="-1" strike="noStrike">
                <a:latin typeface="Arial"/>
              </a:rPr>
              <a:t>e</a:t>
            </a:r>
            <a:r>
              <a:rPr b="0" lang="de-AT" sz="1800" spc="-1" strike="noStrike">
                <a:latin typeface="Arial"/>
              </a:rPr>
              <a:t> </a:t>
            </a:r>
            <a:r>
              <a:rPr b="0" lang="de-AT" sz="1800" spc="-1" strike="noStrike">
                <a:latin typeface="Arial"/>
              </a:rPr>
              <a:t>mu</a:t>
            </a:r>
            <a:r>
              <a:rPr b="0" lang="de-AT" sz="1800" spc="-1" strike="noStrike">
                <a:latin typeface="Arial"/>
              </a:rPr>
              <a:t>st </a:t>
            </a:r>
            <a:r>
              <a:rPr b="0" lang="de-AT" sz="1800" spc="-1" strike="noStrike">
                <a:latin typeface="Arial"/>
              </a:rPr>
              <a:t>be </a:t>
            </a:r>
            <a:r>
              <a:rPr b="0" lang="de-AT" sz="1800" spc="-1" strike="noStrike">
                <a:latin typeface="Arial"/>
              </a:rPr>
              <a:t>fille</a:t>
            </a:r>
            <a:r>
              <a:rPr b="0" lang="de-AT" sz="1800" spc="-1" strike="noStrike">
                <a:latin typeface="Arial"/>
              </a:rPr>
              <a:t>d </a:t>
            </a:r>
            <a:r>
              <a:rPr b="0" lang="de-AT" sz="1800" spc="-1" strike="noStrike">
                <a:latin typeface="Arial"/>
              </a:rPr>
              <a:t>out </a:t>
            </a:r>
            <a:r>
              <a:rPr b="0" lang="de-AT" sz="1800" spc="-1" strike="noStrike">
                <a:latin typeface="Arial"/>
              </a:rPr>
              <a:t>and </a:t>
            </a:r>
            <a:r>
              <a:rPr b="0" lang="de-AT" sz="1800" spc="-1" strike="noStrike">
                <a:latin typeface="Arial"/>
              </a:rPr>
              <a:t>upl</a:t>
            </a:r>
            <a:r>
              <a:rPr b="0" lang="de-AT" sz="1800" spc="-1" strike="noStrike">
                <a:latin typeface="Arial"/>
              </a:rPr>
              <a:t>oad</a:t>
            </a:r>
            <a:r>
              <a:rPr b="0" lang="de-AT" sz="1800" spc="-1" strike="noStrike">
                <a:latin typeface="Arial"/>
              </a:rPr>
              <a:t>ed</a:t>
            </a:r>
            <a:br/>
            <a:r>
              <a:rPr b="0" lang="de-AT" sz="1800" spc="-1" strike="noStrike"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latin typeface="Arial"/>
              </a:rPr>
              <a:t>Re</a:t>
            </a:r>
            <a:r>
              <a:rPr b="1" lang="de-AT" sz="1800" spc="-1" strike="noStrike">
                <a:latin typeface="Arial"/>
              </a:rPr>
              <a:t>por</a:t>
            </a:r>
            <a:r>
              <a:rPr b="1" lang="de-AT" sz="1800" spc="-1" strike="noStrike">
                <a:latin typeface="Arial"/>
              </a:rPr>
              <a:t>t</a:t>
            </a:r>
            <a:r>
              <a:rPr b="0" lang="de-AT" sz="1800" spc="-1" strike="noStrike">
                <a:latin typeface="Arial"/>
              </a:rPr>
              <a:t> </a:t>
            </a:r>
            <a:r>
              <a:rPr b="0" lang="de-AT" sz="1800" spc="-1" strike="noStrike">
                <a:latin typeface="Arial"/>
              </a:rPr>
              <a:t>and </a:t>
            </a:r>
            <a:r>
              <a:rPr b="1" lang="de-AT" sz="1800" spc="-1" strike="noStrike">
                <a:latin typeface="Arial"/>
              </a:rPr>
              <a:t>rev</a:t>
            </a:r>
            <a:r>
              <a:rPr b="1" lang="de-AT" sz="1800" spc="-1" strike="noStrike">
                <a:latin typeface="Arial"/>
              </a:rPr>
              <a:t>iew</a:t>
            </a:r>
            <a:r>
              <a:rPr b="0" lang="de-AT" sz="1800" spc="-1" strike="noStrike">
                <a:latin typeface="Arial"/>
              </a:rPr>
              <a:t> </a:t>
            </a:r>
            <a:r>
              <a:rPr b="0" lang="de-AT" sz="1800" spc="-1" strike="noStrike">
                <a:latin typeface="Arial"/>
              </a:rPr>
              <a:t>tem</a:t>
            </a:r>
            <a:r>
              <a:rPr b="0" lang="de-AT" sz="1800" spc="-1" strike="noStrike">
                <a:latin typeface="Arial"/>
              </a:rPr>
              <a:t>plat</a:t>
            </a:r>
            <a:r>
              <a:rPr b="0" lang="de-AT" sz="1800" spc="-1" strike="noStrike">
                <a:latin typeface="Arial"/>
              </a:rPr>
              <a:t>e </a:t>
            </a:r>
            <a:r>
              <a:rPr b="0" lang="de-AT" sz="1800" spc="-1" strike="noStrike">
                <a:latin typeface="Arial"/>
              </a:rPr>
              <a:t>are </a:t>
            </a:r>
            <a:r>
              <a:rPr b="0" lang="de-AT" sz="1800" spc="-1" strike="noStrike">
                <a:latin typeface="Arial"/>
              </a:rPr>
              <a:t>als</a:t>
            </a:r>
            <a:r>
              <a:rPr b="0" lang="de-AT" sz="1800" spc="-1" strike="noStrike">
                <a:latin typeface="Arial"/>
              </a:rPr>
              <a:t>o </a:t>
            </a:r>
            <a:r>
              <a:rPr b="0" lang="de-AT" sz="1800" spc="-1" strike="noStrike">
                <a:latin typeface="Arial"/>
              </a:rPr>
              <a:t>sen</a:t>
            </a:r>
            <a:r>
              <a:rPr b="0" lang="de-AT" sz="1800" spc="-1" strike="noStrike">
                <a:latin typeface="Arial"/>
              </a:rPr>
              <a:t>d </a:t>
            </a:r>
            <a:r>
              <a:rPr b="0" lang="de-AT" sz="1800" spc="-1" strike="noStrike">
                <a:latin typeface="Arial"/>
              </a:rPr>
              <a:t>out </a:t>
            </a:r>
            <a:r>
              <a:rPr b="0" lang="de-AT" sz="1800" spc="-1" strike="noStrike">
                <a:latin typeface="Arial"/>
              </a:rPr>
              <a:t>by </a:t>
            </a:r>
            <a:r>
              <a:rPr b="0" lang="de-AT" sz="1800" spc="-1" strike="noStrike">
                <a:latin typeface="Arial"/>
              </a:rPr>
              <a:t>e-</a:t>
            </a:r>
            <a:r>
              <a:rPr b="0" lang="de-AT" sz="1800" spc="-1" strike="noStrike">
                <a:latin typeface="Arial"/>
              </a:rPr>
              <a:t>mai</a:t>
            </a:r>
            <a:r>
              <a:rPr b="0" lang="de-AT" sz="1800" spc="-1" strike="noStrike">
                <a:latin typeface="Arial"/>
              </a:rPr>
              <a:t>l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OT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–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the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e-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mai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l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88000" y="1266840"/>
            <a:ext cx="8640000" cy="528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AT" sz="1400" spc="-1" strike="noStrike">
                <a:latin typeface="Arial"/>
              </a:rPr>
              <a:t>Dear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submitt</a:t>
            </a:r>
            <a:r>
              <a:rPr b="0" lang="de-AT" sz="1400" spc="-1" strike="noStrike">
                <a:latin typeface="Arial"/>
              </a:rPr>
              <a:t>er,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you </a:t>
            </a:r>
            <a:r>
              <a:rPr b="0" lang="de-AT" sz="1400" spc="-1" strike="noStrike">
                <a:latin typeface="Arial"/>
              </a:rPr>
              <a:t>receive </a:t>
            </a:r>
            <a:r>
              <a:rPr b="0" lang="de-AT" sz="1400" spc="-1" strike="noStrike">
                <a:latin typeface="Arial"/>
              </a:rPr>
              <a:t>the </a:t>
            </a:r>
            <a:r>
              <a:rPr b="0" lang="de-AT" sz="1400" spc="-1" strike="noStrike">
                <a:latin typeface="Arial"/>
              </a:rPr>
              <a:t>followin</a:t>
            </a:r>
            <a:r>
              <a:rPr b="0" lang="de-AT" sz="1400" spc="-1" strike="noStrike">
                <a:latin typeface="Arial"/>
              </a:rPr>
              <a:t>g </a:t>
            </a:r>
            <a:r>
              <a:rPr b="0" lang="de-AT" sz="1400" spc="-1" strike="noStrike">
                <a:latin typeface="Arial"/>
              </a:rPr>
              <a:t>informa</a:t>
            </a:r>
            <a:r>
              <a:rPr b="0" lang="de-AT" sz="1400" spc="-1" strike="noStrike">
                <a:latin typeface="Arial"/>
              </a:rPr>
              <a:t>tion as </a:t>
            </a:r>
            <a:r>
              <a:rPr b="0" lang="de-AT" sz="1400" spc="-1" strike="noStrike">
                <a:latin typeface="Arial"/>
              </a:rPr>
              <a:t>your e-</a:t>
            </a:r>
            <a:r>
              <a:rPr b="0" lang="de-AT" sz="1400" spc="-1" strike="noStrike">
                <a:latin typeface="Arial"/>
              </a:rPr>
              <a:t>mail </a:t>
            </a:r>
            <a:r>
              <a:rPr b="0" lang="de-AT" sz="1400" spc="-1" strike="noStrike">
                <a:latin typeface="Arial"/>
              </a:rPr>
              <a:t>addres</a:t>
            </a:r>
            <a:r>
              <a:rPr b="0" lang="de-AT" sz="1400" spc="-1" strike="noStrike">
                <a:latin typeface="Arial"/>
              </a:rPr>
              <a:t>s is </a:t>
            </a:r>
            <a:r>
              <a:rPr b="0" lang="de-AT" sz="1400" spc="-1" strike="noStrike">
                <a:latin typeface="Arial"/>
              </a:rPr>
              <a:t>connec</a:t>
            </a:r>
            <a:r>
              <a:rPr b="0" lang="de-AT" sz="1400" spc="-1" strike="noStrike">
                <a:latin typeface="Arial"/>
              </a:rPr>
              <a:t>ted to </a:t>
            </a:r>
            <a:r>
              <a:rPr b="0" lang="de-AT" sz="1400" spc="-1" strike="noStrike">
                <a:latin typeface="Arial"/>
              </a:rPr>
              <a:t>submis</a:t>
            </a:r>
            <a:r>
              <a:rPr b="0" lang="de-AT" sz="1400" spc="-1" strike="noStrike">
                <a:latin typeface="Arial"/>
              </a:rPr>
              <a:t>sions </a:t>
            </a:r>
            <a:r>
              <a:rPr b="0" lang="de-AT" sz="1400" spc="-1" strike="noStrike">
                <a:latin typeface="Arial"/>
              </a:rPr>
              <a:t>of </a:t>
            </a:r>
            <a:r>
              <a:rPr b="0" lang="de-AT" sz="1400" spc="-1" strike="noStrike">
                <a:latin typeface="Arial"/>
              </a:rPr>
              <a:t>geoma</a:t>
            </a:r>
            <a:r>
              <a:rPr b="0" lang="de-AT" sz="1400" spc="-1" strike="noStrike">
                <a:latin typeface="Arial"/>
              </a:rPr>
              <a:t>gnetic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product</a:t>
            </a:r>
            <a:r>
              <a:rPr b="0" lang="de-AT" sz="1400" spc="-1" strike="noStrike">
                <a:latin typeface="Arial"/>
              </a:rPr>
              <a:t>s from </a:t>
            </a:r>
            <a:r>
              <a:rPr b="0" lang="de-AT" sz="1400" spc="-1" strike="noStrike">
                <a:latin typeface="Arial"/>
              </a:rPr>
              <a:t>unkow</a:t>
            </a:r>
            <a:r>
              <a:rPr b="0" lang="de-AT" sz="1400" spc="-1" strike="noStrike">
                <a:latin typeface="Arial"/>
              </a:rPr>
              <a:t>n XXX </a:t>
            </a:r>
            <a:r>
              <a:rPr b="0" lang="de-AT" sz="1400" spc="-1" strike="noStrike">
                <a:latin typeface="Arial"/>
              </a:rPr>
              <a:t>observ</a:t>
            </a:r>
            <a:r>
              <a:rPr b="0" lang="de-AT" sz="1400" spc="-1" strike="noStrike">
                <a:latin typeface="Arial"/>
              </a:rPr>
              <a:t>atory.</a:t>
            </a:r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Your </a:t>
            </a:r>
            <a:r>
              <a:rPr b="0" lang="de-AT" sz="1400" spc="-1" strike="noStrike">
                <a:latin typeface="Arial"/>
              </a:rPr>
              <a:t>one-</a:t>
            </a:r>
            <a:r>
              <a:rPr b="0" lang="de-AT" sz="1400" spc="-1" strike="noStrike">
                <a:latin typeface="Arial"/>
              </a:rPr>
              <a:t>second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submis</a:t>
            </a:r>
            <a:r>
              <a:rPr b="0" lang="de-AT" sz="1400" spc="-1" strike="noStrike">
                <a:latin typeface="Arial"/>
              </a:rPr>
              <a:t>sion </a:t>
            </a:r>
            <a:r>
              <a:rPr b="0" lang="de-AT" sz="1400" spc="-1" strike="noStrike">
                <a:latin typeface="Arial"/>
              </a:rPr>
              <a:t>from </a:t>
            </a:r>
            <a:r>
              <a:rPr b="0" lang="de-AT" sz="1400" spc="-1" strike="noStrike">
                <a:latin typeface="Arial"/>
              </a:rPr>
              <a:t>2018 </a:t>
            </a:r>
            <a:r>
              <a:rPr b="0" lang="de-AT" sz="1400" spc="-1" strike="noStrike">
                <a:latin typeface="Arial"/>
              </a:rPr>
              <a:t>has </a:t>
            </a:r>
            <a:r>
              <a:rPr b="0" lang="de-AT" sz="1400" spc="-1" strike="noStrike">
                <a:latin typeface="Arial"/>
              </a:rPr>
              <a:t>been </a:t>
            </a:r>
            <a:r>
              <a:rPr b="0" lang="de-AT" sz="1400" spc="-1" strike="noStrike">
                <a:latin typeface="Arial"/>
              </a:rPr>
              <a:t>automa</a:t>
            </a:r>
            <a:r>
              <a:rPr b="0" lang="de-AT" sz="1400" spc="-1" strike="noStrike">
                <a:latin typeface="Arial"/>
              </a:rPr>
              <a:t>tically </a:t>
            </a:r>
            <a:r>
              <a:rPr b="0" lang="de-AT" sz="1400" spc="-1" strike="noStrike">
                <a:latin typeface="Arial"/>
              </a:rPr>
              <a:t>evaluat</a:t>
            </a:r>
            <a:r>
              <a:rPr b="0" lang="de-AT" sz="1400" spc="-1" strike="noStrike">
                <a:latin typeface="Arial"/>
              </a:rPr>
              <a:t>ed by </a:t>
            </a:r>
            <a:r>
              <a:rPr b="0" lang="de-AT" sz="1400" spc="-1" strike="noStrike">
                <a:latin typeface="Arial"/>
              </a:rPr>
              <a:t>IMBOT, </a:t>
            </a:r>
            <a:r>
              <a:rPr b="0" lang="de-AT" sz="1400" spc="-1" strike="noStrike">
                <a:latin typeface="Arial"/>
              </a:rPr>
              <a:t>an </a:t>
            </a:r>
            <a:r>
              <a:rPr b="0" lang="de-AT" sz="1400" spc="-1" strike="noStrike">
                <a:latin typeface="Arial"/>
              </a:rPr>
              <a:t>automa</a:t>
            </a:r>
            <a:r>
              <a:rPr b="0" lang="de-AT" sz="1400" spc="-1" strike="noStrike">
                <a:latin typeface="Arial"/>
              </a:rPr>
              <a:t>tic data </a:t>
            </a:r>
            <a:r>
              <a:rPr b="0" lang="de-AT" sz="1400" spc="-1" strike="noStrike">
                <a:latin typeface="Arial"/>
              </a:rPr>
              <a:t>checke</a:t>
            </a:r>
            <a:r>
              <a:rPr b="0" lang="de-AT" sz="1400" spc="-1" strike="noStrike">
                <a:latin typeface="Arial"/>
              </a:rPr>
              <a:t>r of </a:t>
            </a:r>
            <a:r>
              <a:rPr b="0" lang="de-AT" sz="1400" spc="-1" strike="noStrike">
                <a:latin typeface="Arial"/>
              </a:rPr>
              <a:t>INTER</a:t>
            </a:r>
            <a:r>
              <a:rPr b="0" lang="de-AT" sz="1400" spc="-1" strike="noStrike">
                <a:latin typeface="Arial"/>
              </a:rPr>
              <a:t>MAGN</a:t>
            </a:r>
            <a:r>
              <a:rPr b="0" lang="de-AT" sz="1400" spc="-1" strike="noStrike">
                <a:latin typeface="Arial"/>
              </a:rPr>
              <a:t>ET.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The </a:t>
            </a:r>
            <a:r>
              <a:rPr b="0" lang="de-AT" sz="1400" spc="-1" strike="noStrike">
                <a:latin typeface="Arial"/>
              </a:rPr>
              <a:t>evaluat</a:t>
            </a:r>
            <a:r>
              <a:rPr b="0" lang="de-AT" sz="1400" spc="-1" strike="noStrike">
                <a:latin typeface="Arial"/>
              </a:rPr>
              <a:t>ion </a:t>
            </a:r>
            <a:r>
              <a:rPr b="0" lang="de-AT" sz="1400" spc="-1" strike="noStrike">
                <a:latin typeface="Arial"/>
              </a:rPr>
              <a:t>proces</a:t>
            </a:r>
            <a:r>
              <a:rPr b="0" lang="de-AT" sz="1400" spc="-1" strike="noStrike">
                <a:latin typeface="Arial"/>
              </a:rPr>
              <a:t>s </a:t>
            </a:r>
            <a:r>
              <a:rPr b="0" lang="de-AT" sz="1400" spc="-1" strike="noStrike">
                <a:latin typeface="Arial"/>
              </a:rPr>
              <a:t>resulte</a:t>
            </a:r>
            <a:r>
              <a:rPr b="0" lang="de-AT" sz="1400" spc="-1" strike="noStrike">
                <a:latin typeface="Arial"/>
              </a:rPr>
              <a:t>d in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LEVEL </a:t>
            </a:r>
            <a:r>
              <a:rPr b="0" lang="de-AT" sz="1400" spc="-1" strike="noStrike">
                <a:latin typeface="Arial"/>
              </a:rPr>
              <a:t>1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Your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has </a:t>
            </a:r>
            <a:r>
              <a:rPr b="0" lang="de-AT" sz="1400" spc="-1" strike="noStrike">
                <a:latin typeface="Arial"/>
              </a:rPr>
              <a:t>provisi</a:t>
            </a:r>
            <a:r>
              <a:rPr b="0" lang="de-AT" sz="1400" spc="-1" strike="noStrike">
                <a:latin typeface="Arial"/>
              </a:rPr>
              <a:t>onally </a:t>
            </a:r>
            <a:r>
              <a:rPr b="0" lang="de-AT" sz="1400" spc="-1" strike="noStrike">
                <a:latin typeface="Arial"/>
              </a:rPr>
              <a:t>been </a:t>
            </a:r>
            <a:r>
              <a:rPr b="0" lang="de-AT" sz="1400" spc="-1" strike="noStrike">
                <a:latin typeface="Arial"/>
              </a:rPr>
              <a:t>accept</a:t>
            </a:r>
            <a:r>
              <a:rPr b="0" lang="de-AT" sz="1400" spc="-1" strike="noStrike">
                <a:latin typeface="Arial"/>
              </a:rPr>
              <a:t>ed by </a:t>
            </a:r>
            <a:r>
              <a:rPr b="0" lang="de-AT" sz="1400" spc="-1" strike="noStrike">
                <a:latin typeface="Arial"/>
              </a:rPr>
              <a:t>INTER</a:t>
            </a:r>
            <a:r>
              <a:rPr b="0" lang="de-AT" sz="1400" spc="-1" strike="noStrike">
                <a:latin typeface="Arial"/>
              </a:rPr>
              <a:t>MAGN</a:t>
            </a:r>
            <a:r>
              <a:rPr b="0" lang="de-AT" sz="1400" spc="-1" strike="noStrike">
                <a:latin typeface="Arial"/>
              </a:rPr>
              <a:t>ET. </a:t>
            </a:r>
            <a:r>
              <a:rPr b="0" lang="de-AT" sz="1400" spc="-1" strike="noStrike">
                <a:latin typeface="Arial"/>
              </a:rPr>
              <a:t>Congra</a:t>
            </a:r>
            <a:r>
              <a:rPr b="0" lang="de-AT" sz="1400" spc="-1" strike="noStrike">
                <a:latin typeface="Arial"/>
              </a:rPr>
              <a:t>tulation</a:t>
            </a:r>
            <a:r>
              <a:rPr b="0" lang="de-AT" sz="1400" spc="-1" strike="noStrike">
                <a:latin typeface="Arial"/>
              </a:rPr>
              <a:t>s!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In order </a:t>
            </a:r>
            <a:r>
              <a:rPr b="0" lang="de-AT" sz="1400" spc="-1" strike="noStrike">
                <a:latin typeface="Arial"/>
              </a:rPr>
              <a:t>to </a:t>
            </a:r>
            <a:r>
              <a:rPr b="0" lang="de-AT" sz="1400" spc="-1" strike="noStrike">
                <a:latin typeface="Arial"/>
              </a:rPr>
              <a:t>continu</a:t>
            </a:r>
            <a:r>
              <a:rPr b="0" lang="de-AT" sz="1400" spc="-1" strike="noStrike">
                <a:latin typeface="Arial"/>
              </a:rPr>
              <a:t>e the </a:t>
            </a:r>
            <a:r>
              <a:rPr b="0" lang="de-AT" sz="1400" spc="-1" strike="noStrike">
                <a:latin typeface="Arial"/>
              </a:rPr>
              <a:t>evaluat</a:t>
            </a:r>
            <a:r>
              <a:rPr b="0" lang="de-AT" sz="1400" spc="-1" strike="noStrike">
                <a:latin typeface="Arial"/>
              </a:rPr>
              <a:t>ion </a:t>
            </a:r>
            <a:r>
              <a:rPr b="0" lang="de-AT" sz="1400" spc="-1" strike="noStrike">
                <a:latin typeface="Arial"/>
              </a:rPr>
              <a:t>proces</a:t>
            </a:r>
            <a:r>
              <a:rPr b="0" lang="de-AT" sz="1400" spc="-1" strike="noStrike">
                <a:latin typeface="Arial"/>
              </a:rPr>
              <a:t>s some </a:t>
            </a:r>
            <a:r>
              <a:rPr b="0" lang="de-AT" sz="1400" spc="-1" strike="noStrike">
                <a:latin typeface="Arial"/>
              </a:rPr>
              <a:t>issues </a:t>
            </a:r>
            <a:r>
              <a:rPr b="0" lang="de-AT" sz="1400" spc="-1" strike="noStrike">
                <a:latin typeface="Arial"/>
              </a:rPr>
              <a:t>need to </a:t>
            </a:r>
            <a:r>
              <a:rPr b="0" lang="de-AT" sz="1400" spc="-1" strike="noStrike">
                <a:latin typeface="Arial"/>
              </a:rPr>
              <a:t>be </a:t>
            </a:r>
            <a:r>
              <a:rPr b="0" lang="de-AT" sz="1400" spc="-1" strike="noStrike">
                <a:latin typeface="Arial"/>
              </a:rPr>
              <a:t>clarified</a:t>
            </a:r>
            <a:r>
              <a:rPr b="0" lang="de-AT" sz="1400" spc="-1" strike="noStrike">
                <a:latin typeface="Arial"/>
              </a:rPr>
              <a:t>. </a:t>
            </a:r>
            <a:r>
              <a:rPr b="0" lang="de-AT" sz="1400" spc="-1" strike="noStrike">
                <a:latin typeface="Arial"/>
              </a:rPr>
              <a:t>Please </a:t>
            </a:r>
            <a:r>
              <a:rPr b="0" lang="de-AT" sz="1400" spc="-1" strike="noStrike">
                <a:latin typeface="Arial"/>
              </a:rPr>
              <a:t>read </a:t>
            </a:r>
            <a:r>
              <a:rPr b="0" lang="de-AT" sz="1400" spc="-1" strike="noStrike">
                <a:latin typeface="Arial"/>
              </a:rPr>
              <a:t>the </a:t>
            </a:r>
            <a:r>
              <a:rPr b="0" lang="de-AT" sz="1400" spc="-1" strike="noStrike">
                <a:latin typeface="Arial"/>
              </a:rPr>
              <a:t>attache</a:t>
            </a:r>
            <a:r>
              <a:rPr b="0" lang="de-AT" sz="1400" spc="-1" strike="noStrike">
                <a:latin typeface="Arial"/>
              </a:rPr>
              <a:t>d report </a:t>
            </a:r>
            <a:r>
              <a:rPr b="0" lang="de-AT" sz="1400" spc="-1" strike="noStrike">
                <a:latin typeface="Arial"/>
              </a:rPr>
              <a:t>and </a:t>
            </a:r>
            <a:r>
              <a:rPr b="0" lang="de-AT" sz="1400" spc="-1" strike="noStrike">
                <a:latin typeface="Arial"/>
              </a:rPr>
              <a:t>instructi</a:t>
            </a:r>
            <a:r>
              <a:rPr b="0" lang="de-AT" sz="1400" spc="-1" strike="noStrike">
                <a:latin typeface="Arial"/>
              </a:rPr>
              <a:t>ons.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If you </a:t>
            </a:r>
            <a:r>
              <a:rPr b="0" lang="de-AT" sz="1400" spc="-1" strike="noStrike">
                <a:latin typeface="Arial"/>
              </a:rPr>
              <a:t>have </a:t>
            </a:r>
            <a:r>
              <a:rPr b="0" lang="de-AT" sz="1400" spc="-1" strike="noStrike">
                <a:latin typeface="Arial"/>
              </a:rPr>
              <a:t>any </a:t>
            </a:r>
            <a:r>
              <a:rPr b="0" lang="de-AT" sz="1400" spc="-1" strike="noStrike">
                <a:latin typeface="Arial"/>
              </a:rPr>
              <a:t>questio</a:t>
            </a:r>
            <a:r>
              <a:rPr b="0" lang="de-AT" sz="1400" spc="-1" strike="noStrike">
                <a:latin typeface="Arial"/>
              </a:rPr>
              <a:t>ns </a:t>
            </a:r>
            <a:r>
              <a:rPr b="0" lang="de-AT" sz="1400" spc="-1" strike="noStrike">
                <a:latin typeface="Arial"/>
              </a:rPr>
              <a:t>regardi</a:t>
            </a:r>
            <a:r>
              <a:rPr b="0" lang="de-AT" sz="1400" spc="-1" strike="noStrike">
                <a:latin typeface="Arial"/>
              </a:rPr>
              <a:t>ng the </a:t>
            </a:r>
            <a:r>
              <a:rPr b="0" lang="de-AT" sz="1400" spc="-1" strike="noStrike">
                <a:latin typeface="Arial"/>
              </a:rPr>
              <a:t>evaluta</a:t>
            </a:r>
            <a:r>
              <a:rPr b="0" lang="de-AT" sz="1400" spc="-1" strike="noStrike">
                <a:latin typeface="Arial"/>
              </a:rPr>
              <a:t>tion </a:t>
            </a:r>
            <a:r>
              <a:rPr b="0" lang="de-AT" sz="1400" spc="-1" strike="noStrike">
                <a:latin typeface="Arial"/>
              </a:rPr>
              <a:t>proces</a:t>
            </a:r>
            <a:r>
              <a:rPr b="0" lang="de-AT" sz="1400" spc="-1" strike="noStrike">
                <a:latin typeface="Arial"/>
              </a:rPr>
              <a:t>s </a:t>
            </a:r>
            <a:r>
              <a:rPr b="0" lang="de-AT" sz="1400" spc="-1" strike="noStrike">
                <a:latin typeface="Arial"/>
              </a:rPr>
              <a:t>please </a:t>
            </a:r>
            <a:r>
              <a:rPr b="0" lang="de-AT" sz="1400" spc="-1" strike="noStrike">
                <a:latin typeface="Arial"/>
              </a:rPr>
              <a:t>check </a:t>
            </a:r>
            <a:r>
              <a:rPr b="0" lang="de-AT" sz="1400" spc="-1" strike="noStrike">
                <a:latin typeface="Arial"/>
              </a:rPr>
              <a:t>out the </a:t>
            </a:r>
            <a:r>
              <a:rPr b="0" lang="de-AT" sz="1400" spc="-1" strike="noStrike">
                <a:latin typeface="Arial"/>
              </a:rPr>
              <a:t>general </a:t>
            </a:r>
            <a:r>
              <a:rPr b="0" lang="de-AT" sz="1400" spc="-1" strike="noStrike">
                <a:latin typeface="Arial"/>
              </a:rPr>
              <a:t>instructi</a:t>
            </a:r>
            <a:r>
              <a:rPr b="0" lang="de-AT" sz="1400" spc="-1" strike="noStrike">
                <a:latin typeface="Arial"/>
              </a:rPr>
              <a:t>ons </a:t>
            </a:r>
            <a:r>
              <a:rPr b="0" lang="de-AT" sz="1400" spc="-1" strike="noStrike">
                <a:latin typeface="Arial"/>
              </a:rPr>
              <a:t>(github </a:t>
            </a:r>
            <a:r>
              <a:rPr b="0" lang="de-AT" sz="1400" spc="-1" strike="noStrike">
                <a:latin typeface="Arial"/>
              </a:rPr>
              <a:t>link) or </a:t>
            </a:r>
            <a:r>
              <a:rPr b="0" lang="de-AT" sz="1400" spc="-1" strike="noStrike">
                <a:latin typeface="Arial"/>
              </a:rPr>
              <a:t>contact </a:t>
            </a:r>
            <a:r>
              <a:rPr b="0" lang="de-AT" sz="1400" spc="-1" strike="noStrike">
                <a:latin typeface="Arial"/>
              </a:rPr>
              <a:t>the </a:t>
            </a:r>
            <a:r>
              <a:rPr b="0" lang="de-AT" sz="1400" spc="-1" strike="noStrike">
                <a:latin typeface="Arial"/>
              </a:rPr>
              <a:t>IMBOT </a:t>
            </a:r>
            <a:r>
              <a:rPr b="0" lang="de-AT" sz="1400" spc="-1" strike="noStrike">
                <a:latin typeface="Arial"/>
              </a:rPr>
              <a:t>manag</a:t>
            </a:r>
            <a:r>
              <a:rPr b="0" lang="de-AT" sz="1400" spc="-1" strike="noStrike">
                <a:latin typeface="Arial"/>
              </a:rPr>
              <a:t>er.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Sincere</a:t>
            </a:r>
            <a:r>
              <a:rPr b="0" lang="de-AT" sz="1400" spc="-1" strike="noStrike">
                <a:latin typeface="Arial"/>
              </a:rPr>
              <a:t>ly,</a:t>
            </a:r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       </a:t>
            </a:r>
            <a:r>
              <a:rPr b="0" lang="de-AT" sz="1400" spc="-1" strike="noStrike">
                <a:latin typeface="Arial"/>
              </a:rPr>
              <a:t>IMBOT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    </a:t>
            </a:r>
            <a:r>
              <a:rPr b="0" lang="de-AT" sz="1400" spc="-1" strike="noStrike">
                <a:latin typeface="Arial"/>
              </a:rPr>
              <a:t>-----------</a:t>
            </a:r>
            <a:r>
              <a:rPr b="0" lang="de-AT" sz="1400" spc="-1" strike="noStrike">
                <a:latin typeface="Arial"/>
              </a:rPr>
              <a:t>-----------</a:t>
            </a:r>
            <a:r>
              <a:rPr b="0" lang="de-AT" sz="1400" spc="-1" strike="noStrike">
                <a:latin typeface="Arial"/>
              </a:rPr>
              <a:t>-----------</a:t>
            </a:r>
            <a:r>
              <a:rPr b="0" lang="de-AT" sz="1400" spc="-1" strike="noStrike">
                <a:latin typeface="Arial"/>
              </a:rPr>
              <a:t>-----------</a:t>
            </a:r>
            <a:r>
              <a:rPr b="0" lang="de-AT" sz="1400" spc="-1" strike="noStrike">
                <a:latin typeface="Arial"/>
              </a:rPr>
              <a:t>-----------</a:t>
            </a:r>
            <a:r>
              <a:rPr b="0" lang="de-AT" sz="1400" spc="-1" strike="noStrike">
                <a:latin typeface="Arial"/>
              </a:rPr>
              <a:t>-----------</a:t>
            </a:r>
            <a:r>
              <a:rPr b="0" lang="de-AT" sz="1400" spc="-1" strike="noStrike">
                <a:latin typeface="Arial"/>
              </a:rPr>
              <a:t>-----------</a:t>
            </a:r>
            <a:r>
              <a:rPr b="0" lang="de-AT" sz="1400" spc="-1" strike="noStrike">
                <a:latin typeface="Arial"/>
              </a:rPr>
              <a:t>------</a:t>
            </a:r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    </a:t>
            </a:r>
            <a:r>
              <a:rPr b="0" lang="de-AT" sz="1400" spc="-1" strike="noStrike">
                <a:latin typeface="Arial"/>
              </a:rPr>
              <a:t>Instruct</a:t>
            </a:r>
            <a:r>
              <a:rPr b="0" lang="de-AT" sz="1400" spc="-1" strike="noStrike">
                <a:latin typeface="Arial"/>
              </a:rPr>
              <a:t>ions to </a:t>
            </a:r>
            <a:r>
              <a:rPr b="0" lang="de-AT" sz="1400" spc="-1" strike="noStrike">
                <a:latin typeface="Arial"/>
              </a:rPr>
              <a:t>update </a:t>
            </a:r>
            <a:r>
              <a:rPr b="0" lang="de-AT" sz="1400" spc="-1" strike="noStrike">
                <a:latin typeface="Arial"/>
              </a:rPr>
              <a:t>file and </a:t>
            </a:r>
            <a:r>
              <a:rPr b="0" lang="de-AT" sz="1400" spc="-1" strike="noStrike">
                <a:latin typeface="Arial"/>
              </a:rPr>
              <a:t>or meta </a:t>
            </a:r>
            <a:r>
              <a:rPr b="0" lang="de-AT" sz="1400" spc="-1" strike="noStrike">
                <a:latin typeface="Arial"/>
              </a:rPr>
              <a:t>informa</a:t>
            </a:r>
            <a:r>
              <a:rPr b="0" lang="de-AT" sz="1400" spc="-1" strike="noStrike">
                <a:latin typeface="Arial"/>
              </a:rPr>
              <a:t>tion for </a:t>
            </a:r>
            <a:r>
              <a:rPr b="0" lang="de-AT" sz="1400" spc="-1" strike="noStrike">
                <a:latin typeface="Arial"/>
              </a:rPr>
              <a:t>re-</a:t>
            </a:r>
            <a:r>
              <a:rPr b="0" lang="de-AT" sz="1400" spc="-1" strike="noStrike">
                <a:latin typeface="Arial"/>
              </a:rPr>
              <a:t>evaluat</a:t>
            </a:r>
            <a:r>
              <a:rPr b="0" lang="de-AT" sz="1400" spc="-1" strike="noStrike">
                <a:latin typeface="Arial"/>
              </a:rPr>
              <a:t>ion of </a:t>
            </a:r>
            <a:r>
              <a:rPr b="0" lang="de-AT" sz="1400" spc="-1" strike="noStrike">
                <a:latin typeface="Arial"/>
              </a:rPr>
              <a:t>your </a:t>
            </a:r>
            <a:r>
              <a:rPr b="0" lang="de-AT" sz="1400" spc="-1" strike="noStrike">
                <a:latin typeface="Arial"/>
              </a:rPr>
              <a:t>data:</a:t>
            </a:r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    …</a:t>
            </a:r>
            <a:r>
              <a:rPr b="0" lang="de-AT" sz="1400" spc="-1" strike="noStrike">
                <a:latin typeface="Arial"/>
              </a:rPr>
              <a:t>.</a:t>
            </a:r>
            <a:endParaRPr b="0" lang="de-AT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report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64000" y="1166400"/>
            <a:ext cx="6704280" cy="5457600"/>
          </a:xfrm>
          <a:prstGeom prst="rect">
            <a:avLst/>
          </a:prstGeom>
          <a:ln>
            <a:noFill/>
          </a:ln>
        </p:spPr>
      </p:pic>
      <p:sp>
        <p:nvSpPr>
          <p:cNvPr id="134" name="TextShape 2"/>
          <p:cNvSpPr txBox="1"/>
          <p:nvPr/>
        </p:nvSpPr>
        <p:spPr>
          <a:xfrm>
            <a:off x="5400000" y="1094040"/>
            <a:ext cx="3600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AT" sz="1400" spc="-1" strike="noStrike">
                <a:latin typeface="Arial"/>
              </a:rPr>
              <a:t>https://</a:t>
            </a:r>
            <a:r>
              <a:rPr b="0" lang="de-AT" sz="1400" spc="-1" strike="noStrike">
                <a:latin typeface="Arial"/>
              </a:rPr>
              <a:t>github.com/</a:t>
            </a:r>
            <a:r>
              <a:rPr b="0" lang="de-AT" sz="1400" spc="-1" strike="noStrike">
                <a:latin typeface="Arial"/>
              </a:rPr>
              <a:t>geomagpy/</a:t>
            </a:r>
            <a:r>
              <a:rPr b="0" lang="de-AT" sz="1400" spc="-1" strike="noStrike">
                <a:latin typeface="Arial"/>
              </a:rPr>
              <a:t>IMBOT/blob/</a:t>
            </a:r>
            <a:r>
              <a:rPr b="0" lang="de-AT" sz="1400" spc="-1" strike="noStrike">
                <a:latin typeface="Arial"/>
              </a:rPr>
              <a:t>master/</a:t>
            </a:r>
            <a:r>
              <a:rPr b="0" lang="de-AT" sz="1400" spc="-1" strike="noStrike">
                <a:latin typeface="Arial"/>
              </a:rPr>
              <a:t>examples/</a:t>
            </a:r>
            <a:r>
              <a:rPr b="0" lang="de-AT" sz="1400" spc="-1" strike="noStrike">
                <a:latin typeface="Arial"/>
              </a:rPr>
              <a:t>level1_unde</a:t>
            </a:r>
            <a:r>
              <a:rPr b="0" lang="de-AT" sz="1400" spc="-1" strike="noStrike">
                <a:latin typeface="Arial"/>
              </a:rPr>
              <a:t>rreview.md</a:t>
            </a:r>
            <a:endParaRPr b="0" lang="de-AT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report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88000" y="1224000"/>
            <a:ext cx="7567920" cy="535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report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40320" y="1224000"/>
            <a:ext cx="6403680" cy="558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M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B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O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T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–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t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h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e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r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e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v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e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w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t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e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m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p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l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a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t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e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64000" y="1224000"/>
            <a:ext cx="6264000" cy="51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AT" sz="1100" spc="-1" strike="noStrike">
                <a:latin typeface="Times New Roman"/>
              </a:rPr>
              <a:t>## Parameter sheet for </a:t>
            </a:r>
            <a:r>
              <a:rPr b="0" lang="de-AT" sz="1100" spc="-1" strike="noStrike">
                <a:latin typeface="Times New Roman"/>
              </a:rPr>
              <a:t>additional/missing </a:t>
            </a:r>
            <a:r>
              <a:rPr b="0" lang="de-AT" sz="1100" spc="-1" strike="noStrike">
                <a:latin typeface="Times New Roman"/>
              </a:rPr>
              <a:t>metainformation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</a:t>
            </a:r>
            <a:r>
              <a:rPr b="0" lang="de-AT" sz="1100" spc="-1" strike="noStrike">
                <a:latin typeface="Times New Roman"/>
              </a:rPr>
              <a:t>------------------------------</a:t>
            </a:r>
            <a:r>
              <a:rPr b="0" lang="de-AT" sz="1100" spc="-1" strike="noStrike">
                <a:latin typeface="Times New Roman"/>
              </a:rPr>
              <a:t>------------------------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Please provide key - </a:t>
            </a:r>
            <a:r>
              <a:rPr b="0" lang="de-AT" sz="1100" spc="-1" strike="noStrike">
                <a:latin typeface="Times New Roman"/>
              </a:rPr>
              <a:t>value pairs as shown </a:t>
            </a:r>
            <a:r>
              <a:rPr b="0" lang="de-AT" sz="1100" spc="-1" strike="noStrike">
                <a:latin typeface="Times New Roman"/>
              </a:rPr>
              <a:t>below.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The key need to </a:t>
            </a:r>
            <a:r>
              <a:rPr b="0" lang="de-AT" sz="1100" spc="-1" strike="noStrike">
                <a:latin typeface="Times New Roman"/>
              </a:rPr>
              <a:t>correspond to the </a:t>
            </a:r>
            <a:r>
              <a:rPr b="0" lang="de-AT" sz="1100" spc="-1" strike="noStrike">
                <a:latin typeface="Times New Roman"/>
              </a:rPr>
              <a:t>IMAGCDF key. Please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check out the </a:t>
            </a:r>
            <a:r>
              <a:rPr b="0" lang="de-AT" sz="1100" spc="-1" strike="noStrike">
                <a:latin typeface="Times New Roman"/>
              </a:rPr>
              <a:t>IMAGCDF format </a:t>
            </a:r>
            <a:r>
              <a:rPr b="0" lang="de-AT" sz="1100" spc="-1" strike="noStrike">
                <a:latin typeface="Times New Roman"/>
              </a:rPr>
              <a:t>description at </a:t>
            </a:r>
            <a:r>
              <a:rPr b="0" lang="de-AT" sz="1100" spc="-1" strike="noStrike">
                <a:latin typeface="Times New Roman"/>
              </a:rPr>
              <a:t>INTERMAGNET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for details. </a:t>
            </a:r>
            <a:r>
              <a:rPr b="0" lang="de-AT" sz="1100" spc="-1" strike="noStrike">
                <a:latin typeface="Times New Roman"/>
              </a:rPr>
              <a:t>Alternatively you can </a:t>
            </a:r>
            <a:r>
              <a:rPr b="0" lang="de-AT" sz="1100" spc="-1" strike="noStrike">
                <a:latin typeface="Times New Roman"/>
              </a:rPr>
              <a:t>use MagPy header keys.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Values must not </a:t>
            </a:r>
            <a:r>
              <a:rPr b="0" lang="de-AT" sz="1100" spc="-1" strike="noStrike">
                <a:latin typeface="Times New Roman"/>
              </a:rPr>
              <a:t>contain special </a:t>
            </a:r>
            <a:r>
              <a:rPr b="0" lang="de-AT" sz="1100" spc="-1" strike="noStrike">
                <a:latin typeface="Times New Roman"/>
              </a:rPr>
              <a:t>characters or colons.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Enter "None" to </a:t>
            </a:r>
            <a:r>
              <a:rPr b="0" lang="de-AT" sz="1100" spc="-1" strike="noStrike">
                <a:latin typeface="Times New Roman"/>
              </a:rPr>
              <a:t>indicate that a value is </a:t>
            </a:r>
            <a:r>
              <a:rPr b="0" lang="de-AT" sz="1100" spc="-1" strike="noStrike">
                <a:latin typeface="Times New Roman"/>
              </a:rPr>
              <a:t>not available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Comments need to </a:t>
            </a:r>
            <a:r>
              <a:rPr b="0" lang="de-AT" sz="1100" spc="-1" strike="noStrike">
                <a:latin typeface="Times New Roman"/>
              </a:rPr>
              <a:t>start in new lines and </a:t>
            </a:r>
            <a:r>
              <a:rPr b="0" lang="de-AT" sz="1100" spc="-1" strike="noStrike">
                <a:latin typeface="Times New Roman"/>
              </a:rPr>
              <a:t>every comment line.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must start with a </a:t>
            </a:r>
            <a:r>
              <a:rPr b="0" lang="de-AT" sz="1100" spc="-1" strike="noStrike">
                <a:latin typeface="Times New Roman"/>
              </a:rPr>
              <a:t>hash.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Please note - you can </a:t>
            </a:r>
            <a:r>
              <a:rPr b="0" lang="de-AT" sz="1100" spc="-1" strike="noStrike">
                <a:latin typeface="Times New Roman"/>
              </a:rPr>
              <a:t>also provide optional </a:t>
            </a:r>
            <a:r>
              <a:rPr b="0" lang="de-AT" sz="1100" spc="-1" strike="noStrike">
                <a:latin typeface="Times New Roman"/>
              </a:rPr>
              <a:t>keys here.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Example: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## Providing Partial </a:t>
            </a:r>
            <a:r>
              <a:rPr b="0" lang="de-AT" sz="1100" spc="-1" strike="noStrike">
                <a:latin typeface="Times New Roman"/>
              </a:rPr>
              <a:t>standard value </a:t>
            </a:r>
            <a:r>
              <a:rPr b="0" lang="de-AT" sz="1100" spc="-1" strike="noStrike">
                <a:latin typeface="Times New Roman"/>
              </a:rPr>
              <a:t>descriptions as </a:t>
            </a:r>
            <a:r>
              <a:rPr b="0" lang="de-AT" sz="1100" spc="-1" strike="noStrike">
                <a:latin typeface="Times New Roman"/>
              </a:rPr>
              <a:t>requested: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 StandardLevel  :  </a:t>
            </a:r>
            <a:r>
              <a:rPr b="0" lang="de-AT" sz="1100" spc="-1" strike="noStrike">
                <a:latin typeface="Times New Roman"/>
              </a:rPr>
              <a:t>partial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 PartialStandDesc  :  </a:t>
            </a:r>
            <a:r>
              <a:rPr b="0" lang="de-AT" sz="1100" spc="-1" strike="noStrike">
                <a:latin typeface="Times New Roman"/>
              </a:rPr>
              <a:t>IMOS11,IMOS14,IMOS</a:t>
            </a:r>
            <a:r>
              <a:rPr b="0" lang="de-AT" sz="1100" spc="-1" strike="noStrike">
                <a:latin typeface="Times New Roman"/>
              </a:rPr>
              <a:t>41</a:t>
            </a:r>
            <a:endParaRPr b="0" lang="de-AT" sz="1100" spc="-1" strike="noStrike">
              <a:latin typeface="Times New Roman"/>
            </a:endParaRPr>
          </a:p>
          <a:p>
            <a:endParaRPr b="0" lang="de-AT" sz="1100" spc="-1" strike="noStrike">
              <a:latin typeface="Times New Roman"/>
            </a:endParaRPr>
          </a:p>
          <a:p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 Provide a valid </a:t>
            </a:r>
            <a:r>
              <a:rPr b="0" lang="de-AT" sz="1100" spc="-1" strike="noStrike">
                <a:latin typeface="Times New Roman"/>
              </a:rPr>
              <a:t>standard level (full, </a:t>
            </a:r>
            <a:r>
              <a:rPr b="0" lang="de-AT" sz="1100" spc="-1" strike="noStrike">
                <a:latin typeface="Times New Roman"/>
              </a:rPr>
              <a:t>partial), None is not </a:t>
            </a:r>
            <a:r>
              <a:rPr b="0" lang="de-AT" sz="1100" spc="-1" strike="noStrike">
                <a:latin typeface="Times New Roman"/>
              </a:rPr>
              <a:t>accepted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StandardLevel  :  partial</a:t>
            </a:r>
            <a:endParaRPr b="0" lang="de-AT" sz="1100" spc="-1" strike="noStrike">
              <a:latin typeface="Times New Roman"/>
            </a:endParaRPr>
          </a:p>
          <a:p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 If Standard Level is </a:t>
            </a:r>
            <a:r>
              <a:rPr b="0" lang="de-AT" sz="1100" spc="-1" strike="noStrike">
                <a:latin typeface="Times New Roman"/>
              </a:rPr>
              <a:t>partial, provide a list of </a:t>
            </a:r>
            <a:r>
              <a:rPr b="0" lang="de-AT" sz="1100" spc="-1" strike="noStrike">
                <a:latin typeface="Times New Roman"/>
              </a:rPr>
              <a:t>standards met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PartialStandDesc  :  </a:t>
            </a:r>
            <a:r>
              <a:rPr b="0" lang="de-AT" sz="1100" spc="-1" strike="noStrike">
                <a:latin typeface="Times New Roman"/>
              </a:rPr>
              <a:t>IMOS-01,IMOS-</a:t>
            </a:r>
            <a:r>
              <a:rPr b="0" lang="de-AT" sz="1100" spc="-1" strike="noStrike">
                <a:latin typeface="Times New Roman"/>
              </a:rPr>
              <a:t>02,IMOS-03,IMOS-</a:t>
            </a:r>
            <a:r>
              <a:rPr b="0" lang="de-AT" sz="1100" spc="-1" strike="noStrike">
                <a:latin typeface="Times New Roman"/>
              </a:rPr>
              <a:t>04,IMOS-05,IMOS-</a:t>
            </a:r>
            <a:r>
              <a:rPr b="0" lang="de-AT" sz="1100" spc="-1" strike="noStrike">
                <a:latin typeface="Times New Roman"/>
              </a:rPr>
              <a:t>11,IMOS-14,IMOS-41</a:t>
            </a:r>
            <a:endParaRPr b="0" lang="de-AT" sz="1100" spc="-1" strike="noStrike">
              <a:latin typeface="Times New Roman"/>
            </a:endParaRPr>
          </a:p>
          <a:p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# If data is not available </a:t>
            </a:r>
            <a:r>
              <a:rPr b="0" lang="de-AT" sz="1100" spc="-1" strike="noStrike">
                <a:latin typeface="Times New Roman"/>
              </a:rPr>
              <a:t>please confirm by </a:t>
            </a:r>
            <a:r>
              <a:rPr b="0" lang="de-AT" sz="1100" spc="-1" strike="noStrike">
                <a:latin typeface="Times New Roman"/>
              </a:rPr>
              <a:t>MissingData  :  </a:t>
            </a:r>
            <a:r>
              <a:rPr b="0" lang="de-AT" sz="1100" spc="-1" strike="noStrike">
                <a:latin typeface="Times New Roman"/>
              </a:rPr>
              <a:t>confirmed</a:t>
            </a:r>
            <a:endParaRPr b="0" lang="de-AT" sz="1100" spc="-1" strike="noStrike">
              <a:latin typeface="Times New Roman"/>
            </a:endParaRPr>
          </a:p>
          <a:p>
            <a:r>
              <a:rPr b="0" lang="de-AT" sz="1100" spc="-1" strike="noStrike">
                <a:latin typeface="Times New Roman"/>
              </a:rPr>
              <a:t>MissingData  :  </a:t>
            </a:r>
            <a:r>
              <a:rPr b="0" lang="de-AT" sz="1100" spc="-1" strike="noStrike">
                <a:latin typeface="Times New Roman"/>
              </a:rPr>
              <a:t>confirmed</a:t>
            </a:r>
            <a:endParaRPr b="0" lang="de-AT" sz="11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e-mail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88000" y="1266840"/>
            <a:ext cx="8640000" cy="528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AT" sz="1400" spc="-1" strike="noStrike">
                <a:latin typeface="Arial"/>
              </a:rPr>
              <a:t>Dear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submitt</a:t>
            </a:r>
            <a:r>
              <a:rPr b="0" lang="de-AT" sz="1400" spc="-1" strike="noStrike">
                <a:latin typeface="Arial"/>
              </a:rPr>
              <a:t>er,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you </a:t>
            </a:r>
            <a:r>
              <a:rPr b="0" lang="de-AT" sz="1400" spc="-1" strike="noStrike">
                <a:latin typeface="Arial"/>
              </a:rPr>
              <a:t>receive </a:t>
            </a:r>
            <a:r>
              <a:rPr b="0" lang="de-AT" sz="1400" spc="-1" strike="noStrike">
                <a:latin typeface="Arial"/>
              </a:rPr>
              <a:t>the </a:t>
            </a:r>
            <a:r>
              <a:rPr b="0" lang="de-AT" sz="1400" spc="-1" strike="noStrike">
                <a:latin typeface="Arial"/>
              </a:rPr>
              <a:t>followin</a:t>
            </a:r>
            <a:r>
              <a:rPr b="0" lang="de-AT" sz="1400" spc="-1" strike="noStrike">
                <a:latin typeface="Arial"/>
              </a:rPr>
              <a:t>g </a:t>
            </a:r>
            <a:r>
              <a:rPr b="0" lang="de-AT" sz="1400" spc="-1" strike="noStrike">
                <a:latin typeface="Arial"/>
              </a:rPr>
              <a:t>informa</a:t>
            </a:r>
            <a:r>
              <a:rPr b="0" lang="de-AT" sz="1400" spc="-1" strike="noStrike">
                <a:latin typeface="Arial"/>
              </a:rPr>
              <a:t>tion as </a:t>
            </a:r>
            <a:r>
              <a:rPr b="0" lang="de-AT" sz="1400" spc="-1" strike="noStrike">
                <a:latin typeface="Arial"/>
              </a:rPr>
              <a:t>your e-</a:t>
            </a:r>
            <a:r>
              <a:rPr b="0" lang="de-AT" sz="1400" spc="-1" strike="noStrike">
                <a:latin typeface="Arial"/>
              </a:rPr>
              <a:t>mail </a:t>
            </a:r>
            <a:r>
              <a:rPr b="0" lang="de-AT" sz="1400" spc="-1" strike="noStrike">
                <a:latin typeface="Arial"/>
              </a:rPr>
              <a:t>addres</a:t>
            </a:r>
            <a:r>
              <a:rPr b="0" lang="de-AT" sz="1400" spc="-1" strike="noStrike">
                <a:latin typeface="Arial"/>
              </a:rPr>
              <a:t>s is </a:t>
            </a:r>
            <a:r>
              <a:rPr b="0" lang="de-AT" sz="1400" spc="-1" strike="noStrike">
                <a:latin typeface="Arial"/>
              </a:rPr>
              <a:t>connec</a:t>
            </a:r>
            <a:r>
              <a:rPr b="0" lang="de-AT" sz="1400" spc="-1" strike="noStrike">
                <a:latin typeface="Arial"/>
              </a:rPr>
              <a:t>ted to </a:t>
            </a:r>
            <a:r>
              <a:rPr b="0" lang="de-AT" sz="1400" spc="-1" strike="noStrike">
                <a:latin typeface="Arial"/>
              </a:rPr>
              <a:t>submis</a:t>
            </a:r>
            <a:r>
              <a:rPr b="0" lang="de-AT" sz="1400" spc="-1" strike="noStrike">
                <a:latin typeface="Arial"/>
              </a:rPr>
              <a:t>sions </a:t>
            </a:r>
            <a:r>
              <a:rPr b="0" lang="de-AT" sz="1400" spc="-1" strike="noStrike">
                <a:latin typeface="Arial"/>
              </a:rPr>
              <a:t>of </a:t>
            </a:r>
            <a:r>
              <a:rPr b="0" lang="de-AT" sz="1400" spc="-1" strike="noStrike">
                <a:latin typeface="Arial"/>
              </a:rPr>
              <a:t>geoma</a:t>
            </a:r>
            <a:r>
              <a:rPr b="0" lang="de-AT" sz="1400" spc="-1" strike="noStrike">
                <a:latin typeface="Arial"/>
              </a:rPr>
              <a:t>gnetic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product</a:t>
            </a:r>
            <a:r>
              <a:rPr b="0" lang="de-AT" sz="1400" spc="-1" strike="noStrike">
                <a:latin typeface="Arial"/>
              </a:rPr>
              <a:t>s from </a:t>
            </a:r>
            <a:r>
              <a:rPr b="0" lang="de-AT" sz="1400" spc="-1" strike="noStrike">
                <a:latin typeface="Arial"/>
              </a:rPr>
              <a:t>Mawso</a:t>
            </a:r>
            <a:r>
              <a:rPr b="0" lang="de-AT" sz="1400" spc="-1" strike="noStrike">
                <a:latin typeface="Arial"/>
              </a:rPr>
              <a:t>n MAW </a:t>
            </a:r>
            <a:r>
              <a:rPr b="0" lang="de-AT" sz="1400" spc="-1" strike="noStrike">
                <a:latin typeface="Arial"/>
              </a:rPr>
              <a:t>observ</a:t>
            </a:r>
            <a:r>
              <a:rPr b="0" lang="de-AT" sz="1400" spc="-1" strike="noStrike">
                <a:latin typeface="Arial"/>
              </a:rPr>
              <a:t>atory.</a:t>
            </a:r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Your </a:t>
            </a:r>
            <a:r>
              <a:rPr b="0" lang="de-AT" sz="1400" spc="-1" strike="noStrike">
                <a:latin typeface="Arial"/>
              </a:rPr>
              <a:t>one-</a:t>
            </a:r>
            <a:r>
              <a:rPr b="0" lang="de-AT" sz="1400" spc="-1" strike="noStrike">
                <a:latin typeface="Arial"/>
              </a:rPr>
              <a:t>second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submis</a:t>
            </a:r>
            <a:r>
              <a:rPr b="0" lang="de-AT" sz="1400" spc="-1" strike="noStrike">
                <a:latin typeface="Arial"/>
              </a:rPr>
              <a:t>sion </a:t>
            </a:r>
            <a:r>
              <a:rPr b="0" lang="de-AT" sz="1400" spc="-1" strike="noStrike">
                <a:latin typeface="Arial"/>
              </a:rPr>
              <a:t>from </a:t>
            </a:r>
            <a:r>
              <a:rPr b="0" lang="de-AT" sz="1400" spc="-1" strike="noStrike">
                <a:latin typeface="Arial"/>
              </a:rPr>
              <a:t>2018 </a:t>
            </a:r>
            <a:r>
              <a:rPr b="0" lang="de-AT" sz="1400" spc="-1" strike="noStrike">
                <a:latin typeface="Arial"/>
              </a:rPr>
              <a:t>has </a:t>
            </a:r>
            <a:r>
              <a:rPr b="0" lang="de-AT" sz="1400" spc="-1" strike="noStrike">
                <a:latin typeface="Arial"/>
              </a:rPr>
              <a:t>been </a:t>
            </a:r>
            <a:r>
              <a:rPr b="0" lang="de-AT" sz="1400" spc="-1" strike="noStrike">
                <a:latin typeface="Arial"/>
              </a:rPr>
              <a:t>automa</a:t>
            </a:r>
            <a:r>
              <a:rPr b="0" lang="de-AT" sz="1400" spc="-1" strike="noStrike">
                <a:latin typeface="Arial"/>
              </a:rPr>
              <a:t>tically </a:t>
            </a:r>
            <a:r>
              <a:rPr b="0" lang="de-AT" sz="1400" spc="-1" strike="noStrike">
                <a:latin typeface="Arial"/>
              </a:rPr>
              <a:t>evaluat</a:t>
            </a:r>
            <a:r>
              <a:rPr b="0" lang="de-AT" sz="1400" spc="-1" strike="noStrike">
                <a:latin typeface="Arial"/>
              </a:rPr>
              <a:t>ed by </a:t>
            </a:r>
            <a:r>
              <a:rPr b="0" lang="de-AT" sz="1400" spc="-1" strike="noStrike">
                <a:latin typeface="Arial"/>
              </a:rPr>
              <a:t>IMBOT, </a:t>
            </a:r>
            <a:r>
              <a:rPr b="0" lang="de-AT" sz="1400" spc="-1" strike="noStrike">
                <a:latin typeface="Arial"/>
              </a:rPr>
              <a:t>an </a:t>
            </a:r>
            <a:r>
              <a:rPr b="0" lang="de-AT" sz="1400" spc="-1" strike="noStrike">
                <a:latin typeface="Arial"/>
              </a:rPr>
              <a:t>automa</a:t>
            </a:r>
            <a:r>
              <a:rPr b="0" lang="de-AT" sz="1400" spc="-1" strike="noStrike">
                <a:latin typeface="Arial"/>
              </a:rPr>
              <a:t>tic data </a:t>
            </a:r>
            <a:r>
              <a:rPr b="0" lang="de-AT" sz="1400" spc="-1" strike="noStrike">
                <a:latin typeface="Arial"/>
              </a:rPr>
              <a:t>checke</a:t>
            </a:r>
            <a:r>
              <a:rPr b="0" lang="de-AT" sz="1400" spc="-1" strike="noStrike">
                <a:latin typeface="Arial"/>
              </a:rPr>
              <a:t>r of </a:t>
            </a:r>
            <a:r>
              <a:rPr b="0" lang="de-AT" sz="1400" spc="-1" strike="noStrike">
                <a:latin typeface="Arial"/>
              </a:rPr>
              <a:t>INTER</a:t>
            </a:r>
            <a:r>
              <a:rPr b="0" lang="de-AT" sz="1400" spc="-1" strike="noStrike">
                <a:latin typeface="Arial"/>
              </a:rPr>
              <a:t>MAGN</a:t>
            </a:r>
            <a:r>
              <a:rPr b="0" lang="de-AT" sz="1400" spc="-1" strike="noStrike">
                <a:latin typeface="Arial"/>
              </a:rPr>
              <a:t>ET.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The </a:t>
            </a:r>
            <a:r>
              <a:rPr b="0" lang="de-AT" sz="1400" spc="-1" strike="noStrike">
                <a:latin typeface="Arial"/>
              </a:rPr>
              <a:t>evaluat</a:t>
            </a:r>
            <a:r>
              <a:rPr b="0" lang="de-AT" sz="1400" spc="-1" strike="noStrike">
                <a:latin typeface="Arial"/>
              </a:rPr>
              <a:t>ion </a:t>
            </a:r>
            <a:r>
              <a:rPr b="0" lang="de-AT" sz="1400" spc="-1" strike="noStrike">
                <a:latin typeface="Arial"/>
              </a:rPr>
              <a:t>proces</a:t>
            </a:r>
            <a:r>
              <a:rPr b="0" lang="de-AT" sz="1400" spc="-1" strike="noStrike">
                <a:latin typeface="Arial"/>
              </a:rPr>
              <a:t>s </a:t>
            </a:r>
            <a:r>
              <a:rPr b="0" lang="de-AT" sz="1400" spc="-1" strike="noStrike">
                <a:latin typeface="Arial"/>
              </a:rPr>
              <a:t>resulte</a:t>
            </a:r>
            <a:r>
              <a:rPr b="0" lang="de-AT" sz="1400" spc="-1" strike="noStrike">
                <a:latin typeface="Arial"/>
              </a:rPr>
              <a:t>d in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LEVEL </a:t>
            </a:r>
            <a:r>
              <a:rPr b="0" lang="de-AT" sz="1400" spc="-1" strike="noStrike">
                <a:latin typeface="Arial"/>
              </a:rPr>
              <a:t>2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Your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has </a:t>
            </a:r>
            <a:r>
              <a:rPr b="0" lang="de-AT" sz="1400" spc="-1" strike="noStrike">
                <a:latin typeface="Arial"/>
              </a:rPr>
              <a:t>provisi</a:t>
            </a:r>
            <a:r>
              <a:rPr b="0" lang="de-AT" sz="1400" spc="-1" strike="noStrike">
                <a:latin typeface="Arial"/>
              </a:rPr>
              <a:t>onally </a:t>
            </a:r>
            <a:r>
              <a:rPr b="0" lang="de-AT" sz="1400" spc="-1" strike="noStrike">
                <a:latin typeface="Arial"/>
              </a:rPr>
              <a:t>been </a:t>
            </a:r>
            <a:r>
              <a:rPr b="0" lang="de-AT" sz="1400" spc="-1" strike="noStrike">
                <a:latin typeface="Arial"/>
              </a:rPr>
              <a:t>accept</a:t>
            </a:r>
            <a:r>
              <a:rPr b="0" lang="de-AT" sz="1400" spc="-1" strike="noStrike">
                <a:latin typeface="Arial"/>
              </a:rPr>
              <a:t>ed by </a:t>
            </a:r>
            <a:r>
              <a:rPr b="0" lang="de-AT" sz="1400" spc="-1" strike="noStrike">
                <a:latin typeface="Arial"/>
              </a:rPr>
              <a:t>INTER</a:t>
            </a:r>
            <a:r>
              <a:rPr b="0" lang="de-AT" sz="1400" spc="-1" strike="noStrike">
                <a:latin typeface="Arial"/>
              </a:rPr>
              <a:t>MAGN</a:t>
            </a:r>
            <a:r>
              <a:rPr b="0" lang="de-AT" sz="1400" spc="-1" strike="noStrike">
                <a:latin typeface="Arial"/>
              </a:rPr>
              <a:t>ET. </a:t>
            </a:r>
            <a:r>
              <a:rPr b="0" lang="de-AT" sz="1400" spc="-1" strike="noStrike">
                <a:latin typeface="Arial"/>
              </a:rPr>
              <a:t>Congra</a:t>
            </a:r>
            <a:r>
              <a:rPr b="0" lang="de-AT" sz="1400" spc="-1" strike="noStrike">
                <a:latin typeface="Arial"/>
              </a:rPr>
              <a:t>tulation</a:t>
            </a:r>
            <a:r>
              <a:rPr b="0" lang="de-AT" sz="1400" spc="-1" strike="noStrike">
                <a:latin typeface="Arial"/>
              </a:rPr>
              <a:t>s!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Your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fulfills </a:t>
            </a:r>
            <a:r>
              <a:rPr b="0" lang="de-AT" sz="1400" spc="-1" strike="noStrike">
                <a:latin typeface="Arial"/>
              </a:rPr>
              <a:t>all </a:t>
            </a:r>
            <a:r>
              <a:rPr b="0" lang="de-AT" sz="1400" spc="-1" strike="noStrike">
                <a:latin typeface="Arial"/>
              </a:rPr>
              <a:t>require</a:t>
            </a:r>
            <a:r>
              <a:rPr b="0" lang="de-AT" sz="1400" spc="-1" strike="noStrike">
                <a:latin typeface="Arial"/>
              </a:rPr>
              <a:t>ments </a:t>
            </a:r>
            <a:r>
              <a:rPr b="0" lang="de-AT" sz="1400" spc="-1" strike="noStrike">
                <a:latin typeface="Arial"/>
              </a:rPr>
              <a:t>for a </a:t>
            </a:r>
            <a:r>
              <a:rPr b="0" lang="de-AT" sz="1400" spc="-1" strike="noStrike">
                <a:latin typeface="Arial"/>
              </a:rPr>
              <a:t>final </a:t>
            </a:r>
            <a:r>
              <a:rPr b="0" lang="de-AT" sz="1400" spc="-1" strike="noStrike">
                <a:latin typeface="Arial"/>
              </a:rPr>
              <a:t>review. </a:t>
            </a:r>
            <a:r>
              <a:rPr b="0" lang="de-AT" sz="1400" spc="-1" strike="noStrike">
                <a:latin typeface="Arial"/>
              </a:rPr>
              <a:t>A level </a:t>
            </a:r>
            <a:r>
              <a:rPr b="0" lang="de-AT" sz="1400" spc="-1" strike="noStrike">
                <a:latin typeface="Arial"/>
              </a:rPr>
              <a:t>2 data </a:t>
            </a:r>
            <a:r>
              <a:rPr b="0" lang="de-AT" sz="1400" spc="-1" strike="noStrike">
                <a:latin typeface="Arial"/>
              </a:rPr>
              <a:t>product </a:t>
            </a:r>
            <a:r>
              <a:rPr b="0" lang="de-AT" sz="1400" spc="-1" strike="noStrike">
                <a:latin typeface="Arial"/>
              </a:rPr>
              <a:t>is </a:t>
            </a:r>
            <a:r>
              <a:rPr b="0" lang="de-AT" sz="1400" spc="-1" strike="noStrike">
                <a:latin typeface="Arial"/>
              </a:rPr>
              <a:t>already </a:t>
            </a:r>
            <a:r>
              <a:rPr b="0" lang="de-AT" sz="1400" spc="-1" strike="noStrike">
                <a:latin typeface="Arial"/>
              </a:rPr>
              <a:t>an </a:t>
            </a:r>
            <a:r>
              <a:rPr b="0" lang="de-AT" sz="1400" spc="-1" strike="noStrike">
                <a:latin typeface="Arial"/>
              </a:rPr>
              <a:t>excelle</a:t>
            </a:r>
            <a:r>
              <a:rPr b="0" lang="de-AT" sz="1400" spc="-1" strike="noStrike">
                <a:latin typeface="Arial"/>
              </a:rPr>
              <a:t>nt </a:t>
            </a:r>
            <a:r>
              <a:rPr b="0" lang="de-AT" sz="1400" spc="-1" strike="noStrike">
                <a:latin typeface="Arial"/>
              </a:rPr>
              <a:t>source </a:t>
            </a:r>
            <a:r>
              <a:rPr b="0" lang="de-AT" sz="1400" spc="-1" strike="noStrike">
                <a:latin typeface="Arial"/>
              </a:rPr>
              <a:t>for high </a:t>
            </a:r>
            <a:r>
              <a:rPr b="0" lang="de-AT" sz="1400" spc="-1" strike="noStrike">
                <a:latin typeface="Arial"/>
              </a:rPr>
              <a:t>resoluti</a:t>
            </a:r>
            <a:r>
              <a:rPr b="0" lang="de-AT" sz="1400" spc="-1" strike="noStrike">
                <a:latin typeface="Arial"/>
              </a:rPr>
              <a:t>on </a:t>
            </a:r>
            <a:r>
              <a:rPr b="0" lang="de-AT" sz="1400" spc="-1" strike="noStrike">
                <a:latin typeface="Arial"/>
              </a:rPr>
              <a:t>magnet</a:t>
            </a:r>
            <a:r>
              <a:rPr b="0" lang="de-AT" sz="1400" spc="-1" strike="noStrike">
                <a:latin typeface="Arial"/>
              </a:rPr>
              <a:t>ic </a:t>
            </a:r>
            <a:r>
              <a:rPr b="0" lang="de-AT" sz="1400" spc="-1" strike="noStrike">
                <a:latin typeface="Arial"/>
              </a:rPr>
              <a:t>informa</a:t>
            </a:r>
            <a:r>
              <a:rPr b="0" lang="de-AT" sz="1400" spc="-1" strike="noStrike">
                <a:latin typeface="Arial"/>
              </a:rPr>
              <a:t>tion. </a:t>
            </a:r>
            <a:r>
              <a:rPr b="0" lang="de-AT" sz="1400" spc="-1" strike="noStrike">
                <a:latin typeface="Arial"/>
              </a:rPr>
              <a:t>Your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set has </a:t>
            </a:r>
            <a:r>
              <a:rPr b="0" lang="de-AT" sz="1400" spc="-1" strike="noStrike">
                <a:latin typeface="Arial"/>
              </a:rPr>
              <a:t>been </a:t>
            </a:r>
            <a:r>
              <a:rPr b="0" lang="de-AT" sz="1400" spc="-1" strike="noStrike">
                <a:latin typeface="Arial"/>
              </a:rPr>
              <a:t>assign</a:t>
            </a:r>
            <a:r>
              <a:rPr b="0" lang="de-AT" sz="1400" spc="-1" strike="noStrike">
                <a:latin typeface="Arial"/>
              </a:rPr>
              <a:t>ed to </a:t>
            </a:r>
            <a:r>
              <a:rPr b="0" lang="de-AT" sz="1400" spc="-1" strike="noStrike">
                <a:latin typeface="Arial"/>
              </a:rPr>
              <a:t>an </a:t>
            </a:r>
            <a:r>
              <a:rPr b="0" lang="de-AT" sz="1400" spc="-1" strike="noStrike">
                <a:latin typeface="Arial"/>
              </a:rPr>
              <a:t>INTER</a:t>
            </a:r>
            <a:r>
              <a:rPr b="0" lang="de-AT" sz="1400" spc="-1" strike="noStrike">
                <a:latin typeface="Arial"/>
              </a:rPr>
              <a:t>MAGN</a:t>
            </a:r>
            <a:r>
              <a:rPr b="0" lang="de-AT" sz="1400" spc="-1" strike="noStrike">
                <a:latin typeface="Arial"/>
              </a:rPr>
              <a:t>ET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checke</a:t>
            </a:r>
            <a:r>
              <a:rPr b="0" lang="de-AT" sz="1400" spc="-1" strike="noStrike">
                <a:latin typeface="Arial"/>
              </a:rPr>
              <a:t>r for </a:t>
            </a:r>
            <a:r>
              <a:rPr b="0" lang="de-AT" sz="1400" spc="-1" strike="noStrike">
                <a:latin typeface="Arial"/>
              </a:rPr>
              <a:t>final </a:t>
            </a:r>
            <a:r>
              <a:rPr b="0" lang="de-AT" sz="1400" spc="-1" strike="noStrike">
                <a:latin typeface="Arial"/>
              </a:rPr>
              <a:t>evaluat</a:t>
            </a:r>
            <a:r>
              <a:rPr b="0" lang="de-AT" sz="1400" spc="-1" strike="noStrike">
                <a:latin typeface="Arial"/>
              </a:rPr>
              <a:t>ion </a:t>
            </a:r>
            <a:r>
              <a:rPr b="0" lang="de-AT" sz="1400" spc="-1" strike="noStrike">
                <a:latin typeface="Arial"/>
              </a:rPr>
              <a:t>regardi</a:t>
            </a:r>
            <a:r>
              <a:rPr b="0" lang="de-AT" sz="1400" spc="-1" strike="noStrike">
                <a:latin typeface="Arial"/>
              </a:rPr>
              <a:t>ng data </a:t>
            </a:r>
            <a:r>
              <a:rPr b="0" lang="de-AT" sz="1400" spc="-1" strike="noStrike">
                <a:latin typeface="Arial"/>
              </a:rPr>
              <a:t>quality.</a:t>
            </a:r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Your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checke</a:t>
            </a:r>
            <a:r>
              <a:rPr b="0" lang="de-AT" sz="1400" spc="-1" strike="noStrike">
                <a:latin typeface="Arial"/>
              </a:rPr>
              <a:t>r is </a:t>
            </a:r>
            <a:r>
              <a:rPr b="0" lang="de-AT" sz="1400" spc="-1" strike="noStrike">
                <a:latin typeface="Arial"/>
              </a:rPr>
              <a:t>Max </a:t>
            </a:r>
            <a:r>
              <a:rPr b="0" lang="de-AT" sz="1400" spc="-1" strike="noStrike">
                <a:latin typeface="Arial"/>
              </a:rPr>
              <a:t>Muster</a:t>
            </a:r>
            <a:r>
              <a:rPr b="0" lang="de-AT" sz="1400" spc="-1" strike="noStrike">
                <a:latin typeface="Arial"/>
              </a:rPr>
              <a:t>mann.</a:t>
            </a:r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Please </a:t>
            </a:r>
            <a:r>
              <a:rPr b="0" lang="de-AT" sz="1400" spc="-1" strike="noStrike">
                <a:latin typeface="Arial"/>
              </a:rPr>
              <a:t>note </a:t>
            </a:r>
            <a:r>
              <a:rPr b="0" lang="de-AT" sz="1400" spc="-1" strike="noStrike">
                <a:latin typeface="Arial"/>
              </a:rPr>
              <a:t>that </a:t>
            </a:r>
            <a:r>
              <a:rPr b="0" lang="de-AT" sz="1400" spc="-1" strike="noStrike">
                <a:latin typeface="Arial"/>
              </a:rPr>
              <a:t>INTER</a:t>
            </a:r>
            <a:r>
              <a:rPr b="0" lang="de-AT" sz="1400" spc="-1" strike="noStrike">
                <a:latin typeface="Arial"/>
              </a:rPr>
              <a:t>MAGN</a:t>
            </a:r>
            <a:r>
              <a:rPr b="0" lang="de-AT" sz="1400" spc="-1" strike="noStrike">
                <a:latin typeface="Arial"/>
              </a:rPr>
              <a:t>ET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checke</a:t>
            </a:r>
            <a:r>
              <a:rPr b="0" lang="de-AT" sz="1400" spc="-1" strike="noStrike">
                <a:latin typeface="Arial"/>
              </a:rPr>
              <a:t>rs </a:t>
            </a:r>
            <a:r>
              <a:rPr b="0" lang="de-AT" sz="1400" spc="-1" strike="noStrike">
                <a:latin typeface="Arial"/>
              </a:rPr>
              <a:t>perform </a:t>
            </a:r>
            <a:r>
              <a:rPr b="0" lang="de-AT" sz="1400" spc="-1" strike="noStrike">
                <a:latin typeface="Arial"/>
              </a:rPr>
              <a:t>all </a:t>
            </a:r>
            <a:r>
              <a:rPr b="0" lang="de-AT" sz="1400" spc="-1" strike="noStrike">
                <a:latin typeface="Arial"/>
              </a:rPr>
              <a:t>check </a:t>
            </a:r>
            <a:r>
              <a:rPr b="0" lang="de-AT" sz="1400" spc="-1" strike="noStrike">
                <a:latin typeface="Arial"/>
              </a:rPr>
              <a:t>on </a:t>
            </a:r>
            <a:r>
              <a:rPr b="0" lang="de-AT" sz="1400" spc="-1" strike="noStrike">
                <a:latin typeface="Arial"/>
              </a:rPr>
              <a:t>volunta</a:t>
            </a:r>
            <a:r>
              <a:rPr b="0" lang="de-AT" sz="1400" spc="-1" strike="noStrike">
                <a:latin typeface="Arial"/>
              </a:rPr>
              <a:t>ry </a:t>
            </a:r>
            <a:r>
              <a:rPr b="0" lang="de-AT" sz="1400" spc="-1" strike="noStrike">
                <a:latin typeface="Arial"/>
              </a:rPr>
              <a:t>basis </a:t>
            </a:r>
            <a:r>
              <a:rPr b="0" lang="de-AT" sz="1400" spc="-1" strike="noStrike">
                <a:latin typeface="Arial"/>
              </a:rPr>
              <a:t>beside </a:t>
            </a:r>
            <a:r>
              <a:rPr b="0" lang="de-AT" sz="1400" spc="-1" strike="noStrike">
                <a:latin typeface="Arial"/>
              </a:rPr>
              <a:t>their </a:t>
            </a:r>
            <a:r>
              <a:rPr b="0" lang="de-AT" sz="1400" spc="-1" strike="noStrike">
                <a:latin typeface="Arial"/>
              </a:rPr>
              <a:t>usual </a:t>
            </a:r>
            <a:r>
              <a:rPr b="0" lang="de-AT" sz="1400" spc="-1" strike="noStrike">
                <a:latin typeface="Arial"/>
              </a:rPr>
              <a:t>duties. </a:t>
            </a:r>
            <a:r>
              <a:rPr b="0" lang="de-AT" sz="1400" spc="-1" strike="noStrike">
                <a:latin typeface="Arial"/>
              </a:rPr>
              <a:t>So </a:t>
            </a:r>
            <a:r>
              <a:rPr b="0" lang="de-AT" sz="1400" spc="-1" strike="noStrike">
                <a:latin typeface="Arial"/>
              </a:rPr>
              <a:t>please </a:t>
            </a:r>
            <a:r>
              <a:rPr b="0" lang="de-AT" sz="1400" spc="-1" strike="noStrike">
                <a:latin typeface="Arial"/>
              </a:rPr>
              <a:t>be </a:t>
            </a:r>
            <a:r>
              <a:rPr b="0" lang="de-AT" sz="1400" spc="-1" strike="noStrike">
                <a:latin typeface="Arial"/>
              </a:rPr>
              <a:t>patient. </a:t>
            </a:r>
            <a:r>
              <a:rPr b="0" lang="de-AT" sz="1400" spc="-1" strike="noStrike">
                <a:latin typeface="Arial"/>
              </a:rPr>
              <a:t>The </a:t>
            </a: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checke</a:t>
            </a:r>
            <a:r>
              <a:rPr b="0" lang="de-AT" sz="1400" spc="-1" strike="noStrike">
                <a:latin typeface="Arial"/>
              </a:rPr>
              <a:t>r will </a:t>
            </a:r>
            <a:r>
              <a:rPr b="0" lang="de-AT" sz="1400" spc="-1" strike="noStrike">
                <a:latin typeface="Arial"/>
              </a:rPr>
              <a:t>contact </a:t>
            </a:r>
            <a:r>
              <a:rPr b="0" lang="de-AT" sz="1400" spc="-1" strike="noStrike">
                <a:latin typeface="Arial"/>
              </a:rPr>
              <a:t>you if </a:t>
            </a:r>
            <a:r>
              <a:rPr b="0" lang="de-AT" sz="1400" spc="-1" strike="noStrike">
                <a:latin typeface="Arial"/>
              </a:rPr>
              <a:t>questio</a:t>
            </a:r>
            <a:r>
              <a:rPr b="0" lang="de-AT" sz="1400" spc="-1" strike="noStrike">
                <a:latin typeface="Arial"/>
              </a:rPr>
              <a:t>ns </a:t>
            </a:r>
            <a:r>
              <a:rPr b="0" lang="de-AT" sz="1400" spc="-1" strike="noStrike">
                <a:latin typeface="Arial"/>
              </a:rPr>
              <a:t>arise.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If you </a:t>
            </a:r>
            <a:r>
              <a:rPr b="0" lang="de-AT" sz="1400" spc="-1" strike="noStrike">
                <a:latin typeface="Arial"/>
              </a:rPr>
              <a:t>have </a:t>
            </a:r>
            <a:r>
              <a:rPr b="0" lang="de-AT" sz="1400" spc="-1" strike="noStrike">
                <a:latin typeface="Arial"/>
              </a:rPr>
              <a:t>any </a:t>
            </a:r>
            <a:r>
              <a:rPr b="0" lang="de-AT" sz="1400" spc="-1" strike="noStrike">
                <a:latin typeface="Arial"/>
              </a:rPr>
              <a:t>questio</a:t>
            </a:r>
            <a:r>
              <a:rPr b="0" lang="de-AT" sz="1400" spc="-1" strike="noStrike">
                <a:latin typeface="Arial"/>
              </a:rPr>
              <a:t>ns </a:t>
            </a:r>
            <a:r>
              <a:rPr b="0" lang="de-AT" sz="1400" spc="-1" strike="noStrike">
                <a:latin typeface="Arial"/>
              </a:rPr>
              <a:t>regardi</a:t>
            </a:r>
            <a:r>
              <a:rPr b="0" lang="de-AT" sz="1400" spc="-1" strike="noStrike">
                <a:latin typeface="Arial"/>
              </a:rPr>
              <a:t>ng the </a:t>
            </a:r>
            <a:r>
              <a:rPr b="0" lang="de-AT" sz="1400" spc="-1" strike="noStrike">
                <a:latin typeface="Arial"/>
              </a:rPr>
              <a:t>evaluta</a:t>
            </a:r>
            <a:r>
              <a:rPr b="0" lang="de-AT" sz="1400" spc="-1" strike="noStrike">
                <a:latin typeface="Arial"/>
              </a:rPr>
              <a:t>tion </a:t>
            </a:r>
            <a:r>
              <a:rPr b="0" lang="de-AT" sz="1400" spc="-1" strike="noStrike">
                <a:latin typeface="Arial"/>
              </a:rPr>
              <a:t>proces</a:t>
            </a:r>
            <a:r>
              <a:rPr b="0" lang="de-AT" sz="1400" spc="-1" strike="noStrike">
                <a:latin typeface="Arial"/>
              </a:rPr>
              <a:t>s </a:t>
            </a:r>
            <a:r>
              <a:rPr b="0" lang="de-AT" sz="1400" spc="-1" strike="noStrike">
                <a:latin typeface="Arial"/>
              </a:rPr>
              <a:t>please </a:t>
            </a:r>
            <a:r>
              <a:rPr b="0" lang="de-AT" sz="1400" spc="-1" strike="noStrike">
                <a:latin typeface="Arial"/>
              </a:rPr>
              <a:t>check </a:t>
            </a:r>
            <a:r>
              <a:rPr b="0" lang="de-AT" sz="1400" spc="-1" strike="noStrike">
                <a:latin typeface="Arial"/>
              </a:rPr>
              <a:t>out the </a:t>
            </a:r>
            <a:r>
              <a:rPr b="0" lang="de-AT" sz="1400" spc="-1" strike="noStrike">
                <a:latin typeface="Arial"/>
              </a:rPr>
              <a:t>general </a:t>
            </a:r>
            <a:r>
              <a:rPr b="0" lang="de-AT" sz="1400" spc="-1" strike="noStrike">
                <a:latin typeface="Arial"/>
              </a:rPr>
              <a:t>instructi</a:t>
            </a:r>
            <a:r>
              <a:rPr b="0" lang="de-AT" sz="1400" spc="-1" strike="noStrike">
                <a:latin typeface="Arial"/>
              </a:rPr>
              <a:t>ons </a:t>
            </a:r>
            <a:r>
              <a:rPr b="0" lang="de-AT" sz="1400" spc="-1" strike="noStrike">
                <a:latin typeface="Arial"/>
              </a:rPr>
              <a:t>(github </a:t>
            </a:r>
            <a:r>
              <a:rPr b="0" lang="de-AT" sz="1400" spc="-1" strike="noStrike">
                <a:latin typeface="Arial"/>
              </a:rPr>
              <a:t>link) or </a:t>
            </a:r>
            <a:r>
              <a:rPr b="0" lang="de-AT" sz="1400" spc="-1" strike="noStrike">
                <a:latin typeface="Arial"/>
              </a:rPr>
              <a:t>contact </a:t>
            </a:r>
            <a:r>
              <a:rPr b="0" lang="de-AT" sz="1400" spc="-1" strike="noStrike">
                <a:latin typeface="Arial"/>
              </a:rPr>
              <a:t>the </a:t>
            </a:r>
            <a:r>
              <a:rPr b="0" lang="de-AT" sz="1400" spc="-1" strike="noStrike">
                <a:latin typeface="Arial"/>
              </a:rPr>
              <a:t>IMBOT </a:t>
            </a:r>
            <a:r>
              <a:rPr b="0" lang="de-AT" sz="1400" spc="-1" strike="noStrike">
                <a:latin typeface="Arial"/>
              </a:rPr>
              <a:t>manag</a:t>
            </a:r>
            <a:r>
              <a:rPr b="0" lang="de-AT" sz="1400" spc="-1" strike="noStrike">
                <a:latin typeface="Arial"/>
              </a:rPr>
              <a:t>er.</a:t>
            </a:r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Sincere</a:t>
            </a:r>
            <a:r>
              <a:rPr b="0" lang="de-AT" sz="1400" spc="-1" strike="noStrike">
                <a:latin typeface="Arial"/>
              </a:rPr>
              <a:t>ly,</a:t>
            </a:r>
            <a:endParaRPr b="0" lang="de-AT" sz="1400" spc="-1" strike="noStrike">
              <a:latin typeface="Arial"/>
            </a:endParaRPr>
          </a:p>
          <a:p>
            <a:r>
              <a:rPr b="0" lang="de-AT" sz="1400" spc="-1" strike="noStrike">
                <a:latin typeface="Arial"/>
              </a:rPr>
              <a:t>       </a:t>
            </a:r>
            <a:r>
              <a:rPr b="0" lang="de-AT" sz="1400" spc="-1" strike="noStrike">
                <a:latin typeface="Arial"/>
              </a:rPr>
              <a:t>IMBOT</a:t>
            </a:r>
            <a:endParaRPr b="0" lang="de-AT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76000" y="6575400"/>
            <a:ext cx="1510920" cy="2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673BD85-6F40-44B9-B691-249D8C402754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2016 analysis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925240" y="1556640"/>
            <a:ext cx="296532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360000" y="1512000"/>
            <a:ext cx="8639280" cy="46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276000" y="6575400"/>
            <a:ext cx="1510920" cy="2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4C3241C-E781-451B-A841-282908104CF7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2016 analysis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5925240" y="1556640"/>
            <a:ext cx="296532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360000" y="1512000"/>
            <a:ext cx="8639280" cy="46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Background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60000" y="1419840"/>
            <a:ext cx="763128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Since 2014 INTERMAGNET welcomes data submission in one second resolution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archiving and providing such data, the IMAGCDF format was introduced, based on NASA CDF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Currently 36 observatories are submitting definitive one second data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 far, one second data products are not checked and/or provided to end users by INTERMAGNET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276000" y="6575400"/>
            <a:ext cx="1510920" cy="2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A20E93F-8D44-4887-B609-58AFB736D1F8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One second submissions for 2016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925240" y="1556640"/>
            <a:ext cx="296532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4"/>
          <p:cNvSpPr/>
          <p:nvPr/>
        </p:nvSpPr>
        <p:spPr>
          <a:xfrm>
            <a:off x="360000" y="1368000"/>
            <a:ext cx="763128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36 data sets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Various formats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276000" y="6575400"/>
            <a:ext cx="1510920" cy="2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72C0C62-51FC-4C17-ADB7-4E4B2AB3FC75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One second submissions for 2016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925240" y="1556640"/>
            <a:ext cx="296532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360000" y="1368360"/>
            <a:ext cx="763128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Typical issues encountered for 2016 submissions: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files cover data from last month/day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IAGA 2002 and IMAGCDF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naming convention of files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 information incomplete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276000" y="6575400"/>
            <a:ext cx="1510920" cy="2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8E0BE35-DC3D-4EB3-B1CC-D26CECE128E9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principle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925240" y="1556640"/>
            <a:ext cx="296532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360000" y="1368000"/>
            <a:ext cx="835128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stands for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NTER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AGNET ro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will analyse and re-format one-second data submission into IM requested structures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works completely automatic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should minimize the workload for data providers, checkers, and users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needs to be based on a transparent and open evaluation process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should significantly reduce the time between submission and publication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how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does it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work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432000" y="3096000"/>
            <a:ext cx="1296000" cy="1296000"/>
          </a:xfrm>
          <a:prstGeom prst="ellipse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800" spc="-1" strike="noStrike">
                <a:latin typeface="Arial"/>
              </a:rPr>
              <a:t>Obser</a:t>
            </a:r>
            <a:r>
              <a:rPr b="0" lang="de-AT" sz="1800" spc="-1" strike="noStrike">
                <a:latin typeface="Arial"/>
              </a:rPr>
              <a:t>vatory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3312000" y="1656000"/>
            <a:ext cx="1152000" cy="100800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800" spc="-1" strike="noStrike">
                <a:latin typeface="Arial"/>
              </a:rPr>
              <a:t>GIN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64" name="Line 4"/>
          <p:cNvSpPr/>
          <p:nvPr/>
        </p:nvSpPr>
        <p:spPr>
          <a:xfrm flipV="1">
            <a:off x="1728000" y="2304000"/>
            <a:ext cx="1440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5760000" y="2232000"/>
            <a:ext cx="1512000" cy="136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aad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800" spc="-1" strike="noStrike">
                <a:latin typeface="Arial"/>
              </a:rPr>
              <a:t>IMBO</a:t>
            </a:r>
            <a:r>
              <a:rPr b="1" lang="de-AT" sz="1800" spc="-1" strike="noStrike">
                <a:latin typeface="Arial"/>
              </a:rPr>
              <a:t>T</a:t>
            </a:r>
            <a:endParaRPr b="1" lang="de-AT" sz="1800" spc="-1" strike="noStrike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6480000" y="4968000"/>
            <a:ext cx="1944000" cy="93600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800" spc="-1" strike="noStrike">
                <a:latin typeface="Arial"/>
              </a:rPr>
              <a:t>INTERMAG</a:t>
            </a:r>
            <a:r>
              <a:rPr b="0" lang="de-AT" sz="1800" spc="-1" strike="noStrike">
                <a:latin typeface="Arial"/>
              </a:rPr>
              <a:t>NET</a:t>
            </a:r>
            <a:endParaRPr b="0" lang="de-AT" sz="1800" spc="-1" strike="noStrike">
              <a:latin typeface="Arial"/>
            </a:endParaRPr>
          </a:p>
          <a:p>
            <a:pPr algn="ctr"/>
            <a:r>
              <a:rPr b="0" lang="de-AT" sz="1800" spc="-1" strike="noStrike">
                <a:latin typeface="Arial"/>
              </a:rPr>
              <a:t>Data </a:t>
            </a:r>
            <a:r>
              <a:rPr b="0" lang="de-AT" sz="1800" spc="-1" strike="noStrike">
                <a:latin typeface="Arial"/>
              </a:rPr>
              <a:t>checker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67" name="Line 7"/>
          <p:cNvSpPr/>
          <p:nvPr/>
        </p:nvSpPr>
        <p:spPr>
          <a:xfrm flipH="1" flipV="1">
            <a:off x="4536000" y="2592000"/>
            <a:ext cx="1224000" cy="21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8"/>
          <p:cNvSpPr/>
          <p:nvPr/>
        </p:nvSpPr>
        <p:spPr>
          <a:xfrm>
            <a:off x="4536000" y="2016000"/>
            <a:ext cx="1656000" cy="432000"/>
          </a:xfrm>
          <a:prstGeom prst="wedgeRoundRectCallout">
            <a:avLst>
              <a:gd name="adj1" fmla="val 574"/>
              <a:gd name="adj2" fmla="val 11177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IMBOT gets </a:t>
            </a:r>
            <a:endParaRPr b="0" lang="de-AT" sz="1400" spc="-1" strike="noStrike">
              <a:latin typeface="Arial"/>
            </a:endParaRPr>
          </a:p>
          <a:p>
            <a:pPr algn="ctr"/>
            <a:r>
              <a:rPr b="0" lang="de-AT" sz="1400" spc="-1" strike="noStrike">
                <a:latin typeface="Arial"/>
              </a:rPr>
              <a:t>new/modified data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1080000" y="1872000"/>
            <a:ext cx="1368000" cy="504000"/>
          </a:xfrm>
          <a:prstGeom prst="wedgeRoundRectCallout">
            <a:avLst>
              <a:gd name="adj1" fmla="val 19268"/>
              <a:gd name="adj2" fmla="val 14278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Definitive data</a:t>
            </a:r>
            <a:endParaRPr b="0" lang="de-AT" sz="1400" spc="-1" strike="noStrike">
              <a:latin typeface="Arial"/>
            </a:endParaRPr>
          </a:p>
          <a:p>
            <a:pPr algn="ctr"/>
            <a:r>
              <a:rPr b="0" lang="de-AT" sz="1400" spc="-1" strike="noStrike">
                <a:latin typeface="Arial"/>
              </a:rPr>
              <a:t>upload by FTP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3816000" y="3456000"/>
            <a:ext cx="936000" cy="360000"/>
          </a:xfrm>
          <a:prstGeom prst="flowChartPreparation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400" spc="-1" strike="noStrike">
                <a:latin typeface="Arial"/>
              </a:rPr>
              <a:t>Level 0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71" name="CustomShape 11"/>
          <p:cNvSpPr/>
          <p:nvPr/>
        </p:nvSpPr>
        <p:spPr>
          <a:xfrm>
            <a:off x="4032000" y="3816000"/>
            <a:ext cx="936000" cy="360000"/>
          </a:xfrm>
          <a:prstGeom prst="flowChartPreparation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400" spc="-1" strike="noStrike">
                <a:latin typeface="Arial"/>
              </a:rPr>
              <a:t>Level 1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72" name="CustomShape 12"/>
          <p:cNvSpPr/>
          <p:nvPr/>
        </p:nvSpPr>
        <p:spPr>
          <a:xfrm>
            <a:off x="4248000" y="4176000"/>
            <a:ext cx="936000" cy="360000"/>
          </a:xfrm>
          <a:prstGeom prst="flowChartPreparation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400" spc="-1" strike="noStrike">
                <a:latin typeface="Arial"/>
              </a:rPr>
              <a:t>Level 2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5832000" y="3816000"/>
            <a:ext cx="1368000" cy="504000"/>
          </a:xfrm>
          <a:prstGeom prst="wedgeRoundRectCallout">
            <a:avLst>
              <a:gd name="adj1" fmla="val -52629"/>
              <a:gd name="adj2" fmla="val -8097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IMBOT assigns </a:t>
            </a:r>
            <a:endParaRPr b="0" lang="de-AT" sz="1400" spc="-1" strike="noStrike">
              <a:latin typeface="Arial"/>
            </a:endParaRPr>
          </a:p>
          <a:p>
            <a:pPr algn="ctr"/>
            <a:r>
              <a:rPr b="0" lang="de-AT" sz="1400" spc="-1" strike="noStrike">
                <a:latin typeface="Arial"/>
              </a:rPr>
              <a:t>levels</a:t>
            </a:r>
            <a:r>
              <a:rPr b="0" lang="de-AT" sz="1800" spc="-1" strike="noStrike"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74" name="Line 14"/>
          <p:cNvSpPr/>
          <p:nvPr/>
        </p:nvSpPr>
        <p:spPr>
          <a:xfrm flipH="1">
            <a:off x="5040000" y="3384000"/>
            <a:ext cx="1008000" cy="57600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15"/>
          <p:cNvSpPr/>
          <p:nvPr/>
        </p:nvSpPr>
        <p:spPr>
          <a:xfrm flipH="1">
            <a:off x="5184000" y="3600000"/>
            <a:ext cx="432000" cy="64800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16"/>
          <p:cNvSpPr/>
          <p:nvPr/>
        </p:nvSpPr>
        <p:spPr>
          <a:xfrm flipH="1">
            <a:off x="4824000" y="3600000"/>
            <a:ext cx="792000" cy="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17"/>
          <p:cNvSpPr/>
          <p:nvPr/>
        </p:nvSpPr>
        <p:spPr>
          <a:xfrm flipH="1" flipV="1">
            <a:off x="2016000" y="3672000"/>
            <a:ext cx="194400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18"/>
          <p:cNvSpPr/>
          <p:nvPr/>
        </p:nvSpPr>
        <p:spPr>
          <a:xfrm flipH="1">
            <a:off x="1872000" y="3600000"/>
            <a:ext cx="180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19"/>
          <p:cNvSpPr/>
          <p:nvPr/>
        </p:nvSpPr>
        <p:spPr>
          <a:xfrm flipH="1" flipV="1">
            <a:off x="1728000" y="4104000"/>
            <a:ext cx="244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20"/>
          <p:cNvSpPr/>
          <p:nvPr/>
        </p:nvSpPr>
        <p:spPr>
          <a:xfrm>
            <a:off x="5256000" y="4464000"/>
            <a:ext cx="1152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1"/>
          <p:cNvSpPr/>
          <p:nvPr/>
        </p:nvSpPr>
        <p:spPr>
          <a:xfrm>
            <a:off x="7200000" y="1368000"/>
            <a:ext cx="1800000" cy="1224000"/>
          </a:xfrm>
          <a:prstGeom prst="wedgeRoundRectCallout">
            <a:avLst>
              <a:gd name="adj1" fmla="val -64212"/>
              <a:gd name="adj2" fmla="val 47615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latin typeface="Arial"/>
              </a:rPr>
              <a:t>conv</a:t>
            </a:r>
            <a:r>
              <a:rPr b="0" lang="de-AT" sz="1400" spc="-1" strike="noStrike">
                <a:latin typeface="Arial"/>
              </a:rPr>
              <a:t>erts </a:t>
            </a:r>
            <a:r>
              <a:rPr b="0" lang="de-AT" sz="1400" spc="-1" strike="noStrike">
                <a:latin typeface="Arial"/>
              </a:rPr>
              <a:t>data</a:t>
            </a:r>
            <a:endParaRPr b="0" lang="de-AT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com</a:t>
            </a:r>
            <a:r>
              <a:rPr b="0" lang="de-AT" sz="1400" spc="-1" strike="noStrike">
                <a:latin typeface="Arial"/>
              </a:rPr>
              <a:t>pletn</a:t>
            </a:r>
            <a:r>
              <a:rPr b="0" lang="de-AT" sz="1400" spc="-1" strike="noStrike">
                <a:latin typeface="Arial"/>
              </a:rPr>
              <a:t>ess</a:t>
            </a:r>
            <a:endParaRPr b="0" lang="de-AT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latin typeface="Arial"/>
              </a:rPr>
              <a:t>meta </a:t>
            </a:r>
            <a:r>
              <a:rPr b="0" lang="de-AT" sz="1400" spc="-1" strike="noStrike">
                <a:latin typeface="Arial"/>
              </a:rPr>
              <a:t>infor</a:t>
            </a:r>
            <a:r>
              <a:rPr b="0" lang="de-AT" sz="1400" spc="-1" strike="noStrike">
                <a:latin typeface="Arial"/>
              </a:rPr>
              <a:t>mati</a:t>
            </a:r>
            <a:r>
              <a:rPr b="0" lang="de-AT" sz="1400" spc="-1" strike="noStrike">
                <a:latin typeface="Arial"/>
              </a:rPr>
              <a:t>on</a:t>
            </a:r>
            <a:endParaRPr b="0" lang="de-AT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latin typeface="Arial"/>
              </a:rPr>
              <a:t>chec</a:t>
            </a:r>
            <a:r>
              <a:rPr b="0" lang="de-AT" sz="1400" spc="-1" strike="noStrike">
                <a:latin typeface="Arial"/>
              </a:rPr>
              <a:t>ks </a:t>
            </a:r>
            <a:r>
              <a:rPr b="0" lang="de-AT" sz="1400" spc="-1" strike="noStrike">
                <a:latin typeface="Arial"/>
              </a:rPr>
              <a:t>cont</a:t>
            </a:r>
            <a:r>
              <a:rPr b="0" lang="de-AT" sz="1400" spc="-1" strike="noStrike">
                <a:latin typeface="Arial"/>
              </a:rPr>
              <a:t>ents</a:t>
            </a:r>
            <a:endParaRPr b="0" lang="de-AT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latin typeface="Arial"/>
              </a:rPr>
              <a:t>defin</a:t>
            </a:r>
            <a:r>
              <a:rPr b="0" lang="de-AT" sz="1400" spc="-1" strike="noStrike">
                <a:latin typeface="Arial"/>
              </a:rPr>
              <a:t>itive </a:t>
            </a:r>
            <a:r>
              <a:rPr b="0" lang="de-AT" sz="1400" spc="-1" strike="noStrike">
                <a:latin typeface="Arial"/>
              </a:rPr>
              <a:t>statu</a:t>
            </a:r>
            <a:r>
              <a:rPr b="0" lang="de-AT" sz="1400" spc="-1" strike="noStrike">
                <a:latin typeface="Arial"/>
              </a:rPr>
              <a:t>s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82" name="CustomShape 22"/>
          <p:cNvSpPr/>
          <p:nvPr/>
        </p:nvSpPr>
        <p:spPr>
          <a:xfrm>
            <a:off x="2304000" y="2952000"/>
            <a:ext cx="1584000" cy="432000"/>
          </a:xfrm>
          <a:prstGeom prst="wedgeRoundRectCallout">
            <a:avLst>
              <a:gd name="adj1" fmla="val -59652"/>
              <a:gd name="adj2" fmla="val 10253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Send </a:t>
            </a:r>
            <a:r>
              <a:rPr b="0" lang="de-AT" sz="1400" spc="-1" strike="noStrike">
                <a:latin typeface="Arial"/>
              </a:rPr>
              <a:t>report </a:t>
            </a:r>
            <a:r>
              <a:rPr b="0" lang="de-AT" sz="1400" spc="-1" strike="noStrike">
                <a:latin typeface="Arial"/>
              </a:rPr>
              <a:t>and</a:t>
            </a:r>
            <a:endParaRPr b="0" lang="de-AT" sz="1400" spc="-1" strike="noStrike">
              <a:latin typeface="Arial"/>
            </a:endParaRPr>
          </a:p>
          <a:p>
            <a:pPr algn="ctr"/>
            <a:r>
              <a:rPr b="0" lang="de-AT" sz="1400" spc="-1" strike="noStrike">
                <a:latin typeface="Arial"/>
              </a:rPr>
              <a:t>ask for </a:t>
            </a:r>
            <a:r>
              <a:rPr b="0" lang="de-AT" sz="1400" spc="-1" strike="noStrike">
                <a:latin typeface="Arial"/>
              </a:rPr>
              <a:t>revisio</a:t>
            </a:r>
            <a:r>
              <a:rPr b="0" lang="de-AT" sz="1400" spc="-1" strike="noStrike">
                <a:latin typeface="Arial"/>
              </a:rPr>
              <a:t>n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83" name="Line 23"/>
          <p:cNvSpPr/>
          <p:nvPr/>
        </p:nvSpPr>
        <p:spPr>
          <a:xfrm flipH="1" flipV="1">
            <a:off x="6264000" y="1728000"/>
            <a:ext cx="576000" cy="57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24"/>
          <p:cNvSpPr/>
          <p:nvPr/>
        </p:nvSpPr>
        <p:spPr>
          <a:xfrm flipH="1">
            <a:off x="4536000" y="1728000"/>
            <a:ext cx="17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5"/>
          <p:cNvSpPr/>
          <p:nvPr/>
        </p:nvSpPr>
        <p:spPr>
          <a:xfrm>
            <a:off x="4824000" y="1224000"/>
            <a:ext cx="1656000" cy="432000"/>
          </a:xfrm>
          <a:prstGeom prst="wedgeRoundRectCallout">
            <a:avLst>
              <a:gd name="adj1" fmla="val -51800"/>
              <a:gd name="adj2" fmla="val 74393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Upload </a:t>
            </a:r>
            <a:r>
              <a:rPr b="0" lang="de-AT" sz="1400" spc="-1" strike="noStrike">
                <a:latin typeface="Arial"/>
              </a:rPr>
              <a:t>converted </a:t>
            </a:r>
            <a:endParaRPr b="0" lang="de-AT" sz="1400" spc="-1" strike="noStrike">
              <a:latin typeface="Arial"/>
            </a:endParaRPr>
          </a:p>
          <a:p>
            <a:pPr algn="ctr"/>
            <a:r>
              <a:rPr b="0" lang="de-AT" sz="1400" spc="-1" strike="noStrike">
                <a:latin typeface="Arial"/>
              </a:rPr>
              <a:t>IMAGCDF </a:t>
            </a:r>
            <a:r>
              <a:rPr b="0" lang="de-AT" sz="1400" spc="-1" strike="noStrike">
                <a:latin typeface="Arial"/>
              </a:rPr>
              <a:t>data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86" name="CustomShape 26"/>
          <p:cNvSpPr/>
          <p:nvPr/>
        </p:nvSpPr>
        <p:spPr>
          <a:xfrm>
            <a:off x="2088000" y="4824000"/>
            <a:ext cx="1584000" cy="432000"/>
          </a:xfrm>
          <a:prstGeom prst="wedgeRoundRectCallout">
            <a:avLst>
              <a:gd name="adj1" fmla="val 47157"/>
              <a:gd name="adj2" fmla="val -14866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Send report 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87" name="CustomShape 27"/>
          <p:cNvSpPr/>
          <p:nvPr/>
        </p:nvSpPr>
        <p:spPr>
          <a:xfrm>
            <a:off x="4104000" y="5328000"/>
            <a:ext cx="1656000" cy="432000"/>
          </a:xfrm>
          <a:prstGeom prst="wedgeRoundRectCallout">
            <a:avLst>
              <a:gd name="adj1" fmla="val 42935"/>
              <a:gd name="adj2" fmla="val -14866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Send report </a:t>
            </a:r>
            <a:r>
              <a:rPr b="0" lang="de-AT" sz="1400" spc="-1" strike="noStrike">
                <a:latin typeface="Arial"/>
              </a:rPr>
              <a:t>and</a:t>
            </a:r>
            <a:endParaRPr b="0" lang="de-AT" sz="1400" spc="-1" strike="noStrike">
              <a:latin typeface="Arial"/>
            </a:endParaRPr>
          </a:p>
          <a:p>
            <a:pPr algn="ctr"/>
            <a:r>
              <a:rPr b="0" lang="de-AT" sz="1400" spc="-1" strike="noStrike">
                <a:latin typeface="Arial"/>
              </a:rPr>
              <a:t>assign </a:t>
            </a:r>
            <a:r>
              <a:rPr b="0" lang="de-AT" sz="1400" spc="-1" strike="noStrike">
                <a:latin typeface="Arial"/>
              </a:rPr>
              <a:t>referee</a:t>
            </a:r>
            <a:endParaRPr b="0" lang="de-AT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how does it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work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32000" y="3096000"/>
            <a:ext cx="1296000" cy="1296000"/>
          </a:xfrm>
          <a:prstGeom prst="ellipse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800" spc="-1" strike="noStrike">
                <a:latin typeface="Arial"/>
              </a:rPr>
              <a:t>Observ</a:t>
            </a:r>
            <a:r>
              <a:rPr b="0" lang="de-AT" sz="1800" spc="-1" strike="noStrike">
                <a:latin typeface="Arial"/>
              </a:rPr>
              <a:t>atory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312000" y="1656000"/>
            <a:ext cx="1152000" cy="100800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800" spc="-1" strike="noStrike">
                <a:latin typeface="Arial"/>
              </a:rPr>
              <a:t>GIN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91" name="Line 4"/>
          <p:cNvSpPr/>
          <p:nvPr/>
        </p:nvSpPr>
        <p:spPr>
          <a:xfrm flipV="1">
            <a:off x="1728000" y="2304000"/>
            <a:ext cx="1440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1080000" y="1872000"/>
            <a:ext cx="1368000" cy="504000"/>
          </a:xfrm>
          <a:prstGeom prst="wedgeRoundRectCallout">
            <a:avLst>
              <a:gd name="adj1" fmla="val 19268"/>
              <a:gd name="adj2" fmla="val 14278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Definitive data</a:t>
            </a:r>
            <a:endParaRPr b="0" lang="de-AT" sz="1400" spc="-1" strike="noStrike">
              <a:latin typeface="Arial"/>
            </a:endParaRPr>
          </a:p>
          <a:p>
            <a:pPr algn="ctr"/>
            <a:r>
              <a:rPr b="0" lang="de-AT" sz="1400" spc="-1" strike="noStrike">
                <a:latin typeface="Arial"/>
              </a:rPr>
              <a:t>upload by FTP</a:t>
            </a:r>
            <a:endParaRPr b="0" lang="de-AT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376000" y="3964320"/>
            <a:ext cx="4433400" cy="22996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137840" y="3196800"/>
            <a:ext cx="3854160" cy="2203200"/>
          </a:xfrm>
          <a:prstGeom prst="rect">
            <a:avLst/>
          </a:prstGeom>
          <a:ln>
            <a:noFill/>
          </a:ln>
        </p:spPr>
      </p:pic>
      <p:sp>
        <p:nvSpPr>
          <p:cNvPr id="95" name="TextShape 6"/>
          <p:cNvSpPr txBox="1"/>
          <p:nvPr/>
        </p:nvSpPr>
        <p:spPr>
          <a:xfrm>
            <a:off x="4824000" y="1944000"/>
            <a:ext cx="424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Many different packing methods and data formats are used for </a:t>
            </a:r>
            <a:r>
              <a:rPr b="0" lang="de-AT" sz="1800" spc="-1" strike="noStrike">
                <a:latin typeface="Arial"/>
              </a:rPr>
              <a:t>uploading data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how does it work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312000" y="1656000"/>
            <a:ext cx="1152000" cy="100800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800" spc="-1" strike="noStrike">
                <a:latin typeface="Arial"/>
              </a:rPr>
              <a:t>GIN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760000" y="2232000"/>
            <a:ext cx="1512000" cy="136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aad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800" spc="-1" strike="noStrike">
                <a:latin typeface="Arial"/>
              </a:rPr>
              <a:t>IMBOT</a:t>
            </a:r>
            <a:endParaRPr b="1" lang="de-AT" sz="1800" spc="-1" strike="noStrike">
              <a:latin typeface="Arial"/>
            </a:endParaRPr>
          </a:p>
        </p:txBody>
      </p:sp>
      <p:sp>
        <p:nvSpPr>
          <p:cNvPr id="99" name="Line 4"/>
          <p:cNvSpPr/>
          <p:nvPr/>
        </p:nvSpPr>
        <p:spPr>
          <a:xfrm flipH="1" flipV="1">
            <a:off x="4536000" y="2592000"/>
            <a:ext cx="1224000" cy="21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4536000" y="2016000"/>
            <a:ext cx="1656000" cy="432000"/>
          </a:xfrm>
          <a:prstGeom prst="wedgeRoundRectCallout">
            <a:avLst>
              <a:gd name="adj1" fmla="val 574"/>
              <a:gd name="adj2" fmla="val 11177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IMBOT gets </a:t>
            </a:r>
            <a:endParaRPr b="0" lang="de-AT" sz="1400" spc="-1" strike="noStrike">
              <a:latin typeface="Arial"/>
            </a:endParaRPr>
          </a:p>
          <a:p>
            <a:pPr algn="ctr"/>
            <a:r>
              <a:rPr b="0" lang="de-AT" sz="1400" spc="-1" strike="noStrike">
                <a:latin typeface="Arial"/>
              </a:rPr>
              <a:t>new/modified data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01" name="Line 6"/>
          <p:cNvSpPr/>
          <p:nvPr/>
        </p:nvSpPr>
        <p:spPr>
          <a:xfrm flipH="1" flipV="1">
            <a:off x="6264000" y="1728000"/>
            <a:ext cx="576000" cy="57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7"/>
          <p:cNvSpPr/>
          <p:nvPr/>
        </p:nvSpPr>
        <p:spPr>
          <a:xfrm flipH="1">
            <a:off x="4536000" y="1728000"/>
            <a:ext cx="17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>
            <a:off x="4824000" y="1224000"/>
            <a:ext cx="1656000" cy="432000"/>
          </a:xfrm>
          <a:prstGeom prst="wedgeRoundRectCallout">
            <a:avLst>
              <a:gd name="adj1" fmla="val -51800"/>
              <a:gd name="adj2" fmla="val 74393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Upload converted </a:t>
            </a:r>
            <a:endParaRPr b="0" lang="de-AT" sz="1400" spc="-1" strike="noStrike">
              <a:latin typeface="Arial"/>
            </a:endParaRPr>
          </a:p>
          <a:p>
            <a:pPr algn="ctr"/>
            <a:r>
              <a:rPr b="0" lang="de-AT" sz="1400" spc="-1" strike="noStrike">
                <a:latin typeface="Arial"/>
              </a:rPr>
              <a:t>IMAGCDF data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04" name="TextShape 9"/>
          <p:cNvSpPr txBox="1"/>
          <p:nvPr/>
        </p:nvSpPr>
        <p:spPr>
          <a:xfrm>
            <a:off x="432000" y="2901960"/>
            <a:ext cx="42480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IMBOT </a:t>
            </a:r>
            <a:r>
              <a:rPr b="0" lang="de-AT" sz="1800" spc="-1" strike="noStrike">
                <a:latin typeface="Arial"/>
              </a:rPr>
              <a:t>downlo</a:t>
            </a:r>
            <a:r>
              <a:rPr b="0" lang="de-AT" sz="1800" spc="-1" strike="noStrike">
                <a:latin typeface="Arial"/>
              </a:rPr>
              <a:t>ads all </a:t>
            </a:r>
            <a:r>
              <a:rPr b="0" lang="de-AT" sz="1800" spc="-1" strike="noStrike">
                <a:latin typeface="Arial"/>
              </a:rPr>
              <a:t>new </a:t>
            </a:r>
            <a:r>
              <a:rPr b="0" lang="de-AT" sz="1800" spc="-1" strike="noStrike">
                <a:latin typeface="Arial"/>
              </a:rPr>
              <a:t>and </a:t>
            </a:r>
            <a:r>
              <a:rPr b="0" lang="de-AT" sz="1800" spc="-1" strike="noStrike">
                <a:latin typeface="Arial"/>
              </a:rPr>
              <a:t>modifie</a:t>
            </a:r>
            <a:r>
              <a:rPr b="0" lang="de-AT" sz="1800" spc="-1" strike="noStrike">
                <a:latin typeface="Arial"/>
              </a:rPr>
              <a:t>d data </a:t>
            </a:r>
            <a:r>
              <a:rPr b="0" lang="de-AT" sz="1800" spc="-1" strike="noStrike">
                <a:latin typeface="Arial"/>
              </a:rPr>
              <a:t>sets </a:t>
            </a:r>
            <a:r>
              <a:rPr b="0" lang="de-AT" sz="1800" spc="-1" strike="noStrike">
                <a:latin typeface="Arial"/>
              </a:rPr>
              <a:t>from </a:t>
            </a:r>
            <a:r>
              <a:rPr b="0" lang="de-AT" sz="1800" spc="-1" strike="noStrike">
                <a:latin typeface="Arial"/>
              </a:rPr>
              <a:t>the </a:t>
            </a:r>
            <a:r>
              <a:rPr b="0" lang="de-AT" sz="1800" spc="-1" strike="noStrike">
                <a:latin typeface="Arial"/>
              </a:rPr>
              <a:t>GIN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IMBOT </a:t>
            </a:r>
            <a:r>
              <a:rPr b="0" lang="de-AT" sz="1800" spc="-1" strike="noStrike">
                <a:latin typeface="Arial"/>
              </a:rPr>
              <a:t>extract</a:t>
            </a:r>
            <a:r>
              <a:rPr b="0" lang="de-AT" sz="1800" spc="-1" strike="noStrike">
                <a:latin typeface="Arial"/>
              </a:rPr>
              <a:t>s data </a:t>
            </a:r>
            <a:r>
              <a:rPr b="0" lang="de-AT" sz="1800" spc="-1" strike="noStrike">
                <a:latin typeface="Arial"/>
              </a:rPr>
              <a:t>sets </a:t>
            </a:r>
            <a:r>
              <a:rPr b="0" lang="de-AT" sz="1800" spc="-1" strike="noStrike">
                <a:latin typeface="Arial"/>
              </a:rPr>
              <a:t>and </a:t>
            </a:r>
            <a:r>
              <a:rPr b="0" lang="de-AT" sz="1800" spc="-1" strike="noStrike">
                <a:latin typeface="Arial"/>
              </a:rPr>
              <a:t>eventu</a:t>
            </a:r>
            <a:r>
              <a:rPr b="0" lang="de-AT" sz="1800" spc="-1" strike="noStrike">
                <a:latin typeface="Arial"/>
              </a:rPr>
              <a:t>ally </a:t>
            </a:r>
            <a:r>
              <a:rPr b="0" lang="de-AT" sz="1800" spc="-1" strike="noStrike">
                <a:latin typeface="Arial"/>
              </a:rPr>
              <a:t>convert</a:t>
            </a:r>
            <a:r>
              <a:rPr b="0" lang="de-AT" sz="1800" spc="-1" strike="noStrike">
                <a:latin typeface="Arial"/>
              </a:rPr>
              <a:t>s the </a:t>
            </a:r>
            <a:r>
              <a:rPr b="0" lang="de-AT" sz="1800" spc="-1" strike="noStrike">
                <a:latin typeface="Arial"/>
              </a:rPr>
              <a:t>files to </a:t>
            </a:r>
            <a:r>
              <a:rPr b="0" lang="de-AT" sz="1800" spc="-1" strike="noStrike">
                <a:latin typeface="Arial"/>
              </a:rPr>
              <a:t>monthl</a:t>
            </a:r>
            <a:r>
              <a:rPr b="0" lang="de-AT" sz="1800" spc="-1" strike="noStrike">
                <a:latin typeface="Arial"/>
              </a:rPr>
              <a:t>y </a:t>
            </a:r>
            <a:r>
              <a:rPr b="0" lang="de-AT" sz="1800" spc="-1" strike="noStrike">
                <a:latin typeface="Arial"/>
              </a:rPr>
              <a:t>IMAGC</a:t>
            </a:r>
            <a:r>
              <a:rPr b="0" lang="de-AT" sz="1800" spc="-1" strike="noStrike">
                <a:latin typeface="Arial"/>
              </a:rPr>
              <a:t>DF </a:t>
            </a:r>
            <a:r>
              <a:rPr b="0" lang="de-AT" sz="1800" spc="-1" strike="noStrike">
                <a:latin typeface="Arial"/>
              </a:rPr>
              <a:t>files as </a:t>
            </a:r>
            <a:r>
              <a:rPr b="0" lang="de-AT" sz="1800" spc="-1" strike="noStrike">
                <a:latin typeface="Arial"/>
              </a:rPr>
              <a:t>request</a:t>
            </a:r>
            <a:r>
              <a:rPr b="0" lang="de-AT" sz="1800" spc="-1" strike="noStrike">
                <a:latin typeface="Arial"/>
              </a:rPr>
              <a:t>ed by </a:t>
            </a:r>
            <a:r>
              <a:rPr b="0" lang="de-AT" sz="1800" spc="-1" strike="noStrike">
                <a:latin typeface="Arial"/>
              </a:rPr>
              <a:t>IM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Unread</a:t>
            </a:r>
            <a:r>
              <a:rPr b="0" lang="de-AT" sz="1800" spc="-1" strike="noStrike">
                <a:latin typeface="Arial"/>
              </a:rPr>
              <a:t>able </a:t>
            </a:r>
            <a:r>
              <a:rPr b="0" lang="de-AT" sz="1800" spc="-1" strike="noStrike">
                <a:latin typeface="Arial"/>
              </a:rPr>
              <a:t>data or </a:t>
            </a:r>
            <a:r>
              <a:rPr b="0" lang="de-AT" sz="1800" spc="-1" strike="noStrike">
                <a:latin typeface="Arial"/>
              </a:rPr>
              <a:t>corrupt</a:t>
            </a:r>
            <a:r>
              <a:rPr b="0" lang="de-AT" sz="1800" spc="-1" strike="noStrike">
                <a:latin typeface="Arial"/>
              </a:rPr>
              <a:t>ed files </a:t>
            </a:r>
            <a:r>
              <a:rPr b="0" lang="de-AT" sz="1800" spc="-1" strike="noStrike">
                <a:latin typeface="Arial"/>
              </a:rPr>
              <a:t>lead to </a:t>
            </a:r>
            <a:r>
              <a:rPr b="0" lang="de-AT" sz="1800" spc="-1" strike="noStrike">
                <a:latin typeface="Arial"/>
              </a:rPr>
              <a:t>level 0. </a:t>
            </a:r>
            <a:r>
              <a:rPr b="0" lang="de-AT" sz="1800" spc="-1" strike="noStrike">
                <a:latin typeface="Arial"/>
              </a:rPr>
              <a:t>The </a:t>
            </a:r>
            <a:r>
              <a:rPr b="0" lang="de-AT" sz="1800" spc="-1" strike="noStrike">
                <a:latin typeface="Arial"/>
              </a:rPr>
              <a:t>submitt</a:t>
            </a:r>
            <a:r>
              <a:rPr b="0" lang="de-AT" sz="1800" spc="-1" strike="noStrike">
                <a:latin typeface="Arial"/>
              </a:rPr>
              <a:t>er is </a:t>
            </a:r>
            <a:r>
              <a:rPr b="0" lang="de-AT" sz="1800" spc="-1" strike="noStrike">
                <a:latin typeface="Arial"/>
              </a:rPr>
              <a:t>asked  </a:t>
            </a:r>
            <a:r>
              <a:rPr b="0" lang="de-AT" sz="1800" spc="-1" strike="noStrike">
                <a:latin typeface="Arial"/>
              </a:rPr>
              <a:t>to </a:t>
            </a:r>
            <a:r>
              <a:rPr b="0" lang="de-AT" sz="1800" spc="-1" strike="noStrike">
                <a:latin typeface="Arial"/>
              </a:rPr>
              <a:t>provide </a:t>
            </a:r>
            <a:r>
              <a:rPr b="0" lang="de-AT" sz="1800" spc="-1" strike="noStrike">
                <a:latin typeface="Arial"/>
              </a:rPr>
              <a:t>approp</a:t>
            </a:r>
            <a:r>
              <a:rPr b="0" lang="de-AT" sz="1800" spc="-1" strike="noStrike">
                <a:latin typeface="Arial"/>
              </a:rPr>
              <a:t>riate </a:t>
            </a:r>
            <a:r>
              <a:rPr b="0" lang="de-AT" sz="1800" spc="-1" strike="noStrike">
                <a:latin typeface="Arial"/>
              </a:rPr>
              <a:t>data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Conver</a:t>
            </a:r>
            <a:r>
              <a:rPr b="0" lang="de-AT" sz="1800" spc="-1" strike="noStrike">
                <a:latin typeface="Arial"/>
              </a:rPr>
              <a:t>ted </a:t>
            </a:r>
            <a:r>
              <a:rPr b="0" lang="de-AT" sz="1800" spc="-1" strike="noStrike">
                <a:latin typeface="Arial"/>
              </a:rPr>
              <a:t>data is </a:t>
            </a:r>
            <a:r>
              <a:rPr b="0" lang="de-AT" sz="1800" spc="-1" strike="noStrike">
                <a:latin typeface="Arial"/>
              </a:rPr>
              <a:t>upload</a:t>
            </a:r>
            <a:r>
              <a:rPr b="0" lang="de-AT" sz="1800" spc="-1" strike="noStrike">
                <a:latin typeface="Arial"/>
              </a:rPr>
              <a:t>ed to </a:t>
            </a:r>
            <a:r>
              <a:rPr b="0" lang="de-AT" sz="1800" spc="-1" strike="noStrike">
                <a:latin typeface="Arial"/>
              </a:rPr>
              <a:t>the </a:t>
            </a:r>
            <a:r>
              <a:rPr b="0" lang="de-AT" sz="1800" spc="-1" strike="noStrike">
                <a:latin typeface="Arial"/>
              </a:rPr>
              <a:t>GIN </a:t>
            </a:r>
            <a:r>
              <a:rPr b="0" lang="de-AT" sz="1800" spc="-1" strike="noStrike">
                <a:latin typeface="Arial"/>
              </a:rPr>
              <a:t>(not </a:t>
            </a:r>
            <a:r>
              <a:rPr b="0" lang="de-AT" sz="1800" spc="-1" strike="noStrike">
                <a:latin typeface="Arial"/>
              </a:rPr>
              <a:t>active)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3816000" y="3456360"/>
            <a:ext cx="936000" cy="360000"/>
          </a:xfrm>
          <a:prstGeom prst="flowChartPreparation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400" spc="-1" strike="noStrike">
                <a:latin typeface="Arial"/>
              </a:rPr>
              <a:t>Level 0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06" name="Line 11"/>
          <p:cNvSpPr/>
          <p:nvPr/>
        </p:nvSpPr>
        <p:spPr>
          <a:xfrm flipH="1">
            <a:off x="4824000" y="3168000"/>
            <a:ext cx="1080000" cy="43236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2"/>
          <p:cNvSpPr/>
          <p:nvPr/>
        </p:nvSpPr>
        <p:spPr>
          <a:xfrm>
            <a:off x="5112000" y="3744000"/>
            <a:ext cx="2088000" cy="432000"/>
          </a:xfrm>
          <a:prstGeom prst="wedgeRoundRectCallout">
            <a:avLst>
              <a:gd name="adj1" fmla="val -41277"/>
              <a:gd name="adj2" fmla="val -110032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Data not </a:t>
            </a:r>
            <a:r>
              <a:rPr b="0" lang="de-AT" sz="1400" spc="-1" strike="noStrike">
                <a:latin typeface="Arial"/>
              </a:rPr>
              <a:t>readable</a:t>
            </a:r>
            <a:endParaRPr b="0" lang="de-AT" sz="1400" spc="-1" strike="noStrike">
              <a:latin typeface="Arial"/>
            </a:endParaRPr>
          </a:p>
          <a:p>
            <a:pPr algn="ctr"/>
            <a:r>
              <a:rPr b="0" lang="de-AT" sz="1400" spc="-1" strike="noStrike">
                <a:latin typeface="Arial"/>
              </a:rPr>
              <a:t>or significant </a:t>
            </a:r>
            <a:r>
              <a:rPr b="0" lang="de-AT" sz="1400" spc="-1" strike="noStrike">
                <a:latin typeface="Arial"/>
              </a:rPr>
              <a:t>problem</a:t>
            </a:r>
            <a:endParaRPr b="0" lang="de-AT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90440" y="507960"/>
            <a:ext cx="6957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data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checking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760000" y="2232000"/>
            <a:ext cx="1512000" cy="136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aad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800" spc="-1" strike="noStrike">
                <a:latin typeface="Arial"/>
              </a:rPr>
              <a:t>IMBO</a:t>
            </a:r>
            <a:r>
              <a:rPr b="1" lang="de-AT" sz="1800" spc="-1" strike="noStrike">
                <a:latin typeface="Arial"/>
              </a:rPr>
              <a:t>T</a:t>
            </a:r>
            <a:endParaRPr b="1" lang="de-AT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16000" y="3456000"/>
            <a:ext cx="936000" cy="360000"/>
          </a:xfrm>
          <a:prstGeom prst="flowChartPreparation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400" spc="-1" strike="noStrike">
                <a:latin typeface="Arial"/>
              </a:rPr>
              <a:t>Level 0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4032000" y="3816000"/>
            <a:ext cx="936000" cy="360000"/>
          </a:xfrm>
          <a:prstGeom prst="flowChartPreparation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400" spc="-1" strike="noStrike">
                <a:latin typeface="Arial"/>
              </a:rPr>
              <a:t>Level 1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4248000" y="4176000"/>
            <a:ext cx="936000" cy="360000"/>
          </a:xfrm>
          <a:prstGeom prst="flowChartPreparation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AT" sz="1400" spc="-1" strike="noStrike">
                <a:latin typeface="Arial"/>
              </a:rPr>
              <a:t>Level 2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5832000" y="3816000"/>
            <a:ext cx="1368000" cy="504000"/>
          </a:xfrm>
          <a:prstGeom prst="wedgeRoundRectCallout">
            <a:avLst>
              <a:gd name="adj1" fmla="val -52629"/>
              <a:gd name="adj2" fmla="val -8097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AT" sz="1400" spc="-1" strike="noStrike">
                <a:latin typeface="Arial"/>
              </a:rPr>
              <a:t>IMBOT </a:t>
            </a:r>
            <a:r>
              <a:rPr b="0" lang="de-AT" sz="1400" spc="-1" strike="noStrike">
                <a:latin typeface="Arial"/>
              </a:rPr>
              <a:t>assigns </a:t>
            </a:r>
            <a:endParaRPr b="0" lang="de-AT" sz="1400" spc="-1" strike="noStrike">
              <a:latin typeface="Arial"/>
            </a:endParaRPr>
          </a:p>
          <a:p>
            <a:pPr algn="ctr"/>
            <a:r>
              <a:rPr b="0" lang="de-AT" sz="1400" spc="-1" strike="noStrike">
                <a:latin typeface="Arial"/>
              </a:rPr>
              <a:t>levels</a:t>
            </a:r>
            <a:r>
              <a:rPr b="0" lang="de-AT" sz="1800" spc="-1" strike="noStrike"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14" name="Line 7"/>
          <p:cNvSpPr/>
          <p:nvPr/>
        </p:nvSpPr>
        <p:spPr>
          <a:xfrm flipH="1">
            <a:off x="5040000" y="3384000"/>
            <a:ext cx="1008000" cy="57600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8"/>
          <p:cNvSpPr/>
          <p:nvPr/>
        </p:nvSpPr>
        <p:spPr>
          <a:xfrm flipH="1">
            <a:off x="5184000" y="3600000"/>
            <a:ext cx="432000" cy="64800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9"/>
          <p:cNvSpPr/>
          <p:nvPr/>
        </p:nvSpPr>
        <p:spPr>
          <a:xfrm flipH="1">
            <a:off x="4824000" y="3600000"/>
            <a:ext cx="792000" cy="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0"/>
          <p:cNvSpPr/>
          <p:nvPr/>
        </p:nvSpPr>
        <p:spPr>
          <a:xfrm>
            <a:off x="7200000" y="1368000"/>
            <a:ext cx="1800000" cy="1224000"/>
          </a:xfrm>
          <a:prstGeom prst="wedgeRoundRectCallout">
            <a:avLst>
              <a:gd name="adj1" fmla="val -64212"/>
              <a:gd name="adj2" fmla="val 47615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latin typeface="Arial"/>
              </a:rPr>
              <a:t>converts data</a:t>
            </a:r>
            <a:endParaRPr b="0" lang="de-AT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latin typeface="Arial"/>
              </a:rPr>
              <a:t>data </a:t>
            </a:r>
            <a:r>
              <a:rPr b="0" lang="de-AT" sz="1400" spc="-1" strike="noStrike">
                <a:latin typeface="Arial"/>
              </a:rPr>
              <a:t>completness</a:t>
            </a:r>
            <a:endParaRPr b="0" lang="de-AT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latin typeface="Arial"/>
              </a:rPr>
              <a:t>meta information</a:t>
            </a:r>
            <a:endParaRPr b="0" lang="de-AT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latin typeface="Arial"/>
              </a:rPr>
              <a:t>checks contents</a:t>
            </a:r>
            <a:endParaRPr b="0" lang="de-AT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latin typeface="Arial"/>
              </a:rPr>
              <a:t>definitive status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18" name="TextShape 11"/>
          <p:cNvSpPr txBox="1"/>
          <p:nvPr/>
        </p:nvSpPr>
        <p:spPr>
          <a:xfrm>
            <a:off x="144000" y="1534320"/>
            <a:ext cx="424800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latin typeface="Arial"/>
              </a:rPr>
              <a:t>Submitted </a:t>
            </a:r>
            <a:r>
              <a:rPr b="1" lang="de-AT" sz="1800" spc="-1" strike="noStrike">
                <a:latin typeface="Arial"/>
              </a:rPr>
              <a:t>files and </a:t>
            </a:r>
            <a:r>
              <a:rPr b="1" lang="de-AT" sz="1800" spc="-1" strike="noStrike">
                <a:latin typeface="Arial"/>
              </a:rPr>
              <a:t>formats</a:t>
            </a:r>
            <a:r>
              <a:rPr b="0" lang="de-AT" sz="1800" spc="-1" strike="noStrike"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accepted </a:t>
            </a:r>
            <a:r>
              <a:rPr b="0" lang="de-AT" sz="1800" spc="-1" strike="noStrike">
                <a:latin typeface="Arial"/>
              </a:rPr>
              <a:t>are all </a:t>
            </a:r>
            <a:r>
              <a:rPr b="0" lang="de-AT" sz="1800" spc="-1" strike="noStrike">
                <a:latin typeface="Arial"/>
              </a:rPr>
              <a:t>readable </a:t>
            </a:r>
            <a:r>
              <a:rPr b="0" lang="de-AT" sz="1800" spc="-1" strike="noStrike">
                <a:latin typeface="Arial"/>
              </a:rPr>
              <a:t>formats e.g. </a:t>
            </a:r>
            <a:r>
              <a:rPr b="0" lang="de-AT" sz="1800" spc="-1" strike="noStrike">
                <a:latin typeface="Arial"/>
              </a:rPr>
              <a:t>IAGA2002, </a:t>
            </a:r>
            <a:r>
              <a:rPr b="0" lang="de-AT" sz="1800" spc="-1" strike="noStrike">
                <a:latin typeface="Arial"/>
              </a:rPr>
              <a:t>IMAGCDF)</a:t>
            </a:r>
            <a:br/>
            <a:r>
              <a:rPr b="0" lang="de-AT" sz="1800" spc="-1" strike="noStrike">
                <a:latin typeface="Arial"/>
              </a:rPr>
              <a:t>     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latin typeface="Arial"/>
              </a:rPr>
              <a:t>Meta </a:t>
            </a:r>
            <a:r>
              <a:rPr b="1" lang="de-AT" sz="1800" spc="-1" strike="noStrike">
                <a:latin typeface="Arial"/>
              </a:rPr>
              <a:t>information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meta </a:t>
            </a:r>
            <a:r>
              <a:rPr b="0" lang="de-AT" sz="1800" spc="-1" strike="noStrike">
                <a:latin typeface="Arial"/>
              </a:rPr>
              <a:t>information </a:t>
            </a:r>
            <a:r>
              <a:rPr b="0" lang="de-AT" sz="1800" spc="-1" strike="noStrike">
                <a:latin typeface="Arial"/>
              </a:rPr>
              <a:t>contained </a:t>
            </a:r>
            <a:r>
              <a:rPr b="0" lang="de-AT" sz="1800" spc="-1" strike="noStrike">
                <a:latin typeface="Arial"/>
              </a:rPr>
              <a:t>and </a:t>
            </a:r>
            <a:r>
              <a:rPr b="0" lang="de-AT" sz="1800" spc="-1" strike="noStrike">
                <a:latin typeface="Arial"/>
              </a:rPr>
              <a:t>consistent </a:t>
            </a:r>
            <a:r>
              <a:rPr b="0" lang="de-AT" sz="1800" spc="-1" strike="noStrike">
                <a:latin typeface="Arial"/>
              </a:rPr>
              <a:t>between all </a:t>
            </a:r>
            <a:r>
              <a:rPr b="0" lang="de-AT" sz="1800" spc="-1" strike="noStrike">
                <a:latin typeface="Arial"/>
              </a:rPr>
              <a:t>different files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latin typeface="Arial"/>
              </a:rPr>
              <a:t>Data </a:t>
            </a:r>
            <a:r>
              <a:rPr b="1" lang="de-AT" sz="1800" spc="-1" strike="noStrike">
                <a:latin typeface="Arial"/>
              </a:rPr>
              <a:t>content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Correct </a:t>
            </a:r>
            <a:r>
              <a:rPr b="0" lang="de-AT" sz="1800" spc="-1" strike="noStrike">
                <a:latin typeface="Arial"/>
              </a:rPr>
              <a:t>coverage </a:t>
            </a:r>
            <a:r>
              <a:rPr b="0" lang="de-AT" sz="1800" spc="-1" strike="noStrike">
                <a:latin typeface="Arial"/>
              </a:rPr>
              <a:t>and content</a:t>
            </a:r>
            <a:br/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latin typeface="Arial"/>
              </a:rPr>
              <a:t>Data </a:t>
            </a:r>
            <a:r>
              <a:rPr b="1" lang="de-AT" sz="1800" spc="-1" strike="noStrike">
                <a:latin typeface="Arial"/>
              </a:rPr>
              <a:t>quality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not used as </a:t>
            </a:r>
            <a:r>
              <a:rPr b="0" lang="de-AT" sz="1800" spc="-1" strike="noStrike">
                <a:latin typeface="Arial"/>
              </a:rPr>
              <a:t>a criteria, </a:t>
            </a:r>
            <a:r>
              <a:rPr b="0" lang="de-AT" sz="1800" spc="-1" strike="noStrike">
                <a:latin typeface="Arial"/>
              </a:rPr>
              <a:t>but </a:t>
            </a:r>
            <a:r>
              <a:rPr b="0" lang="de-AT" sz="1800" spc="-1" strike="noStrike">
                <a:latin typeface="Arial"/>
              </a:rPr>
              <a:t>information </a:t>
            </a:r>
            <a:r>
              <a:rPr b="0" lang="de-AT" sz="1800" spc="-1" strike="noStrike">
                <a:latin typeface="Arial"/>
              </a:rPr>
              <a:t>provided in </a:t>
            </a:r>
            <a:r>
              <a:rPr b="0" lang="de-AT" sz="1800" spc="-1" strike="noStrike">
                <a:latin typeface="Arial"/>
              </a:rPr>
              <a:t>the report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latin typeface="Arial"/>
              </a:rPr>
              <a:t>Data </a:t>
            </a:r>
            <a:r>
              <a:rPr b="1" lang="de-AT" sz="1800" spc="-1" strike="noStrike">
                <a:latin typeface="Arial"/>
              </a:rPr>
              <a:t>consistenc</a:t>
            </a:r>
            <a:r>
              <a:rPr b="1" lang="de-AT" sz="1800" spc="-1" strike="noStrike">
                <a:latin typeface="Arial"/>
              </a:rPr>
              <a:t>y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data </a:t>
            </a:r>
            <a:r>
              <a:rPr b="0" lang="de-AT" sz="1800" spc="-1" strike="noStrike">
                <a:latin typeface="Arial"/>
              </a:rPr>
              <a:t>consistent </a:t>
            </a:r>
            <a:r>
              <a:rPr b="0" lang="de-AT" sz="1800" spc="-1" strike="noStrike">
                <a:latin typeface="Arial"/>
              </a:rPr>
              <a:t>with minute </a:t>
            </a:r>
            <a:r>
              <a:rPr b="0" lang="de-AT" sz="1800" spc="-1" strike="noStrike">
                <a:latin typeface="Arial"/>
              </a:rPr>
              <a:t>submission, </a:t>
            </a:r>
            <a:r>
              <a:rPr b="0" lang="de-AT" sz="1800" spc="-1" strike="noStrike">
                <a:latin typeface="Arial"/>
              </a:rPr>
              <a:t>definitive </a:t>
            </a:r>
            <a:r>
              <a:rPr b="0" lang="de-AT" sz="1800" spc="-1" strike="noStrike">
                <a:latin typeface="Arial"/>
              </a:rPr>
              <a:t>status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de-AT</dc:language>
  <cp:lastModifiedBy/>
  <dcterms:modified xsi:type="dcterms:W3CDTF">2020-09-20T11:15:11Z</dcterms:modified>
  <cp:revision>7</cp:revision>
  <dc:subject/>
  <dc:title/>
</cp:coreProperties>
</file>