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5" r:id="rId2"/>
    <p:sldId id="266" r:id="rId3"/>
  </p:sldIdLst>
  <p:sldSz cx="9144000" cy="6858000" type="screen4x3"/>
  <p:notesSz cx="6797675" cy="9926638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39_Intermagnet_Hungary2023\02_Hungary2023\Hungary2023\INTERMAGNET\Publication_1sec_data\1sec_summary_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800" dirty="0"/>
              <a:t>Status</a:t>
            </a:r>
            <a:r>
              <a:rPr lang="pl-PL" sz="1800" baseline="0" dirty="0"/>
              <a:t> of one-</a:t>
            </a:r>
            <a:r>
              <a:rPr lang="pl-PL" sz="1800" baseline="0" dirty="0" err="1"/>
              <a:t>second</a:t>
            </a:r>
            <a:r>
              <a:rPr lang="pl-PL" sz="1800" baseline="0" dirty="0"/>
              <a:t> </a:t>
            </a:r>
            <a:r>
              <a:rPr lang="pl-PL" sz="1800" baseline="0" dirty="0" err="1"/>
              <a:t>definitive</a:t>
            </a:r>
            <a:r>
              <a:rPr lang="pl-PL" sz="1800" baseline="0" dirty="0"/>
              <a:t> </a:t>
            </a:r>
            <a:r>
              <a:rPr lang="pl-PL" sz="1800" baseline="0" dirty="0" smtClean="0"/>
              <a:t>data </a:t>
            </a:r>
            <a:r>
              <a:rPr lang="pl-PL" sz="1800" baseline="0" dirty="0" smtClean="0"/>
              <a:t>2019-2022</a:t>
            </a:r>
            <a:endParaRPr lang="pl-PL" sz="18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4.5853275245307384E-2"/>
          <c:y val="9.6189366701430093E-2"/>
          <c:w val="0.93578274164435149"/>
          <c:h val="0.676503537871086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Arkusz1!$E$69</c:f>
              <c:strCache>
                <c:ptCount val="1"/>
                <c:pt idx="0">
                  <c:v>provided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Arkusz1!$F$68:$I$68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Arkusz1!$F$69:$I$69</c:f>
              <c:numCache>
                <c:formatCode>General</c:formatCode>
                <c:ptCount val="4"/>
                <c:pt idx="0">
                  <c:v>49</c:v>
                </c:pt>
                <c:pt idx="1">
                  <c:v>36</c:v>
                </c:pt>
                <c:pt idx="2">
                  <c:v>12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5-4500-8F36-04B4118E1100}"/>
            </c:ext>
          </c:extLst>
        </c:ser>
        <c:ser>
          <c:idx val="1"/>
          <c:order val="1"/>
          <c:tx>
            <c:strRef>
              <c:f>Arkusz1!$E$70</c:f>
              <c:strCache>
                <c:ptCount val="1"/>
                <c:pt idx="0">
                  <c:v>Level 0
IMBOT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Arkusz1!$F$68:$I$68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Arkusz1!$F$70:$I$70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55-4500-8F36-04B4118E1100}"/>
            </c:ext>
          </c:extLst>
        </c:ser>
        <c:ser>
          <c:idx val="2"/>
          <c:order val="2"/>
          <c:tx>
            <c:strRef>
              <c:f>Arkusz1!$E$71</c:f>
              <c:strCache>
                <c:ptCount val="1"/>
                <c:pt idx="0">
                  <c:v>Level 1
IMBOT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Arkusz1!$F$68:$I$68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Arkusz1!$F$71:$I$71</c:f>
              <c:numCache>
                <c:formatCode>General</c:formatCode>
                <c:ptCount val="4"/>
                <c:pt idx="0">
                  <c:v>12</c:v>
                </c:pt>
                <c:pt idx="1">
                  <c:v>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55-4500-8F36-04B4118E1100}"/>
            </c:ext>
          </c:extLst>
        </c:ser>
        <c:ser>
          <c:idx val="3"/>
          <c:order val="3"/>
          <c:tx>
            <c:strRef>
              <c:f>Arkusz1!$E$72</c:f>
              <c:strCache>
                <c:ptCount val="1"/>
                <c:pt idx="0">
                  <c:v>Level 1
IMBOT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Arkusz1!$F$68:$I$68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Arkusz1!$F$72:$I$72</c:f>
              <c:numCache>
                <c:formatCode>General</c:formatCode>
                <c:ptCount val="4"/>
                <c:pt idx="0">
                  <c:v>35</c:v>
                </c:pt>
                <c:pt idx="1">
                  <c:v>31</c:v>
                </c:pt>
                <c:pt idx="2">
                  <c:v>10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55-4500-8F36-04B4118E1100}"/>
            </c:ext>
          </c:extLst>
        </c:ser>
        <c:ser>
          <c:idx val="4"/>
          <c:order val="4"/>
          <c:tx>
            <c:strRef>
              <c:f>Arkusz1!$E$73</c:f>
              <c:strCache>
                <c:ptCount val="1"/>
                <c:pt idx="0">
                  <c:v>accepted
by man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Arkusz1!$F$68:$I$68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Arkusz1!$F$73:$I$73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55-4500-8F36-04B4118E1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27"/>
        <c:axId val="1745989824"/>
        <c:axId val="1745990656"/>
      </c:barChart>
      <c:catAx>
        <c:axId val="174598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45990656"/>
        <c:crosses val="autoZero"/>
        <c:auto val="1"/>
        <c:lblAlgn val="ctr"/>
        <c:lblOffset val="100"/>
        <c:noMultiLvlLbl val="0"/>
      </c:catAx>
      <c:valAx>
        <c:axId val="174599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74598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126AB-12FC-46FD-96F3-3225310C1EDB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487ED-C737-49BA-AD82-CD448968A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59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7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6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7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2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1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4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5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6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70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5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5272-D69C-4C37-8245-1E44742D0D7D}" type="datetimeFigureOut">
              <a:rPr lang="pl-PL" smtClean="0"/>
              <a:t>18.05.2023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5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1070594" y="4768901"/>
            <a:ext cx="66388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u="sng" dirty="0" err="1" smtClean="0"/>
              <a:t>Description</a:t>
            </a:r>
            <a:r>
              <a:rPr lang="pl-PL" u="sng" dirty="0" smtClean="0"/>
              <a:t>:</a:t>
            </a:r>
          </a:p>
          <a:p>
            <a:r>
              <a:rPr lang="en-US" dirty="0"/>
              <a:t>IMBOT </a:t>
            </a:r>
            <a:r>
              <a:rPr lang="en-US" dirty="0" smtClean="0"/>
              <a:t>level</a:t>
            </a:r>
            <a:r>
              <a:rPr lang="pl-PL" dirty="0" smtClean="0"/>
              <a:t>s</a:t>
            </a:r>
          </a:p>
          <a:p>
            <a:r>
              <a:rPr lang="pl-PL" dirty="0" smtClean="0"/>
              <a:t>     </a:t>
            </a:r>
            <a:r>
              <a:rPr lang="pl-PL" dirty="0" err="1">
                <a:solidFill>
                  <a:srgbClr val="0070C0"/>
                </a:solidFill>
              </a:rPr>
              <a:t>P</a:t>
            </a:r>
            <a:r>
              <a:rPr lang="pl-PL" dirty="0" err="1" smtClean="0">
                <a:solidFill>
                  <a:srgbClr val="0070C0"/>
                </a:solidFill>
              </a:rPr>
              <a:t>rovided</a:t>
            </a:r>
            <a:r>
              <a:rPr lang="pl-PL" dirty="0" smtClean="0">
                <a:solidFill>
                  <a:srgbClr val="0070C0"/>
                </a:solidFill>
              </a:rPr>
              <a:t> 1sec </a:t>
            </a:r>
            <a:r>
              <a:rPr lang="pl-PL" dirty="0" err="1" smtClean="0">
                <a:solidFill>
                  <a:srgbClr val="0070C0"/>
                </a:solidFill>
              </a:rPr>
              <a:t>definitive</a:t>
            </a:r>
            <a:endParaRPr lang="pl-PL" dirty="0" smtClean="0">
              <a:solidFill>
                <a:srgbClr val="0070C0"/>
              </a:solidFill>
            </a:endParaRPr>
          </a:p>
          <a:p>
            <a:r>
              <a:rPr lang="pl-PL" dirty="0"/>
              <a:t> </a:t>
            </a:r>
            <a:r>
              <a:rPr lang="pl-PL" dirty="0" smtClean="0"/>
              <a:t>    </a:t>
            </a:r>
            <a:r>
              <a:rPr lang="pl-PL" dirty="0" smtClean="0">
                <a:solidFill>
                  <a:srgbClr val="FF0000"/>
                </a:solidFill>
              </a:rPr>
              <a:t>Level 0 - </a:t>
            </a:r>
            <a:r>
              <a:rPr lang="en-US" dirty="0">
                <a:solidFill>
                  <a:srgbClr val="FF0000"/>
                </a:solidFill>
              </a:rPr>
              <a:t>data submitter needs to check before further </a:t>
            </a:r>
            <a:r>
              <a:rPr lang="en-US" dirty="0" smtClean="0">
                <a:solidFill>
                  <a:srgbClr val="FF0000"/>
                </a:solidFill>
              </a:rPr>
              <a:t>assessment</a:t>
            </a:r>
            <a:endParaRPr lang="pl-PL" dirty="0" smtClean="0">
              <a:solidFill>
                <a:srgbClr val="FF0000"/>
              </a:solidFill>
            </a:endParaRPr>
          </a:p>
          <a:p>
            <a:r>
              <a:rPr lang="pl-PL" dirty="0"/>
              <a:t> </a:t>
            </a:r>
            <a:r>
              <a:rPr lang="pl-PL" dirty="0" smtClean="0"/>
              <a:t>    </a:t>
            </a:r>
            <a:r>
              <a:rPr lang="pl-PL" dirty="0" smtClean="0">
                <a:solidFill>
                  <a:srgbClr val="FFC000"/>
                </a:solidFill>
              </a:rPr>
              <a:t>Level 1 - </a:t>
            </a:r>
            <a:r>
              <a:rPr lang="en-US" dirty="0">
                <a:solidFill>
                  <a:srgbClr val="FFC000"/>
                </a:solidFill>
              </a:rPr>
              <a:t>minor issues found, </a:t>
            </a:r>
            <a:r>
              <a:rPr lang="en-US" dirty="0" smtClean="0">
                <a:solidFill>
                  <a:srgbClr val="FFC000"/>
                </a:solidFill>
              </a:rPr>
              <a:t>needs</a:t>
            </a:r>
            <a:r>
              <a:rPr lang="pl-PL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some review</a:t>
            </a:r>
            <a:endParaRPr lang="pl-PL" dirty="0" smtClean="0">
              <a:solidFill>
                <a:srgbClr val="FFC000"/>
              </a:solidFill>
            </a:endParaRPr>
          </a:p>
          <a:p>
            <a:r>
              <a:rPr lang="pl-PL" dirty="0"/>
              <a:t> </a:t>
            </a:r>
            <a:r>
              <a:rPr lang="pl-PL" dirty="0" smtClean="0"/>
              <a:t>    </a:t>
            </a:r>
            <a:r>
              <a:rPr lang="pl-PL" dirty="0" smtClean="0">
                <a:solidFill>
                  <a:srgbClr val="92D050"/>
                </a:solidFill>
              </a:rPr>
              <a:t>Level 2 - </a:t>
            </a:r>
            <a:r>
              <a:rPr lang="en-US" dirty="0">
                <a:solidFill>
                  <a:srgbClr val="92D050"/>
                </a:solidFill>
              </a:rPr>
              <a:t>successfully passed all </a:t>
            </a:r>
            <a:r>
              <a:rPr lang="en-US" dirty="0" smtClean="0">
                <a:solidFill>
                  <a:srgbClr val="92D050"/>
                </a:solidFill>
              </a:rPr>
              <a:t>tests</a:t>
            </a:r>
            <a:endParaRPr lang="pl-PL" dirty="0" smtClean="0">
              <a:solidFill>
                <a:srgbClr val="92D050"/>
              </a:solidFill>
            </a:endParaRPr>
          </a:p>
          <a:p>
            <a:r>
              <a:rPr lang="pl-PL" dirty="0"/>
              <a:t> </a:t>
            </a:r>
            <a:r>
              <a:rPr lang="pl-PL" dirty="0" smtClean="0"/>
              <a:t> </a:t>
            </a:r>
            <a:r>
              <a:rPr lang="pl-PL" dirty="0" err="1" smtClean="0">
                <a:solidFill>
                  <a:srgbClr val="00B050"/>
                </a:solidFill>
              </a:rPr>
              <a:t>Accepted</a:t>
            </a:r>
            <a:r>
              <a:rPr lang="pl-PL" dirty="0" smtClean="0">
                <a:solidFill>
                  <a:srgbClr val="00B050"/>
                </a:solidFill>
              </a:rPr>
              <a:t> by </a:t>
            </a:r>
            <a:r>
              <a:rPr lang="pl-PL" dirty="0" err="1" smtClean="0">
                <a:solidFill>
                  <a:srgbClr val="00B050"/>
                </a:solidFill>
              </a:rPr>
              <a:t>man</a:t>
            </a:r>
            <a:r>
              <a:rPr lang="pl-PL" dirty="0">
                <a:solidFill>
                  <a:srgbClr val="00B050"/>
                </a:solidFill>
              </a:rPr>
              <a:t> </a:t>
            </a:r>
            <a:r>
              <a:rPr lang="pl-PL" dirty="0" smtClean="0">
                <a:solidFill>
                  <a:srgbClr val="00B050"/>
                </a:solidFill>
              </a:rPr>
              <a:t>-  </a:t>
            </a:r>
            <a:r>
              <a:rPr lang="pl-PL" dirty="0" err="1" smtClean="0">
                <a:solidFill>
                  <a:srgbClr val="00B050"/>
                </a:solidFill>
              </a:rPr>
              <a:t>successful</a:t>
            </a:r>
            <a:r>
              <a:rPr lang="pl-PL" dirty="0" smtClean="0">
                <a:solidFill>
                  <a:srgbClr val="00B050"/>
                </a:solidFill>
              </a:rPr>
              <a:t> cross-</a:t>
            </a:r>
            <a:r>
              <a:rPr lang="pl-PL" dirty="0" err="1" smtClean="0">
                <a:solidFill>
                  <a:srgbClr val="00B050"/>
                </a:solidFill>
              </a:rPr>
              <a:t>checking</a:t>
            </a:r>
            <a:endParaRPr lang="pl-PL" dirty="0" smtClean="0">
              <a:solidFill>
                <a:srgbClr val="00B050"/>
              </a:solidFill>
            </a:endParaRPr>
          </a:p>
        </p:txBody>
      </p:sp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81109"/>
              </p:ext>
            </p:extLst>
          </p:nvPr>
        </p:nvGraphicFramePr>
        <p:xfrm>
          <a:off x="1147482" y="249822"/>
          <a:ext cx="6250845" cy="453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6090824" y="-46015"/>
            <a:ext cx="312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Intermagnet</a:t>
            </a:r>
            <a:r>
              <a:rPr lang="pl-PL" sz="1200" dirty="0" smtClean="0"/>
              <a:t> Meeting, </a:t>
            </a:r>
            <a:r>
              <a:rPr lang="pl-PL" sz="1200" dirty="0" err="1" smtClean="0"/>
              <a:t>Sopron</a:t>
            </a:r>
            <a:r>
              <a:rPr lang="pl-PL" sz="1200" dirty="0" smtClean="0"/>
              <a:t>, 28-29 May 2023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849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65"/>
    </mc:Choice>
    <mc:Fallback xmlns="">
      <p:transition spd="slow" advTm="13526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6090824" y="-46015"/>
            <a:ext cx="3127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Intermagnet</a:t>
            </a:r>
            <a:r>
              <a:rPr lang="pl-PL" sz="1200" dirty="0" smtClean="0"/>
              <a:t> Meeting, </a:t>
            </a:r>
            <a:r>
              <a:rPr lang="pl-PL" sz="1200" dirty="0" err="1" smtClean="0"/>
              <a:t>Sopron</a:t>
            </a:r>
            <a:r>
              <a:rPr lang="pl-PL" sz="1200" dirty="0" smtClean="0"/>
              <a:t>, 28-29 May 2023</a:t>
            </a:r>
            <a:endParaRPr lang="pl-PL" sz="1200" dirty="0"/>
          </a:p>
        </p:txBody>
      </p:sp>
      <p:sp>
        <p:nvSpPr>
          <p:cNvPr id="3" name="pole tekstowe 1"/>
          <p:cNvSpPr txBox="1"/>
          <p:nvPr/>
        </p:nvSpPr>
        <p:spPr>
          <a:xfrm>
            <a:off x="734159" y="1305342"/>
            <a:ext cx="7675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definitive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2014-2018</a:t>
            </a:r>
          </a:p>
          <a:p>
            <a:endParaRPr lang="pl-P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 as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well integrated and cross checkers obtained some experience we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earlier submission (pre 2019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l-P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0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65"/>
    </mc:Choice>
    <mc:Fallback xmlns="">
      <p:transition spd="slow" advTm="13526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2517</TotalTime>
  <Words>97</Words>
  <Application>Microsoft Office PowerPoint</Application>
  <PresentationFormat>Pokaz na ekranie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Reda</dc:creator>
  <cp:lastModifiedBy>Jan Reda</cp:lastModifiedBy>
  <cp:revision>197</cp:revision>
  <cp:lastPrinted>2023-05-15T12:27:26Z</cp:lastPrinted>
  <dcterms:created xsi:type="dcterms:W3CDTF">2019-07-15T18:27:07Z</dcterms:created>
  <dcterms:modified xsi:type="dcterms:W3CDTF">2023-05-18T07:43:55Z</dcterms:modified>
</cp:coreProperties>
</file>