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0" r:id="rId2"/>
    <p:sldId id="265" r:id="rId3"/>
    <p:sldId id="268" r:id="rId4"/>
    <p:sldId id="264" r:id="rId5"/>
    <p:sldId id="267" r:id="rId6"/>
    <p:sldId id="262" r:id="rId7"/>
  </p:sldIdLst>
  <p:sldSz cx="9144000" cy="6858000" type="screen4x3"/>
  <p:notesSz cx="6797675" cy="9926638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3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mp93_INTERMAGNET_Hiungary2023\INTERMAGNET\Hungary2023\INTERMAGNET\Definitive_Timelines\Timelines_1mi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mp93_INTERMAGNET_Hiungary2023\INTERMAGNET\Hungary2023\INTERMAGNET\Definitive_Timelines\Timelines_1mi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emp93_INTERMAGNET_Hiungary2023\INTERMAGNET\Hungary2023\INTERMAGNET\Definitive_Timelines\Timelines_1mi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Arkusz_programu_Microsoft_Excel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Definitive Data collection </a:t>
            </a:r>
            <a:r>
              <a:rPr lang="en-US" b="1"/>
              <a:t>2019</a:t>
            </a:r>
          </a:p>
        </c:rich>
      </c:tx>
      <c:layout>
        <c:manualLayout>
          <c:xMode val="edge"/>
          <c:yMode val="edge"/>
          <c:x val="0.21272222222222223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Arkusz1!$B$14</c:f>
              <c:strCache>
                <c:ptCount val="1"/>
                <c:pt idx="0">
                  <c:v>Definitive Data collection 2019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B1-4C8C-AA36-AFF87B77E07E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B1-4C8C-AA36-AFF87B77E07E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B1-4C8C-AA36-AFF87B77E0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Arkusz1!$C$13:$F$13</c:f>
              <c:strCache>
                <c:ptCount val="4"/>
                <c:pt idx="0">
                  <c:v>step1
(Paris)</c:v>
                </c:pt>
                <c:pt idx="1">
                  <c:v>step2
(Paris)</c:v>
                </c:pt>
                <c:pt idx="2">
                  <c:v>step3
(IMT web)</c:v>
                </c:pt>
                <c:pt idx="3">
                  <c:v>in DOI 2019
(GFZ)</c:v>
                </c:pt>
              </c:strCache>
            </c:strRef>
          </c:cat>
          <c:val>
            <c:numRef>
              <c:f>Arkusz1!$C$14:$F$14</c:f>
              <c:numCache>
                <c:formatCode>General</c:formatCode>
                <c:ptCount val="4"/>
                <c:pt idx="0">
                  <c:v>118</c:v>
                </c:pt>
                <c:pt idx="1">
                  <c:v>111</c:v>
                </c:pt>
                <c:pt idx="2">
                  <c:v>110</c:v>
                </c:pt>
                <c:pt idx="3">
                  <c:v>110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B1-4C8C-AA36-AFF87B77E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3479952"/>
        <c:axId val="523475360"/>
      </c:barChart>
      <c:catAx>
        <c:axId val="52347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23475360"/>
        <c:crosses val="autoZero"/>
        <c:auto val="1"/>
        <c:lblAlgn val="ctr"/>
        <c:lblOffset val="100"/>
        <c:noMultiLvlLbl val="0"/>
      </c:catAx>
      <c:valAx>
        <c:axId val="523475360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2347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Definitive Data collection </a:t>
            </a:r>
            <a:r>
              <a:rPr lang="en-US" b="1"/>
              <a:t>2020</a:t>
            </a:r>
          </a:p>
        </c:rich>
      </c:tx>
      <c:layout>
        <c:manualLayout>
          <c:xMode val="edge"/>
          <c:yMode val="edge"/>
          <c:x val="0.21272222222222223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Arkusz1!$B$18</c:f>
              <c:strCache>
                <c:ptCount val="1"/>
                <c:pt idx="0">
                  <c:v>Definitive Data collection 2020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E5D-48A9-A1D2-83A8A37B85B2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E5D-48A9-A1D2-83A8A37B85B2}"/>
              </c:ext>
            </c:extLst>
          </c:dPt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E5D-48A9-A1D2-83A8A37B85B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Arkusz1!$C$17:$F$17</c:f>
              <c:strCache>
                <c:ptCount val="4"/>
                <c:pt idx="0">
                  <c:v>step1
(Paris)</c:v>
                </c:pt>
                <c:pt idx="1">
                  <c:v>step2
(Paris)</c:v>
                </c:pt>
                <c:pt idx="2">
                  <c:v>step3
(IMT web)</c:v>
                </c:pt>
                <c:pt idx="3">
                  <c:v>So far No
DOI 2020</c:v>
                </c:pt>
              </c:strCache>
            </c:strRef>
          </c:cat>
          <c:val>
            <c:numRef>
              <c:f>Arkusz1!$C$18:$F$18</c:f>
              <c:numCache>
                <c:formatCode>General</c:formatCode>
                <c:ptCount val="4"/>
                <c:pt idx="0">
                  <c:v>111</c:v>
                </c:pt>
                <c:pt idx="1">
                  <c:v>100</c:v>
                </c:pt>
                <c:pt idx="2">
                  <c:v>100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E5D-48A9-A1D2-83A8A37B85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3479952"/>
        <c:axId val="523475360"/>
      </c:barChart>
      <c:catAx>
        <c:axId val="52347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23475360"/>
        <c:crosses val="autoZero"/>
        <c:auto val="1"/>
        <c:lblAlgn val="ctr"/>
        <c:lblOffset val="100"/>
        <c:noMultiLvlLbl val="0"/>
      </c:catAx>
      <c:valAx>
        <c:axId val="523475360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2347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Definitive Data collection </a:t>
            </a:r>
            <a:r>
              <a:rPr lang="en-US" b="1"/>
              <a:t>202</a:t>
            </a:r>
            <a:r>
              <a:rPr lang="pl-PL" b="1"/>
              <a:t>1</a:t>
            </a:r>
          </a:p>
        </c:rich>
      </c:tx>
      <c:layout>
        <c:manualLayout>
          <c:xMode val="edge"/>
          <c:yMode val="edge"/>
          <c:x val="0.21272222222222223"/>
          <c:y val="9.259259259259258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Arkusz1!$B$22</c:f>
              <c:strCache>
                <c:ptCount val="1"/>
                <c:pt idx="0">
                  <c:v>Definitive Data collection 2021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33F-45CA-9626-0725402A439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33F-45CA-9626-0725402A439B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33F-45CA-9626-0725402A439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Arkusz1!$C$21:$F$21</c:f>
              <c:strCache>
                <c:ptCount val="4"/>
                <c:pt idx="0">
                  <c:v>step1
(Paris)</c:v>
                </c:pt>
                <c:pt idx="1">
                  <c:v>step2
(Paris)</c:v>
                </c:pt>
                <c:pt idx="2">
                  <c:v>step3
(IMT web)</c:v>
                </c:pt>
                <c:pt idx="3">
                  <c:v>So far No
DOI 2021</c:v>
                </c:pt>
              </c:strCache>
            </c:strRef>
          </c:cat>
          <c:val>
            <c:numRef>
              <c:f>Arkusz1!$C$22:$F$22</c:f>
              <c:numCache>
                <c:formatCode>General</c:formatCode>
                <c:ptCount val="4"/>
                <c:pt idx="0">
                  <c:v>103</c:v>
                </c:pt>
                <c:pt idx="1">
                  <c:v>83</c:v>
                </c:pt>
                <c:pt idx="2">
                  <c:v>81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33F-45CA-9626-0725402A43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3479952"/>
        <c:axId val="523475360"/>
      </c:barChart>
      <c:catAx>
        <c:axId val="52347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23475360"/>
        <c:crosses val="autoZero"/>
        <c:auto val="1"/>
        <c:lblAlgn val="ctr"/>
        <c:lblOffset val="100"/>
        <c:noMultiLvlLbl val="0"/>
      </c:catAx>
      <c:valAx>
        <c:axId val="523475360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2347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Definitive Data collection </a:t>
            </a:r>
            <a:r>
              <a:rPr lang="en-US" b="1"/>
              <a:t>202</a:t>
            </a:r>
            <a:r>
              <a:rPr lang="pl-PL" b="1"/>
              <a:t>2</a:t>
            </a:r>
          </a:p>
          <a:p>
            <a:pPr>
              <a:defRPr sz="1600"/>
            </a:pPr>
            <a:r>
              <a:rPr lang="pl-PL" b="0"/>
              <a:t>(deadline</a:t>
            </a:r>
            <a:r>
              <a:rPr lang="pl-PL" b="0" baseline="0"/>
              <a:t> 2023-07-01)</a:t>
            </a:r>
            <a:endParaRPr lang="en-US" b="0"/>
          </a:p>
        </c:rich>
      </c:tx>
      <c:layout>
        <c:manualLayout>
          <c:xMode val="edge"/>
          <c:yMode val="edge"/>
          <c:x val="0.19326002255257904"/>
          <c:y val="8.54155242683709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Arkusz1!$B$40</c:f>
              <c:strCache>
                <c:ptCount val="1"/>
                <c:pt idx="0">
                  <c:v>Definitive Data collection 2021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62-44F6-898D-69FD7C17350A}"/>
              </c:ext>
            </c:extLst>
          </c:dPt>
          <c:dPt>
            <c:idx val="2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62-44F6-898D-69FD7C173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l-P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Arkusz1!$C$39:$F$39</c:f>
              <c:strCache>
                <c:ptCount val="4"/>
                <c:pt idx="0">
                  <c:v>step1
(Paris)</c:v>
                </c:pt>
                <c:pt idx="1">
                  <c:v>step2
(Paris)</c:v>
                </c:pt>
                <c:pt idx="2">
                  <c:v>step3
(IMT web)</c:v>
                </c:pt>
                <c:pt idx="3">
                  <c:v>No
DOI</c:v>
                </c:pt>
              </c:strCache>
            </c:strRef>
          </c:cat>
          <c:val>
            <c:numRef>
              <c:f>Arkusz1!$C$40:$F$40</c:f>
              <c:numCache>
                <c:formatCode>General</c:formatCode>
                <c:ptCount val="4"/>
                <c:pt idx="0">
                  <c:v>21</c:v>
                </c:pt>
                <c:pt idx="1">
                  <c:v>6</c:v>
                </c:pt>
                <c:pt idx="2">
                  <c:v>6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362-44F6-898D-69FD7C173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3479952"/>
        <c:axId val="523475360"/>
      </c:barChart>
      <c:catAx>
        <c:axId val="5234799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23475360"/>
        <c:crosses val="autoZero"/>
        <c:auto val="1"/>
        <c:lblAlgn val="ctr"/>
        <c:lblOffset val="100"/>
        <c:noMultiLvlLbl val="0"/>
      </c:catAx>
      <c:valAx>
        <c:axId val="523475360"/>
        <c:scaling>
          <c:orientation val="minMax"/>
          <c:max val="13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lg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234799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3126AB-12FC-46FD-96F3-3225310C1EDB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487ED-C737-49BA-AD82-CD448968A3C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859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7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67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64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7783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528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1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142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2755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169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0701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75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Edytuj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45272-D69C-4C37-8245-1E44742D0D7D}" type="datetimeFigureOut">
              <a:rPr lang="pl-PL" smtClean="0"/>
              <a:t>26.05.2023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5410A-2E16-462C-B101-F524195780A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8958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5880/INTERMAGNET.1991..2019" TargetMode="External"/><Relationship Id="rId3" Type="http://schemas.openxmlformats.org/officeDocument/2006/relationships/hyperlink" Target="https://doi.org/10.5880/INTERMAGNET.2014" TargetMode="External"/><Relationship Id="rId7" Type="http://schemas.openxmlformats.org/officeDocument/2006/relationships/hyperlink" Target="https://doi.org/10.5880/INTERMAGNET.1991.2018" TargetMode="External"/><Relationship Id="rId2" Type="http://schemas.openxmlformats.org/officeDocument/2006/relationships/hyperlink" Target="https://doi.org/10.5880/INTERMAGNET.201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5880/INTERMAGNET.1991.2017" TargetMode="External"/><Relationship Id="rId5" Type="http://schemas.openxmlformats.org/officeDocument/2006/relationships/hyperlink" Target="https://doi.org/10.5880/INTERMAGNET.1991.2016" TargetMode="External"/><Relationship Id="rId4" Type="http://schemas.openxmlformats.org/officeDocument/2006/relationships/hyperlink" Target="https://doi.org/10.5880/INTERMAGNET.1991.2015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55498" y="223050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pl-PL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on </a:t>
            </a:r>
            <a:r>
              <a:rPr lang="pl-PL" sz="3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definitive</a:t>
            </a:r>
            <a:r>
              <a:rPr lang="pl-PL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l-PL" sz="3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timelines</a:t>
            </a:r>
            <a:r>
              <a:rPr lang="pl-PL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3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Definitive</a:t>
            </a:r>
            <a:r>
              <a:rPr lang="pl-PL" sz="22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l-PL" sz="22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Subcommittee</a:t>
            </a:r>
            <a:endParaRPr lang="pl-PL" sz="22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5983252" y="0"/>
            <a:ext cx="31549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err="1" smtClean="0"/>
              <a:t>Intermagnet</a:t>
            </a:r>
            <a:r>
              <a:rPr lang="pl-PL" sz="1200" dirty="0" smtClean="0"/>
              <a:t> Meeting, </a:t>
            </a:r>
            <a:r>
              <a:rPr lang="pl-PL" sz="1200" dirty="0" err="1" smtClean="0"/>
              <a:t>Sopron</a:t>
            </a:r>
            <a:r>
              <a:rPr lang="pl-PL" sz="1200" dirty="0" smtClean="0"/>
              <a:t>, 28-29 May, 2023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111649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347"/>
    </mc:Choice>
    <mc:Fallback xmlns="">
      <p:transition spd="slow" advTm="2934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/>
          <p:cNvSpPr>
            <a:spLocks noGrp="1"/>
          </p:cNvSpPr>
          <p:nvPr>
            <p:ph type="title"/>
          </p:nvPr>
        </p:nvSpPr>
        <p:spPr>
          <a:xfrm>
            <a:off x="2044931" y="75422"/>
            <a:ext cx="4819516" cy="672366"/>
          </a:xfrm>
        </p:spPr>
        <p:txBody>
          <a:bodyPr>
            <a:noAutofit/>
          </a:bodyPr>
          <a:lstStyle/>
          <a:p>
            <a:pPr algn="ctr"/>
            <a:r>
              <a:rPr lang="pl-PL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</a:t>
            </a:r>
            <a:r>
              <a:rPr lang="pl-PL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</a:t>
            </a:r>
            <a:r>
              <a:rPr lang="pl-PL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definitive</a:t>
            </a:r>
            <a:r>
              <a:rPr lang="pl-PL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l-PL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pl-PL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pl-PL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2019-2022 (</a:t>
            </a:r>
            <a:r>
              <a:rPr lang="pl-PL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pl-PL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</a:t>
            </a:r>
            <a:r>
              <a:rPr lang="pl-PL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lang="pl-PL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br>
              <a:rPr lang="pl-PL" sz="20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lang="pl-PL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pl-PL" sz="16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pl-PL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-May,</a:t>
            </a:r>
            <a:r>
              <a:rPr lang="en-US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</a:t>
            </a:r>
            <a:r>
              <a:rPr lang="pl-PL" sz="16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sz="16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Wykres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4936622"/>
              </p:ext>
            </p:extLst>
          </p:nvPr>
        </p:nvGraphicFramePr>
        <p:xfrm>
          <a:off x="386714" y="904405"/>
          <a:ext cx="3587115" cy="2750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Wykres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9181060"/>
              </p:ext>
            </p:extLst>
          </p:nvPr>
        </p:nvGraphicFramePr>
        <p:xfrm>
          <a:off x="4848015" y="904405"/>
          <a:ext cx="3587115" cy="2750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Wykres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2153026"/>
              </p:ext>
            </p:extLst>
          </p:nvPr>
        </p:nvGraphicFramePr>
        <p:xfrm>
          <a:off x="532227" y="4013658"/>
          <a:ext cx="3587115" cy="2750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7" name="Łącznik prosty ze strzałką 16"/>
          <p:cNvCxnSpPr/>
          <p:nvPr/>
        </p:nvCxnSpPr>
        <p:spPr>
          <a:xfrm>
            <a:off x="2335877" y="1263536"/>
            <a:ext cx="4372494" cy="1080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/>
          <p:cNvSpPr txBox="1"/>
          <p:nvPr/>
        </p:nvSpPr>
        <p:spPr>
          <a:xfrm>
            <a:off x="4329046" y="741278"/>
            <a:ext cx="293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200" b="1" dirty="0" smtClean="0">
                <a:solidFill>
                  <a:srgbClr val="FF0000"/>
                </a:solidFill>
              </a:rPr>
              <a:t>!</a:t>
            </a:r>
            <a:endParaRPr lang="pl-PL" sz="3200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Wykres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05162"/>
              </p:ext>
            </p:extLst>
          </p:nvPr>
        </p:nvGraphicFramePr>
        <p:xfrm>
          <a:off x="4787539" y="3683380"/>
          <a:ext cx="3647591" cy="2796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8495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265"/>
    </mc:Choice>
    <mc:Fallback xmlns="">
      <p:transition spd="slow" advTm="135265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14829" y="104400"/>
            <a:ext cx="7886700" cy="672366"/>
          </a:xfrm>
        </p:spPr>
        <p:txBody>
          <a:bodyPr>
            <a:normAutofit fontScale="90000"/>
          </a:bodyPr>
          <a:lstStyle/>
          <a:p>
            <a:pPr algn="ctr"/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</a:t>
            </a:r>
            <a:r>
              <a:rPr lang="pl-PL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minute</a:t>
            </a:r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definitive</a:t>
            </a:r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pl-PL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2020, 2021, 2022 </a:t>
            </a:r>
            <a:b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situation </a:t>
            </a:r>
            <a:r>
              <a:rPr lang="en-US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the beginning of </a:t>
            </a:r>
            <a:r>
              <a:rPr lang="pl-PL" sz="2000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pl-PL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pl-PL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</a:t>
            </a:r>
            <a:r>
              <a:rPr lang="pl-PL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pl-PL" sz="2000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28650" y="1102243"/>
            <a:ext cx="7886700" cy="5514687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Definitive 20</a:t>
            </a:r>
            <a:r>
              <a:rPr lang="pl-PL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.5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after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deadline)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(step1):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IMOs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cross-checking (step2):	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*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l-PL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101</a:t>
            </a:r>
            <a:endParaRPr lang="pl-PL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CYG, DED, JAI, KHB, ORC, PEG, SON, VAL, VOS, YAK   </a:t>
            </a:r>
            <a:r>
              <a:rPr lang="pl-PL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pl-P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pl-PL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reached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  <a:endParaRPr lang="pl-P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pl-P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Definitive 20</a:t>
            </a:r>
            <a:r>
              <a:rPr lang="pl-PL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lang="pl-PL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deadline)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(step1):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104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l-P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cross-checking (step2):	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web?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81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ASC, BSL, CBB, CYG, EYR, FCC, GAN, GCK, GDH, GUA, JAI, ORC, PEG, PET, SHU, SIT, SPG, TUC, UPS, VOS, YKC     </a:t>
            </a:r>
            <a:r>
              <a:rPr lang="pl-PL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pl-P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pl-PL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reached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l-P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NVS, IRT     </a:t>
            </a:r>
            <a:r>
              <a:rPr lang="pl-PL" sz="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pl-PL" sz="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pl-PL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reached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pl-PL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l-PL" sz="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l-PL" sz="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Definitive 20</a:t>
            </a:r>
            <a:r>
              <a:rPr lang="pl-PL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pl-P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 </a:t>
            </a:r>
            <a:r>
              <a:rPr lang="pl-PL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deadline)</a:t>
            </a:r>
            <a:endParaRPr lang="pl-PL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(step1):	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l-PL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IMOs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BRW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BSL, DUR, EBR, FRD, FUR, GDH, GUA, GUI, HER, HLP, HON, </a:t>
            </a:r>
            <a:endParaRPr lang="pl-PL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HUA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IZN, 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KMH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LER, NEW, ORC, PPT, SBL, SHE, SHU, SJG, SPT, </a:t>
            </a:r>
            <a:endParaRPr lang="pl-PL" sz="1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 TAM</a:t>
            </a:r>
            <a:r>
              <a:rPr lang="pl-PL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TSU, TUC, VNA, WIC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cross-checking (step2):	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pl-PL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IMOs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(EBR, FUR, IZN, LER, SPT, VNA)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</a:t>
            </a:r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web?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l-PL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pl-PL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IMOs</a:t>
            </a:r>
            <a:r>
              <a:rPr lang="pl-PL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                    -- II --                         )</a:t>
            </a:r>
            <a:endParaRPr lang="pl-PL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2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8037"/>
    </mc:Choice>
    <mc:Fallback xmlns="">
      <p:transition spd="slow" advTm="168037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23142" y="4644"/>
            <a:ext cx="7886700" cy="672366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</a:t>
            </a:r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IRDS/DOI p</a:t>
            </a:r>
            <a:r>
              <a:rPr lang="en-US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ublications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1-min </a:t>
            </a:r>
            <a:r>
              <a:rPr 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definitive</a:t>
            </a:r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 </a:t>
            </a:r>
            <a:r>
              <a:rPr lang="pl-PL" sz="1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pl-PL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pl-PL" sz="1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pl-PL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INTERMAGNET </a:t>
            </a:r>
            <a:r>
              <a:rPr lang="pl-PL" sz="16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meetings</a:t>
            </a:r>
            <a:r>
              <a:rPr lang="pl-PL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l-PL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431701" y="758967"/>
            <a:ext cx="8251581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pl-PL" sz="1600" dirty="0" smtClean="0">
                <a:latin typeface="Arial" panose="020B0604020202020204" pitchFamily="34" charset="0"/>
                <a:ea typeface="MS Mincho"/>
              </a:rPr>
              <a:t>IRDS2018  (1991-2018) DOI </a:t>
            </a:r>
            <a:r>
              <a:rPr lang="pl-PL" sz="1600" dirty="0" err="1" smtClean="0">
                <a:latin typeface="Arial" panose="020B0604020202020204" pitchFamily="34" charset="0"/>
                <a:ea typeface="MS Mincho"/>
              </a:rPr>
              <a:t>fully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 </a:t>
            </a:r>
            <a:r>
              <a:rPr lang="pl-PL" sz="1600" dirty="0" err="1" smtClean="0">
                <a:latin typeface="Arial" panose="020B0604020202020204" pitchFamily="34" charset="0"/>
                <a:ea typeface="MS Mincho"/>
              </a:rPr>
              <a:t>released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 in 2021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>
              <a:latin typeface="Arial" panose="020B0604020202020204" pitchFamily="34" charset="0"/>
              <a:ea typeface="MS Mincho"/>
            </a:endParaRPr>
          </a:p>
          <a:p>
            <a:pPr lvl="0">
              <a:spcAft>
                <a:spcPts val="0"/>
              </a:spcAft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sz="1600" dirty="0" smtClean="0">
                <a:latin typeface="Arial" panose="020B0604020202020204" pitchFamily="34" charset="0"/>
                <a:ea typeface="MS Mincho"/>
              </a:rPr>
              <a:t>IRDS201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9</a:t>
            </a:r>
            <a:r>
              <a:rPr lang="en-US" sz="1600" dirty="0" smtClean="0">
                <a:latin typeface="Arial" panose="020B0604020202020204" pitchFamily="34" charset="0"/>
                <a:ea typeface="MS Mincho"/>
              </a:rPr>
              <a:t>  </a:t>
            </a:r>
            <a:r>
              <a:rPr lang="en-US" sz="1600" dirty="0">
                <a:latin typeface="Arial" panose="020B0604020202020204" pitchFamily="34" charset="0"/>
                <a:ea typeface="MS Mincho"/>
              </a:rPr>
              <a:t>(</a:t>
            </a:r>
            <a:r>
              <a:rPr lang="en-US" sz="1600" dirty="0" smtClean="0">
                <a:latin typeface="Arial" panose="020B0604020202020204" pitchFamily="34" charset="0"/>
                <a:ea typeface="MS Mincho"/>
              </a:rPr>
              <a:t>1991-201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9</a:t>
            </a:r>
            <a:r>
              <a:rPr lang="en-US" sz="1600" dirty="0" smtClean="0">
                <a:latin typeface="Arial" panose="020B0604020202020204" pitchFamily="34" charset="0"/>
                <a:ea typeface="MS Mincho"/>
              </a:rPr>
              <a:t>) 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DOI </a:t>
            </a:r>
            <a:r>
              <a:rPr lang="pl-PL" sz="1600" dirty="0" err="1" smtClean="0">
                <a:latin typeface="Arial" panose="020B0604020202020204" pitchFamily="34" charset="0"/>
                <a:ea typeface="MS Mincho"/>
              </a:rPr>
              <a:t>fully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 </a:t>
            </a:r>
            <a:r>
              <a:rPr lang="pl-PL" sz="1600" dirty="0" err="1">
                <a:latin typeface="Arial" panose="020B0604020202020204" pitchFamily="34" charset="0"/>
                <a:ea typeface="MS Mincho"/>
              </a:rPr>
              <a:t>released</a:t>
            </a:r>
            <a:r>
              <a:rPr lang="pl-PL" sz="1600" dirty="0">
                <a:latin typeface="Arial" panose="020B0604020202020204" pitchFamily="34" charset="0"/>
                <a:ea typeface="MS Mincho"/>
              </a:rPr>
              <a:t> 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in 2022</a:t>
            </a:r>
            <a:endParaRPr lang="pl-PL" sz="1600" dirty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>
              <a:latin typeface="Arial" panose="020B0604020202020204" pitchFamily="34" charset="0"/>
              <a:ea typeface="MS Mincho"/>
            </a:endParaRPr>
          </a:p>
          <a:p>
            <a:pPr lvl="0">
              <a:spcAft>
                <a:spcPts val="0"/>
              </a:spcAft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lvl="0">
              <a:spcAft>
                <a:spcPts val="0"/>
              </a:spcAft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lvl="0">
              <a:spcAft>
                <a:spcPts val="0"/>
              </a:spcAft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lvl="0">
              <a:spcAft>
                <a:spcPts val="0"/>
              </a:spcAft>
            </a:pPr>
            <a:r>
              <a:rPr lang="pl-PL" sz="1600" dirty="0" smtClean="0">
                <a:latin typeface="Arial" panose="020B0604020202020204" pitchFamily="34" charset="0"/>
                <a:ea typeface="MS Mincho"/>
              </a:rPr>
              <a:t>=================================================================</a:t>
            </a: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endParaRPr lang="pl-PL" sz="1600" dirty="0" smtClean="0">
              <a:latin typeface="Arial" panose="020B0604020202020204" pitchFamily="34" charset="0"/>
              <a:ea typeface="MS Mincho"/>
            </a:endParaRPr>
          </a:p>
          <a:p>
            <a:pPr marL="342900" lvl="0" indent="-342900">
              <a:spcAft>
                <a:spcPts val="0"/>
              </a:spcAft>
              <a:buFont typeface="+mj-lt"/>
              <a:buAutoNum type="arabicParenR"/>
            </a:pPr>
            <a:r>
              <a:rPr lang="pl-PL" sz="1600" dirty="0" smtClean="0">
                <a:latin typeface="Arial" panose="020B0604020202020204" pitchFamily="34" charset="0"/>
                <a:ea typeface="MS Mincho"/>
              </a:rPr>
              <a:t>The </a:t>
            </a:r>
            <a:r>
              <a:rPr lang="pl-PL" sz="1600" dirty="0" err="1" smtClean="0">
                <a:latin typeface="Arial" panose="020B0604020202020204" pitchFamily="34" charset="0"/>
                <a:ea typeface="MS Mincho"/>
              </a:rPr>
              <a:t>compilation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MS Mincho"/>
              </a:rPr>
              <a:t>IRDS20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20</a:t>
            </a:r>
            <a:r>
              <a:rPr lang="en-US" sz="1600" dirty="0" smtClean="0">
                <a:latin typeface="Arial" panose="020B0604020202020204" pitchFamily="34" charset="0"/>
                <a:ea typeface="MS Mincho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MS Mincho"/>
              </a:rPr>
              <a:t>(</a:t>
            </a:r>
            <a:r>
              <a:rPr lang="en-US" sz="1600" dirty="0" smtClean="0">
                <a:latin typeface="Arial" panose="020B0604020202020204" pitchFamily="34" charset="0"/>
                <a:ea typeface="MS Mincho"/>
              </a:rPr>
              <a:t>1991-20</a:t>
            </a:r>
            <a:r>
              <a:rPr lang="pl-PL" sz="1600" dirty="0" smtClean="0">
                <a:latin typeface="Arial" panose="020B0604020202020204" pitchFamily="34" charset="0"/>
                <a:ea typeface="MS Mincho"/>
              </a:rPr>
              <a:t>20</a:t>
            </a:r>
            <a:r>
              <a:rPr lang="en-US" sz="1600" smtClean="0">
                <a:latin typeface="Arial" panose="020B0604020202020204" pitchFamily="34" charset="0"/>
                <a:ea typeface="MS Mincho"/>
              </a:rPr>
              <a:t>) </a:t>
            </a:r>
            <a:r>
              <a:rPr lang="en-US" smtClean="0"/>
              <a:t>is </a:t>
            </a:r>
            <a:r>
              <a:rPr lang="en-US" dirty="0"/>
              <a:t>in </a:t>
            </a:r>
            <a:r>
              <a:rPr lang="en-US" dirty="0" smtClean="0"/>
              <a:t>progress</a:t>
            </a:r>
            <a:endParaRPr lang="pl-PL" sz="1600" dirty="0" smtClean="0">
              <a:latin typeface="Arial" panose="020B0604020202020204" pitchFamily="34" charset="0"/>
              <a:ea typeface="MS Mincho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795247" y="1631574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1991-2018     148 </a:t>
            </a:r>
            <a:r>
              <a:rPr lang="pl-PL" sz="1400" dirty="0" err="1" smtClean="0"/>
              <a:t>IMOs</a:t>
            </a:r>
            <a:endParaRPr lang="pl-PL" sz="1400" dirty="0"/>
          </a:p>
        </p:txBody>
      </p:sp>
      <p:sp>
        <p:nvSpPr>
          <p:cNvPr id="10" name="pole tekstowe 9"/>
          <p:cNvSpPr txBox="1"/>
          <p:nvPr/>
        </p:nvSpPr>
        <p:spPr>
          <a:xfrm>
            <a:off x="6795247" y="3980329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 sz="1400"/>
            </a:lvl1pPr>
          </a:lstStyle>
          <a:p>
            <a:r>
              <a:rPr lang="pl-PL" dirty="0" smtClean="0"/>
              <a:t>1991-2019     150 </a:t>
            </a:r>
            <a:r>
              <a:rPr lang="pl-PL" dirty="0" err="1"/>
              <a:t>IMOs</a:t>
            </a:r>
            <a:endParaRPr lang="pl-PL" dirty="0"/>
          </a:p>
        </p:txBody>
      </p:sp>
      <p:sp>
        <p:nvSpPr>
          <p:cNvPr id="9" name="pole tekstowe 8"/>
          <p:cNvSpPr txBox="1"/>
          <p:nvPr/>
        </p:nvSpPr>
        <p:spPr>
          <a:xfrm>
            <a:off x="6801688" y="1319084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2018     110 </a:t>
            </a:r>
            <a:r>
              <a:rPr lang="pl-PL" sz="1400" dirty="0" err="1" smtClean="0"/>
              <a:t>IMOs</a:t>
            </a:r>
            <a:endParaRPr lang="pl-PL" sz="1400" dirty="0"/>
          </a:p>
        </p:txBody>
      </p:sp>
      <p:sp>
        <p:nvSpPr>
          <p:cNvPr id="11" name="pole tekstowe 10"/>
          <p:cNvSpPr txBox="1"/>
          <p:nvPr/>
        </p:nvSpPr>
        <p:spPr>
          <a:xfrm>
            <a:off x="6792718" y="3667843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2019     110 </a:t>
            </a:r>
            <a:r>
              <a:rPr lang="pl-PL" sz="1400" dirty="0" err="1" smtClean="0"/>
              <a:t>IMOs</a:t>
            </a:r>
            <a:endParaRPr lang="pl-PL" sz="1400" dirty="0"/>
          </a:p>
        </p:txBody>
      </p:sp>
      <p:sp>
        <p:nvSpPr>
          <p:cNvPr id="15" name="pole tekstowe 14"/>
          <p:cNvSpPr txBox="1"/>
          <p:nvPr/>
        </p:nvSpPr>
        <p:spPr>
          <a:xfrm>
            <a:off x="6804214" y="6251169"/>
            <a:ext cx="1872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l-PL"/>
            </a:defPPr>
            <a:lvl1pPr>
              <a:defRPr sz="1400"/>
            </a:lvl1pPr>
          </a:lstStyle>
          <a:p>
            <a:r>
              <a:rPr lang="pl-PL" dirty="0" smtClean="0"/>
              <a:t>1991-2020     150 </a:t>
            </a:r>
            <a:r>
              <a:rPr lang="pl-PL" dirty="0" err="1"/>
              <a:t>IMOs</a:t>
            </a:r>
            <a:endParaRPr lang="pl-PL" dirty="0"/>
          </a:p>
        </p:txBody>
      </p:sp>
      <p:sp>
        <p:nvSpPr>
          <p:cNvPr id="17" name="pole tekstowe 16"/>
          <p:cNvSpPr txBox="1"/>
          <p:nvPr/>
        </p:nvSpPr>
        <p:spPr>
          <a:xfrm>
            <a:off x="6801685" y="5938683"/>
            <a:ext cx="14526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400" dirty="0" smtClean="0"/>
              <a:t>2020     100 </a:t>
            </a:r>
            <a:r>
              <a:rPr lang="pl-PL" sz="1400" dirty="0" err="1" smtClean="0"/>
              <a:t>IMOs</a:t>
            </a:r>
            <a:endParaRPr lang="pl-PL" sz="1400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633" y="1048274"/>
            <a:ext cx="4362283" cy="1782153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33" y="3297374"/>
            <a:ext cx="4362283" cy="177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3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510"/>
    </mc:Choice>
    <mc:Fallback xmlns="">
      <p:transition spd="slow" advTm="6951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/>
          <p:cNvSpPr>
            <a:spLocks noGrp="1"/>
          </p:cNvSpPr>
          <p:nvPr>
            <p:ph type="title"/>
          </p:nvPr>
        </p:nvSpPr>
        <p:spPr>
          <a:xfrm>
            <a:off x="464953" y="0"/>
            <a:ext cx="7886700" cy="672366"/>
          </a:xfrm>
        </p:spPr>
        <p:txBody>
          <a:bodyPr>
            <a:normAutofit/>
          </a:bodyPr>
          <a:lstStyle/>
          <a:p>
            <a:pPr algn="ctr"/>
            <a:r>
              <a:rPr lang="pl-PL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pl-PL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released</a:t>
            </a:r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DOI </a:t>
            </a:r>
            <a:r>
              <a:rPr lang="pl-PL" sz="2400" b="1" dirty="0" err="1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l-PL" sz="24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far</a:t>
            </a:r>
            <a:endParaRPr lang="pl-PL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09553"/>
              </p:ext>
            </p:extLst>
          </p:nvPr>
        </p:nvGraphicFramePr>
        <p:xfrm>
          <a:off x="975936" y="1865098"/>
          <a:ext cx="7175501" cy="35242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8274">
                  <a:extLst>
                    <a:ext uri="{9D8B030D-6E8A-4147-A177-3AD203B41FA5}">
                      <a16:colId xmlns:a16="http://schemas.microsoft.com/office/drawing/2014/main" val="3465338029"/>
                    </a:ext>
                  </a:extLst>
                </a:gridCol>
                <a:gridCol w="3530651">
                  <a:extLst>
                    <a:ext uri="{9D8B030D-6E8A-4147-A177-3AD203B41FA5}">
                      <a16:colId xmlns:a16="http://schemas.microsoft.com/office/drawing/2014/main" val="2274033689"/>
                    </a:ext>
                  </a:extLst>
                </a:gridCol>
                <a:gridCol w="1548030">
                  <a:extLst>
                    <a:ext uri="{9D8B030D-6E8A-4147-A177-3AD203B41FA5}">
                      <a16:colId xmlns:a16="http://schemas.microsoft.com/office/drawing/2014/main" val="1862651942"/>
                    </a:ext>
                  </a:extLst>
                </a:gridCol>
                <a:gridCol w="1078546">
                  <a:extLst>
                    <a:ext uri="{9D8B030D-6E8A-4147-A177-3AD203B41FA5}">
                      <a16:colId xmlns:a16="http://schemas.microsoft.com/office/drawing/2014/main" val="4110683893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Published years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Web address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Number of IMOs</a:t>
                      </a:r>
                      <a:br>
                        <a:rPr lang="en-US" sz="1400" u="none" strike="noStrike">
                          <a:effectLst/>
                        </a:rPr>
                      </a:br>
                      <a:r>
                        <a:rPr lang="en-US" sz="1400" u="none" strike="noStrike">
                          <a:effectLst/>
                        </a:rPr>
                        <a:t>All years / last year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400" u="none" strike="noStrike">
                          <a:effectLst/>
                        </a:rPr>
                        <a:t>Publication year</a:t>
                      </a:r>
                      <a:endParaRPr lang="pl-PL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294452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2013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sng" strike="noStrike">
                          <a:effectLst/>
                          <a:hlinkClick r:id="rId2"/>
                        </a:rPr>
                        <a:t>https://doi.org/10.5880/INTERMAGNET.2013</a:t>
                      </a:r>
                      <a:endParaRPr lang="pl-PL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112 / 112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2017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2009122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2014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sng" strike="noStrike">
                          <a:effectLst/>
                          <a:hlinkClick r:id="rId3"/>
                        </a:rPr>
                        <a:t>https://doi.org/10.5880/INTERMAGNET.2014</a:t>
                      </a:r>
                      <a:endParaRPr lang="pl-PL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112 / 112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2019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145535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1991-2015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sng" strike="noStrike">
                          <a:effectLst/>
                          <a:hlinkClick r:id="rId4"/>
                        </a:rPr>
                        <a:t>https://doi.org/10.5880/INTERMAGNET.1991.2015</a:t>
                      </a:r>
                      <a:endParaRPr lang="pl-PL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145/ 117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2020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0063860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1991-2016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sng" strike="noStrike">
                          <a:effectLst/>
                          <a:hlinkClick r:id="rId5"/>
                        </a:rPr>
                        <a:t>https://doi.org/10.5880/INTERMAGNET.1991.2016</a:t>
                      </a:r>
                      <a:endParaRPr lang="pl-PL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147/ 116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2021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2532217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1991-2017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sng" strike="noStrike">
                          <a:effectLst/>
                          <a:hlinkClick r:id="rId6"/>
                        </a:rPr>
                        <a:t>https://doi.org/10.5880/INTERMAGNET.1991.2017</a:t>
                      </a:r>
                      <a:endParaRPr lang="pl-PL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148/ 114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2021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5089843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1991-2018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sng" strike="noStrike">
                          <a:effectLst/>
                          <a:hlinkClick r:id="rId7"/>
                        </a:rPr>
                        <a:t>https://doi.org/10.5880/INTERMAGNET.1991.2018</a:t>
                      </a:r>
                      <a:endParaRPr lang="pl-PL" sz="12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148/ 110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2021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92762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1991-2019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l-PL" sz="1200" u="sng" strike="noStrike" dirty="0">
                          <a:effectLst/>
                          <a:hlinkClick r:id="rId8"/>
                        </a:rPr>
                        <a:t>https://doi.org/10.5880/INTERMAGNET.1991</a:t>
                      </a:r>
                      <a:r>
                        <a:rPr lang="pl-PL" dirty="0">
                          <a:solidFill>
                            <a:srgbClr val="FF0000"/>
                          </a:solidFill>
                          <a:hlinkClick r:id="rId8"/>
                        </a:rPr>
                        <a:t>..</a:t>
                      </a:r>
                      <a:r>
                        <a:rPr lang="pl-PL" sz="1200" u="sng" strike="noStrike" dirty="0">
                          <a:effectLst/>
                          <a:hlinkClick r:id="rId8"/>
                        </a:rPr>
                        <a:t>2019</a:t>
                      </a:r>
                      <a:endParaRPr lang="pl-PL" sz="120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>
                          <a:effectLst/>
                        </a:rPr>
                        <a:t>150/ 110</a:t>
                      </a:r>
                      <a:endParaRPr lang="pl-PL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l-PL" sz="1200" u="none" strike="noStrike" dirty="0">
                          <a:effectLst/>
                        </a:rPr>
                        <a:t>2022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991305"/>
                  </a:ext>
                </a:extLst>
              </a:tr>
            </a:tbl>
          </a:graphicData>
        </a:graphic>
      </p:graphicFrame>
      <p:sp>
        <p:nvSpPr>
          <p:cNvPr id="2" name="Prostokąt 1"/>
          <p:cNvSpPr/>
          <p:nvPr/>
        </p:nvSpPr>
        <p:spPr>
          <a:xfrm>
            <a:off x="4788131" y="5134768"/>
            <a:ext cx="133004" cy="188078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33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44"/>
    </mc:Choice>
    <mc:Fallback xmlns="">
      <p:transition spd="slow" advTm="1674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46435" y="2924664"/>
            <a:ext cx="4620358" cy="574675"/>
          </a:xfrm>
        </p:spPr>
        <p:txBody>
          <a:bodyPr/>
          <a:lstStyle/>
          <a:p>
            <a:pPr marL="0" indent="0">
              <a:buNone/>
            </a:pPr>
            <a:r>
              <a:rPr lang="pl-PL" dirty="0" err="1" smtClean="0"/>
              <a:t>Thank</a:t>
            </a:r>
            <a:r>
              <a:rPr lang="pl-PL" dirty="0" smtClean="0"/>
              <a:t> </a:t>
            </a:r>
            <a:r>
              <a:rPr lang="pl-PL" dirty="0" err="1" smtClean="0"/>
              <a:t>you</a:t>
            </a:r>
            <a:r>
              <a:rPr lang="pl-PL" dirty="0" smtClean="0"/>
              <a:t> for </a:t>
            </a:r>
            <a:r>
              <a:rPr lang="pl-PL" dirty="0" err="1" smtClean="0"/>
              <a:t>your</a:t>
            </a:r>
            <a:r>
              <a:rPr lang="pl-PL" dirty="0" smtClean="0"/>
              <a:t> </a:t>
            </a:r>
            <a:r>
              <a:rPr lang="pl-PL" dirty="0" err="1" smtClean="0"/>
              <a:t>attention</a:t>
            </a:r>
            <a:r>
              <a:rPr lang="pl-PL" dirty="0" smtClean="0"/>
              <a:t> !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863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28"/>
    </mc:Choice>
    <mc:Fallback xmlns="">
      <p:transition spd="slow" advTm="6728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kiet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Pakiet 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Pakiet 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2644</TotalTime>
  <Words>542</Words>
  <Application>Microsoft Office PowerPoint</Application>
  <PresentationFormat>Pokaz na ekranie (4:3)</PresentationFormat>
  <Paragraphs>100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MS Mincho</vt:lpstr>
      <vt:lpstr>Times New Roman</vt:lpstr>
      <vt:lpstr>Motyw pakietu Office</vt:lpstr>
      <vt:lpstr>Report on definitive data timelines  Definitive Data Subcommittee</vt:lpstr>
      <vt:lpstr>One-minute definitive data collection Summary of 2019-2022 (last 4 years)  (situation in mid-May, 2023)</vt:lpstr>
      <vt:lpstr>One-minute definitive data collection Summary of 2020, 2021, 2022  (situation at the beginning of mid May 2023)</vt:lpstr>
      <vt:lpstr>Recent IRDS/DOI publications of 1-min definitive (not presented on previous INTERMAGNET meetings)</vt:lpstr>
      <vt:lpstr>Summary of released DOI so far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Reda</dc:creator>
  <cp:lastModifiedBy>Jan Reda</cp:lastModifiedBy>
  <cp:revision>211</cp:revision>
  <cp:lastPrinted>2023-05-19T08:41:27Z</cp:lastPrinted>
  <dcterms:created xsi:type="dcterms:W3CDTF">2019-07-15T18:27:07Z</dcterms:created>
  <dcterms:modified xsi:type="dcterms:W3CDTF">2023-05-26T09:38:27Z</dcterms:modified>
</cp:coreProperties>
</file>