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6858000"/>
  <p:notesSz cx="6832600" cy="997902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A8B914-48C0-4ED6-8F40-6881C5AD64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600" cy="196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4130640"/>
            <a:ext cx="8229600" cy="196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BE8E8A-AEEB-4E02-AB26-AD2502C842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4130640"/>
            <a:ext cx="4015800" cy="196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4130640"/>
            <a:ext cx="4015800" cy="196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C60288-C81C-445E-9D1D-57EA6A05CE0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2649600" cy="196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981080"/>
            <a:ext cx="2649600" cy="196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981080"/>
            <a:ext cx="2649600" cy="196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4130640"/>
            <a:ext cx="2649600" cy="196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4130640"/>
            <a:ext cx="2649600" cy="196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4130640"/>
            <a:ext cx="2649600" cy="196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AB2F87-2543-4FD9-B44B-29E44412370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981080"/>
            <a:ext cx="82296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7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AD263F-B697-42C6-9D1E-6E864BF8D2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8229600" cy="411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E11F25-913A-4F34-80E9-EBEDCC136F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411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411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01AE8A-CC93-45E2-AADE-F01E1B353F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F01DD9-ECB9-435B-B995-165A2BE911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380880"/>
            <a:ext cx="8229600" cy="63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DF6B11-1AA6-41B3-B691-E5BFFFD50B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411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4130640"/>
            <a:ext cx="4015800" cy="196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17BAAD-0F40-4350-A9BF-829C95F5DA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411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4130640"/>
            <a:ext cx="4015800" cy="196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64B45D-CD42-4FF1-8EA4-A284315427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981080"/>
            <a:ext cx="4015800" cy="196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981080"/>
            <a:ext cx="4015800" cy="196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4130640"/>
            <a:ext cx="8229600" cy="1962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AED58E-2124-4D91-BE4F-A459596802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8229600" cy="13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e5ffff"/>
                </a:solidFill>
                <a:latin typeface="Tahoma"/>
              </a:rPr>
              <a:t>Click to edit the title text format</a:t>
            </a:r>
            <a:endParaRPr b="0" lang="en-AU" sz="4400" spc="-1" strike="noStrike">
              <a:solidFill>
                <a:srgbClr val="e5ffff"/>
              </a:solidFill>
              <a:latin typeface="Tahom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981080"/>
            <a:ext cx="8229600" cy="411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spcBef>
                <a:spcPts val="799"/>
              </a:spcBef>
              <a:buClr>
                <a:srgbClr val="ffcc00"/>
              </a:buClr>
              <a:buSzPct val="65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600"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  <a:p>
            <a:pPr lvl="3" marL="1600200" indent="-228600">
              <a:spcBef>
                <a:spcPts val="799"/>
              </a:spcBef>
              <a:buClr>
                <a:srgbClr val="ffcc00"/>
              </a:buClr>
              <a:buSzPct val="65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  <a:p>
            <a:pPr lvl="4" marL="2057400" indent="-228600">
              <a:spcBef>
                <a:spcPts val="799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  <a:p>
            <a:pPr lvl="5" marL="2057400" indent="-228600">
              <a:spcBef>
                <a:spcPts val="799"/>
              </a:spcBef>
              <a:buClr>
                <a:srgbClr val="ffffff"/>
              </a:buClr>
              <a:buSzPct val="65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  <a:p>
            <a:pPr lvl="6" marL="2057400" indent="-228600">
              <a:spcBef>
                <a:spcPts val="799"/>
              </a:spcBef>
              <a:buClr>
                <a:srgbClr val="ffffff"/>
              </a:buClr>
              <a:buSzPct val="65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AU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Intermagnet meeting, Paris, October 2010</a:t>
            </a:r>
            <a:endParaRPr b="0" lang="en-AU" sz="1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ru-RU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BE1D21E9-C597-4938-9190-9928484F7A59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68360" y="-387360"/>
            <a:ext cx="8229600" cy="137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4400" spc="-1" strike="noStrike">
                <a:solidFill>
                  <a:srgbClr val="e5ffff"/>
                </a:solidFill>
                <a:latin typeface="Times New Roman"/>
              </a:rPr>
              <a:t>Geomagnetic observatory Kiev</a:t>
            </a:r>
            <a:endParaRPr b="0" lang="en-AU" sz="4400" spc="-1" strike="noStrike">
              <a:solidFill>
                <a:srgbClr val="e5ffff"/>
              </a:solidFill>
              <a:latin typeface="Tahoma"/>
            </a:endParaRPr>
          </a:p>
        </p:txBody>
      </p:sp>
      <p:pic>
        <p:nvPicPr>
          <p:cNvPr id="42" name="Picture 22" descr="Безимени-1"/>
          <p:cNvPicPr/>
          <p:nvPr/>
        </p:nvPicPr>
        <p:blipFill>
          <a:blip r:embed="rId1"/>
          <a:stretch/>
        </p:blipFill>
        <p:spPr>
          <a:xfrm>
            <a:off x="34920" y="836640"/>
            <a:ext cx="4479840" cy="2808360"/>
          </a:xfrm>
          <a:prstGeom prst="rect">
            <a:avLst/>
          </a:prstGeom>
          <a:ln w="0">
            <a:noFill/>
          </a:ln>
        </p:spPr>
      </p:pic>
      <p:sp>
        <p:nvSpPr>
          <p:cNvPr id="43" name="Номер слайда 4"/>
          <p:cNvSpPr/>
          <p:nvPr/>
        </p:nvSpPr>
        <p:spPr>
          <a:xfrm>
            <a:off x="6553080" y="6245280"/>
            <a:ext cx="213372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7F9443AC-DF8B-4CDD-804E-B5118DE0EAF0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44" name="Picture 4" descr="Sertificat"/>
          <p:cNvPicPr/>
          <p:nvPr/>
        </p:nvPicPr>
        <p:blipFill>
          <a:blip r:embed="rId2"/>
          <a:stretch/>
        </p:blipFill>
        <p:spPr>
          <a:xfrm>
            <a:off x="34920" y="3714840"/>
            <a:ext cx="4537080" cy="3027240"/>
          </a:xfrm>
          <a:prstGeom prst="rect">
            <a:avLst/>
          </a:prstGeom>
          <a:ln w="0">
            <a:noFill/>
          </a:ln>
        </p:spPr>
      </p:pic>
      <p:sp>
        <p:nvSpPr>
          <p:cNvPr id="45" name="Прямоугольник 2"/>
          <p:cNvSpPr/>
          <p:nvPr/>
        </p:nvSpPr>
        <p:spPr>
          <a:xfrm>
            <a:off x="4572000" y="2421000"/>
            <a:ext cx="4572000" cy="436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Geomagnetic Observatory KIV began its work in May 1958 in connection with the International Geophysical Year.</a:t>
            </a:r>
            <a:endParaRPr b="0" lang="en-AU" sz="2000" spc="-1" strike="noStrike">
              <a:solidFill>
                <a:srgbClr val="ffffff"/>
              </a:solidFill>
              <a:latin typeface="Tahoma"/>
            </a:endParaRPr>
          </a:p>
          <a:p>
            <a:pPr algn="just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In 2004, thanks to the INTASS project, the geomagnetic observatory was equipped with new digital devices and started working according to the INTERMAGNET protocol.</a:t>
            </a:r>
            <a:endParaRPr b="0" lang="en-AU" sz="2000" spc="-1" strike="noStrike">
              <a:solidFill>
                <a:srgbClr val="ffffff"/>
              </a:solidFill>
              <a:latin typeface="Tahoma"/>
            </a:endParaRPr>
          </a:p>
          <a:p>
            <a:pPr algn="just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In 2011, Kyiv became a full member of INTERMAGNET.</a:t>
            </a:r>
            <a:endParaRPr b="0" lang="en-AU" sz="2000" spc="-1" strike="noStrike">
              <a:solidFill>
                <a:srgbClr val="ffffff"/>
              </a:solidFill>
              <a:latin typeface="Tahoma"/>
            </a:endParaRPr>
          </a:p>
          <a:p>
            <a:pPr algn="just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Data from the observatory are used to construct maps of the magnetic field, as well as to construct models of the geomagnetic field, including IGRF</a:t>
            </a:r>
            <a:endParaRPr b="0" lang="en-AU" sz="20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46" name="Picture 5" descr="fig6"/>
          <p:cNvPicPr/>
          <p:nvPr/>
        </p:nvPicPr>
        <p:blipFill>
          <a:blip r:embed="rId3"/>
          <a:stretch/>
        </p:blipFill>
        <p:spPr>
          <a:xfrm>
            <a:off x="4557600" y="836640"/>
            <a:ext cx="2355840" cy="153972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6" descr="fig7"/>
          <p:cNvPicPr/>
          <p:nvPr/>
        </p:nvPicPr>
        <p:blipFill>
          <a:blip r:embed="rId4"/>
          <a:stretch/>
        </p:blipFill>
        <p:spPr>
          <a:xfrm>
            <a:off x="7020000" y="836640"/>
            <a:ext cx="2052720" cy="153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Номер слайда 4"/>
          <p:cNvSpPr/>
          <p:nvPr/>
        </p:nvSpPr>
        <p:spPr>
          <a:xfrm>
            <a:off x="6553080" y="6245280"/>
            <a:ext cx="213372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DFD8E304-4EF5-4F53-8827-67564C2FD45B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49" name="Рисунок 5" descr=""/>
          <p:cNvPicPr/>
          <p:nvPr/>
        </p:nvPicPr>
        <p:blipFill>
          <a:blip r:embed="rId1"/>
          <a:stretch/>
        </p:blipFill>
        <p:spPr>
          <a:xfrm>
            <a:off x="84240" y="260280"/>
            <a:ext cx="5640120" cy="3452760"/>
          </a:xfrm>
          <a:prstGeom prst="rect">
            <a:avLst/>
          </a:prstGeom>
          <a:ln w="0">
            <a:noFill/>
          </a:ln>
        </p:spPr>
      </p:pic>
      <p:pic>
        <p:nvPicPr>
          <p:cNvPr id="50" name="Рисунок 6" descr=""/>
          <p:cNvPicPr/>
          <p:nvPr/>
        </p:nvPicPr>
        <p:blipFill>
          <a:blip r:embed="rId2"/>
          <a:stretch/>
        </p:blipFill>
        <p:spPr>
          <a:xfrm>
            <a:off x="5796000" y="189000"/>
            <a:ext cx="2905200" cy="3873240"/>
          </a:xfrm>
          <a:prstGeom prst="rect">
            <a:avLst/>
          </a:prstGeom>
          <a:ln w="0">
            <a:noFill/>
          </a:ln>
        </p:spPr>
      </p:pic>
      <p:pic>
        <p:nvPicPr>
          <p:cNvPr id="51" name="Рисунок 7" descr=""/>
          <p:cNvPicPr/>
          <p:nvPr/>
        </p:nvPicPr>
        <p:blipFill>
          <a:blip r:embed="rId3"/>
          <a:stretch/>
        </p:blipFill>
        <p:spPr>
          <a:xfrm>
            <a:off x="150840" y="3968640"/>
            <a:ext cx="5497560" cy="24717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9"/>
          <p:cNvSpPr/>
          <p:nvPr/>
        </p:nvSpPr>
        <p:spPr>
          <a:xfrm>
            <a:off x="5724360" y="4127400"/>
            <a:ext cx="3419640" cy="283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uk-UA" sz="2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The Observatory "Kyiv" was destroyed by the Russian military in February 2022 and is currently not working.</a:t>
            </a:r>
            <a:endParaRPr b="0" lang="en-AU" sz="2000" spc="-1" strike="noStrike">
              <a:solidFill>
                <a:srgbClr val="ffffff"/>
              </a:solidFill>
              <a:latin typeface="Tahoma"/>
            </a:endParaRPr>
          </a:p>
          <a:p>
            <a:pPr algn="just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The buildings and equipment of the observatory were broken and   necessary need</a:t>
            </a:r>
            <a:endParaRPr b="0" lang="en-AU" sz="2000" spc="-1" strike="noStrike">
              <a:solidFill>
                <a:srgbClr val="ffffff"/>
              </a:solidFill>
              <a:latin typeface="Tahoma"/>
            </a:endParaRPr>
          </a:p>
          <a:p>
            <a:pPr algn="just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repair.</a:t>
            </a:r>
            <a:endParaRPr b="0" lang="en-AU" sz="2000" spc="-1" strike="noStrike">
              <a:solidFill>
                <a:srgbClr val="ffffff"/>
              </a:solidFill>
              <a:latin typeface="Tahoma"/>
            </a:endParaRPr>
          </a:p>
          <a:p>
            <a:pPr algn="just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Номер слайда 2"/>
          <p:cNvSpPr/>
          <p:nvPr/>
        </p:nvSpPr>
        <p:spPr>
          <a:xfrm>
            <a:off x="6553080" y="6245280"/>
            <a:ext cx="213372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B8B8D4C2-1A10-4DA9-9075-CD41D10D1F26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4" name="Прямоугольник 4"/>
          <p:cNvSpPr/>
          <p:nvPr/>
        </p:nvSpPr>
        <p:spPr>
          <a:xfrm>
            <a:off x="34920" y="115920"/>
            <a:ext cx="9145440" cy="737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Aft>
                <a:spcPts val="1800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For further functioning of geomagnetic observatory  Kyiv is necessary:</a:t>
            </a:r>
            <a:endParaRPr b="0" lang="en-AU" sz="44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- new computers;</a:t>
            </a:r>
            <a:endParaRPr b="0" lang="en-AU" sz="40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- new proton magnetometers; </a:t>
            </a:r>
            <a:endParaRPr b="0" lang="en-AU" sz="40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- restore magnetovariation stations;</a:t>
            </a:r>
            <a:endParaRPr b="0" lang="en-AU" sz="40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spcAft>
                <a:spcPts val="1800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- restore DI fluxgate magnetometer.</a:t>
            </a:r>
            <a:endParaRPr b="0" lang="en-AU" sz="4000" spc="-1" strike="noStrike">
              <a:solidFill>
                <a:srgbClr val="ffffff"/>
              </a:solidFill>
              <a:latin typeface="Tahoma"/>
            </a:endParaRPr>
          </a:p>
          <a:p>
            <a:pPr algn="just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We hope that, together with the international community, we will restore the work of the Kyiv observatory.</a:t>
            </a:r>
            <a:endParaRPr b="0" lang="en-AU" sz="40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4000" spc="-1" strike="noStrike">
              <a:solidFill>
                <a:srgbClr val="ffffff"/>
              </a:solidFill>
              <a:latin typeface="Tahoma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4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Номер слайда 2"/>
          <p:cNvSpPr/>
          <p:nvPr/>
        </p:nvSpPr>
        <p:spPr>
          <a:xfrm>
            <a:off x="6553080" y="6245280"/>
            <a:ext cx="213372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2685A6F8-F358-4AB3-B48E-0BB3DE069A0E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AU" sz="1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" name="Прямоугольник 3"/>
          <p:cNvSpPr/>
          <p:nvPr/>
        </p:nvSpPr>
        <p:spPr>
          <a:xfrm>
            <a:off x="250920" y="404640"/>
            <a:ext cx="8569080" cy="511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Head of the geomagnetism department</a:t>
            </a:r>
            <a:endParaRPr b="0" lang="en-AU" sz="3000" spc="-1" strike="noStrike">
              <a:solidFill>
                <a:srgbClr val="ffffff"/>
              </a:solidFill>
              <a:latin typeface="Tahoma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of Institute of Geophysics by S.I. Subbotin name</a:t>
            </a:r>
            <a:endParaRPr b="0" lang="en-AU" sz="3000" spc="-1" strike="noStrike">
              <a:solidFill>
                <a:srgbClr val="ffffff"/>
              </a:solidFill>
              <a:latin typeface="Tahoma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National Academy of Sciences of Ukraine</a:t>
            </a:r>
            <a:endParaRPr b="0" lang="en-AU" sz="3000" spc="-1" strike="noStrike">
              <a:solidFill>
                <a:srgbClr val="ffffff"/>
              </a:solidFill>
              <a:latin typeface="Tahoma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 </a:t>
            </a:r>
            <a:endParaRPr b="0" lang="en-AU" sz="3000" spc="-1" strike="noStrike">
              <a:solidFill>
                <a:srgbClr val="ffffff"/>
              </a:solidFill>
              <a:latin typeface="Tahoma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Professor Mykhailo Orlyuk</a:t>
            </a:r>
            <a:endParaRPr b="0" lang="en-AU" sz="3000" spc="-1" strike="noStrike">
              <a:solidFill>
                <a:srgbClr val="ffffff"/>
              </a:solidFill>
              <a:latin typeface="Tahoma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000" spc="-1" strike="noStrike">
              <a:solidFill>
                <a:srgbClr val="ffffff"/>
              </a:solidFill>
              <a:latin typeface="Tahoma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Head of geomagnetic observatories of Ukraine</a:t>
            </a:r>
            <a:endParaRPr b="0" lang="en-AU" sz="3000" spc="-1" strike="noStrike">
              <a:solidFill>
                <a:srgbClr val="ffffff"/>
              </a:solidFill>
              <a:latin typeface="Tahoma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uk-UA" sz="3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о</a:t>
            </a:r>
            <a:r>
              <a:rPr b="0" lang="en-US" sz="3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f Institute of Geophysics name by S.I. Subbotin name</a:t>
            </a:r>
            <a:endParaRPr b="0" lang="en-AU" sz="3000" spc="-1" strike="noStrike">
              <a:solidFill>
                <a:srgbClr val="ffffff"/>
              </a:solidFill>
              <a:latin typeface="Tahoma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 </a:t>
            </a:r>
            <a:r>
              <a:rPr b="0" lang="en-US" sz="3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National Academy of Sciences of Ukraine</a:t>
            </a:r>
            <a:endParaRPr b="0" lang="en-AU" sz="3000" spc="-1" strike="noStrike">
              <a:solidFill>
                <a:srgbClr val="ffffff"/>
              </a:solidFill>
              <a:latin typeface="Tahoma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000" spc="-1" strike="noStrike">
              <a:solidFill>
                <a:srgbClr val="ffffff"/>
              </a:solidFill>
              <a:latin typeface="Tahoma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0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Dr. Sc.  Yuri Sumaruk</a:t>
            </a:r>
            <a:endParaRPr b="0" lang="en-AU" sz="3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Application>LibreOffice/7.5.1.2$Windows_X86_64 LibreOffice_project/fcbaee479e84c6cd81291587d2ee68cba099e129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2008-06-23T04:40:01Z</dcterms:created>
  <dc:creator>taras</dc:creator>
  <dc:description/>
  <dc:language>en-AU</dc:language>
  <cp:lastModifiedBy>user</cp:lastModifiedBy>
  <dcterms:modified xsi:type="dcterms:W3CDTF">2023-05-27T05:12:43Z</dcterms:modified>
  <cp:revision>61</cp:revision>
  <dc:subject/>
  <dc:title>Дослідження варіацій магнітного поля Землі на геомагнітній обсерваторії “Львів”</dc:title>
</cp:coreProperties>
</file>