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428" r:id="rId3"/>
    <p:sldId id="429" r:id="rId4"/>
    <p:sldId id="427" r:id="rId5"/>
    <p:sldId id="430" r:id="rId6"/>
    <p:sldId id="43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68"/>
    <p:restoredTop sz="86395"/>
  </p:normalViewPr>
  <p:slideViewPr>
    <p:cSldViewPr snapToGrid="0">
      <p:cViewPr varScale="1">
        <p:scale>
          <a:sx n="78" d="100"/>
          <a:sy n="78" d="100"/>
        </p:scale>
        <p:origin x="192" y="8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9E9971-F775-4B4F-9523-C252FD816536}" type="datetimeFigureOut">
              <a:rPr lang="en-US" smtClean="0"/>
              <a:t>7/9/23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E5D5F3-F0A8-9F42-BB89-247C7844DEC9}" type="slidenum">
              <a:rPr lang="en-US" smtClean="0"/>
              <a:t>‹#›</a:t>
            </a:fld>
            <a:endParaRPr lang="en-US"/>
          </a:p>
        </p:txBody>
      </p:sp>
    </p:spTree>
    <p:extLst>
      <p:ext uri="{BB962C8B-B14F-4D97-AF65-F5344CB8AC3E}">
        <p14:creationId xmlns:p14="http://schemas.microsoft.com/office/powerpoint/2010/main" val="2116344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BE5D5F3-F0A8-9F42-BB89-247C7844DEC9}" type="slidenum">
              <a:rPr lang="en-US" smtClean="0"/>
              <a:t>1</a:t>
            </a:fld>
            <a:endParaRPr lang="en-US"/>
          </a:p>
        </p:txBody>
      </p:sp>
    </p:spTree>
    <p:extLst>
      <p:ext uri="{BB962C8B-B14F-4D97-AF65-F5344CB8AC3E}">
        <p14:creationId xmlns:p14="http://schemas.microsoft.com/office/powerpoint/2010/main" val="4273341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BE5D5F3-F0A8-9F42-BB89-247C7844DEC9}" type="slidenum">
              <a:rPr lang="en-US" smtClean="0"/>
              <a:t>2</a:t>
            </a:fld>
            <a:endParaRPr lang="en-US"/>
          </a:p>
        </p:txBody>
      </p:sp>
    </p:spTree>
    <p:extLst>
      <p:ext uri="{BB962C8B-B14F-4D97-AF65-F5344CB8AC3E}">
        <p14:creationId xmlns:p14="http://schemas.microsoft.com/office/powerpoint/2010/main" val="18453754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BE5D5F3-F0A8-9F42-BB89-247C7844DEC9}" type="slidenum">
              <a:rPr lang="en-US" smtClean="0"/>
              <a:t>3</a:t>
            </a:fld>
            <a:endParaRPr lang="en-US"/>
          </a:p>
        </p:txBody>
      </p:sp>
    </p:spTree>
    <p:extLst>
      <p:ext uri="{BB962C8B-B14F-4D97-AF65-F5344CB8AC3E}">
        <p14:creationId xmlns:p14="http://schemas.microsoft.com/office/powerpoint/2010/main" val="686427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BE5D5F3-F0A8-9F42-BB89-247C7844DEC9}" type="slidenum">
              <a:rPr lang="en-US" smtClean="0"/>
              <a:t>4</a:t>
            </a:fld>
            <a:endParaRPr lang="en-US"/>
          </a:p>
        </p:txBody>
      </p:sp>
    </p:spTree>
    <p:extLst>
      <p:ext uri="{BB962C8B-B14F-4D97-AF65-F5344CB8AC3E}">
        <p14:creationId xmlns:p14="http://schemas.microsoft.com/office/powerpoint/2010/main" val="2131745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BE5D5F3-F0A8-9F42-BB89-247C7844DEC9}" type="slidenum">
              <a:rPr lang="en-US" smtClean="0"/>
              <a:t>5</a:t>
            </a:fld>
            <a:endParaRPr lang="en-US"/>
          </a:p>
        </p:txBody>
      </p:sp>
    </p:spTree>
    <p:extLst>
      <p:ext uri="{BB962C8B-B14F-4D97-AF65-F5344CB8AC3E}">
        <p14:creationId xmlns:p14="http://schemas.microsoft.com/office/powerpoint/2010/main" val="2233892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BE5D5F3-F0A8-9F42-BB89-247C7844DEC9}" type="slidenum">
              <a:rPr lang="en-US" smtClean="0"/>
              <a:t>6</a:t>
            </a:fld>
            <a:endParaRPr lang="en-US"/>
          </a:p>
        </p:txBody>
      </p:sp>
    </p:spTree>
    <p:extLst>
      <p:ext uri="{BB962C8B-B14F-4D97-AF65-F5344CB8AC3E}">
        <p14:creationId xmlns:p14="http://schemas.microsoft.com/office/powerpoint/2010/main" val="802549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DBEB-76AF-D3C2-0BDA-A07546B700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490DFD-4903-884D-374E-A45B3AEB6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B49A9B-C48C-A639-58F7-B25F4EA5DF90}"/>
              </a:ext>
            </a:extLst>
          </p:cNvPr>
          <p:cNvSpPr>
            <a:spLocks noGrp="1"/>
          </p:cNvSpPr>
          <p:nvPr>
            <p:ph type="dt" sz="half" idx="10"/>
          </p:nvPr>
        </p:nvSpPr>
        <p:spPr/>
        <p:txBody>
          <a:bodyPr/>
          <a:lstStyle/>
          <a:p>
            <a:fld id="{86253E89-F168-3842-8374-F70D79A089A6}" type="datetimeFigureOut">
              <a:rPr lang="en-US" smtClean="0"/>
              <a:t>7/9/23</a:t>
            </a:fld>
            <a:endParaRPr lang="en-US"/>
          </a:p>
        </p:txBody>
      </p:sp>
      <p:sp>
        <p:nvSpPr>
          <p:cNvPr id="5" name="Footer Placeholder 4">
            <a:extLst>
              <a:ext uri="{FF2B5EF4-FFF2-40B4-BE49-F238E27FC236}">
                <a16:creationId xmlns:a16="http://schemas.microsoft.com/office/drawing/2014/main" id="{F635CCCD-EEF9-C464-7BFE-AF0990750E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1E7A3-BBBB-E9A3-6784-B5FE341C2738}"/>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123211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C06F-CE0E-E5E9-8136-74C3F76F42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7139CF-6329-4A86-A775-B1398E6C48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DC072A-DFE4-0546-574F-B4001044AC13}"/>
              </a:ext>
            </a:extLst>
          </p:cNvPr>
          <p:cNvSpPr>
            <a:spLocks noGrp="1"/>
          </p:cNvSpPr>
          <p:nvPr>
            <p:ph type="dt" sz="half" idx="10"/>
          </p:nvPr>
        </p:nvSpPr>
        <p:spPr/>
        <p:txBody>
          <a:bodyPr/>
          <a:lstStyle/>
          <a:p>
            <a:fld id="{86253E89-F168-3842-8374-F70D79A089A6}" type="datetimeFigureOut">
              <a:rPr lang="en-US" smtClean="0"/>
              <a:t>7/9/23</a:t>
            </a:fld>
            <a:endParaRPr lang="en-US"/>
          </a:p>
        </p:txBody>
      </p:sp>
      <p:sp>
        <p:nvSpPr>
          <p:cNvPr id="5" name="Footer Placeholder 4">
            <a:extLst>
              <a:ext uri="{FF2B5EF4-FFF2-40B4-BE49-F238E27FC236}">
                <a16:creationId xmlns:a16="http://schemas.microsoft.com/office/drawing/2014/main" id="{012233D6-444D-611C-39DD-8F01DFC495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8796B-7310-354D-7B25-95D23C2CD8A4}"/>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163400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1A5BCC-8CF1-A149-2002-DA0B67EA3D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AE0DEA-3485-DCBD-3FA3-252BBC5AF6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49B49-3C75-315D-58FE-0E547D16D420}"/>
              </a:ext>
            </a:extLst>
          </p:cNvPr>
          <p:cNvSpPr>
            <a:spLocks noGrp="1"/>
          </p:cNvSpPr>
          <p:nvPr>
            <p:ph type="dt" sz="half" idx="10"/>
          </p:nvPr>
        </p:nvSpPr>
        <p:spPr/>
        <p:txBody>
          <a:bodyPr/>
          <a:lstStyle/>
          <a:p>
            <a:fld id="{86253E89-F168-3842-8374-F70D79A089A6}" type="datetimeFigureOut">
              <a:rPr lang="en-US" smtClean="0"/>
              <a:t>7/9/23</a:t>
            </a:fld>
            <a:endParaRPr lang="en-US"/>
          </a:p>
        </p:txBody>
      </p:sp>
      <p:sp>
        <p:nvSpPr>
          <p:cNvPr id="5" name="Footer Placeholder 4">
            <a:extLst>
              <a:ext uri="{FF2B5EF4-FFF2-40B4-BE49-F238E27FC236}">
                <a16:creationId xmlns:a16="http://schemas.microsoft.com/office/drawing/2014/main" id="{21B0F6A5-C002-B371-5D1B-854E047B4C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A56F0D-F27E-0B9B-A762-F33294D900CD}"/>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157484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89462-B511-8215-B884-D33CF8D973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1167AB-2D89-D7C2-83B9-6FE7A5A49E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BC397-9C06-C9BB-D1C7-DC6E42E600B7}"/>
              </a:ext>
            </a:extLst>
          </p:cNvPr>
          <p:cNvSpPr>
            <a:spLocks noGrp="1"/>
          </p:cNvSpPr>
          <p:nvPr>
            <p:ph type="dt" sz="half" idx="10"/>
          </p:nvPr>
        </p:nvSpPr>
        <p:spPr/>
        <p:txBody>
          <a:bodyPr/>
          <a:lstStyle/>
          <a:p>
            <a:fld id="{86253E89-F168-3842-8374-F70D79A089A6}" type="datetimeFigureOut">
              <a:rPr lang="en-US" smtClean="0"/>
              <a:t>7/9/23</a:t>
            </a:fld>
            <a:endParaRPr lang="en-US"/>
          </a:p>
        </p:txBody>
      </p:sp>
      <p:sp>
        <p:nvSpPr>
          <p:cNvPr id="5" name="Footer Placeholder 4">
            <a:extLst>
              <a:ext uri="{FF2B5EF4-FFF2-40B4-BE49-F238E27FC236}">
                <a16:creationId xmlns:a16="http://schemas.microsoft.com/office/drawing/2014/main" id="{74B455C6-984E-0C0F-EC80-9C8287C8FC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3E08AB-985A-C8D5-B23C-2FF79226BE34}"/>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2435135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FB9-080C-85B8-9106-3717EA05B5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6893E1-DFFF-C9E7-0E55-BA50C10FE4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393FBD-83F7-C096-4FEC-9EEF1A4933C9}"/>
              </a:ext>
            </a:extLst>
          </p:cNvPr>
          <p:cNvSpPr>
            <a:spLocks noGrp="1"/>
          </p:cNvSpPr>
          <p:nvPr>
            <p:ph type="dt" sz="half" idx="10"/>
          </p:nvPr>
        </p:nvSpPr>
        <p:spPr/>
        <p:txBody>
          <a:bodyPr/>
          <a:lstStyle/>
          <a:p>
            <a:fld id="{86253E89-F168-3842-8374-F70D79A089A6}" type="datetimeFigureOut">
              <a:rPr lang="en-US" smtClean="0"/>
              <a:t>7/9/23</a:t>
            </a:fld>
            <a:endParaRPr lang="en-US"/>
          </a:p>
        </p:txBody>
      </p:sp>
      <p:sp>
        <p:nvSpPr>
          <p:cNvPr id="5" name="Footer Placeholder 4">
            <a:extLst>
              <a:ext uri="{FF2B5EF4-FFF2-40B4-BE49-F238E27FC236}">
                <a16:creationId xmlns:a16="http://schemas.microsoft.com/office/drawing/2014/main" id="{67EE1BBA-B91B-1F02-B789-4F36D3340A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CADE9-0E86-1D81-2B34-5DE593B058CF}"/>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4061929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1DEE-27A0-641C-7990-CFDB1E6C00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D4EB1E-FB33-3BF1-A204-B26237CD12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5BAED1-4B5D-F986-F8A4-35C9C96E0F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4A4E65-41C2-8118-D1B1-3496EEA78ACE}"/>
              </a:ext>
            </a:extLst>
          </p:cNvPr>
          <p:cNvSpPr>
            <a:spLocks noGrp="1"/>
          </p:cNvSpPr>
          <p:nvPr>
            <p:ph type="dt" sz="half" idx="10"/>
          </p:nvPr>
        </p:nvSpPr>
        <p:spPr/>
        <p:txBody>
          <a:bodyPr/>
          <a:lstStyle/>
          <a:p>
            <a:fld id="{86253E89-F168-3842-8374-F70D79A089A6}" type="datetimeFigureOut">
              <a:rPr lang="en-US" smtClean="0"/>
              <a:t>7/9/23</a:t>
            </a:fld>
            <a:endParaRPr lang="en-US"/>
          </a:p>
        </p:txBody>
      </p:sp>
      <p:sp>
        <p:nvSpPr>
          <p:cNvPr id="6" name="Footer Placeholder 5">
            <a:extLst>
              <a:ext uri="{FF2B5EF4-FFF2-40B4-BE49-F238E27FC236}">
                <a16:creationId xmlns:a16="http://schemas.microsoft.com/office/drawing/2014/main" id="{EA5F93C8-D235-87BD-E5F1-B882025FCD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43449E-2212-4187-DA03-74122FAF92E5}"/>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2728039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A8DB2-6AA6-FE94-B416-51E8AF030FB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932315D-79C3-79EF-2510-695B798123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9942D1-D489-AA2F-96A6-7AD3E7A175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78EAAF-846E-F7F0-E817-3FF373A79F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EC9D41-29FC-8FEF-E9EA-CD9D303C52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50ECA0-03E8-BAAC-1348-67FE378D0057}"/>
              </a:ext>
            </a:extLst>
          </p:cNvPr>
          <p:cNvSpPr>
            <a:spLocks noGrp="1"/>
          </p:cNvSpPr>
          <p:nvPr>
            <p:ph type="dt" sz="half" idx="10"/>
          </p:nvPr>
        </p:nvSpPr>
        <p:spPr/>
        <p:txBody>
          <a:bodyPr/>
          <a:lstStyle/>
          <a:p>
            <a:fld id="{86253E89-F168-3842-8374-F70D79A089A6}" type="datetimeFigureOut">
              <a:rPr lang="en-US" smtClean="0"/>
              <a:t>7/9/23</a:t>
            </a:fld>
            <a:endParaRPr lang="en-US"/>
          </a:p>
        </p:txBody>
      </p:sp>
      <p:sp>
        <p:nvSpPr>
          <p:cNvPr id="8" name="Footer Placeholder 7">
            <a:extLst>
              <a:ext uri="{FF2B5EF4-FFF2-40B4-BE49-F238E27FC236}">
                <a16:creationId xmlns:a16="http://schemas.microsoft.com/office/drawing/2014/main" id="{58C5C767-6B17-BEC5-1126-953EAF733C3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E9722B-9E07-F9EB-9C0C-1F50C65D5E2A}"/>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2326985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6EEEC-0D83-75B4-A121-B96EDC7010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144D50-2B54-41D3-516C-3884A045B830}"/>
              </a:ext>
            </a:extLst>
          </p:cNvPr>
          <p:cNvSpPr>
            <a:spLocks noGrp="1"/>
          </p:cNvSpPr>
          <p:nvPr>
            <p:ph type="dt" sz="half" idx="10"/>
          </p:nvPr>
        </p:nvSpPr>
        <p:spPr/>
        <p:txBody>
          <a:bodyPr/>
          <a:lstStyle/>
          <a:p>
            <a:fld id="{86253E89-F168-3842-8374-F70D79A089A6}" type="datetimeFigureOut">
              <a:rPr lang="en-US" smtClean="0"/>
              <a:t>7/9/23</a:t>
            </a:fld>
            <a:endParaRPr lang="en-US"/>
          </a:p>
        </p:txBody>
      </p:sp>
      <p:sp>
        <p:nvSpPr>
          <p:cNvPr id="4" name="Footer Placeholder 3">
            <a:extLst>
              <a:ext uri="{FF2B5EF4-FFF2-40B4-BE49-F238E27FC236}">
                <a16:creationId xmlns:a16="http://schemas.microsoft.com/office/drawing/2014/main" id="{EF67A2DB-3ACC-9F2E-D949-AFCF405533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F07D97-363D-CD9D-0250-F4363B26AEA2}"/>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1993157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BBCCF1-BDF2-1A8B-9592-86C9EA0F9431}"/>
              </a:ext>
            </a:extLst>
          </p:cNvPr>
          <p:cNvSpPr>
            <a:spLocks noGrp="1"/>
          </p:cNvSpPr>
          <p:nvPr>
            <p:ph type="dt" sz="half" idx="10"/>
          </p:nvPr>
        </p:nvSpPr>
        <p:spPr/>
        <p:txBody>
          <a:bodyPr/>
          <a:lstStyle/>
          <a:p>
            <a:fld id="{86253E89-F168-3842-8374-F70D79A089A6}" type="datetimeFigureOut">
              <a:rPr lang="en-US" smtClean="0"/>
              <a:t>7/9/23</a:t>
            </a:fld>
            <a:endParaRPr lang="en-US"/>
          </a:p>
        </p:txBody>
      </p:sp>
      <p:sp>
        <p:nvSpPr>
          <p:cNvPr id="3" name="Footer Placeholder 2">
            <a:extLst>
              <a:ext uri="{FF2B5EF4-FFF2-40B4-BE49-F238E27FC236}">
                <a16:creationId xmlns:a16="http://schemas.microsoft.com/office/drawing/2014/main" id="{F556E133-EA55-71AC-AD34-E6910B4306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29D22F-D722-1A46-F7B6-07952345AAB9}"/>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90176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16DEC-860F-BCAE-FE62-FB1C983BD4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4F9392C-D517-1058-395A-5F411D726A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CDD8EE-A90D-A6C0-61EB-A2AF8D65B6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31B5EC-8F43-63F4-3C31-DD0652A3A2A3}"/>
              </a:ext>
            </a:extLst>
          </p:cNvPr>
          <p:cNvSpPr>
            <a:spLocks noGrp="1"/>
          </p:cNvSpPr>
          <p:nvPr>
            <p:ph type="dt" sz="half" idx="10"/>
          </p:nvPr>
        </p:nvSpPr>
        <p:spPr/>
        <p:txBody>
          <a:bodyPr/>
          <a:lstStyle/>
          <a:p>
            <a:fld id="{86253E89-F168-3842-8374-F70D79A089A6}" type="datetimeFigureOut">
              <a:rPr lang="en-US" smtClean="0"/>
              <a:t>7/9/23</a:t>
            </a:fld>
            <a:endParaRPr lang="en-US"/>
          </a:p>
        </p:txBody>
      </p:sp>
      <p:sp>
        <p:nvSpPr>
          <p:cNvPr id="6" name="Footer Placeholder 5">
            <a:extLst>
              <a:ext uri="{FF2B5EF4-FFF2-40B4-BE49-F238E27FC236}">
                <a16:creationId xmlns:a16="http://schemas.microsoft.com/office/drawing/2014/main" id="{6995F196-6B97-DAEA-D3FA-72BE96C479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F8F091-F20B-1DB9-792B-FEA7A28CA869}"/>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3685993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97B0-BC02-AB31-AA04-407806D50C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8632A7-202B-C091-4C94-7B139860F7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953032-3A02-0B71-E74A-B521595F06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BF1673-6776-8877-AAAA-948FA6376B5F}"/>
              </a:ext>
            </a:extLst>
          </p:cNvPr>
          <p:cNvSpPr>
            <a:spLocks noGrp="1"/>
          </p:cNvSpPr>
          <p:nvPr>
            <p:ph type="dt" sz="half" idx="10"/>
          </p:nvPr>
        </p:nvSpPr>
        <p:spPr/>
        <p:txBody>
          <a:bodyPr/>
          <a:lstStyle/>
          <a:p>
            <a:fld id="{86253E89-F168-3842-8374-F70D79A089A6}" type="datetimeFigureOut">
              <a:rPr lang="en-US" smtClean="0"/>
              <a:t>7/9/23</a:t>
            </a:fld>
            <a:endParaRPr lang="en-US"/>
          </a:p>
        </p:txBody>
      </p:sp>
      <p:sp>
        <p:nvSpPr>
          <p:cNvPr id="6" name="Footer Placeholder 5">
            <a:extLst>
              <a:ext uri="{FF2B5EF4-FFF2-40B4-BE49-F238E27FC236}">
                <a16:creationId xmlns:a16="http://schemas.microsoft.com/office/drawing/2014/main" id="{BC964D69-B000-9487-5AAF-08C18721CF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A92F2C-0D02-5687-5FB6-8AADBDDEC16E}"/>
              </a:ext>
            </a:extLst>
          </p:cNvPr>
          <p:cNvSpPr>
            <a:spLocks noGrp="1"/>
          </p:cNvSpPr>
          <p:nvPr>
            <p:ph type="sldNum" sz="quarter" idx="12"/>
          </p:nvPr>
        </p:nvSpPr>
        <p:spPr/>
        <p:txBody>
          <a:bodyPr/>
          <a:lstStyle/>
          <a:p>
            <a:fld id="{F4FD1735-A3FB-0C48-8CEE-72F350D9A1BA}" type="slidenum">
              <a:rPr lang="en-US" smtClean="0"/>
              <a:t>‹#›</a:t>
            </a:fld>
            <a:endParaRPr lang="en-US"/>
          </a:p>
        </p:txBody>
      </p:sp>
    </p:spTree>
    <p:extLst>
      <p:ext uri="{BB962C8B-B14F-4D97-AF65-F5344CB8AC3E}">
        <p14:creationId xmlns:p14="http://schemas.microsoft.com/office/powerpoint/2010/main" val="600639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D2A7F4-7F48-3116-1CDA-96D534D35B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161111-E76F-AD02-2B76-D6F2A60FBE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2D374B-E4EA-C0A3-C71F-2E70EE3384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253E89-F168-3842-8374-F70D79A089A6}" type="datetimeFigureOut">
              <a:rPr lang="en-US" smtClean="0"/>
              <a:t>7/9/23</a:t>
            </a:fld>
            <a:endParaRPr lang="en-US"/>
          </a:p>
        </p:txBody>
      </p:sp>
      <p:sp>
        <p:nvSpPr>
          <p:cNvPr id="5" name="Footer Placeholder 4">
            <a:extLst>
              <a:ext uri="{FF2B5EF4-FFF2-40B4-BE49-F238E27FC236}">
                <a16:creationId xmlns:a16="http://schemas.microsoft.com/office/drawing/2014/main" id="{5E1FD4F2-98FA-D3D1-8B9D-7F766CE3F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AC683E-318C-4F7A-B6F5-0796166A09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FD1735-A3FB-0C48-8CEE-72F350D9A1BA}" type="slidenum">
              <a:rPr lang="en-US" smtClean="0"/>
              <a:t>‹#›</a:t>
            </a:fld>
            <a:endParaRPr lang="en-US"/>
          </a:p>
        </p:txBody>
      </p:sp>
    </p:spTree>
    <p:extLst>
      <p:ext uri="{BB962C8B-B14F-4D97-AF65-F5344CB8AC3E}">
        <p14:creationId xmlns:p14="http://schemas.microsoft.com/office/powerpoint/2010/main" val="12204949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blog.codinghorror.com/the-ten-commandments-of-egoless-programm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8CBF-9A17-7155-3E7B-A11BE2B01F4F}"/>
              </a:ext>
            </a:extLst>
          </p:cNvPr>
          <p:cNvSpPr>
            <a:spLocks noGrp="1"/>
          </p:cNvSpPr>
          <p:nvPr>
            <p:ph type="ctrTitle"/>
          </p:nvPr>
        </p:nvSpPr>
        <p:spPr/>
        <p:txBody>
          <a:bodyPr/>
          <a:lstStyle/>
          <a:p>
            <a:r>
              <a:rPr lang="en-US" dirty="0"/>
              <a:t>Working Collaboratively</a:t>
            </a:r>
            <a:br>
              <a:rPr lang="en-US" dirty="0"/>
            </a:br>
            <a:r>
              <a:rPr lang="en-US" dirty="0"/>
              <a:t>Intro</a:t>
            </a:r>
          </a:p>
        </p:txBody>
      </p:sp>
      <p:sp>
        <p:nvSpPr>
          <p:cNvPr id="3" name="Subtitle 2">
            <a:extLst>
              <a:ext uri="{FF2B5EF4-FFF2-40B4-BE49-F238E27FC236}">
                <a16:creationId xmlns:a16="http://schemas.microsoft.com/office/drawing/2014/main" id="{920CD219-A8FD-15D0-B15A-609B848EC246}"/>
              </a:ext>
            </a:extLst>
          </p:cNvPr>
          <p:cNvSpPr>
            <a:spLocks noGrp="1"/>
          </p:cNvSpPr>
          <p:nvPr>
            <p:ph type="subTitle" idx="1"/>
          </p:nvPr>
        </p:nvSpPr>
        <p:spPr/>
        <p:txBody>
          <a:bodyPr/>
          <a:lstStyle/>
          <a:p>
            <a:r>
              <a:rPr lang="en-US" dirty="0"/>
              <a:t>INTERSECT – Bootcamp 2023</a:t>
            </a:r>
          </a:p>
          <a:p>
            <a:r>
              <a:rPr lang="en-US" dirty="0"/>
              <a:t>Lauren </a:t>
            </a:r>
            <a:r>
              <a:rPr lang="en-US" dirty="0" err="1"/>
              <a:t>Milechin</a:t>
            </a:r>
            <a:r>
              <a:rPr lang="en-US" baseline="0" dirty="0"/>
              <a:t> </a:t>
            </a:r>
            <a:r>
              <a:rPr lang="en-US" dirty="0"/>
              <a:t>&amp;</a:t>
            </a:r>
            <a:r>
              <a:rPr lang="en-US" baseline="0" dirty="0"/>
              <a:t> </a:t>
            </a:r>
            <a:r>
              <a:rPr lang="en-US" dirty="0"/>
              <a:t>Dave Rumph</a:t>
            </a:r>
          </a:p>
        </p:txBody>
      </p:sp>
      <p:pic>
        <p:nvPicPr>
          <p:cNvPr id="5" name="Picture 4" descr="A white letter on a purple background&#10;&#10;Description automatically generated">
            <a:extLst>
              <a:ext uri="{FF2B5EF4-FFF2-40B4-BE49-F238E27FC236}">
                <a16:creationId xmlns:a16="http://schemas.microsoft.com/office/drawing/2014/main" id="{A7B18152-334D-1B43-C2F5-6904DE5C2460}"/>
              </a:ext>
            </a:extLst>
          </p:cNvPr>
          <p:cNvPicPr>
            <a:picLocks noChangeAspect="1"/>
          </p:cNvPicPr>
          <p:nvPr/>
        </p:nvPicPr>
        <p:blipFill>
          <a:blip r:embed="rId3"/>
          <a:stretch>
            <a:fillRect/>
          </a:stretch>
        </p:blipFill>
        <p:spPr>
          <a:xfrm>
            <a:off x="175986" y="5745842"/>
            <a:ext cx="934357" cy="934357"/>
          </a:xfrm>
          <a:prstGeom prst="rect">
            <a:avLst/>
          </a:prstGeom>
        </p:spPr>
      </p:pic>
    </p:spTree>
    <p:extLst>
      <p:ext uri="{BB962C8B-B14F-4D97-AF65-F5344CB8AC3E}">
        <p14:creationId xmlns:p14="http://schemas.microsoft.com/office/powerpoint/2010/main" val="345500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0A5EC-F21A-A15D-3566-BA28D22D4D0A}"/>
              </a:ext>
            </a:extLst>
          </p:cNvPr>
          <p:cNvSpPr>
            <a:spLocks noGrp="1"/>
          </p:cNvSpPr>
          <p:nvPr>
            <p:ph type="title"/>
          </p:nvPr>
        </p:nvSpPr>
        <p:spPr/>
        <p:txBody>
          <a:bodyPr/>
          <a:lstStyle/>
          <a:p>
            <a:pPr lvl="0"/>
            <a:r>
              <a:rPr lang="en-US" dirty="0"/>
              <a:t>What’s Ahead</a:t>
            </a:r>
          </a:p>
        </p:txBody>
      </p:sp>
      <p:sp>
        <p:nvSpPr>
          <p:cNvPr id="3" name="Content Placeholder 2">
            <a:extLst>
              <a:ext uri="{FF2B5EF4-FFF2-40B4-BE49-F238E27FC236}">
                <a16:creationId xmlns:a16="http://schemas.microsoft.com/office/drawing/2014/main" id="{A976FFD3-1CFF-0D7B-BB3E-0AF78E618565}"/>
              </a:ext>
            </a:extLst>
          </p:cNvPr>
          <p:cNvSpPr>
            <a:spLocks noGrp="1"/>
          </p:cNvSpPr>
          <p:nvPr>
            <p:ph idx="1"/>
          </p:nvPr>
        </p:nvSpPr>
        <p:spPr/>
        <p:txBody>
          <a:bodyPr/>
          <a:lstStyle/>
          <a:p>
            <a:r>
              <a:rPr lang="en-US" dirty="0"/>
              <a:t>Aspects</a:t>
            </a:r>
            <a:r>
              <a:rPr lang="en-US" baseline="0" dirty="0"/>
              <a:t> of Working Collaboratively – this session</a:t>
            </a:r>
          </a:p>
          <a:p>
            <a:r>
              <a:rPr lang="en-US" baseline="0" dirty="0"/>
              <a:t>Tools for Working Collaboratively</a:t>
            </a:r>
          </a:p>
          <a:p>
            <a:pPr lvl="1"/>
            <a:r>
              <a:rPr lang="en-US" dirty="0"/>
              <a:t>Git &amp; GitHub – Lauren</a:t>
            </a:r>
          </a:p>
          <a:p>
            <a:pPr lvl="1"/>
            <a:r>
              <a:rPr lang="en-US" dirty="0"/>
              <a:t>Issues and Pull</a:t>
            </a:r>
            <a:r>
              <a:rPr lang="en-US" baseline="0" dirty="0"/>
              <a:t> Requests – Miranda</a:t>
            </a:r>
          </a:p>
          <a:p>
            <a:pPr lvl="1"/>
            <a:r>
              <a:rPr lang="en-US" baseline="0" dirty="0"/>
              <a:t>Documentation – Miranda</a:t>
            </a:r>
          </a:p>
          <a:p>
            <a:pPr lvl="0"/>
            <a:r>
              <a:rPr lang="en-US" dirty="0"/>
              <a:t>Project Management – Dave</a:t>
            </a:r>
          </a:p>
          <a:p>
            <a:pPr lvl="0"/>
            <a:r>
              <a:rPr lang="en-US" dirty="0"/>
              <a:t>Licensing – David</a:t>
            </a:r>
          </a:p>
          <a:p>
            <a:pPr lvl="0"/>
            <a:r>
              <a:rPr lang="en-US" dirty="0"/>
              <a:t>Code Reviews and</a:t>
            </a:r>
            <a:r>
              <a:rPr lang="en-US" baseline="0" dirty="0"/>
              <a:t> Pair Programming – Dave</a:t>
            </a:r>
          </a:p>
          <a:p>
            <a:pPr lvl="0"/>
            <a:r>
              <a:rPr lang="en-US" baseline="0" dirty="0"/>
              <a:t>Building a Community – Dave</a:t>
            </a:r>
          </a:p>
        </p:txBody>
      </p:sp>
    </p:spTree>
    <p:extLst>
      <p:ext uri="{BB962C8B-B14F-4D97-AF65-F5344CB8AC3E}">
        <p14:creationId xmlns:p14="http://schemas.microsoft.com/office/powerpoint/2010/main" val="332199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A30C3-952D-F2B4-BFCB-5936B48D8917}"/>
              </a:ext>
            </a:extLst>
          </p:cNvPr>
          <p:cNvSpPr>
            <a:spLocks noGrp="1"/>
          </p:cNvSpPr>
          <p:nvPr>
            <p:ph type="title"/>
          </p:nvPr>
        </p:nvSpPr>
        <p:spPr/>
        <p:txBody>
          <a:bodyPr/>
          <a:lstStyle/>
          <a:p>
            <a:r>
              <a:rPr lang="en-US" dirty="0"/>
              <a:t>Why Work Collaboratively?</a:t>
            </a:r>
          </a:p>
        </p:txBody>
      </p:sp>
      <p:sp>
        <p:nvSpPr>
          <p:cNvPr id="3" name="Content Placeholder 2">
            <a:extLst>
              <a:ext uri="{FF2B5EF4-FFF2-40B4-BE49-F238E27FC236}">
                <a16:creationId xmlns:a16="http://schemas.microsoft.com/office/drawing/2014/main" id="{09DD0D4D-CE51-FC87-58A2-5E3425691CF6}"/>
              </a:ext>
            </a:extLst>
          </p:cNvPr>
          <p:cNvSpPr>
            <a:spLocks noGrp="1"/>
          </p:cNvSpPr>
          <p:nvPr>
            <p:ph sz="half" idx="1"/>
          </p:nvPr>
        </p:nvSpPr>
        <p:spPr/>
        <p:txBody>
          <a:bodyPr>
            <a:normAutofit/>
          </a:bodyPr>
          <a:lstStyle/>
          <a:p>
            <a:r>
              <a:rPr lang="en-US" dirty="0"/>
              <a:t>Benefits</a:t>
            </a:r>
          </a:p>
          <a:p>
            <a:pPr lvl="1"/>
            <a:r>
              <a:rPr lang="en-US" dirty="0"/>
              <a:t>Most real-world</a:t>
            </a:r>
            <a:r>
              <a:rPr lang="en-US" baseline="0" dirty="0"/>
              <a:t> projects involve teams</a:t>
            </a:r>
          </a:p>
          <a:p>
            <a:pPr lvl="2"/>
            <a:r>
              <a:rPr lang="en-US" dirty="0"/>
              <a:t>Too big to do alone</a:t>
            </a:r>
          </a:p>
          <a:p>
            <a:pPr lvl="1"/>
            <a:r>
              <a:rPr lang="en-US" dirty="0"/>
              <a:t>Produce working code more quickly</a:t>
            </a:r>
          </a:p>
          <a:p>
            <a:pPr lvl="1"/>
            <a:r>
              <a:rPr lang="en-US" dirty="0"/>
              <a:t>Better designs</a:t>
            </a:r>
          </a:p>
          <a:p>
            <a:pPr lvl="2"/>
            <a:r>
              <a:rPr lang="en-US" dirty="0"/>
              <a:t>Consider</a:t>
            </a:r>
            <a:r>
              <a:rPr lang="en-US" baseline="0" dirty="0"/>
              <a:t> more options</a:t>
            </a:r>
            <a:endParaRPr lang="en-US" dirty="0"/>
          </a:p>
          <a:p>
            <a:pPr lvl="1"/>
            <a:r>
              <a:rPr lang="en-US" dirty="0"/>
              <a:t>Can</a:t>
            </a:r>
            <a:r>
              <a:rPr lang="en-US" baseline="0" dirty="0"/>
              <a:t> be more enjoyable</a:t>
            </a:r>
          </a:p>
        </p:txBody>
      </p:sp>
      <p:sp>
        <p:nvSpPr>
          <p:cNvPr id="4" name="Content Placeholder 3">
            <a:extLst>
              <a:ext uri="{FF2B5EF4-FFF2-40B4-BE49-F238E27FC236}">
                <a16:creationId xmlns:a16="http://schemas.microsoft.com/office/drawing/2014/main" id="{F0874A0D-491F-7380-36AC-85B77ACC3B06}"/>
              </a:ext>
            </a:extLst>
          </p:cNvPr>
          <p:cNvSpPr>
            <a:spLocks noGrp="1"/>
          </p:cNvSpPr>
          <p:nvPr>
            <p:ph sz="half" idx="2"/>
          </p:nvPr>
        </p:nvSpPr>
        <p:spPr/>
        <p:txBody>
          <a:bodyPr>
            <a:normAutofit/>
          </a:bodyPr>
          <a:lstStyle/>
          <a:p>
            <a:pPr lvl="0"/>
            <a:r>
              <a:rPr lang="en-US" dirty="0"/>
              <a:t>Challenges</a:t>
            </a:r>
          </a:p>
          <a:p>
            <a:pPr lvl="1"/>
            <a:r>
              <a:rPr lang="en-US" dirty="0"/>
              <a:t>Logistics</a:t>
            </a:r>
          </a:p>
          <a:p>
            <a:pPr lvl="2"/>
            <a:r>
              <a:rPr lang="en-US" dirty="0"/>
              <a:t>Location</a:t>
            </a:r>
          </a:p>
          <a:p>
            <a:pPr lvl="2"/>
            <a:r>
              <a:rPr lang="en-US" dirty="0"/>
              <a:t>Time zone</a:t>
            </a:r>
          </a:p>
          <a:p>
            <a:pPr lvl="1"/>
            <a:r>
              <a:rPr lang="en-US" dirty="0"/>
              <a:t>Decision-making</a:t>
            </a:r>
          </a:p>
          <a:p>
            <a:pPr lvl="2"/>
            <a:r>
              <a:rPr lang="en-US" dirty="0"/>
              <a:t>Standard practices</a:t>
            </a:r>
          </a:p>
          <a:p>
            <a:pPr lvl="2"/>
            <a:r>
              <a:rPr lang="en-US" dirty="0"/>
              <a:t>Designs</a:t>
            </a:r>
          </a:p>
          <a:p>
            <a:pPr lvl="1"/>
            <a:r>
              <a:rPr lang="en-US" dirty="0"/>
              <a:t>Communication and coordination</a:t>
            </a:r>
          </a:p>
          <a:p>
            <a:pPr lvl="2"/>
            <a:r>
              <a:rPr lang="en-US" dirty="0"/>
              <a:t>Who works on what</a:t>
            </a:r>
          </a:p>
          <a:p>
            <a:pPr lvl="2"/>
            <a:r>
              <a:rPr lang="en-US" dirty="0"/>
              <a:t>Status</a:t>
            </a:r>
          </a:p>
          <a:p>
            <a:pPr lvl="1"/>
            <a:r>
              <a:rPr lang="en-US" dirty="0"/>
              <a:t>Egos (personal factors)</a:t>
            </a:r>
          </a:p>
        </p:txBody>
      </p:sp>
    </p:spTree>
    <p:extLst>
      <p:ext uri="{BB962C8B-B14F-4D97-AF65-F5344CB8AC3E}">
        <p14:creationId xmlns:p14="http://schemas.microsoft.com/office/powerpoint/2010/main" val="312070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2" end="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4" grpId="0" build="p" bldLvl="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98215-7F48-4A48-BDE3-B3C45DEA3929}"/>
              </a:ext>
            </a:extLst>
          </p:cNvPr>
          <p:cNvSpPr>
            <a:spLocks noGrp="1"/>
          </p:cNvSpPr>
          <p:nvPr>
            <p:ph type="title"/>
          </p:nvPr>
        </p:nvSpPr>
        <p:spPr/>
        <p:txBody>
          <a:bodyPr/>
          <a:lstStyle/>
          <a:p>
            <a:r>
              <a:rPr lang="en-US" dirty="0"/>
              <a:t>The Egoless Programmer</a:t>
            </a:r>
          </a:p>
        </p:txBody>
      </p:sp>
      <p:sp>
        <p:nvSpPr>
          <p:cNvPr id="3" name="Content Placeholder 2">
            <a:extLst>
              <a:ext uri="{FF2B5EF4-FFF2-40B4-BE49-F238E27FC236}">
                <a16:creationId xmlns:a16="http://schemas.microsoft.com/office/drawing/2014/main" id="{7AECC321-51E6-694F-B35D-1FA99C750186}"/>
              </a:ext>
            </a:extLst>
          </p:cNvPr>
          <p:cNvSpPr>
            <a:spLocks noGrp="1"/>
          </p:cNvSpPr>
          <p:nvPr>
            <p:ph idx="1"/>
          </p:nvPr>
        </p:nvSpPr>
        <p:spPr/>
        <p:txBody>
          <a:bodyPr>
            <a:normAutofit/>
          </a:bodyPr>
          <a:lstStyle/>
          <a:p>
            <a:r>
              <a:rPr lang="en-US" dirty="0"/>
              <a:t>The benefits of collaborative construction are greatly affected by the egos, or humility, of the participants</a:t>
            </a:r>
          </a:p>
          <a:p>
            <a:pPr marL="457200" lvl="1" indent="0">
              <a:buNone/>
            </a:pPr>
            <a:r>
              <a:rPr lang="en-US" dirty="0"/>
              <a:t>“…most of programming is an attempt to compensate for the strictly limited size of our skulls.  The people who are best at programming are the people who realize how small their brains are.  They are humble.  The people who are worst at programming are the people who refuse to accept the fact that their brains aren’t equal to the task.  Their egos keep them from being great programmers.  The more you learn to compensate for your small brain, the better a programmer you’ll be.  The more humble you are, the faster you’ll improve.”</a:t>
            </a:r>
          </a:p>
          <a:p>
            <a:pPr marL="914400" lvl="2" indent="0">
              <a:buNone/>
            </a:pPr>
            <a:r>
              <a:rPr lang="en-US" dirty="0"/>
              <a:t>– Code Complete 2ed. pg. 821, summarizing a 1972 Turing Award lecture by </a:t>
            </a:r>
            <a:r>
              <a:rPr lang="en-US" dirty="0" err="1"/>
              <a:t>Edsger</a:t>
            </a:r>
            <a:r>
              <a:rPr lang="en-US" dirty="0"/>
              <a:t> Dijkstra</a:t>
            </a:r>
          </a:p>
          <a:p>
            <a:r>
              <a:rPr lang="en-US" dirty="0"/>
              <a:t>Strive to become an </a:t>
            </a:r>
            <a:r>
              <a:rPr lang="en-US" dirty="0">
                <a:hlinkClick r:id="rId3"/>
              </a:rPr>
              <a:t>egoless programmer</a:t>
            </a:r>
            <a:endParaRPr lang="en-US" dirty="0"/>
          </a:p>
        </p:txBody>
      </p:sp>
      <p:sp>
        <p:nvSpPr>
          <p:cNvPr id="4" name="Slide Number Placeholder 3">
            <a:extLst>
              <a:ext uri="{FF2B5EF4-FFF2-40B4-BE49-F238E27FC236}">
                <a16:creationId xmlns:a16="http://schemas.microsoft.com/office/drawing/2014/main" id="{82797E4A-FEB3-1945-8805-18F76565436B}"/>
              </a:ext>
            </a:extLst>
          </p:cNvPr>
          <p:cNvSpPr>
            <a:spLocks noGrp="1"/>
          </p:cNvSpPr>
          <p:nvPr>
            <p:ph type="sldNum" sz="quarter" idx="12"/>
          </p:nvPr>
        </p:nvSpPr>
        <p:spPr/>
        <p:txBody>
          <a:bodyPr/>
          <a:lstStyle/>
          <a:p>
            <a:fld id="{CD10D25F-A2D7-CB4D-BFF2-5E4504CA3430}" type="slidenum">
              <a:rPr lang="en-US" smtClean="0"/>
              <a:t>4</a:t>
            </a:fld>
            <a:endParaRPr lang="en-US"/>
          </a:p>
        </p:txBody>
      </p:sp>
    </p:spTree>
    <p:extLst>
      <p:ext uri="{BB962C8B-B14F-4D97-AF65-F5344CB8AC3E}">
        <p14:creationId xmlns:p14="http://schemas.microsoft.com/office/powerpoint/2010/main" val="2636945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98DA2-8F0B-99E6-F845-190F1DC16BC2}"/>
              </a:ext>
            </a:extLst>
          </p:cNvPr>
          <p:cNvSpPr>
            <a:spLocks noGrp="1"/>
          </p:cNvSpPr>
          <p:nvPr>
            <p:ph type="title"/>
          </p:nvPr>
        </p:nvSpPr>
        <p:spPr/>
        <p:txBody>
          <a:bodyPr/>
          <a:lstStyle/>
          <a:p>
            <a:r>
              <a:rPr lang="en-US" dirty="0"/>
              <a:t>Aspects</a:t>
            </a:r>
            <a:r>
              <a:rPr lang="en-US" baseline="0" dirty="0"/>
              <a:t> of Working Collaboratively</a:t>
            </a:r>
            <a:endParaRPr lang="en-US" dirty="0"/>
          </a:p>
        </p:txBody>
      </p:sp>
      <p:sp>
        <p:nvSpPr>
          <p:cNvPr id="3" name="Content Placeholder 2">
            <a:extLst>
              <a:ext uri="{FF2B5EF4-FFF2-40B4-BE49-F238E27FC236}">
                <a16:creationId xmlns:a16="http://schemas.microsoft.com/office/drawing/2014/main" id="{BCD27863-D9A9-4808-930E-730E4CF22762}"/>
              </a:ext>
            </a:extLst>
          </p:cNvPr>
          <p:cNvSpPr>
            <a:spLocks noGrp="1"/>
          </p:cNvSpPr>
          <p:nvPr>
            <p:ph idx="1"/>
          </p:nvPr>
        </p:nvSpPr>
        <p:spPr/>
        <p:txBody>
          <a:bodyPr/>
          <a:lstStyle/>
          <a:p>
            <a:r>
              <a:rPr lang="en-US" dirty="0"/>
              <a:t>Social</a:t>
            </a:r>
          </a:p>
          <a:p>
            <a:pPr lvl="1"/>
            <a:r>
              <a:rPr lang="en-US" dirty="0"/>
              <a:t>Inclusivity</a:t>
            </a:r>
          </a:p>
          <a:p>
            <a:pPr lvl="1"/>
            <a:r>
              <a:rPr lang="en-US" dirty="0"/>
              <a:t>Codes of conduct and</a:t>
            </a:r>
            <a:r>
              <a:rPr lang="en-US" baseline="0" dirty="0"/>
              <a:t> their enforcement</a:t>
            </a:r>
          </a:p>
          <a:p>
            <a:pPr lvl="1"/>
            <a:r>
              <a:rPr lang="en-US" dirty="0"/>
              <a:t>“Our” vs. “My” software</a:t>
            </a:r>
          </a:p>
          <a:p>
            <a:pPr lvl="1"/>
            <a:r>
              <a:rPr lang="en-US" dirty="0"/>
              <a:t>Engaging with new contributors</a:t>
            </a:r>
          </a:p>
          <a:p>
            <a:pPr lvl="1"/>
            <a:r>
              <a:rPr lang="en-US" dirty="0"/>
              <a:t>Group practices</a:t>
            </a:r>
          </a:p>
          <a:p>
            <a:pPr lvl="2"/>
            <a:r>
              <a:rPr lang="en-US" dirty="0"/>
              <a:t>Leadership</a:t>
            </a:r>
          </a:p>
          <a:p>
            <a:pPr lvl="2"/>
            <a:r>
              <a:rPr lang="en-US" dirty="0"/>
              <a:t>Decision-making style</a:t>
            </a:r>
          </a:p>
          <a:p>
            <a:pPr lvl="3"/>
            <a:r>
              <a:rPr lang="en-US" dirty="0"/>
              <a:t>Egalitarian vs. acknowledged leader</a:t>
            </a:r>
          </a:p>
          <a:p>
            <a:pPr lvl="3"/>
            <a:r>
              <a:rPr lang="en-US" dirty="0"/>
              <a:t>How much autonomy does an individual developer have?</a:t>
            </a:r>
          </a:p>
          <a:p>
            <a:pPr lvl="2"/>
            <a:r>
              <a:rPr lang="en-US" dirty="0"/>
              <a:t>Time commitments to the project</a:t>
            </a:r>
          </a:p>
        </p:txBody>
      </p:sp>
    </p:spTree>
    <p:extLst>
      <p:ext uri="{BB962C8B-B14F-4D97-AF65-F5344CB8AC3E}">
        <p14:creationId xmlns:p14="http://schemas.microsoft.com/office/powerpoint/2010/main" val="31020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73E0-DF6D-EB2F-0403-63F506628388}"/>
              </a:ext>
            </a:extLst>
          </p:cNvPr>
          <p:cNvSpPr>
            <a:spLocks noGrp="1"/>
          </p:cNvSpPr>
          <p:nvPr>
            <p:ph type="title"/>
          </p:nvPr>
        </p:nvSpPr>
        <p:spPr/>
        <p:txBody>
          <a:bodyPr/>
          <a:lstStyle/>
          <a:p>
            <a:r>
              <a:rPr lang="en-US" dirty="0"/>
              <a:t>Aspects</a:t>
            </a:r>
            <a:r>
              <a:rPr lang="en-US" baseline="0" dirty="0"/>
              <a:t> of Working Collaboratively</a:t>
            </a:r>
            <a:endParaRPr lang="en-US" dirty="0"/>
          </a:p>
        </p:txBody>
      </p:sp>
      <p:sp>
        <p:nvSpPr>
          <p:cNvPr id="3" name="Content Placeholder 2">
            <a:extLst>
              <a:ext uri="{FF2B5EF4-FFF2-40B4-BE49-F238E27FC236}">
                <a16:creationId xmlns:a16="http://schemas.microsoft.com/office/drawing/2014/main" id="{A1F25770-811E-B0F1-E47C-5A80835B68B2}"/>
              </a:ext>
            </a:extLst>
          </p:cNvPr>
          <p:cNvSpPr>
            <a:spLocks noGrp="1"/>
          </p:cNvSpPr>
          <p:nvPr>
            <p:ph idx="1"/>
          </p:nvPr>
        </p:nvSpPr>
        <p:spPr/>
        <p:txBody>
          <a:bodyPr>
            <a:normAutofit fontScale="92500" lnSpcReduction="10000"/>
          </a:bodyPr>
          <a:lstStyle/>
          <a:p>
            <a:r>
              <a:rPr lang="en-US" dirty="0"/>
              <a:t>Socio-technical</a:t>
            </a:r>
          </a:p>
          <a:p>
            <a:pPr lvl="1"/>
            <a:r>
              <a:rPr lang="en-US" dirty="0"/>
              <a:t>Remote Collaborations</a:t>
            </a:r>
          </a:p>
          <a:p>
            <a:pPr lvl="2"/>
            <a:r>
              <a:rPr lang="en-US" dirty="0"/>
              <a:t>Meeting</a:t>
            </a:r>
            <a:r>
              <a:rPr lang="en-US" baseline="0" dirty="0"/>
              <a:t> scheduling</a:t>
            </a:r>
          </a:p>
          <a:p>
            <a:pPr lvl="2"/>
            <a:r>
              <a:rPr lang="en-US" baseline="0" dirty="0"/>
              <a:t>Need for more explicit communication</a:t>
            </a:r>
          </a:p>
          <a:p>
            <a:pPr lvl="2"/>
            <a:r>
              <a:rPr lang="en-US" baseline="0" dirty="0"/>
              <a:t>Feeling “part of the team”</a:t>
            </a:r>
          </a:p>
          <a:p>
            <a:pPr lvl="3"/>
            <a:r>
              <a:rPr lang="en-US" dirty="0"/>
              <a:t>Getting to know each other</a:t>
            </a:r>
          </a:p>
          <a:p>
            <a:pPr lvl="1"/>
            <a:r>
              <a:rPr lang="en-US" dirty="0"/>
              <a:t>Modes of communication</a:t>
            </a:r>
          </a:p>
          <a:p>
            <a:pPr lvl="2"/>
            <a:r>
              <a:rPr lang="en-US" dirty="0"/>
              <a:t>Common terminology</a:t>
            </a:r>
          </a:p>
          <a:p>
            <a:pPr lvl="2"/>
            <a:r>
              <a:rPr lang="en-US" dirty="0"/>
              <a:t>Helping people at remote sites</a:t>
            </a:r>
          </a:p>
          <a:p>
            <a:pPr lvl="1"/>
            <a:r>
              <a:rPr lang="en-US" dirty="0"/>
              <a:t>Understanding team</a:t>
            </a:r>
            <a:r>
              <a:rPr lang="en-US" baseline="0" dirty="0"/>
              <a:t> expertise</a:t>
            </a:r>
          </a:p>
          <a:p>
            <a:pPr lvl="2"/>
            <a:r>
              <a:rPr lang="en-US" dirty="0"/>
              <a:t>Science</a:t>
            </a:r>
          </a:p>
          <a:p>
            <a:pPr lvl="2"/>
            <a:r>
              <a:rPr lang="en-US" dirty="0"/>
              <a:t>Data</a:t>
            </a:r>
          </a:p>
          <a:p>
            <a:pPr lvl="2"/>
            <a:r>
              <a:rPr lang="en-US" dirty="0"/>
              <a:t>Visualization</a:t>
            </a:r>
          </a:p>
          <a:p>
            <a:pPr lvl="2"/>
            <a:r>
              <a:rPr lang="en-US" dirty="0"/>
              <a:t>Computer system</a:t>
            </a:r>
            <a:r>
              <a:rPr lang="en-US" baseline="0" dirty="0"/>
              <a:t> and language</a:t>
            </a:r>
            <a:endParaRPr lang="en-US" dirty="0"/>
          </a:p>
        </p:txBody>
      </p:sp>
    </p:spTree>
    <p:extLst>
      <p:ext uri="{BB962C8B-B14F-4D97-AF65-F5344CB8AC3E}">
        <p14:creationId xmlns:p14="http://schemas.microsoft.com/office/powerpoint/2010/main" val="187099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9927</TotalTime>
  <Words>360</Words>
  <Application>Microsoft Macintosh PowerPoint</Application>
  <PresentationFormat>Widescreen</PresentationFormat>
  <Paragraphs>71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Working Collaboratively Intro</vt:lpstr>
      <vt:lpstr>What’s Ahead</vt:lpstr>
      <vt:lpstr>Why Work Collaboratively?</vt:lpstr>
      <vt:lpstr>The Egoless Programmer</vt:lpstr>
      <vt:lpstr>Aspects of Working Collaboratively</vt:lpstr>
      <vt:lpstr>Aspects of Working Collaboratively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Collaborative Community</dc:title>
  <dc:subject/>
  <dc:creator>Rumph, Dave</dc:creator>
  <cp:keywords/>
  <dc:description/>
  <cp:lastModifiedBy>Rumph, Dave</cp:lastModifiedBy>
  <cp:revision>7</cp:revision>
  <dcterms:created xsi:type="dcterms:W3CDTF">2023-06-27T17:47:41Z</dcterms:created>
  <dcterms:modified xsi:type="dcterms:W3CDTF">2023-07-09T17:14:09Z</dcterms:modified>
  <cp:category/>
</cp:coreProperties>
</file>