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2"/>
  </p:notesMasterIdLst>
  <p:sldIdLst>
    <p:sldId id="256" r:id="rId2"/>
    <p:sldId id="424" r:id="rId3"/>
    <p:sldId id="425" r:id="rId4"/>
    <p:sldId id="448" r:id="rId5"/>
    <p:sldId id="431" r:id="rId6"/>
    <p:sldId id="449" r:id="rId7"/>
    <p:sldId id="450" r:id="rId8"/>
    <p:sldId id="432" r:id="rId9"/>
    <p:sldId id="445" r:id="rId10"/>
    <p:sldId id="446" r:id="rId11"/>
    <p:sldId id="451" r:id="rId12"/>
    <p:sldId id="452" r:id="rId13"/>
    <p:sldId id="444" r:id="rId14"/>
    <p:sldId id="447" r:id="rId15"/>
    <p:sldId id="433" r:id="rId16"/>
    <p:sldId id="434" r:id="rId17"/>
    <p:sldId id="435" r:id="rId18"/>
    <p:sldId id="438" r:id="rId19"/>
    <p:sldId id="443" r:id="rId20"/>
    <p:sldId id="439" r:id="rId21"/>
    <p:sldId id="437" r:id="rId22"/>
    <p:sldId id="454" r:id="rId23"/>
    <p:sldId id="436" r:id="rId24"/>
    <p:sldId id="456" r:id="rId25"/>
    <p:sldId id="453" r:id="rId26"/>
    <p:sldId id="440" r:id="rId27"/>
    <p:sldId id="457" r:id="rId28"/>
    <p:sldId id="459" r:id="rId29"/>
    <p:sldId id="458" r:id="rId30"/>
    <p:sldId id="46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98"/>
    <p:restoredTop sz="86395"/>
  </p:normalViewPr>
  <p:slideViewPr>
    <p:cSldViewPr snapToObjects="1">
      <p:cViewPr>
        <p:scale>
          <a:sx n="80" d="100"/>
          <a:sy n="80" d="100"/>
        </p:scale>
        <p:origin x="144" y="82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0160F6-98F2-C24A-A79A-6A89FCFB074E}" type="datetimeFigureOut">
              <a:rPr lang="en-US" smtClean="0"/>
              <a:t>7/7/23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4C287-4C1B-E44A-A5AD-508A7D1413E1}" type="slidenum">
              <a:rPr lang="en-US" smtClean="0"/>
              <a:t>‹#›</a:t>
            </a:fld>
            <a:endParaRPr lang="en-US"/>
          </a:p>
        </p:txBody>
      </p:sp>
    </p:spTree>
    <p:extLst>
      <p:ext uri="{BB962C8B-B14F-4D97-AF65-F5344CB8AC3E}">
        <p14:creationId xmlns:p14="http://schemas.microsoft.com/office/powerpoint/2010/main" val="3803568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44C287-4C1B-E44A-A5AD-508A7D1413E1}" type="slidenum">
              <a:rPr lang="en-US" smtClean="0"/>
              <a:t>1</a:t>
            </a:fld>
            <a:endParaRPr lang="en-US"/>
          </a:p>
        </p:txBody>
      </p:sp>
    </p:spTree>
    <p:extLst>
      <p:ext uri="{BB962C8B-B14F-4D97-AF65-F5344CB8AC3E}">
        <p14:creationId xmlns:p14="http://schemas.microsoft.com/office/powerpoint/2010/main" val="2096362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Palantir has a similar specification, even more detailed, for reviewers to consider.</a:t>
            </a:r>
          </a:p>
        </p:txBody>
      </p:sp>
      <p:sp>
        <p:nvSpPr>
          <p:cNvPr id="4" name="Slide Number Placeholder 3"/>
          <p:cNvSpPr>
            <a:spLocks noGrp="1"/>
          </p:cNvSpPr>
          <p:nvPr>
            <p:ph type="sldNum" sz="quarter" idx="5"/>
          </p:nvPr>
        </p:nvSpPr>
        <p:spPr/>
        <p:txBody>
          <a:bodyPr/>
          <a:lstStyle/>
          <a:p>
            <a:fld id="{2744C287-4C1B-E44A-A5AD-508A7D1413E1}" type="slidenum">
              <a:rPr lang="en-US" smtClean="0"/>
              <a:t>10</a:t>
            </a:fld>
            <a:endParaRPr lang="en-US"/>
          </a:p>
        </p:txBody>
      </p:sp>
    </p:spTree>
    <p:extLst>
      <p:ext uri="{BB962C8B-B14F-4D97-AF65-F5344CB8AC3E}">
        <p14:creationId xmlns:p14="http://schemas.microsoft.com/office/powerpoint/2010/main" val="4109892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shit where you eat.”</a:t>
            </a:r>
          </a:p>
          <a:p>
            <a:endParaRPr lang="en-US" dirty="0"/>
          </a:p>
          <a:p>
            <a:r>
              <a:rPr lang="en-US" dirty="0"/>
              <a:t>Learning to do this kind of thing effectively, will give you a growing </a:t>
            </a:r>
            <a:r>
              <a:rPr lang="en-US" u="sng" dirty="0"/>
              <a:t>influence</a:t>
            </a:r>
            <a:r>
              <a:rPr lang="en-US" dirty="0"/>
              <a:t> in the environments where you work.  This will allow you to have a profoundly positive effect in many different situations.</a:t>
            </a:r>
          </a:p>
          <a:p>
            <a:endParaRPr lang="en-US" dirty="0"/>
          </a:p>
          <a:p>
            <a:r>
              <a:rPr lang="en-US" dirty="0"/>
              <a:t>A slight caveat on the last point:  </a:t>
            </a:r>
            <a:r>
              <a:rPr lang="en-US" b="1" dirty="0"/>
              <a:t>Don’t feel like you have to fix the author’s code for them.</a:t>
            </a:r>
            <a:r>
              <a:rPr lang="en-US" dirty="0"/>
              <a:t>  It’s their code.  Share whatever insights you may have, but they are primarily responsible.</a:t>
            </a:r>
          </a:p>
        </p:txBody>
      </p:sp>
      <p:sp>
        <p:nvSpPr>
          <p:cNvPr id="4" name="Slide Number Placeholder 3"/>
          <p:cNvSpPr>
            <a:spLocks noGrp="1"/>
          </p:cNvSpPr>
          <p:nvPr>
            <p:ph type="sldNum" sz="quarter" idx="5"/>
          </p:nvPr>
        </p:nvSpPr>
        <p:spPr/>
        <p:txBody>
          <a:bodyPr/>
          <a:lstStyle/>
          <a:p>
            <a:fld id="{2744C287-4C1B-E44A-A5AD-508A7D1413E1}" type="slidenum">
              <a:rPr lang="en-US" smtClean="0"/>
              <a:t>11</a:t>
            </a:fld>
            <a:endParaRPr lang="en-US"/>
          </a:p>
        </p:txBody>
      </p:sp>
    </p:spTree>
    <p:extLst>
      <p:ext uri="{BB962C8B-B14F-4D97-AF65-F5344CB8AC3E}">
        <p14:creationId xmlns:p14="http://schemas.microsoft.com/office/powerpoint/2010/main" val="1477151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44C287-4C1B-E44A-A5AD-508A7D1413E1}" type="slidenum">
              <a:rPr lang="en-US" smtClean="0"/>
              <a:t>14</a:t>
            </a:fld>
            <a:endParaRPr lang="en-US"/>
          </a:p>
        </p:txBody>
      </p:sp>
    </p:spTree>
    <p:extLst>
      <p:ext uri="{BB962C8B-B14F-4D97-AF65-F5344CB8AC3E}">
        <p14:creationId xmlns:p14="http://schemas.microsoft.com/office/powerpoint/2010/main" val="2220079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Dave R. calls this interaction “kibbitzing”</a:t>
            </a:r>
          </a:p>
          <a:p>
            <a:endParaRPr lang="en-US" dirty="0"/>
          </a:p>
          <a:p>
            <a:r>
              <a:rPr lang="en-US" dirty="0"/>
              <a:t>The “Driver” and “Navigator” roles remind me of rally-car racing, where the navigator is just as important as the driver, calling out the course-notes to the driver to keep them from hurtling off the side of the cliff!</a:t>
            </a:r>
          </a:p>
        </p:txBody>
      </p:sp>
      <p:sp>
        <p:nvSpPr>
          <p:cNvPr id="4" name="Slide Number Placeholder 3"/>
          <p:cNvSpPr>
            <a:spLocks noGrp="1"/>
          </p:cNvSpPr>
          <p:nvPr>
            <p:ph type="sldNum" sz="quarter" idx="5"/>
          </p:nvPr>
        </p:nvSpPr>
        <p:spPr/>
        <p:txBody>
          <a:bodyPr/>
          <a:lstStyle/>
          <a:p>
            <a:fld id="{2744C287-4C1B-E44A-A5AD-508A7D1413E1}" type="slidenum">
              <a:rPr lang="en-US" smtClean="0"/>
              <a:t>16</a:t>
            </a:fld>
            <a:endParaRPr lang="en-US"/>
          </a:p>
        </p:txBody>
      </p:sp>
    </p:spTree>
    <p:extLst>
      <p:ext uri="{BB962C8B-B14F-4D97-AF65-F5344CB8AC3E}">
        <p14:creationId xmlns:p14="http://schemas.microsoft.com/office/powerpoint/2010/main" val="1987780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with anything, pair programming requires a learning and adjustment phase, but after that, the steady-state is around 15% overhead.</a:t>
            </a:r>
          </a:p>
        </p:txBody>
      </p:sp>
      <p:sp>
        <p:nvSpPr>
          <p:cNvPr id="4" name="Slide Number Placeholder 3"/>
          <p:cNvSpPr>
            <a:spLocks noGrp="1"/>
          </p:cNvSpPr>
          <p:nvPr>
            <p:ph type="sldNum" sz="quarter" idx="5"/>
          </p:nvPr>
        </p:nvSpPr>
        <p:spPr/>
        <p:txBody>
          <a:bodyPr/>
          <a:lstStyle/>
          <a:p>
            <a:fld id="{2744C287-4C1B-E44A-A5AD-508A7D1413E1}" type="slidenum">
              <a:rPr lang="en-US" smtClean="0"/>
              <a:t>17</a:t>
            </a:fld>
            <a:endParaRPr lang="en-US"/>
          </a:p>
        </p:txBody>
      </p:sp>
    </p:spTree>
    <p:extLst>
      <p:ext uri="{BB962C8B-B14F-4D97-AF65-F5344CB8AC3E}">
        <p14:creationId xmlns:p14="http://schemas.microsoft.com/office/powerpoint/2010/main" val="297968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44C287-4C1B-E44A-A5AD-508A7D1413E1}" type="slidenum">
              <a:rPr lang="en-US" smtClean="0"/>
              <a:t>18</a:t>
            </a:fld>
            <a:endParaRPr lang="en-US"/>
          </a:p>
        </p:txBody>
      </p:sp>
    </p:spTree>
    <p:extLst>
      <p:ext uri="{BB962C8B-B14F-4D97-AF65-F5344CB8AC3E}">
        <p14:creationId xmlns:p14="http://schemas.microsoft.com/office/powerpoint/2010/main" val="2568552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“Tunnel vision” and “target fixation” are physical phenomena that relate to this issue.</a:t>
            </a:r>
          </a:p>
          <a:p>
            <a:endParaRPr lang="en-US" dirty="0"/>
          </a:p>
          <a:p>
            <a:r>
              <a:rPr lang="en-US" dirty="0"/>
              <a:t>“Rubber-duck debugging” refers to the phenomenon of identifying bugs in your program, merely through the process of explaining it to someone else.</a:t>
            </a:r>
          </a:p>
          <a:p>
            <a:endParaRPr lang="en-US" dirty="0"/>
          </a:p>
          <a:p>
            <a:r>
              <a:rPr lang="en-US" dirty="0"/>
              <a:t>In fact, this doesn’t even need interaction from the one listening – to the point that some people would just explain their code to a rubber duck on their desk!</a:t>
            </a:r>
          </a:p>
        </p:txBody>
      </p:sp>
      <p:sp>
        <p:nvSpPr>
          <p:cNvPr id="4" name="Slide Number Placeholder 3"/>
          <p:cNvSpPr>
            <a:spLocks noGrp="1"/>
          </p:cNvSpPr>
          <p:nvPr>
            <p:ph type="sldNum" sz="quarter" idx="5"/>
          </p:nvPr>
        </p:nvSpPr>
        <p:spPr/>
        <p:txBody>
          <a:bodyPr/>
          <a:lstStyle/>
          <a:p>
            <a:fld id="{2744C287-4C1B-E44A-A5AD-508A7D1413E1}" type="slidenum">
              <a:rPr lang="en-US" smtClean="0"/>
              <a:t>19</a:t>
            </a:fld>
            <a:endParaRPr lang="en-US"/>
          </a:p>
        </p:txBody>
      </p:sp>
    </p:spTree>
    <p:extLst>
      <p:ext uri="{BB962C8B-B14F-4D97-AF65-F5344CB8AC3E}">
        <p14:creationId xmlns:p14="http://schemas.microsoft.com/office/powerpoint/2010/main" val="3244465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44C287-4C1B-E44A-A5AD-508A7D1413E1}" type="slidenum">
              <a:rPr lang="en-US" smtClean="0"/>
              <a:t>21</a:t>
            </a:fld>
            <a:endParaRPr lang="en-US"/>
          </a:p>
        </p:txBody>
      </p:sp>
    </p:spTree>
    <p:extLst>
      <p:ext uri="{BB962C8B-B14F-4D97-AF65-F5344CB8AC3E}">
        <p14:creationId xmlns:p14="http://schemas.microsoft.com/office/powerpoint/2010/main" val="1959687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kinds of comments make me wonder why students on team projects so often “silo” the work.</a:t>
            </a:r>
          </a:p>
          <a:p>
            <a:endParaRPr lang="en-US" dirty="0"/>
          </a:p>
          <a:p>
            <a:pPr marL="171450" indent="-171450">
              <a:buFont typeface="Arial" panose="020B0604020202020204" pitchFamily="34" charset="0"/>
              <a:buChar char="•"/>
            </a:pPr>
            <a:r>
              <a:rPr lang="en-US" dirty="0"/>
              <a:t>You are letting more defects slip through, which makes things take longer to finish</a:t>
            </a:r>
          </a:p>
          <a:p>
            <a:pPr marL="171450" indent="-171450">
              <a:buFont typeface="Arial" panose="020B0604020202020204" pitchFamily="34" charset="0"/>
              <a:buChar char="•"/>
            </a:pPr>
            <a:r>
              <a:rPr lang="en-US" dirty="0"/>
              <a:t>You aren’t learning what the other teammates are working on, which is a constant complaint from project classes</a:t>
            </a:r>
          </a:p>
          <a:p>
            <a:pPr marL="171450" indent="-171450">
              <a:buFont typeface="Arial" panose="020B0604020202020204" pitchFamily="34" charset="0"/>
              <a:buChar char="•"/>
            </a:pPr>
            <a:r>
              <a:rPr lang="en-US" dirty="0"/>
              <a:t>You are having a less satisfying and more exhausting experience from the process!</a:t>
            </a:r>
          </a:p>
          <a:p>
            <a:endParaRPr lang="en-US" dirty="0"/>
          </a:p>
        </p:txBody>
      </p:sp>
      <p:sp>
        <p:nvSpPr>
          <p:cNvPr id="4" name="Slide Number Placeholder 3"/>
          <p:cNvSpPr>
            <a:spLocks noGrp="1"/>
          </p:cNvSpPr>
          <p:nvPr>
            <p:ph type="sldNum" sz="quarter" idx="5"/>
          </p:nvPr>
        </p:nvSpPr>
        <p:spPr/>
        <p:txBody>
          <a:bodyPr/>
          <a:lstStyle/>
          <a:p>
            <a:fld id="{2744C287-4C1B-E44A-A5AD-508A7D1413E1}" type="slidenum">
              <a:rPr lang="en-US" smtClean="0"/>
              <a:t>22</a:t>
            </a:fld>
            <a:endParaRPr lang="en-US"/>
          </a:p>
        </p:txBody>
      </p:sp>
    </p:spTree>
    <p:extLst>
      <p:ext uri="{BB962C8B-B14F-4D97-AF65-F5344CB8AC3E}">
        <p14:creationId xmlns:p14="http://schemas.microsoft.com/office/powerpoint/2010/main" val="4139959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From Ron Jeffries (one of the inventors of XP):</a:t>
            </a:r>
          </a:p>
          <a:p>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 was sitting with one of the least-experienced developers, working on some fairly straightforward task. Frankly, I was thinking to myself that with my great skill in Smalltalk, I would soon be teaching this young programmer how it’s really done.</a:t>
            </a:r>
          </a:p>
          <a:p>
            <a:pPr lvl="1"/>
            <a:endParaRPr lang="en-US" dirty="0"/>
          </a:p>
          <a:p>
            <a:pPr lvl="1"/>
            <a:r>
              <a:rPr lang="en-US" sz="1200" kern="1200" dirty="0">
                <a:solidFill>
                  <a:schemeClr val="tx1"/>
                </a:solidFill>
                <a:effectLst/>
                <a:latin typeface="+mn-lt"/>
                <a:ea typeface="+mn-ea"/>
                <a:cs typeface="+mn-cs"/>
              </a:rPr>
              <a:t>“We hadn’t been programming more than a few minutes when the youngster asked me why I was doing what I was doing. Sure enough, I was off on a bad track. I went another way. Then the whippersnapper reminded me of the correct method name for whatever I was mistyping at the time. Pretty soon, he was suggesting what I should do next, meanwhile calling out my every formatting error and syntax mistake.”</a:t>
            </a:r>
            <a:endParaRPr lang="en-US" dirty="0"/>
          </a:p>
          <a:p>
            <a:endParaRPr lang="en-US" dirty="0"/>
          </a:p>
        </p:txBody>
      </p:sp>
      <p:sp>
        <p:nvSpPr>
          <p:cNvPr id="4" name="Slide Number Placeholder 3"/>
          <p:cNvSpPr>
            <a:spLocks noGrp="1"/>
          </p:cNvSpPr>
          <p:nvPr>
            <p:ph type="sldNum" sz="quarter" idx="5"/>
          </p:nvPr>
        </p:nvSpPr>
        <p:spPr/>
        <p:txBody>
          <a:bodyPr/>
          <a:lstStyle/>
          <a:p>
            <a:fld id="{2744C287-4C1B-E44A-A5AD-508A7D1413E1}" type="slidenum">
              <a:rPr lang="en-US" smtClean="0"/>
              <a:t>24</a:t>
            </a:fld>
            <a:endParaRPr lang="en-US"/>
          </a:p>
        </p:txBody>
      </p:sp>
    </p:spTree>
    <p:extLst>
      <p:ext uri="{BB962C8B-B14F-4D97-AF65-F5344CB8AC3E}">
        <p14:creationId xmlns:p14="http://schemas.microsoft.com/office/powerpoint/2010/main" val="2003885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Collaborative construction is such a widely-known best-practice that you should ask software shops what their policies are for code-reviews or pair-programming, and stay away from places that don’t require it!</a:t>
            </a:r>
          </a:p>
        </p:txBody>
      </p:sp>
      <p:sp>
        <p:nvSpPr>
          <p:cNvPr id="4" name="Slide Number Placeholder 3"/>
          <p:cNvSpPr>
            <a:spLocks noGrp="1"/>
          </p:cNvSpPr>
          <p:nvPr>
            <p:ph type="sldNum" sz="quarter" idx="5"/>
          </p:nvPr>
        </p:nvSpPr>
        <p:spPr/>
        <p:txBody>
          <a:bodyPr/>
          <a:lstStyle/>
          <a:p>
            <a:fld id="{A7FBC864-6E70-3546-AD81-9A4078BDFC65}" type="slidenum">
              <a:rPr lang="en-US" smtClean="0"/>
              <a:t>2</a:t>
            </a:fld>
            <a:endParaRPr lang="en-US"/>
          </a:p>
        </p:txBody>
      </p:sp>
    </p:spTree>
    <p:extLst>
      <p:ext uri="{BB962C8B-B14F-4D97-AF65-F5344CB8AC3E}">
        <p14:creationId xmlns:p14="http://schemas.microsoft.com/office/powerpoint/2010/main" val="2855552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notice that the suggestions here, follow the same topics as the code-review topics.  </a:t>
            </a:r>
            <a:r>
              <a:rPr lang="en-US" b="1" dirty="0"/>
              <a:t>This is not by accident!</a:t>
            </a:r>
          </a:p>
        </p:txBody>
      </p:sp>
      <p:sp>
        <p:nvSpPr>
          <p:cNvPr id="4" name="Slide Number Placeholder 3"/>
          <p:cNvSpPr>
            <a:spLocks noGrp="1"/>
          </p:cNvSpPr>
          <p:nvPr>
            <p:ph type="sldNum" sz="quarter" idx="5"/>
          </p:nvPr>
        </p:nvSpPr>
        <p:spPr/>
        <p:txBody>
          <a:bodyPr/>
          <a:lstStyle/>
          <a:p>
            <a:fld id="{2744C287-4C1B-E44A-A5AD-508A7D1413E1}" type="slidenum">
              <a:rPr lang="en-US" smtClean="0"/>
              <a:t>26</a:t>
            </a:fld>
            <a:endParaRPr lang="en-US"/>
          </a:p>
        </p:txBody>
      </p:sp>
    </p:spTree>
    <p:extLst>
      <p:ext uri="{BB962C8B-B14F-4D97-AF65-F5344CB8AC3E}">
        <p14:creationId xmlns:p14="http://schemas.microsoft.com/office/powerpoint/2010/main" val="2780002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44C287-4C1B-E44A-A5AD-508A7D1413E1}" type="slidenum">
              <a:rPr lang="en-US" smtClean="0"/>
              <a:t>27</a:t>
            </a:fld>
            <a:endParaRPr lang="en-US"/>
          </a:p>
        </p:txBody>
      </p:sp>
    </p:spTree>
    <p:extLst>
      <p:ext uri="{BB962C8B-B14F-4D97-AF65-F5344CB8AC3E}">
        <p14:creationId xmlns:p14="http://schemas.microsoft.com/office/powerpoint/2010/main" val="533247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44C287-4C1B-E44A-A5AD-508A7D1413E1}" type="slidenum">
              <a:rPr lang="en-US" smtClean="0"/>
              <a:t>28</a:t>
            </a:fld>
            <a:endParaRPr lang="en-US"/>
          </a:p>
        </p:txBody>
      </p:sp>
    </p:spTree>
    <p:extLst>
      <p:ext uri="{BB962C8B-B14F-4D97-AF65-F5344CB8AC3E}">
        <p14:creationId xmlns:p14="http://schemas.microsoft.com/office/powerpoint/2010/main" val="1557858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44C287-4C1B-E44A-A5AD-508A7D1413E1}" type="slidenum">
              <a:rPr lang="en-US" smtClean="0"/>
              <a:t>29</a:t>
            </a:fld>
            <a:endParaRPr lang="en-US"/>
          </a:p>
        </p:txBody>
      </p:sp>
    </p:spTree>
    <p:extLst>
      <p:ext uri="{BB962C8B-B14F-4D97-AF65-F5344CB8AC3E}">
        <p14:creationId xmlns:p14="http://schemas.microsoft.com/office/powerpoint/2010/main" val="2681094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44C287-4C1B-E44A-A5AD-508A7D1413E1}" type="slidenum">
              <a:rPr lang="en-US" smtClean="0"/>
              <a:t>30</a:t>
            </a:fld>
            <a:endParaRPr lang="en-US"/>
          </a:p>
        </p:txBody>
      </p:sp>
    </p:spTree>
    <p:extLst>
      <p:ext uri="{BB962C8B-B14F-4D97-AF65-F5344CB8AC3E}">
        <p14:creationId xmlns:p14="http://schemas.microsoft.com/office/powerpoint/2010/main" val="125375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44C287-4C1B-E44A-A5AD-508A7D1413E1}" type="slidenum">
              <a:rPr lang="en-US" smtClean="0"/>
              <a:t>3</a:t>
            </a:fld>
            <a:endParaRPr lang="en-US"/>
          </a:p>
        </p:txBody>
      </p:sp>
    </p:spTree>
    <p:extLst>
      <p:ext uri="{BB962C8B-B14F-4D97-AF65-F5344CB8AC3E}">
        <p14:creationId xmlns:p14="http://schemas.microsoft.com/office/powerpoint/2010/main" val="3539305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Positive peer-pressure:  It encourages people to be conscientious towards others</a:t>
            </a:r>
          </a:p>
          <a:p>
            <a:endParaRPr lang="en-US" dirty="0"/>
          </a:p>
          <a:p>
            <a:r>
              <a:rPr lang="en-US" dirty="0"/>
              <a:t>Knowledge-transfer:  If more people know how the code works, it’s less critical if someone is unavailable to make an emergency fix</a:t>
            </a:r>
          </a:p>
          <a:p>
            <a:r>
              <a:rPr lang="en-US" dirty="0"/>
              <a:t>Knowledge-transfer:  Planning and estimation tasks are also improved, because more developers can discuss a task before making a time estimate</a:t>
            </a:r>
          </a:p>
          <a:p>
            <a:endParaRPr lang="en-US" dirty="0"/>
          </a:p>
          <a:p>
            <a:r>
              <a:rPr lang="en-US" dirty="0"/>
              <a:t>Healthy team dynamics:  “Community responsibility” = “</a:t>
            </a:r>
            <a:r>
              <a:rPr lang="en-US" u="sng" dirty="0"/>
              <a:t>all of us</a:t>
            </a:r>
            <a:r>
              <a:rPr lang="en-US" dirty="0"/>
              <a:t> are responsible for </a:t>
            </a:r>
            <a:r>
              <a:rPr lang="en-US" u="sng" dirty="0"/>
              <a:t>all of the code</a:t>
            </a:r>
            <a:r>
              <a:rPr lang="en-US" dirty="0"/>
              <a:t>”</a:t>
            </a:r>
          </a:p>
        </p:txBody>
      </p:sp>
      <p:sp>
        <p:nvSpPr>
          <p:cNvPr id="4" name="Slide Number Placeholder 3"/>
          <p:cNvSpPr>
            <a:spLocks noGrp="1"/>
          </p:cNvSpPr>
          <p:nvPr>
            <p:ph type="sldNum" sz="quarter" idx="5"/>
          </p:nvPr>
        </p:nvSpPr>
        <p:spPr/>
        <p:txBody>
          <a:bodyPr/>
          <a:lstStyle/>
          <a:p>
            <a:fld id="{2744C287-4C1B-E44A-A5AD-508A7D1413E1}" type="slidenum">
              <a:rPr lang="en-US" smtClean="0"/>
              <a:t>4</a:t>
            </a:fld>
            <a:endParaRPr lang="en-US"/>
          </a:p>
        </p:txBody>
      </p:sp>
    </p:spTree>
    <p:extLst>
      <p:ext uri="{BB962C8B-B14F-4D97-AF65-F5344CB8AC3E}">
        <p14:creationId xmlns:p14="http://schemas.microsoft.com/office/powerpoint/2010/main" val="3024724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definition is from Google, and is succinct and to the point!</a:t>
            </a:r>
          </a:p>
        </p:txBody>
      </p:sp>
      <p:sp>
        <p:nvSpPr>
          <p:cNvPr id="4" name="Slide Number Placeholder 3"/>
          <p:cNvSpPr>
            <a:spLocks noGrp="1"/>
          </p:cNvSpPr>
          <p:nvPr>
            <p:ph type="sldNum" sz="quarter" idx="5"/>
          </p:nvPr>
        </p:nvSpPr>
        <p:spPr/>
        <p:txBody>
          <a:bodyPr/>
          <a:lstStyle/>
          <a:p>
            <a:fld id="{2744C287-4C1B-E44A-A5AD-508A7D1413E1}" type="slidenum">
              <a:rPr lang="en-US" smtClean="0"/>
              <a:t>5</a:t>
            </a:fld>
            <a:endParaRPr lang="en-US"/>
          </a:p>
        </p:txBody>
      </p:sp>
    </p:spTree>
    <p:extLst>
      <p:ext uri="{BB962C8B-B14F-4D97-AF65-F5344CB8AC3E}">
        <p14:creationId xmlns:p14="http://schemas.microsoft.com/office/powerpoint/2010/main" val="378348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get your programming assignments done faster, incorporate some kind of collaborative construction!  (where you are allowed to)</a:t>
            </a:r>
          </a:p>
          <a:p>
            <a:endParaRPr lang="en-US" dirty="0"/>
          </a:p>
          <a:p>
            <a:r>
              <a:rPr lang="en-US" dirty="0"/>
              <a:t>What makes your projects slow to complete?</a:t>
            </a:r>
          </a:p>
        </p:txBody>
      </p:sp>
      <p:sp>
        <p:nvSpPr>
          <p:cNvPr id="4" name="Slide Number Placeholder 3"/>
          <p:cNvSpPr>
            <a:spLocks noGrp="1"/>
          </p:cNvSpPr>
          <p:nvPr>
            <p:ph type="sldNum" sz="quarter" idx="5"/>
          </p:nvPr>
        </p:nvSpPr>
        <p:spPr/>
        <p:txBody>
          <a:bodyPr/>
          <a:lstStyle/>
          <a:p>
            <a:fld id="{2744C287-4C1B-E44A-A5AD-508A7D1413E1}" type="slidenum">
              <a:rPr lang="en-US" smtClean="0"/>
              <a:t>6</a:t>
            </a:fld>
            <a:endParaRPr lang="en-US"/>
          </a:p>
        </p:txBody>
      </p:sp>
    </p:spTree>
    <p:extLst>
      <p:ext uri="{BB962C8B-B14F-4D97-AF65-F5344CB8AC3E}">
        <p14:creationId xmlns:p14="http://schemas.microsoft.com/office/powerpoint/2010/main" val="4049111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the research, these less-formalized processes </a:t>
            </a:r>
            <a:r>
              <a:rPr lang="en-US" b="1" i="1" u="none" dirty="0"/>
              <a:t>are capable of</a:t>
            </a:r>
            <a:r>
              <a:rPr lang="en-US" dirty="0"/>
              <a:t> achieving up to the same results as formal inspections.</a:t>
            </a:r>
          </a:p>
          <a:p>
            <a:r>
              <a:rPr lang="en-US" dirty="0"/>
              <a:t>However, they can easily fall far short if used carelessly, and as such, </a:t>
            </a:r>
            <a:r>
              <a:rPr lang="en-US" b="1" i="1" u="none" dirty="0"/>
              <a:t>can easily become more of a burden than a benefit.</a:t>
            </a:r>
            <a:endParaRPr lang="en-US" b="0" i="0" u="none" dirty="0"/>
          </a:p>
          <a:p>
            <a:endParaRPr lang="en-US" b="0" i="0" u="none" dirty="0"/>
          </a:p>
          <a:p>
            <a:r>
              <a:rPr lang="en-US" b="0" i="0" u="none" dirty="0"/>
              <a:t>Google’s code-review documentation talks about finding “GOOD code-reviewers.”  This is a skill and discipline to develop, just like anything.</a:t>
            </a:r>
            <a:endParaRPr lang="en-US" b="1" i="1" u="none" dirty="0"/>
          </a:p>
        </p:txBody>
      </p:sp>
      <p:sp>
        <p:nvSpPr>
          <p:cNvPr id="4" name="Slide Number Placeholder 3"/>
          <p:cNvSpPr>
            <a:spLocks noGrp="1"/>
          </p:cNvSpPr>
          <p:nvPr>
            <p:ph type="sldNum" sz="quarter" idx="5"/>
          </p:nvPr>
        </p:nvSpPr>
        <p:spPr/>
        <p:txBody>
          <a:bodyPr/>
          <a:lstStyle/>
          <a:p>
            <a:fld id="{2744C287-4C1B-E44A-A5AD-508A7D1413E1}" type="slidenum">
              <a:rPr lang="en-US" smtClean="0"/>
              <a:t>7</a:t>
            </a:fld>
            <a:endParaRPr lang="en-US"/>
          </a:p>
        </p:txBody>
      </p:sp>
    </p:spTree>
    <p:extLst>
      <p:ext uri="{BB962C8B-B14F-4D97-AF65-F5344CB8AC3E}">
        <p14:creationId xmlns:p14="http://schemas.microsoft.com/office/powerpoint/2010/main" val="2938711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Large-scale code inspections are often larger than these guidelines, but are more structured to support the reviewers anyway.</a:t>
            </a:r>
          </a:p>
          <a:p>
            <a:endParaRPr lang="en-US" dirty="0"/>
          </a:p>
          <a:p>
            <a:r>
              <a:rPr lang="en-US" dirty="0"/>
              <a:t>Code read-throughs may also include a larger amount of code to read, but then the reviewer can take breaks as needed.</a:t>
            </a:r>
          </a:p>
        </p:txBody>
      </p:sp>
      <p:sp>
        <p:nvSpPr>
          <p:cNvPr id="4" name="Slide Number Placeholder 3"/>
          <p:cNvSpPr>
            <a:spLocks noGrp="1"/>
          </p:cNvSpPr>
          <p:nvPr>
            <p:ph type="sldNum" sz="quarter" idx="5"/>
          </p:nvPr>
        </p:nvSpPr>
        <p:spPr/>
        <p:txBody>
          <a:bodyPr/>
          <a:lstStyle/>
          <a:p>
            <a:fld id="{2744C287-4C1B-E44A-A5AD-508A7D1413E1}" type="slidenum">
              <a:rPr lang="en-US" smtClean="0"/>
              <a:t>8</a:t>
            </a:fld>
            <a:endParaRPr lang="en-US"/>
          </a:p>
        </p:txBody>
      </p:sp>
    </p:spTree>
    <p:extLst>
      <p:ext uri="{BB962C8B-B14F-4D97-AF65-F5344CB8AC3E}">
        <p14:creationId xmlns:p14="http://schemas.microsoft.com/office/powerpoint/2010/main" val="966696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“sheets” example:  “Here’s a link to the SCC graph algorithm I used; can you tell me if you think I implemented it correctly.”</a:t>
            </a:r>
          </a:p>
          <a:p>
            <a:endParaRPr lang="en-US" dirty="0"/>
          </a:p>
        </p:txBody>
      </p:sp>
      <p:sp>
        <p:nvSpPr>
          <p:cNvPr id="4" name="Slide Number Placeholder 3"/>
          <p:cNvSpPr>
            <a:spLocks noGrp="1"/>
          </p:cNvSpPr>
          <p:nvPr>
            <p:ph type="sldNum" sz="quarter" idx="5"/>
          </p:nvPr>
        </p:nvSpPr>
        <p:spPr/>
        <p:txBody>
          <a:bodyPr/>
          <a:lstStyle/>
          <a:p>
            <a:fld id="{2744C287-4C1B-E44A-A5AD-508A7D1413E1}" type="slidenum">
              <a:rPr lang="en-US" smtClean="0"/>
              <a:t>9</a:t>
            </a:fld>
            <a:endParaRPr lang="en-US"/>
          </a:p>
        </p:txBody>
      </p:sp>
    </p:spTree>
    <p:extLst>
      <p:ext uri="{BB962C8B-B14F-4D97-AF65-F5344CB8AC3E}">
        <p14:creationId xmlns:p14="http://schemas.microsoft.com/office/powerpoint/2010/main" val="3180398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67224-ED90-B343-B2FC-71AF518AFC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89D64B-FBDA-7641-B832-21FC1EC9A0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E81FF7-EFCB-BA47-8B96-2D9155280E56}"/>
              </a:ext>
            </a:extLst>
          </p:cNvPr>
          <p:cNvSpPr>
            <a:spLocks noGrp="1"/>
          </p:cNvSpPr>
          <p:nvPr>
            <p:ph type="dt" sz="half" idx="10"/>
          </p:nvPr>
        </p:nvSpPr>
        <p:spPr/>
        <p:txBody>
          <a:bodyPr/>
          <a:lstStyle/>
          <a:p>
            <a:fld id="{08C581B1-DAA2-9C48-ABD7-FAFF9FA89AAC}" type="datetime1">
              <a:rPr lang="en-US" smtClean="0"/>
              <a:t>7/7/23</a:t>
            </a:fld>
            <a:endParaRPr lang="en-US"/>
          </a:p>
        </p:txBody>
      </p:sp>
      <p:sp>
        <p:nvSpPr>
          <p:cNvPr id="5" name="Footer Placeholder 4">
            <a:extLst>
              <a:ext uri="{FF2B5EF4-FFF2-40B4-BE49-F238E27FC236}">
                <a16:creationId xmlns:a16="http://schemas.microsoft.com/office/drawing/2014/main" id="{EDE281B5-0932-DC4B-B20A-0AD8A76AAF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09F2C2-A4F1-264E-BE85-A70B225E8253}"/>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1190359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A1DF0-7246-BD4D-AD02-4CADB5BD1A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3709B6-505D-A74D-AC27-18D55A1AC5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4BF161-EA34-A543-924E-5F6C90A7C6A0}"/>
              </a:ext>
            </a:extLst>
          </p:cNvPr>
          <p:cNvSpPr>
            <a:spLocks noGrp="1"/>
          </p:cNvSpPr>
          <p:nvPr>
            <p:ph type="dt" sz="half" idx="10"/>
          </p:nvPr>
        </p:nvSpPr>
        <p:spPr/>
        <p:txBody>
          <a:bodyPr/>
          <a:lstStyle/>
          <a:p>
            <a:fld id="{5C4569D4-F8BB-B24C-B4C5-11F11B806914}" type="datetime1">
              <a:rPr lang="en-US" smtClean="0"/>
              <a:t>7/7/23</a:t>
            </a:fld>
            <a:endParaRPr lang="en-US"/>
          </a:p>
        </p:txBody>
      </p:sp>
      <p:sp>
        <p:nvSpPr>
          <p:cNvPr id="5" name="Footer Placeholder 4">
            <a:extLst>
              <a:ext uri="{FF2B5EF4-FFF2-40B4-BE49-F238E27FC236}">
                <a16:creationId xmlns:a16="http://schemas.microsoft.com/office/drawing/2014/main" id="{72B359FC-2487-A642-A10A-94C4D519A5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F981D9-9D89-AC48-87B5-41B1CD50973C}"/>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1477776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CA2819-BD91-4944-8A12-5FA138E49A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3A78D5-ACA3-0E48-9E76-65DADE5007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C6228F-46F7-B447-9094-1ED235AEE4AA}"/>
              </a:ext>
            </a:extLst>
          </p:cNvPr>
          <p:cNvSpPr>
            <a:spLocks noGrp="1"/>
          </p:cNvSpPr>
          <p:nvPr>
            <p:ph type="dt" sz="half" idx="10"/>
          </p:nvPr>
        </p:nvSpPr>
        <p:spPr/>
        <p:txBody>
          <a:bodyPr/>
          <a:lstStyle/>
          <a:p>
            <a:fld id="{6AF1A67B-19C6-1047-A8FA-1C51D015C9A7}" type="datetime1">
              <a:rPr lang="en-US" smtClean="0"/>
              <a:t>7/7/23</a:t>
            </a:fld>
            <a:endParaRPr lang="en-US"/>
          </a:p>
        </p:txBody>
      </p:sp>
      <p:sp>
        <p:nvSpPr>
          <p:cNvPr id="5" name="Footer Placeholder 4">
            <a:extLst>
              <a:ext uri="{FF2B5EF4-FFF2-40B4-BE49-F238E27FC236}">
                <a16:creationId xmlns:a16="http://schemas.microsoft.com/office/drawing/2014/main" id="{4D4D47AB-116B-634C-96D0-5F7C175C08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36AA51-63B3-0447-B216-E43BCF5AE93E}"/>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567854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C5B6-A7E0-8F4B-B6E7-D3C499F24B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FA3C5C-C33E-6143-9E21-634B41C285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192C27-5E80-624A-811D-931CCE33ECF6}"/>
              </a:ext>
            </a:extLst>
          </p:cNvPr>
          <p:cNvSpPr>
            <a:spLocks noGrp="1"/>
          </p:cNvSpPr>
          <p:nvPr>
            <p:ph type="dt" sz="half" idx="10"/>
          </p:nvPr>
        </p:nvSpPr>
        <p:spPr/>
        <p:txBody>
          <a:bodyPr/>
          <a:lstStyle/>
          <a:p>
            <a:fld id="{AC3C37EA-9CD2-5540-9C35-9542270D84DB}" type="datetime1">
              <a:rPr lang="en-US" smtClean="0"/>
              <a:t>7/7/23</a:t>
            </a:fld>
            <a:endParaRPr lang="en-US"/>
          </a:p>
        </p:txBody>
      </p:sp>
      <p:sp>
        <p:nvSpPr>
          <p:cNvPr id="5" name="Footer Placeholder 4">
            <a:extLst>
              <a:ext uri="{FF2B5EF4-FFF2-40B4-BE49-F238E27FC236}">
                <a16:creationId xmlns:a16="http://schemas.microsoft.com/office/drawing/2014/main" id="{55B1FC70-802C-074A-8D1E-B439A7AF1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E0ECB9-F470-154E-8760-87D5929C7FF7}"/>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4270352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292D-2B08-A548-8D2F-96D743A991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A3D8E7-5B41-E041-996D-65783D60EF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78F181-FF99-894C-AB8F-BCDB1D21C68A}"/>
              </a:ext>
            </a:extLst>
          </p:cNvPr>
          <p:cNvSpPr>
            <a:spLocks noGrp="1"/>
          </p:cNvSpPr>
          <p:nvPr>
            <p:ph type="dt" sz="half" idx="10"/>
          </p:nvPr>
        </p:nvSpPr>
        <p:spPr/>
        <p:txBody>
          <a:bodyPr/>
          <a:lstStyle/>
          <a:p>
            <a:fld id="{FC1B75E7-89CF-1E45-BF16-1E75DA4C4E16}" type="datetime1">
              <a:rPr lang="en-US" smtClean="0"/>
              <a:t>7/7/23</a:t>
            </a:fld>
            <a:endParaRPr lang="en-US"/>
          </a:p>
        </p:txBody>
      </p:sp>
      <p:sp>
        <p:nvSpPr>
          <p:cNvPr id="5" name="Footer Placeholder 4">
            <a:extLst>
              <a:ext uri="{FF2B5EF4-FFF2-40B4-BE49-F238E27FC236}">
                <a16:creationId xmlns:a16="http://schemas.microsoft.com/office/drawing/2014/main" id="{7FA40E83-DC82-924F-BB9F-AC5BC1526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B16FDC-FBDE-4D44-8247-0DC7181C5EB1}"/>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2950306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C9C6B-1009-C941-AE30-5EC58D9C21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ECE724-545A-5444-B7BB-D515F97255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C56DA4-FC1E-5749-B332-E8242CB462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7BE7C1-DB38-D64E-9249-2B236242DE65}"/>
              </a:ext>
            </a:extLst>
          </p:cNvPr>
          <p:cNvSpPr>
            <a:spLocks noGrp="1"/>
          </p:cNvSpPr>
          <p:nvPr>
            <p:ph type="dt" sz="half" idx="10"/>
          </p:nvPr>
        </p:nvSpPr>
        <p:spPr/>
        <p:txBody>
          <a:bodyPr/>
          <a:lstStyle/>
          <a:p>
            <a:fld id="{F316FCF8-4319-A24E-8E69-D9D8CE7C84E8}" type="datetime1">
              <a:rPr lang="en-US" smtClean="0"/>
              <a:t>7/7/23</a:t>
            </a:fld>
            <a:endParaRPr lang="en-US"/>
          </a:p>
        </p:txBody>
      </p:sp>
      <p:sp>
        <p:nvSpPr>
          <p:cNvPr id="6" name="Footer Placeholder 5">
            <a:extLst>
              <a:ext uri="{FF2B5EF4-FFF2-40B4-BE49-F238E27FC236}">
                <a16:creationId xmlns:a16="http://schemas.microsoft.com/office/drawing/2014/main" id="{D2CE99CF-A6F0-304A-9CD3-9FEE621AF4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DF0507-EF77-DC49-8408-3931189FF370}"/>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2149698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FD2A3-0F60-C145-9FAF-FA477099F8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D487F9-8B18-3340-BE67-CCD0B92D76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C979E1-C0B4-D44C-B89F-D92749070F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DA4543-6D08-9543-AA0D-306041B1B1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A2E1F7-AC41-A04A-9A4F-A312254FEE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1E39B7-A967-3E46-B01E-8BD7513916CD}"/>
              </a:ext>
            </a:extLst>
          </p:cNvPr>
          <p:cNvSpPr>
            <a:spLocks noGrp="1"/>
          </p:cNvSpPr>
          <p:nvPr>
            <p:ph type="dt" sz="half" idx="10"/>
          </p:nvPr>
        </p:nvSpPr>
        <p:spPr/>
        <p:txBody>
          <a:bodyPr/>
          <a:lstStyle/>
          <a:p>
            <a:fld id="{3B768517-59A8-D141-A1F7-9FD956299CC2}" type="datetime1">
              <a:rPr lang="en-US" smtClean="0"/>
              <a:t>7/7/23</a:t>
            </a:fld>
            <a:endParaRPr lang="en-US"/>
          </a:p>
        </p:txBody>
      </p:sp>
      <p:sp>
        <p:nvSpPr>
          <p:cNvPr id="8" name="Footer Placeholder 7">
            <a:extLst>
              <a:ext uri="{FF2B5EF4-FFF2-40B4-BE49-F238E27FC236}">
                <a16:creationId xmlns:a16="http://schemas.microsoft.com/office/drawing/2014/main" id="{E80A9882-6E9C-5242-BF85-D6D0FA31F4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997D03-43B1-7D4E-A079-CF631DF22F3E}"/>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390482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2160-8821-594E-8D8F-94F00A1FAE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9F56C9-592A-F648-A9C3-D171E3701C31}"/>
              </a:ext>
            </a:extLst>
          </p:cNvPr>
          <p:cNvSpPr>
            <a:spLocks noGrp="1"/>
          </p:cNvSpPr>
          <p:nvPr>
            <p:ph type="dt" sz="half" idx="10"/>
          </p:nvPr>
        </p:nvSpPr>
        <p:spPr/>
        <p:txBody>
          <a:bodyPr/>
          <a:lstStyle/>
          <a:p>
            <a:fld id="{D5026A61-9113-EA47-BA38-9D40B31CE670}" type="datetime1">
              <a:rPr lang="en-US" smtClean="0"/>
              <a:t>7/7/23</a:t>
            </a:fld>
            <a:endParaRPr lang="en-US"/>
          </a:p>
        </p:txBody>
      </p:sp>
      <p:sp>
        <p:nvSpPr>
          <p:cNvPr id="4" name="Footer Placeholder 3">
            <a:extLst>
              <a:ext uri="{FF2B5EF4-FFF2-40B4-BE49-F238E27FC236}">
                <a16:creationId xmlns:a16="http://schemas.microsoft.com/office/drawing/2014/main" id="{A16CE185-FA95-F840-9744-490D8918F7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8BE9EC-6C9B-1E45-A014-341A304F1758}"/>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1693039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BD825F-401F-9D43-833E-34EEB4DB28FB}"/>
              </a:ext>
            </a:extLst>
          </p:cNvPr>
          <p:cNvSpPr>
            <a:spLocks noGrp="1"/>
          </p:cNvSpPr>
          <p:nvPr>
            <p:ph type="dt" sz="half" idx="10"/>
          </p:nvPr>
        </p:nvSpPr>
        <p:spPr/>
        <p:txBody>
          <a:bodyPr/>
          <a:lstStyle/>
          <a:p>
            <a:fld id="{06155294-0F32-9347-AEA9-D636AE777EEC}" type="datetime1">
              <a:rPr lang="en-US" smtClean="0"/>
              <a:t>7/7/23</a:t>
            </a:fld>
            <a:endParaRPr lang="en-US"/>
          </a:p>
        </p:txBody>
      </p:sp>
      <p:sp>
        <p:nvSpPr>
          <p:cNvPr id="3" name="Footer Placeholder 2">
            <a:extLst>
              <a:ext uri="{FF2B5EF4-FFF2-40B4-BE49-F238E27FC236}">
                <a16:creationId xmlns:a16="http://schemas.microsoft.com/office/drawing/2014/main" id="{00531339-BB77-7B44-AADE-8BDD5B0170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5DF2B0-BBFC-C74D-B642-AD844D33698E}"/>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4142255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CCA5-1E0F-C546-BC86-AAEC9C858F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147CCD-2016-0D4D-87A9-6EF324646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7D88BA-1541-D143-8ED8-D17EC4FB12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3C7A3D-7B4D-5D47-8416-FB4044D980EF}"/>
              </a:ext>
            </a:extLst>
          </p:cNvPr>
          <p:cNvSpPr>
            <a:spLocks noGrp="1"/>
          </p:cNvSpPr>
          <p:nvPr>
            <p:ph type="dt" sz="half" idx="10"/>
          </p:nvPr>
        </p:nvSpPr>
        <p:spPr/>
        <p:txBody>
          <a:bodyPr/>
          <a:lstStyle/>
          <a:p>
            <a:fld id="{F1632DEE-EE21-344B-B206-B4CF92AEB0C1}" type="datetime1">
              <a:rPr lang="en-US" smtClean="0"/>
              <a:t>7/7/23</a:t>
            </a:fld>
            <a:endParaRPr lang="en-US"/>
          </a:p>
        </p:txBody>
      </p:sp>
      <p:sp>
        <p:nvSpPr>
          <p:cNvPr id="6" name="Footer Placeholder 5">
            <a:extLst>
              <a:ext uri="{FF2B5EF4-FFF2-40B4-BE49-F238E27FC236}">
                <a16:creationId xmlns:a16="http://schemas.microsoft.com/office/drawing/2014/main" id="{A7A9E027-2C65-FE4B-9B1B-E187E335E7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5271D6-1B62-094E-B6DC-6267702173F1}"/>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301966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0024-F1EF-3040-8BF4-2ABABC893B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F55DC2-9FF0-BF44-9B37-0AFD25AF5B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34CF72-445E-0B48-BC0B-65BB526275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717A9A-D2C5-B44E-BE48-23316EFE64E5}"/>
              </a:ext>
            </a:extLst>
          </p:cNvPr>
          <p:cNvSpPr>
            <a:spLocks noGrp="1"/>
          </p:cNvSpPr>
          <p:nvPr>
            <p:ph type="dt" sz="half" idx="10"/>
          </p:nvPr>
        </p:nvSpPr>
        <p:spPr/>
        <p:txBody>
          <a:bodyPr/>
          <a:lstStyle/>
          <a:p>
            <a:fld id="{483A1F3C-033A-664D-BF85-972B07A45245}" type="datetime1">
              <a:rPr lang="en-US" smtClean="0"/>
              <a:t>7/7/23</a:t>
            </a:fld>
            <a:endParaRPr lang="en-US"/>
          </a:p>
        </p:txBody>
      </p:sp>
      <p:sp>
        <p:nvSpPr>
          <p:cNvPr id="6" name="Footer Placeholder 5">
            <a:extLst>
              <a:ext uri="{FF2B5EF4-FFF2-40B4-BE49-F238E27FC236}">
                <a16:creationId xmlns:a16="http://schemas.microsoft.com/office/drawing/2014/main" id="{00D43AB7-F796-0A40-94B9-8CF014A14E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B937A4-3684-9948-BEEE-DC2052EC682F}"/>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221353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C1341A-43D6-AE43-BC9F-F15EB57439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97A699-291E-2F41-8C45-44600DFEAE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EF103-99AB-F048-B8F2-1CF882DC91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6E954-0FD8-6144-BEFF-FA15B968A577}" type="datetime1">
              <a:rPr lang="en-US" smtClean="0"/>
              <a:t>7/7/23</a:t>
            </a:fld>
            <a:endParaRPr lang="en-US"/>
          </a:p>
        </p:txBody>
      </p:sp>
      <p:sp>
        <p:nvSpPr>
          <p:cNvPr id="5" name="Footer Placeholder 4">
            <a:extLst>
              <a:ext uri="{FF2B5EF4-FFF2-40B4-BE49-F238E27FC236}">
                <a16:creationId xmlns:a16="http://schemas.microsoft.com/office/drawing/2014/main" id="{062096FB-30C2-7243-8431-72D04090F9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248032-D333-2C45-A5CB-4FCBDAD71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0D25F-A2D7-CB4D-BFF2-5E4504CA3430}" type="slidenum">
              <a:rPr lang="en-US" smtClean="0"/>
              <a:t>‹#›</a:t>
            </a:fld>
            <a:endParaRPr lang="en-US"/>
          </a:p>
        </p:txBody>
      </p:sp>
    </p:spTree>
    <p:extLst>
      <p:ext uri="{BB962C8B-B14F-4D97-AF65-F5344CB8AC3E}">
        <p14:creationId xmlns:p14="http://schemas.microsoft.com/office/powerpoint/2010/main" val="2317872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flake8.pycqa.org/en/lates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mypy-lang.org/" TargetMode="External"/><Relationship Id="rId5" Type="http://schemas.openxmlformats.org/officeDocument/2006/relationships/hyperlink" Target="https://black.readthedocs.io/en/stable/" TargetMode="External"/><Relationship Id="rId4" Type="http://schemas.openxmlformats.org/officeDocument/2006/relationships/hyperlink" Target="https://pylint.org/"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blog.palantir.com/code-review-best-practices-19e02780015f" TargetMode="External"/><Relationship Id="rId2" Type="http://schemas.openxmlformats.org/officeDocument/2006/relationships/hyperlink" Target="https://google.github.io/eng-practices/review/" TargetMode="External"/><Relationship Id="rId1" Type="http://schemas.openxmlformats.org/officeDocument/2006/relationships/slideLayout" Target="../slideLayouts/slideLayout2.xml"/><Relationship Id="rId6" Type="http://schemas.openxmlformats.org/officeDocument/2006/relationships/hyperlink" Target="https://www.perforce.com/blog/qac/9-best-practices-for-code-review" TargetMode="External"/><Relationship Id="rId5" Type="http://schemas.openxmlformats.org/officeDocument/2006/relationships/hyperlink" Target="https://www.atlassian.com/agile/software-development/code-reviews" TargetMode="External"/><Relationship Id="rId4" Type="http://schemas.openxmlformats.org/officeDocument/2006/relationships/hyperlink" Target="https://stackoverflow.blog/2019/09/30/how-to-make-good-code-reviews-better/"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BC04F-23CE-524C-A838-D1F1B41AE10D}"/>
              </a:ext>
            </a:extLst>
          </p:cNvPr>
          <p:cNvSpPr>
            <a:spLocks noGrp="1"/>
          </p:cNvSpPr>
          <p:nvPr>
            <p:ph type="ctrTitle"/>
          </p:nvPr>
        </p:nvSpPr>
        <p:spPr/>
        <p:txBody>
          <a:bodyPr/>
          <a:lstStyle/>
          <a:p>
            <a:r>
              <a:rPr lang="en-US" dirty="0"/>
              <a:t>Collaborative Construction</a:t>
            </a:r>
          </a:p>
        </p:txBody>
      </p:sp>
      <p:sp>
        <p:nvSpPr>
          <p:cNvPr id="3" name="Subtitle 2">
            <a:extLst>
              <a:ext uri="{FF2B5EF4-FFF2-40B4-BE49-F238E27FC236}">
                <a16:creationId xmlns:a16="http://schemas.microsoft.com/office/drawing/2014/main" id="{382A3FD9-235B-6B47-BDB4-6CA8A072DF96}"/>
              </a:ext>
            </a:extLst>
          </p:cNvPr>
          <p:cNvSpPr>
            <a:spLocks noGrp="1"/>
          </p:cNvSpPr>
          <p:nvPr>
            <p:ph type="subTitle" idx="1"/>
          </p:nvPr>
        </p:nvSpPr>
        <p:spPr/>
        <p:txBody>
          <a:bodyPr/>
          <a:lstStyle/>
          <a:p>
            <a:r>
              <a:rPr lang="en-US" dirty="0"/>
              <a:t>INTERSECT - Bootcamp 2023</a:t>
            </a:r>
          </a:p>
          <a:p>
            <a:r>
              <a:rPr lang="en-US" dirty="0"/>
              <a:t>Dave Rumph</a:t>
            </a:r>
          </a:p>
        </p:txBody>
      </p:sp>
      <p:pic>
        <p:nvPicPr>
          <p:cNvPr id="5" name="Picture 4" descr="A white letter on a purple background&#10;&#10;Description automatically generated">
            <a:extLst>
              <a:ext uri="{FF2B5EF4-FFF2-40B4-BE49-F238E27FC236}">
                <a16:creationId xmlns:a16="http://schemas.microsoft.com/office/drawing/2014/main" id="{1D86F0B9-71DE-4ED9-1C6F-171E03D15695}"/>
              </a:ext>
            </a:extLst>
          </p:cNvPr>
          <p:cNvPicPr>
            <a:picLocks noChangeAspect="1"/>
          </p:cNvPicPr>
          <p:nvPr/>
        </p:nvPicPr>
        <p:blipFill>
          <a:blip r:embed="rId3"/>
          <a:stretch>
            <a:fillRect/>
          </a:stretch>
        </p:blipFill>
        <p:spPr>
          <a:xfrm>
            <a:off x="228600" y="5257800"/>
            <a:ext cx="1422400" cy="1422400"/>
          </a:xfrm>
          <a:prstGeom prst="rect">
            <a:avLst/>
          </a:prstGeom>
        </p:spPr>
      </p:pic>
    </p:spTree>
    <p:extLst>
      <p:ext uri="{BB962C8B-B14F-4D97-AF65-F5344CB8AC3E}">
        <p14:creationId xmlns:p14="http://schemas.microsoft.com/office/powerpoint/2010/main" val="2799768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90EE5-DAE2-0C42-900F-FD145E5ACAA7}"/>
              </a:ext>
            </a:extLst>
          </p:cNvPr>
          <p:cNvSpPr>
            <a:spLocks noGrp="1"/>
          </p:cNvSpPr>
          <p:nvPr>
            <p:ph type="title"/>
          </p:nvPr>
        </p:nvSpPr>
        <p:spPr/>
        <p:txBody>
          <a:bodyPr/>
          <a:lstStyle/>
          <a:p>
            <a:r>
              <a:rPr lang="en-US" dirty="0"/>
              <a:t>Example Code-Review Goals (Google)</a:t>
            </a:r>
          </a:p>
        </p:txBody>
      </p:sp>
      <p:sp>
        <p:nvSpPr>
          <p:cNvPr id="3" name="Content Placeholder 2">
            <a:extLst>
              <a:ext uri="{FF2B5EF4-FFF2-40B4-BE49-F238E27FC236}">
                <a16:creationId xmlns:a16="http://schemas.microsoft.com/office/drawing/2014/main" id="{0610D163-BAE2-F24C-AEAD-36F3BCD1F595}"/>
              </a:ext>
            </a:extLst>
          </p:cNvPr>
          <p:cNvSpPr>
            <a:spLocks noGrp="1"/>
          </p:cNvSpPr>
          <p:nvPr>
            <p:ph idx="1"/>
          </p:nvPr>
        </p:nvSpPr>
        <p:spPr/>
        <p:txBody>
          <a:bodyPr>
            <a:normAutofit fontScale="85000" lnSpcReduction="10000"/>
          </a:bodyPr>
          <a:lstStyle/>
          <a:p>
            <a:pPr marL="0" indent="0">
              <a:buNone/>
            </a:pPr>
            <a:r>
              <a:rPr lang="en-US" dirty="0"/>
              <a:t>Code reviews should look at:</a:t>
            </a:r>
          </a:p>
          <a:p>
            <a:r>
              <a:rPr lang="en-US" b="1" dirty="0"/>
              <a:t>Design:</a:t>
            </a:r>
            <a:r>
              <a:rPr lang="en-US" dirty="0"/>
              <a:t>  Is the code well-designed and appropriate for your system?</a:t>
            </a:r>
          </a:p>
          <a:p>
            <a:r>
              <a:rPr lang="en-US" b="1" dirty="0"/>
              <a:t>Functionality:</a:t>
            </a:r>
            <a:r>
              <a:rPr lang="en-US" dirty="0"/>
              <a:t>  Does the code behave as the author likely intended? Is the way the code behaves good for its users?</a:t>
            </a:r>
          </a:p>
          <a:p>
            <a:r>
              <a:rPr lang="en-US" b="1" dirty="0"/>
              <a:t>Complexity:</a:t>
            </a:r>
            <a:r>
              <a:rPr lang="en-US" dirty="0"/>
              <a:t>  Could the code be made simpler?  Would another developer be able to easily understand and use this code when they come across it in the future?</a:t>
            </a:r>
          </a:p>
          <a:p>
            <a:r>
              <a:rPr lang="en-US" b="1" dirty="0"/>
              <a:t>Tests:</a:t>
            </a:r>
            <a:r>
              <a:rPr lang="en-US" dirty="0"/>
              <a:t>  Does the code have correct and well-designed automated tests?</a:t>
            </a:r>
          </a:p>
          <a:p>
            <a:r>
              <a:rPr lang="en-US" b="1" dirty="0"/>
              <a:t>Naming:</a:t>
            </a:r>
            <a:r>
              <a:rPr lang="en-US" dirty="0"/>
              <a:t>  Did developer choose clear names for variables, classes, methods, etc.?</a:t>
            </a:r>
          </a:p>
          <a:p>
            <a:r>
              <a:rPr lang="en-US" b="1" dirty="0"/>
              <a:t>Comments:</a:t>
            </a:r>
            <a:r>
              <a:rPr lang="en-US" dirty="0"/>
              <a:t>  Are the comments clear and useful?</a:t>
            </a:r>
          </a:p>
          <a:p>
            <a:r>
              <a:rPr lang="en-US" b="1" dirty="0"/>
              <a:t>Style:</a:t>
            </a:r>
            <a:r>
              <a:rPr lang="en-US" dirty="0"/>
              <a:t>  Does the code follow our style guides?</a:t>
            </a:r>
          </a:p>
          <a:p>
            <a:r>
              <a:rPr lang="en-US" b="1" dirty="0"/>
              <a:t>Documentation:</a:t>
            </a:r>
            <a:r>
              <a:rPr lang="en-US" dirty="0"/>
              <a:t>  Did the developer also update relevant documentation?</a:t>
            </a:r>
          </a:p>
          <a:p>
            <a:endParaRPr lang="en-US" dirty="0"/>
          </a:p>
        </p:txBody>
      </p:sp>
      <p:sp>
        <p:nvSpPr>
          <p:cNvPr id="4" name="TextBox 3">
            <a:extLst>
              <a:ext uri="{FF2B5EF4-FFF2-40B4-BE49-F238E27FC236}">
                <a16:creationId xmlns:a16="http://schemas.microsoft.com/office/drawing/2014/main" id="{205966EC-5EA3-944F-9774-891710B6CC6E}"/>
              </a:ext>
            </a:extLst>
          </p:cNvPr>
          <p:cNvSpPr txBox="1"/>
          <p:nvPr/>
        </p:nvSpPr>
        <p:spPr>
          <a:xfrm>
            <a:off x="6400800" y="6324600"/>
            <a:ext cx="4577087" cy="369332"/>
          </a:xfrm>
          <a:prstGeom prst="rect">
            <a:avLst/>
          </a:prstGeom>
          <a:noFill/>
        </p:spPr>
        <p:txBody>
          <a:bodyPr wrap="none" rtlCol="0">
            <a:spAutoFit/>
          </a:bodyPr>
          <a:lstStyle/>
          <a:p>
            <a:r>
              <a:rPr lang="en-US" dirty="0"/>
              <a:t>https://</a:t>
            </a:r>
            <a:r>
              <a:rPr lang="en-US" dirty="0" err="1"/>
              <a:t>google.github.io</a:t>
            </a:r>
            <a:r>
              <a:rPr lang="en-US" dirty="0"/>
              <a:t>/</a:t>
            </a:r>
            <a:r>
              <a:rPr lang="en-US" dirty="0" err="1"/>
              <a:t>eng</a:t>
            </a:r>
            <a:r>
              <a:rPr lang="en-US" dirty="0"/>
              <a:t>-practices/review/</a:t>
            </a:r>
          </a:p>
        </p:txBody>
      </p:sp>
      <p:sp>
        <p:nvSpPr>
          <p:cNvPr id="5" name="Slide Number Placeholder 4">
            <a:extLst>
              <a:ext uri="{FF2B5EF4-FFF2-40B4-BE49-F238E27FC236}">
                <a16:creationId xmlns:a16="http://schemas.microsoft.com/office/drawing/2014/main" id="{68A9EF65-4DA1-5C44-A0FC-476E2D128FFA}"/>
              </a:ext>
            </a:extLst>
          </p:cNvPr>
          <p:cNvSpPr>
            <a:spLocks noGrp="1"/>
          </p:cNvSpPr>
          <p:nvPr>
            <p:ph type="sldNum" sz="quarter" idx="12"/>
          </p:nvPr>
        </p:nvSpPr>
        <p:spPr/>
        <p:txBody>
          <a:bodyPr/>
          <a:lstStyle/>
          <a:p>
            <a:fld id="{CD10D25F-A2D7-CB4D-BFF2-5E4504CA3430}" type="slidenum">
              <a:rPr lang="en-US" smtClean="0"/>
              <a:t>10</a:t>
            </a:fld>
            <a:endParaRPr lang="en-US"/>
          </a:p>
        </p:txBody>
      </p:sp>
    </p:spTree>
    <p:extLst>
      <p:ext uri="{BB962C8B-B14F-4D97-AF65-F5344CB8AC3E}">
        <p14:creationId xmlns:p14="http://schemas.microsoft.com/office/powerpoint/2010/main" val="4171386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0EE60-8ACD-9D4C-A2B5-41ECD3854383}"/>
              </a:ext>
            </a:extLst>
          </p:cNvPr>
          <p:cNvSpPr>
            <a:spLocks noGrp="1"/>
          </p:cNvSpPr>
          <p:nvPr>
            <p:ph type="title"/>
          </p:nvPr>
        </p:nvSpPr>
        <p:spPr/>
        <p:txBody>
          <a:bodyPr/>
          <a:lstStyle/>
          <a:p>
            <a:r>
              <a:rPr lang="en-US" dirty="0"/>
              <a:t>Code Review Best Practices:  Feedback</a:t>
            </a:r>
          </a:p>
        </p:txBody>
      </p:sp>
      <p:sp>
        <p:nvSpPr>
          <p:cNvPr id="3" name="Content Placeholder 2">
            <a:extLst>
              <a:ext uri="{FF2B5EF4-FFF2-40B4-BE49-F238E27FC236}">
                <a16:creationId xmlns:a16="http://schemas.microsoft.com/office/drawing/2014/main" id="{CFEC39AA-95D6-D448-9545-EAE31CBD3059}"/>
              </a:ext>
            </a:extLst>
          </p:cNvPr>
          <p:cNvSpPr>
            <a:spLocks noGrp="1"/>
          </p:cNvSpPr>
          <p:nvPr>
            <p:ph idx="1"/>
          </p:nvPr>
        </p:nvSpPr>
        <p:spPr/>
        <p:txBody>
          <a:bodyPr>
            <a:normAutofit fontScale="92500" lnSpcReduction="20000"/>
          </a:bodyPr>
          <a:lstStyle/>
          <a:p>
            <a:pPr>
              <a:lnSpc>
                <a:spcPct val="95000"/>
              </a:lnSpc>
            </a:pPr>
            <a:r>
              <a:rPr lang="en-US" b="1" dirty="0"/>
              <a:t>Providing courteous and respectful feedback on another person’s work is a critical skill to develop</a:t>
            </a:r>
          </a:p>
          <a:p>
            <a:pPr lvl="1">
              <a:lnSpc>
                <a:spcPct val="95000"/>
              </a:lnSpc>
            </a:pPr>
            <a:r>
              <a:rPr lang="en-US" dirty="0"/>
              <a:t>Value this as a high priority!  Never compromise on it, even in jest.</a:t>
            </a:r>
          </a:p>
          <a:p>
            <a:pPr>
              <a:lnSpc>
                <a:spcPct val="95000"/>
              </a:lnSpc>
            </a:pPr>
            <a:r>
              <a:rPr lang="en-US" dirty="0"/>
              <a:t>Use objective, constructive, neutral language</a:t>
            </a:r>
          </a:p>
          <a:p>
            <a:pPr lvl="1">
              <a:lnSpc>
                <a:spcPct val="95000"/>
              </a:lnSpc>
            </a:pPr>
            <a:r>
              <a:rPr lang="en-US" dirty="0"/>
              <a:t>Critique the code, not the programmer</a:t>
            </a:r>
          </a:p>
          <a:p>
            <a:pPr lvl="1">
              <a:lnSpc>
                <a:spcPct val="95000"/>
              </a:lnSpc>
            </a:pPr>
            <a:r>
              <a:rPr lang="en-US" dirty="0"/>
              <a:t>Avoid theatrics and absolute judgments, like “This is the worst code I’ve ever seen!”  “I have no idea how this ever worked in the first place.”</a:t>
            </a:r>
          </a:p>
          <a:p>
            <a:pPr>
              <a:lnSpc>
                <a:spcPct val="95000"/>
              </a:lnSpc>
            </a:pPr>
            <a:r>
              <a:rPr lang="en-US" dirty="0"/>
              <a:t>Ask questions and seek understanding, rather than rendering judgment</a:t>
            </a:r>
          </a:p>
          <a:p>
            <a:pPr lvl="1">
              <a:lnSpc>
                <a:spcPct val="95000"/>
              </a:lnSpc>
            </a:pPr>
            <a:r>
              <a:rPr lang="en-US" dirty="0"/>
              <a:t>The author has thought about the problem a lot more than you have, and they may have reasons for what they did – even if it’s still misguided in the end</a:t>
            </a:r>
          </a:p>
          <a:p>
            <a:pPr>
              <a:lnSpc>
                <a:spcPct val="95000"/>
              </a:lnSpc>
            </a:pPr>
            <a:r>
              <a:rPr lang="en-US" dirty="0"/>
              <a:t>Explain your concerns clearly and completely</a:t>
            </a:r>
          </a:p>
          <a:p>
            <a:pPr lvl="1">
              <a:lnSpc>
                <a:spcPct val="95000"/>
              </a:lnSpc>
            </a:pPr>
            <a:r>
              <a:rPr lang="en-US" dirty="0"/>
              <a:t>Try to explain your reasoning for issues you point out, e.g. inputs that would trigger undesirable behavior, alternate approaches that may be more efficient, etc.</a:t>
            </a:r>
          </a:p>
        </p:txBody>
      </p:sp>
      <p:sp>
        <p:nvSpPr>
          <p:cNvPr id="4" name="Slide Number Placeholder 3">
            <a:extLst>
              <a:ext uri="{FF2B5EF4-FFF2-40B4-BE49-F238E27FC236}">
                <a16:creationId xmlns:a16="http://schemas.microsoft.com/office/drawing/2014/main" id="{A290D1CF-3573-BE46-9F17-B0A59740377A}"/>
              </a:ext>
            </a:extLst>
          </p:cNvPr>
          <p:cNvSpPr>
            <a:spLocks noGrp="1"/>
          </p:cNvSpPr>
          <p:nvPr>
            <p:ph type="sldNum" sz="quarter" idx="12"/>
          </p:nvPr>
        </p:nvSpPr>
        <p:spPr/>
        <p:txBody>
          <a:bodyPr/>
          <a:lstStyle/>
          <a:p>
            <a:fld id="{CD10D25F-A2D7-CB4D-BFF2-5E4504CA3430}" type="slidenum">
              <a:rPr lang="en-US" smtClean="0"/>
              <a:t>11</a:t>
            </a:fld>
            <a:endParaRPr lang="en-US"/>
          </a:p>
        </p:txBody>
      </p:sp>
    </p:spTree>
    <p:extLst>
      <p:ext uri="{BB962C8B-B14F-4D97-AF65-F5344CB8AC3E}">
        <p14:creationId xmlns:p14="http://schemas.microsoft.com/office/powerpoint/2010/main" val="200381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0EE60-8ACD-9D4C-A2B5-41ECD3854383}"/>
              </a:ext>
            </a:extLst>
          </p:cNvPr>
          <p:cNvSpPr>
            <a:spLocks noGrp="1"/>
          </p:cNvSpPr>
          <p:nvPr>
            <p:ph type="title"/>
          </p:nvPr>
        </p:nvSpPr>
        <p:spPr/>
        <p:txBody>
          <a:bodyPr/>
          <a:lstStyle/>
          <a:p>
            <a:r>
              <a:rPr lang="en-US" dirty="0"/>
              <a:t>Code Review Best Practices:  Feedback</a:t>
            </a:r>
          </a:p>
        </p:txBody>
      </p:sp>
      <p:sp>
        <p:nvSpPr>
          <p:cNvPr id="3" name="Content Placeholder 2">
            <a:extLst>
              <a:ext uri="{FF2B5EF4-FFF2-40B4-BE49-F238E27FC236}">
                <a16:creationId xmlns:a16="http://schemas.microsoft.com/office/drawing/2014/main" id="{CFEC39AA-95D6-D448-9545-EAE31CBD3059}"/>
              </a:ext>
            </a:extLst>
          </p:cNvPr>
          <p:cNvSpPr>
            <a:spLocks noGrp="1"/>
          </p:cNvSpPr>
          <p:nvPr>
            <p:ph idx="1"/>
          </p:nvPr>
        </p:nvSpPr>
        <p:spPr/>
        <p:txBody>
          <a:bodyPr>
            <a:normAutofit fontScale="92500" lnSpcReduction="10000"/>
          </a:bodyPr>
          <a:lstStyle/>
          <a:p>
            <a:pPr>
              <a:lnSpc>
                <a:spcPct val="96000"/>
              </a:lnSpc>
            </a:pPr>
            <a:r>
              <a:rPr lang="en-US" dirty="0"/>
              <a:t>You may have noticed that programmers are often highly opinionated…</a:t>
            </a:r>
          </a:p>
          <a:p>
            <a:pPr>
              <a:lnSpc>
                <a:spcPct val="96000"/>
              </a:lnSpc>
            </a:pPr>
            <a:r>
              <a:rPr lang="en-US" dirty="0"/>
              <a:t>There are many good ways to solve any given problem – including ways that you personally wouldn’t do things</a:t>
            </a:r>
          </a:p>
          <a:p>
            <a:pPr lvl="1">
              <a:lnSpc>
                <a:spcPct val="96000"/>
              </a:lnSpc>
            </a:pPr>
            <a:r>
              <a:rPr lang="en-US" dirty="0"/>
              <a:t>Different ways of naming variables, writing loops, structuring functions</a:t>
            </a:r>
          </a:p>
          <a:p>
            <a:pPr>
              <a:lnSpc>
                <a:spcPct val="96000"/>
              </a:lnSpc>
            </a:pPr>
            <a:r>
              <a:rPr lang="en-US" b="1" dirty="0"/>
              <a:t>Indicate whether your feedback is about a serious issue (e.g. correctness, security, safety), vs. merely you expressing an opinion or suggestion</a:t>
            </a:r>
          </a:p>
          <a:p>
            <a:pPr lvl="1">
              <a:lnSpc>
                <a:spcPct val="96000"/>
              </a:lnSpc>
            </a:pPr>
            <a:r>
              <a:rPr lang="en-US" dirty="0"/>
              <a:t>Several companies specify that review feedback should be prefixed with “Nit:  …”</a:t>
            </a:r>
            <a:br>
              <a:rPr lang="en-US" dirty="0"/>
            </a:br>
            <a:r>
              <a:rPr lang="en-US" dirty="0"/>
              <a:t>if you are merely being nitpicky</a:t>
            </a:r>
          </a:p>
          <a:p>
            <a:pPr lvl="1">
              <a:lnSpc>
                <a:spcPct val="96000"/>
              </a:lnSpc>
            </a:pPr>
            <a:r>
              <a:rPr lang="en-US" dirty="0"/>
              <a:t>Reviewer opinions and nitpicks are free to be ignored by the author!</a:t>
            </a:r>
          </a:p>
          <a:p>
            <a:pPr>
              <a:lnSpc>
                <a:spcPct val="96000"/>
              </a:lnSpc>
            </a:pPr>
            <a:r>
              <a:rPr lang="en-US" dirty="0"/>
              <a:t>A partial solution to this is a well-defined and complete coding standard</a:t>
            </a:r>
          </a:p>
          <a:p>
            <a:pPr lvl="1">
              <a:lnSpc>
                <a:spcPct val="96000"/>
              </a:lnSpc>
            </a:pPr>
            <a:r>
              <a:rPr lang="en-US" dirty="0"/>
              <a:t>Google:  “On matters of style, the style guide is the absolute authority.  …”</a:t>
            </a:r>
          </a:p>
        </p:txBody>
      </p:sp>
      <p:sp>
        <p:nvSpPr>
          <p:cNvPr id="4" name="Slide Number Placeholder 3">
            <a:extLst>
              <a:ext uri="{FF2B5EF4-FFF2-40B4-BE49-F238E27FC236}">
                <a16:creationId xmlns:a16="http://schemas.microsoft.com/office/drawing/2014/main" id="{A290D1CF-3573-BE46-9F17-B0A59740377A}"/>
              </a:ext>
            </a:extLst>
          </p:cNvPr>
          <p:cNvSpPr>
            <a:spLocks noGrp="1"/>
          </p:cNvSpPr>
          <p:nvPr>
            <p:ph type="sldNum" sz="quarter" idx="12"/>
          </p:nvPr>
        </p:nvSpPr>
        <p:spPr/>
        <p:txBody>
          <a:bodyPr/>
          <a:lstStyle/>
          <a:p>
            <a:fld id="{CD10D25F-A2D7-CB4D-BFF2-5E4504CA3430}" type="slidenum">
              <a:rPr lang="en-US" smtClean="0"/>
              <a:t>12</a:t>
            </a:fld>
            <a:endParaRPr lang="en-US"/>
          </a:p>
        </p:txBody>
      </p:sp>
    </p:spTree>
    <p:extLst>
      <p:ext uri="{BB962C8B-B14F-4D97-AF65-F5344CB8AC3E}">
        <p14:creationId xmlns:p14="http://schemas.microsoft.com/office/powerpoint/2010/main" val="206715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BDEC-2555-634E-BEB8-C3662B2DFD01}"/>
              </a:ext>
            </a:extLst>
          </p:cNvPr>
          <p:cNvSpPr>
            <a:spLocks noGrp="1"/>
          </p:cNvSpPr>
          <p:nvPr>
            <p:ph type="title"/>
          </p:nvPr>
        </p:nvSpPr>
        <p:spPr/>
        <p:txBody>
          <a:bodyPr/>
          <a:lstStyle/>
          <a:p>
            <a:r>
              <a:rPr lang="en-US" dirty="0"/>
              <a:t>Code Review Best Practices:  Tools</a:t>
            </a:r>
          </a:p>
        </p:txBody>
      </p:sp>
      <p:sp>
        <p:nvSpPr>
          <p:cNvPr id="3" name="Content Placeholder 2">
            <a:extLst>
              <a:ext uri="{FF2B5EF4-FFF2-40B4-BE49-F238E27FC236}">
                <a16:creationId xmlns:a16="http://schemas.microsoft.com/office/drawing/2014/main" id="{0E592051-0C44-104A-8E70-23C628602073}"/>
              </a:ext>
            </a:extLst>
          </p:cNvPr>
          <p:cNvSpPr>
            <a:spLocks noGrp="1"/>
          </p:cNvSpPr>
          <p:nvPr>
            <p:ph idx="1"/>
          </p:nvPr>
        </p:nvSpPr>
        <p:spPr/>
        <p:txBody>
          <a:bodyPr>
            <a:normAutofit fontScale="92500" lnSpcReduction="10000"/>
          </a:bodyPr>
          <a:lstStyle/>
          <a:p>
            <a:r>
              <a:rPr lang="en-US" dirty="0"/>
              <a:t>Some goals of code reviews are to check coding style, and to identify bugs, anti-patterns and language abuses</a:t>
            </a:r>
          </a:p>
          <a:p>
            <a:r>
              <a:rPr lang="en-US" i="1" dirty="0"/>
              <a:t>“Hey, guess what?  Static code-analysis tools can do that!”</a:t>
            </a:r>
          </a:p>
          <a:p>
            <a:r>
              <a:rPr lang="en-US" b="1" dirty="0"/>
              <a:t>Ideally, the code-review process is supplemented by static-analysis tools</a:t>
            </a:r>
          </a:p>
          <a:p>
            <a:pPr lvl="1"/>
            <a:r>
              <a:rPr lang="en-US" dirty="0"/>
              <a:t>Verify (or apply) the team’s coding standards</a:t>
            </a:r>
          </a:p>
          <a:p>
            <a:pPr lvl="1"/>
            <a:r>
              <a:rPr lang="en-US" dirty="0"/>
              <a:t>Flag common bugs and language anti-patterns</a:t>
            </a:r>
          </a:p>
          <a:p>
            <a:pPr lvl="1"/>
            <a:r>
              <a:rPr lang="en-US" dirty="0"/>
              <a:t>These tools can eliminate a whole range of issues that would otherwise need to be addressed in the code review</a:t>
            </a:r>
          </a:p>
          <a:p>
            <a:r>
              <a:rPr lang="en-US" dirty="0"/>
              <a:t>Allows the review to focus on higher-level concerns – how the code works, how it benefits the project, higher-level structural/design issues, etc.</a:t>
            </a:r>
          </a:p>
          <a:p>
            <a:pPr lvl="1"/>
            <a:r>
              <a:rPr lang="en-US" dirty="0"/>
              <a:t>…exactly the kind of things that static code-analysis tools aren’t capable of…</a:t>
            </a:r>
          </a:p>
        </p:txBody>
      </p:sp>
      <p:sp>
        <p:nvSpPr>
          <p:cNvPr id="4" name="Slide Number Placeholder 3">
            <a:extLst>
              <a:ext uri="{FF2B5EF4-FFF2-40B4-BE49-F238E27FC236}">
                <a16:creationId xmlns:a16="http://schemas.microsoft.com/office/drawing/2014/main" id="{A2F90E43-30EF-9944-A3B5-6E10D84BD54F}"/>
              </a:ext>
            </a:extLst>
          </p:cNvPr>
          <p:cNvSpPr>
            <a:spLocks noGrp="1"/>
          </p:cNvSpPr>
          <p:nvPr>
            <p:ph type="sldNum" sz="quarter" idx="12"/>
          </p:nvPr>
        </p:nvSpPr>
        <p:spPr/>
        <p:txBody>
          <a:bodyPr/>
          <a:lstStyle/>
          <a:p>
            <a:fld id="{CD10D25F-A2D7-CB4D-BFF2-5E4504CA3430}" type="slidenum">
              <a:rPr lang="en-US" smtClean="0"/>
              <a:t>13</a:t>
            </a:fld>
            <a:endParaRPr lang="en-US"/>
          </a:p>
        </p:txBody>
      </p:sp>
    </p:spTree>
    <p:extLst>
      <p:ext uri="{BB962C8B-B14F-4D97-AF65-F5344CB8AC3E}">
        <p14:creationId xmlns:p14="http://schemas.microsoft.com/office/powerpoint/2010/main" val="295903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BDEC-2555-634E-BEB8-C3662B2DFD01}"/>
              </a:ext>
            </a:extLst>
          </p:cNvPr>
          <p:cNvSpPr>
            <a:spLocks noGrp="1"/>
          </p:cNvSpPr>
          <p:nvPr>
            <p:ph type="title"/>
          </p:nvPr>
        </p:nvSpPr>
        <p:spPr/>
        <p:txBody>
          <a:bodyPr/>
          <a:lstStyle/>
          <a:p>
            <a:r>
              <a:rPr lang="en-US" dirty="0"/>
              <a:t>Code Review Best Practices:  Tools (2)</a:t>
            </a:r>
          </a:p>
        </p:txBody>
      </p:sp>
      <p:sp>
        <p:nvSpPr>
          <p:cNvPr id="3" name="Content Placeholder 2">
            <a:extLst>
              <a:ext uri="{FF2B5EF4-FFF2-40B4-BE49-F238E27FC236}">
                <a16:creationId xmlns:a16="http://schemas.microsoft.com/office/drawing/2014/main" id="{0E592051-0C44-104A-8E70-23C628602073}"/>
              </a:ext>
            </a:extLst>
          </p:cNvPr>
          <p:cNvSpPr>
            <a:spLocks noGrp="1"/>
          </p:cNvSpPr>
          <p:nvPr>
            <p:ph idx="1"/>
          </p:nvPr>
        </p:nvSpPr>
        <p:spPr/>
        <p:txBody>
          <a:bodyPr>
            <a:normAutofit/>
          </a:bodyPr>
          <a:lstStyle/>
          <a:p>
            <a:r>
              <a:rPr lang="en-US" dirty="0"/>
              <a:t>Static code-analysis tools for Python:</a:t>
            </a:r>
          </a:p>
          <a:p>
            <a:pPr lvl="1"/>
            <a:r>
              <a:rPr lang="en-US" dirty="0">
                <a:hlinkClick r:id="rId3"/>
              </a:rPr>
              <a:t>Flake8</a:t>
            </a:r>
            <a:r>
              <a:rPr lang="en-US" dirty="0"/>
              <a:t> – coding style and linting</a:t>
            </a:r>
          </a:p>
          <a:p>
            <a:pPr lvl="1"/>
            <a:r>
              <a:rPr lang="en-US" dirty="0" err="1">
                <a:hlinkClick r:id="rId4"/>
              </a:rPr>
              <a:t>Pylint</a:t>
            </a:r>
            <a:r>
              <a:rPr lang="en-US" dirty="0"/>
              <a:t> – coding style and linting</a:t>
            </a:r>
          </a:p>
          <a:p>
            <a:pPr lvl="1"/>
            <a:r>
              <a:rPr lang="en-US" dirty="0">
                <a:hlinkClick r:id="rId5"/>
              </a:rPr>
              <a:t>Black</a:t>
            </a:r>
            <a:r>
              <a:rPr lang="en-US" dirty="0"/>
              <a:t> – coding style enforcement</a:t>
            </a:r>
          </a:p>
          <a:p>
            <a:pPr lvl="1"/>
            <a:r>
              <a:rPr lang="en-US" dirty="0">
                <a:hlinkClick r:id="rId6"/>
              </a:rPr>
              <a:t>mypy</a:t>
            </a:r>
            <a:r>
              <a:rPr lang="en-US" dirty="0"/>
              <a:t> – check Python code against type annotations</a:t>
            </a:r>
          </a:p>
          <a:p>
            <a:endParaRPr lang="en-US" dirty="0"/>
          </a:p>
          <a:p>
            <a:r>
              <a:rPr lang="en-US" dirty="0"/>
              <a:t>In a future project you will need to incorporate Flake8 or </a:t>
            </a:r>
            <a:r>
              <a:rPr lang="en-US" dirty="0" err="1"/>
              <a:t>Pylint</a:t>
            </a:r>
            <a:r>
              <a:rPr lang="en-US" dirty="0"/>
              <a:t> to identify and fix bugs and language anti-patterns</a:t>
            </a:r>
          </a:p>
          <a:p>
            <a:r>
              <a:rPr lang="en-US" dirty="0"/>
              <a:t>Of course, you are welcome to do this early too!  </a:t>
            </a:r>
            <a:r>
              <a:rPr lang="en-US" dirty="0">
                <a:sym typeface="Wingdings" pitchFamily="2" charset="2"/>
              </a:rPr>
              <a:t></a:t>
            </a:r>
            <a:endParaRPr lang="en-US" dirty="0"/>
          </a:p>
        </p:txBody>
      </p:sp>
      <p:sp>
        <p:nvSpPr>
          <p:cNvPr id="4" name="Slide Number Placeholder 3">
            <a:extLst>
              <a:ext uri="{FF2B5EF4-FFF2-40B4-BE49-F238E27FC236}">
                <a16:creationId xmlns:a16="http://schemas.microsoft.com/office/drawing/2014/main" id="{A2F90E43-30EF-9944-A3B5-6E10D84BD54F}"/>
              </a:ext>
            </a:extLst>
          </p:cNvPr>
          <p:cNvSpPr>
            <a:spLocks noGrp="1"/>
          </p:cNvSpPr>
          <p:nvPr>
            <p:ph type="sldNum" sz="quarter" idx="12"/>
          </p:nvPr>
        </p:nvSpPr>
        <p:spPr/>
        <p:txBody>
          <a:bodyPr/>
          <a:lstStyle/>
          <a:p>
            <a:fld id="{CD10D25F-A2D7-CB4D-BFF2-5E4504CA3430}" type="slidenum">
              <a:rPr lang="en-US" smtClean="0"/>
              <a:t>14</a:t>
            </a:fld>
            <a:endParaRPr lang="en-US"/>
          </a:p>
        </p:txBody>
      </p:sp>
    </p:spTree>
    <p:extLst>
      <p:ext uri="{BB962C8B-B14F-4D97-AF65-F5344CB8AC3E}">
        <p14:creationId xmlns:p14="http://schemas.microsoft.com/office/powerpoint/2010/main" val="1920022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73271-3875-3045-95B5-DF938412FE00}"/>
              </a:ext>
            </a:extLst>
          </p:cNvPr>
          <p:cNvSpPr>
            <a:spLocks noGrp="1"/>
          </p:cNvSpPr>
          <p:nvPr>
            <p:ph type="title"/>
          </p:nvPr>
        </p:nvSpPr>
        <p:spPr/>
        <p:txBody>
          <a:bodyPr/>
          <a:lstStyle/>
          <a:p>
            <a:r>
              <a:rPr lang="en-US" dirty="0"/>
              <a:t>Code Reviews:  Resources</a:t>
            </a:r>
          </a:p>
        </p:txBody>
      </p:sp>
      <p:sp>
        <p:nvSpPr>
          <p:cNvPr id="3" name="Content Placeholder 2">
            <a:extLst>
              <a:ext uri="{FF2B5EF4-FFF2-40B4-BE49-F238E27FC236}">
                <a16:creationId xmlns:a16="http://schemas.microsoft.com/office/drawing/2014/main" id="{4A78E07D-D56A-3346-8463-724CF1532F19}"/>
              </a:ext>
            </a:extLst>
          </p:cNvPr>
          <p:cNvSpPr>
            <a:spLocks noGrp="1"/>
          </p:cNvSpPr>
          <p:nvPr>
            <p:ph idx="1"/>
          </p:nvPr>
        </p:nvSpPr>
        <p:spPr/>
        <p:txBody>
          <a:bodyPr>
            <a:normAutofit fontScale="92500" lnSpcReduction="20000"/>
          </a:bodyPr>
          <a:lstStyle/>
          <a:p>
            <a:pPr marL="0" indent="0">
              <a:lnSpc>
                <a:spcPct val="88000"/>
              </a:lnSpc>
              <a:buNone/>
            </a:pPr>
            <a:r>
              <a:rPr lang="en-US" b="1" dirty="0"/>
              <a:t>These three are incredibly valuable and should be read by everyone:</a:t>
            </a:r>
          </a:p>
          <a:p>
            <a:pPr>
              <a:lnSpc>
                <a:spcPct val="88000"/>
              </a:lnSpc>
            </a:pPr>
            <a:r>
              <a:rPr lang="en-US" dirty="0"/>
              <a:t>Google – </a:t>
            </a:r>
            <a:r>
              <a:rPr lang="en-US" dirty="0">
                <a:hlinkClick r:id="rId2"/>
              </a:rPr>
              <a:t>Code Review Developer Guide</a:t>
            </a:r>
            <a:endParaRPr lang="en-US" dirty="0"/>
          </a:p>
          <a:p>
            <a:pPr lvl="1">
              <a:lnSpc>
                <a:spcPct val="88000"/>
              </a:lnSpc>
            </a:pPr>
            <a:r>
              <a:rPr lang="en-US" dirty="0"/>
              <a:t>Very detailed guidelines for all participants of code reviews</a:t>
            </a:r>
          </a:p>
          <a:p>
            <a:pPr lvl="1">
              <a:lnSpc>
                <a:spcPct val="88000"/>
              </a:lnSpc>
            </a:pPr>
            <a:r>
              <a:rPr lang="en-US" dirty="0"/>
              <a:t>“How to do a code review document” is very good for mechanics of reviews</a:t>
            </a:r>
          </a:p>
          <a:p>
            <a:pPr>
              <a:lnSpc>
                <a:spcPct val="88000"/>
              </a:lnSpc>
            </a:pPr>
            <a:r>
              <a:rPr lang="en-US" dirty="0"/>
              <a:t>Palantir – </a:t>
            </a:r>
            <a:r>
              <a:rPr lang="en-US" dirty="0">
                <a:hlinkClick r:id="rId3"/>
              </a:rPr>
              <a:t>Code Review Best Practices</a:t>
            </a:r>
            <a:endParaRPr lang="en-US" dirty="0"/>
          </a:p>
          <a:p>
            <a:pPr lvl="1">
              <a:lnSpc>
                <a:spcPct val="88000"/>
              </a:lnSpc>
            </a:pPr>
            <a:r>
              <a:rPr lang="en-US" dirty="0"/>
              <a:t>An excellent and detailed guide about code reviews</a:t>
            </a:r>
          </a:p>
          <a:p>
            <a:pPr>
              <a:lnSpc>
                <a:spcPct val="88000"/>
              </a:lnSpc>
            </a:pPr>
            <a:r>
              <a:rPr lang="en-US" dirty="0" err="1"/>
              <a:t>StackOverflow</a:t>
            </a:r>
            <a:r>
              <a:rPr lang="en-US" dirty="0"/>
              <a:t> – </a:t>
            </a:r>
            <a:r>
              <a:rPr lang="en-US" dirty="0">
                <a:hlinkClick r:id="rId4"/>
              </a:rPr>
              <a:t>How to Make Good Code Reviews Better</a:t>
            </a:r>
            <a:endParaRPr lang="en-US" dirty="0"/>
          </a:p>
          <a:p>
            <a:pPr marL="0" indent="0">
              <a:lnSpc>
                <a:spcPct val="88000"/>
              </a:lnSpc>
              <a:buNone/>
            </a:pPr>
            <a:endParaRPr lang="en-US" dirty="0"/>
          </a:p>
          <a:p>
            <a:pPr marL="0" indent="0">
              <a:lnSpc>
                <a:spcPct val="88000"/>
              </a:lnSpc>
              <a:buNone/>
            </a:pPr>
            <a:r>
              <a:rPr lang="en-US" dirty="0"/>
              <a:t>Also excellent articles:</a:t>
            </a:r>
          </a:p>
          <a:p>
            <a:pPr>
              <a:lnSpc>
                <a:spcPct val="88000"/>
              </a:lnSpc>
            </a:pPr>
            <a:r>
              <a:rPr lang="en-US" dirty="0"/>
              <a:t>Atlassian – </a:t>
            </a:r>
            <a:r>
              <a:rPr lang="en-US" dirty="0">
                <a:hlinkClick r:id="rId5"/>
              </a:rPr>
              <a:t>Why code reviews matter (and actually save time!)</a:t>
            </a:r>
            <a:endParaRPr lang="en-US" dirty="0"/>
          </a:p>
          <a:p>
            <a:pPr lvl="1">
              <a:lnSpc>
                <a:spcPct val="88000"/>
              </a:lnSpc>
            </a:pPr>
            <a:r>
              <a:rPr lang="en-US" dirty="0"/>
              <a:t>Discusses code reviews in the context of agile development methodologies</a:t>
            </a:r>
          </a:p>
          <a:p>
            <a:pPr>
              <a:lnSpc>
                <a:spcPct val="88000"/>
              </a:lnSpc>
            </a:pPr>
            <a:r>
              <a:rPr lang="en-US" dirty="0"/>
              <a:t>Perforce – </a:t>
            </a:r>
            <a:r>
              <a:rPr lang="en-US" dirty="0">
                <a:hlinkClick r:id="rId6"/>
              </a:rPr>
              <a:t>9 Best Practices for Code Reviews</a:t>
            </a:r>
            <a:endParaRPr lang="en-US" dirty="0"/>
          </a:p>
          <a:p>
            <a:pPr>
              <a:lnSpc>
                <a:spcPct val="88000"/>
              </a:lnSpc>
            </a:pPr>
            <a:endParaRPr lang="en-US" dirty="0"/>
          </a:p>
        </p:txBody>
      </p:sp>
      <p:sp>
        <p:nvSpPr>
          <p:cNvPr id="4" name="Slide Number Placeholder 3">
            <a:extLst>
              <a:ext uri="{FF2B5EF4-FFF2-40B4-BE49-F238E27FC236}">
                <a16:creationId xmlns:a16="http://schemas.microsoft.com/office/drawing/2014/main" id="{4F80FA99-6709-3E4F-BF36-EC155D0C9B58}"/>
              </a:ext>
            </a:extLst>
          </p:cNvPr>
          <p:cNvSpPr>
            <a:spLocks noGrp="1"/>
          </p:cNvSpPr>
          <p:nvPr>
            <p:ph type="sldNum" sz="quarter" idx="12"/>
          </p:nvPr>
        </p:nvSpPr>
        <p:spPr/>
        <p:txBody>
          <a:bodyPr/>
          <a:lstStyle/>
          <a:p>
            <a:fld id="{CD10D25F-A2D7-CB4D-BFF2-5E4504CA3430}" type="slidenum">
              <a:rPr lang="en-US" smtClean="0"/>
              <a:t>15</a:t>
            </a:fld>
            <a:endParaRPr lang="en-US"/>
          </a:p>
        </p:txBody>
      </p:sp>
    </p:spTree>
    <p:extLst>
      <p:ext uri="{BB962C8B-B14F-4D97-AF65-F5344CB8AC3E}">
        <p14:creationId xmlns:p14="http://schemas.microsoft.com/office/powerpoint/2010/main" val="345501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A1C6-436F-5B4C-A012-4FA930EC9518}"/>
              </a:ext>
            </a:extLst>
          </p:cNvPr>
          <p:cNvSpPr>
            <a:spLocks noGrp="1"/>
          </p:cNvSpPr>
          <p:nvPr>
            <p:ph type="title"/>
          </p:nvPr>
        </p:nvSpPr>
        <p:spPr/>
        <p:txBody>
          <a:bodyPr/>
          <a:lstStyle/>
          <a:p>
            <a:r>
              <a:rPr lang="en-US" dirty="0"/>
              <a:t>Pair Programming</a:t>
            </a:r>
          </a:p>
        </p:txBody>
      </p:sp>
      <p:sp>
        <p:nvSpPr>
          <p:cNvPr id="3" name="Content Placeholder 2">
            <a:extLst>
              <a:ext uri="{FF2B5EF4-FFF2-40B4-BE49-F238E27FC236}">
                <a16:creationId xmlns:a16="http://schemas.microsoft.com/office/drawing/2014/main" id="{9C204C9D-EBD1-E54C-AFE0-53C3E51EAC2F}"/>
              </a:ext>
            </a:extLst>
          </p:cNvPr>
          <p:cNvSpPr>
            <a:spLocks noGrp="1"/>
          </p:cNvSpPr>
          <p:nvPr>
            <p:ph idx="1"/>
          </p:nvPr>
        </p:nvSpPr>
        <p:spPr/>
        <p:txBody>
          <a:bodyPr>
            <a:normAutofit fontScale="92500" lnSpcReduction="10000"/>
          </a:bodyPr>
          <a:lstStyle/>
          <a:p>
            <a:pPr>
              <a:lnSpc>
                <a:spcPct val="96000"/>
              </a:lnSpc>
            </a:pPr>
            <a:r>
              <a:rPr lang="en-US" b="1" dirty="0"/>
              <a:t>Pair programming </a:t>
            </a:r>
            <a:r>
              <a:rPr lang="en-US" dirty="0"/>
              <a:t>(a.k.a. </a:t>
            </a:r>
            <a:r>
              <a:rPr lang="en-US" b="1" dirty="0"/>
              <a:t>pairing</a:t>
            </a:r>
            <a:r>
              <a:rPr lang="en-US" dirty="0"/>
              <a:t>) is an increasingly popular technique used in software development</a:t>
            </a:r>
          </a:p>
          <a:p>
            <a:pPr lvl="1">
              <a:lnSpc>
                <a:spcPct val="96000"/>
              </a:lnSpc>
            </a:pPr>
            <a:r>
              <a:rPr lang="en-US" dirty="0"/>
              <a:t>Addresses the “high cost, low payback” feeling of being a code reviewer</a:t>
            </a:r>
          </a:p>
          <a:p>
            <a:pPr>
              <a:lnSpc>
                <a:spcPct val="96000"/>
              </a:lnSpc>
            </a:pPr>
            <a:r>
              <a:rPr lang="en-US" dirty="0"/>
              <a:t>Two developers work together actively, to write a feature and its tests</a:t>
            </a:r>
          </a:p>
          <a:p>
            <a:pPr>
              <a:lnSpc>
                <a:spcPct val="96000"/>
              </a:lnSpc>
            </a:pPr>
            <a:r>
              <a:rPr lang="en-US" dirty="0"/>
              <a:t>The </a:t>
            </a:r>
            <a:r>
              <a:rPr lang="en-US" b="1" dirty="0"/>
              <a:t>Driver</a:t>
            </a:r>
            <a:r>
              <a:rPr lang="en-US" dirty="0"/>
              <a:t> is the one who actually controls the keyboard and the mouse, and writes the code</a:t>
            </a:r>
          </a:p>
          <a:p>
            <a:pPr lvl="1">
              <a:lnSpc>
                <a:spcPct val="96000"/>
              </a:lnSpc>
            </a:pPr>
            <a:r>
              <a:rPr lang="en-US" dirty="0"/>
              <a:t>This is “programming out loud” – the driver also talks, describing their approach, asking questions about potential issues, confusing details, etc.</a:t>
            </a:r>
          </a:p>
          <a:p>
            <a:pPr>
              <a:lnSpc>
                <a:spcPct val="96000"/>
              </a:lnSpc>
            </a:pPr>
            <a:r>
              <a:rPr lang="en-US" dirty="0"/>
              <a:t>The </a:t>
            </a:r>
            <a:r>
              <a:rPr lang="en-US" b="1" dirty="0"/>
              <a:t>Navigator</a:t>
            </a:r>
            <a:r>
              <a:rPr lang="en-US" dirty="0"/>
              <a:t> observes what the driver is doing, asking/answering questions, evaluating the work, pointing out potential pitfalls, etc.</a:t>
            </a:r>
          </a:p>
          <a:p>
            <a:pPr>
              <a:lnSpc>
                <a:spcPct val="96000"/>
              </a:lnSpc>
            </a:pPr>
            <a:r>
              <a:rPr lang="en-US" dirty="0"/>
              <a:t>Periodically, at reasonable points, Driver and Navigator switch roles</a:t>
            </a:r>
          </a:p>
        </p:txBody>
      </p:sp>
      <p:sp>
        <p:nvSpPr>
          <p:cNvPr id="4" name="Slide Number Placeholder 3">
            <a:extLst>
              <a:ext uri="{FF2B5EF4-FFF2-40B4-BE49-F238E27FC236}">
                <a16:creationId xmlns:a16="http://schemas.microsoft.com/office/drawing/2014/main" id="{79C75456-9B89-3B4C-81DB-85247063D80A}"/>
              </a:ext>
            </a:extLst>
          </p:cNvPr>
          <p:cNvSpPr>
            <a:spLocks noGrp="1"/>
          </p:cNvSpPr>
          <p:nvPr>
            <p:ph type="sldNum" sz="quarter" idx="12"/>
          </p:nvPr>
        </p:nvSpPr>
        <p:spPr/>
        <p:txBody>
          <a:bodyPr/>
          <a:lstStyle/>
          <a:p>
            <a:fld id="{CD10D25F-A2D7-CB4D-BFF2-5E4504CA3430}" type="slidenum">
              <a:rPr lang="en-US" smtClean="0"/>
              <a:t>16</a:t>
            </a:fld>
            <a:endParaRPr lang="en-US"/>
          </a:p>
        </p:txBody>
      </p:sp>
    </p:spTree>
    <p:extLst>
      <p:ext uri="{BB962C8B-B14F-4D97-AF65-F5344CB8AC3E}">
        <p14:creationId xmlns:p14="http://schemas.microsoft.com/office/powerpoint/2010/main" val="396527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A1C6-436F-5B4C-A012-4FA930EC9518}"/>
              </a:ext>
            </a:extLst>
          </p:cNvPr>
          <p:cNvSpPr>
            <a:spLocks noGrp="1"/>
          </p:cNvSpPr>
          <p:nvPr>
            <p:ph type="title"/>
          </p:nvPr>
        </p:nvSpPr>
        <p:spPr/>
        <p:txBody>
          <a:bodyPr/>
          <a:lstStyle/>
          <a:p>
            <a:r>
              <a:rPr lang="en-US" dirty="0"/>
              <a:t>Pair Programming (2)</a:t>
            </a:r>
          </a:p>
        </p:txBody>
      </p:sp>
      <p:sp>
        <p:nvSpPr>
          <p:cNvPr id="3" name="Content Placeholder 2">
            <a:extLst>
              <a:ext uri="{FF2B5EF4-FFF2-40B4-BE49-F238E27FC236}">
                <a16:creationId xmlns:a16="http://schemas.microsoft.com/office/drawing/2014/main" id="{9C204C9D-EBD1-E54C-AFE0-53C3E51EAC2F}"/>
              </a:ext>
            </a:extLst>
          </p:cNvPr>
          <p:cNvSpPr>
            <a:spLocks noGrp="1"/>
          </p:cNvSpPr>
          <p:nvPr>
            <p:ph idx="1"/>
          </p:nvPr>
        </p:nvSpPr>
        <p:spPr/>
        <p:txBody>
          <a:bodyPr>
            <a:normAutofit lnSpcReduction="10000"/>
          </a:bodyPr>
          <a:lstStyle/>
          <a:p>
            <a:r>
              <a:rPr lang="en-US" dirty="0"/>
              <a:t>Pair programming takes more time to write a given program…</a:t>
            </a:r>
          </a:p>
          <a:p>
            <a:pPr lvl="1"/>
            <a:r>
              <a:rPr lang="en-US" dirty="0"/>
              <a:t>“Two people do the work of one person” – a completely wrong assessment</a:t>
            </a:r>
          </a:p>
          <a:p>
            <a:pPr lvl="1"/>
            <a:r>
              <a:rPr lang="en-US" dirty="0"/>
              <a:t>Several studies show a ~15% increase to development time with pairing, after participants became comfortable with the approach</a:t>
            </a:r>
          </a:p>
          <a:p>
            <a:r>
              <a:rPr lang="en-US" dirty="0"/>
              <a:t>But, if pairing saves sufficient costs in other parts of the development lifecycle (e.g. debugging, maintenance) then it’s worth it</a:t>
            </a:r>
          </a:p>
          <a:p>
            <a:endParaRPr lang="en-US" dirty="0"/>
          </a:p>
          <a:p>
            <a:r>
              <a:rPr lang="en-US" dirty="0"/>
              <a:t>As with code reviews, the benefits of pair programming turn out to </a:t>
            </a:r>
            <a:r>
              <a:rPr lang="en-US" i="1" dirty="0"/>
              <a:t>far outweigh </a:t>
            </a:r>
            <a:r>
              <a:rPr lang="en-US" dirty="0"/>
              <a:t>this increase in development time</a:t>
            </a:r>
          </a:p>
          <a:p>
            <a:r>
              <a:rPr lang="en-US" dirty="0"/>
              <a:t>Also, as with code reviews, this is only one of several significant benefits realized by pair programming</a:t>
            </a:r>
          </a:p>
        </p:txBody>
      </p:sp>
      <p:sp>
        <p:nvSpPr>
          <p:cNvPr id="4" name="Slide Number Placeholder 3">
            <a:extLst>
              <a:ext uri="{FF2B5EF4-FFF2-40B4-BE49-F238E27FC236}">
                <a16:creationId xmlns:a16="http://schemas.microsoft.com/office/drawing/2014/main" id="{55E26D44-8138-B34B-8E8E-4A3B14BB4FE1}"/>
              </a:ext>
            </a:extLst>
          </p:cNvPr>
          <p:cNvSpPr>
            <a:spLocks noGrp="1"/>
          </p:cNvSpPr>
          <p:nvPr>
            <p:ph type="sldNum" sz="quarter" idx="12"/>
          </p:nvPr>
        </p:nvSpPr>
        <p:spPr/>
        <p:txBody>
          <a:bodyPr/>
          <a:lstStyle/>
          <a:p>
            <a:fld id="{CD10D25F-A2D7-CB4D-BFF2-5E4504CA3430}" type="slidenum">
              <a:rPr lang="en-US" smtClean="0"/>
              <a:t>17</a:t>
            </a:fld>
            <a:endParaRPr lang="en-US"/>
          </a:p>
        </p:txBody>
      </p:sp>
    </p:spTree>
    <p:extLst>
      <p:ext uri="{BB962C8B-B14F-4D97-AF65-F5344CB8AC3E}">
        <p14:creationId xmlns:p14="http://schemas.microsoft.com/office/powerpoint/2010/main" val="88595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2FC3-A691-8843-98E0-3B05EC63BDB4}"/>
              </a:ext>
            </a:extLst>
          </p:cNvPr>
          <p:cNvSpPr>
            <a:spLocks noGrp="1"/>
          </p:cNvSpPr>
          <p:nvPr>
            <p:ph type="title"/>
          </p:nvPr>
        </p:nvSpPr>
        <p:spPr/>
        <p:txBody>
          <a:bodyPr/>
          <a:lstStyle/>
          <a:p>
            <a:r>
              <a:rPr lang="en-US" dirty="0"/>
              <a:t>Pair Programming and Defects</a:t>
            </a:r>
          </a:p>
        </p:txBody>
      </p:sp>
      <p:sp>
        <p:nvSpPr>
          <p:cNvPr id="3" name="Content Placeholder 2">
            <a:extLst>
              <a:ext uri="{FF2B5EF4-FFF2-40B4-BE49-F238E27FC236}">
                <a16:creationId xmlns:a16="http://schemas.microsoft.com/office/drawing/2014/main" id="{2CD33D3D-C205-FE44-AC47-9CD9B4D7D32E}"/>
              </a:ext>
            </a:extLst>
          </p:cNvPr>
          <p:cNvSpPr>
            <a:spLocks noGrp="1"/>
          </p:cNvSpPr>
          <p:nvPr>
            <p:ph idx="1"/>
          </p:nvPr>
        </p:nvSpPr>
        <p:spPr/>
        <p:txBody>
          <a:bodyPr>
            <a:normAutofit/>
          </a:bodyPr>
          <a:lstStyle/>
          <a:p>
            <a:pPr>
              <a:lnSpc>
                <a:spcPct val="80000"/>
              </a:lnSpc>
            </a:pPr>
            <a:r>
              <a:rPr lang="en-US" dirty="0"/>
              <a:t>Pair programming does an </a:t>
            </a:r>
            <a:r>
              <a:rPr lang="en-US" u="sng" dirty="0"/>
              <a:t>excellent</a:t>
            </a:r>
            <a:r>
              <a:rPr lang="en-US" dirty="0"/>
              <a:t> job of improving code quality!</a:t>
            </a:r>
          </a:p>
          <a:p>
            <a:pPr lvl="1">
              <a:lnSpc>
                <a:spcPct val="80000"/>
              </a:lnSpc>
            </a:pPr>
            <a:r>
              <a:rPr lang="en-US" dirty="0"/>
              <a:t>One study showed that pair-programming produced code with 15% fewer defects than solo-programming</a:t>
            </a:r>
          </a:p>
          <a:p>
            <a:pPr>
              <a:lnSpc>
                <a:spcPct val="80000"/>
              </a:lnSpc>
            </a:pPr>
            <a:r>
              <a:rPr lang="en-US" dirty="0"/>
              <a:t>Assuming that pair programming is generally this effective, the</a:t>
            </a:r>
            <a:br>
              <a:rPr lang="en-US" dirty="0"/>
            </a:br>
            <a:r>
              <a:rPr lang="en-US" dirty="0"/>
              <a:t>time-savings in future debugging and maintenance costs, more than compensates for the slight increase in development costs</a:t>
            </a:r>
          </a:p>
          <a:p>
            <a:pPr>
              <a:lnSpc>
                <a:spcPct val="80000"/>
              </a:lnSpc>
            </a:pPr>
            <a:r>
              <a:rPr lang="en-US" dirty="0"/>
              <a:t>The longer a defect is undetected, the more costly it is to fix</a:t>
            </a:r>
          </a:p>
          <a:p>
            <a:pPr lvl="1">
              <a:lnSpc>
                <a:spcPct val="80000"/>
              </a:lnSpc>
            </a:pPr>
            <a:r>
              <a:rPr lang="en-US" dirty="0"/>
              <a:t>Pair-programming tends to detect and resolve defects at the earliest possible moment, before code is even included in a commit to a repository</a:t>
            </a:r>
          </a:p>
        </p:txBody>
      </p:sp>
      <p:graphicFrame>
        <p:nvGraphicFramePr>
          <p:cNvPr id="4" name="Table 3">
            <a:extLst>
              <a:ext uri="{FF2B5EF4-FFF2-40B4-BE49-F238E27FC236}">
                <a16:creationId xmlns:a16="http://schemas.microsoft.com/office/drawing/2014/main" id="{D7B79A76-69D4-DE4C-8766-D7AC3ED267C5}"/>
              </a:ext>
            </a:extLst>
          </p:cNvPr>
          <p:cNvGraphicFramePr>
            <a:graphicFrameLocks noGrp="1"/>
          </p:cNvGraphicFramePr>
          <p:nvPr>
            <p:extLst>
              <p:ext uri="{D42A27DB-BD31-4B8C-83A1-F6EECF244321}">
                <p14:modId xmlns:p14="http://schemas.microsoft.com/office/powerpoint/2010/main" val="1562614433"/>
              </p:ext>
            </p:extLst>
          </p:nvPr>
        </p:nvGraphicFramePr>
        <p:xfrm>
          <a:off x="1524000" y="5222240"/>
          <a:ext cx="9144000" cy="14833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333865143"/>
                    </a:ext>
                  </a:extLst>
                </a:gridCol>
                <a:gridCol w="1600200">
                  <a:extLst>
                    <a:ext uri="{9D8B030D-6E8A-4147-A177-3AD203B41FA5}">
                      <a16:colId xmlns:a16="http://schemas.microsoft.com/office/drawing/2014/main" val="826053121"/>
                    </a:ext>
                  </a:extLst>
                </a:gridCol>
                <a:gridCol w="1447800">
                  <a:extLst>
                    <a:ext uri="{9D8B030D-6E8A-4147-A177-3AD203B41FA5}">
                      <a16:colId xmlns:a16="http://schemas.microsoft.com/office/drawing/2014/main" val="1057554686"/>
                    </a:ext>
                  </a:extLst>
                </a:gridCol>
                <a:gridCol w="1447800">
                  <a:extLst>
                    <a:ext uri="{9D8B030D-6E8A-4147-A177-3AD203B41FA5}">
                      <a16:colId xmlns:a16="http://schemas.microsoft.com/office/drawing/2014/main" val="2385172383"/>
                    </a:ext>
                  </a:extLst>
                </a:gridCol>
                <a:gridCol w="1295400">
                  <a:extLst>
                    <a:ext uri="{9D8B030D-6E8A-4147-A177-3AD203B41FA5}">
                      <a16:colId xmlns:a16="http://schemas.microsoft.com/office/drawing/2014/main" val="2634040440"/>
                    </a:ext>
                  </a:extLst>
                </a:gridCol>
                <a:gridCol w="1524000">
                  <a:extLst>
                    <a:ext uri="{9D8B030D-6E8A-4147-A177-3AD203B41FA5}">
                      <a16:colId xmlns:a16="http://schemas.microsoft.com/office/drawing/2014/main" val="197010532"/>
                    </a:ext>
                  </a:extLst>
                </a:gridCol>
              </a:tblGrid>
              <a:tr h="370840">
                <a:tc>
                  <a:txBody>
                    <a:bodyPr/>
                    <a:lstStyle/>
                    <a:p>
                      <a:pPr algn="ctr"/>
                      <a:r>
                        <a:rPr lang="en-US" dirty="0"/>
                        <a:t>Time Introduced</a:t>
                      </a:r>
                    </a:p>
                  </a:txBody>
                  <a:tcPr/>
                </a:tc>
                <a:tc>
                  <a:txBody>
                    <a:bodyPr/>
                    <a:lstStyle/>
                    <a:p>
                      <a:pPr algn="ctr"/>
                      <a:r>
                        <a:rPr lang="en-US" dirty="0"/>
                        <a:t>Requirements</a:t>
                      </a:r>
                    </a:p>
                  </a:txBody>
                  <a:tcPr/>
                </a:tc>
                <a:tc>
                  <a:txBody>
                    <a:bodyPr/>
                    <a:lstStyle/>
                    <a:p>
                      <a:pPr algn="ctr"/>
                      <a:r>
                        <a:rPr lang="en-US" dirty="0"/>
                        <a:t>Architecture</a:t>
                      </a:r>
                    </a:p>
                  </a:txBody>
                  <a:tcPr/>
                </a:tc>
                <a:tc>
                  <a:txBody>
                    <a:bodyPr/>
                    <a:lstStyle/>
                    <a:p>
                      <a:pPr algn="ctr"/>
                      <a:r>
                        <a:rPr lang="en-US" dirty="0"/>
                        <a:t>Construction</a:t>
                      </a:r>
                    </a:p>
                  </a:txBody>
                  <a:tcPr/>
                </a:tc>
                <a:tc>
                  <a:txBody>
                    <a:bodyPr/>
                    <a:lstStyle/>
                    <a:p>
                      <a:pPr algn="ctr"/>
                      <a:r>
                        <a:rPr lang="en-US" dirty="0"/>
                        <a:t>System Test</a:t>
                      </a:r>
                    </a:p>
                  </a:txBody>
                  <a:tcPr/>
                </a:tc>
                <a:tc>
                  <a:txBody>
                    <a:bodyPr/>
                    <a:lstStyle/>
                    <a:p>
                      <a:pPr algn="ctr"/>
                      <a:r>
                        <a:rPr lang="en-US" dirty="0"/>
                        <a:t>Post-Release</a:t>
                      </a:r>
                    </a:p>
                  </a:txBody>
                  <a:tcPr/>
                </a:tc>
                <a:extLst>
                  <a:ext uri="{0D108BD9-81ED-4DB2-BD59-A6C34878D82A}">
                    <a16:rowId xmlns:a16="http://schemas.microsoft.com/office/drawing/2014/main" val="1232412571"/>
                  </a:ext>
                </a:extLst>
              </a:tr>
              <a:tr h="370840">
                <a:tc>
                  <a:txBody>
                    <a:bodyPr/>
                    <a:lstStyle/>
                    <a:p>
                      <a:pPr algn="ctr"/>
                      <a:r>
                        <a:rPr lang="en-US" dirty="0"/>
                        <a:t>Requirements</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5-10</a:t>
                      </a:r>
                    </a:p>
                  </a:txBody>
                  <a:tcPr/>
                </a:tc>
                <a:tc>
                  <a:txBody>
                    <a:bodyPr/>
                    <a:lstStyle/>
                    <a:p>
                      <a:pPr algn="ctr"/>
                      <a:r>
                        <a:rPr lang="en-US" dirty="0"/>
                        <a:t>10</a:t>
                      </a:r>
                    </a:p>
                  </a:txBody>
                  <a:tcPr/>
                </a:tc>
                <a:tc>
                  <a:txBody>
                    <a:bodyPr/>
                    <a:lstStyle/>
                    <a:p>
                      <a:pPr algn="ctr"/>
                      <a:r>
                        <a:rPr lang="en-US" dirty="0"/>
                        <a:t>10-100</a:t>
                      </a:r>
                    </a:p>
                  </a:txBody>
                  <a:tcPr/>
                </a:tc>
                <a:extLst>
                  <a:ext uri="{0D108BD9-81ED-4DB2-BD59-A6C34878D82A}">
                    <a16:rowId xmlns:a16="http://schemas.microsoft.com/office/drawing/2014/main" val="2597835500"/>
                  </a:ext>
                </a:extLst>
              </a:tr>
              <a:tr h="370840">
                <a:tc>
                  <a:txBody>
                    <a:bodyPr/>
                    <a:lstStyle/>
                    <a:p>
                      <a:pPr algn="ctr"/>
                      <a:r>
                        <a:rPr lang="en-US" dirty="0"/>
                        <a:t>Architecture</a:t>
                      </a:r>
                    </a:p>
                  </a:txBody>
                  <a:tcPr/>
                </a:tc>
                <a:tc>
                  <a:txBody>
                    <a:bodyPr/>
                    <a:lstStyle/>
                    <a:p>
                      <a:pPr algn="ctr"/>
                      <a:endParaRPr lang="en-US" dirty="0"/>
                    </a:p>
                  </a:txBody>
                  <a:tcPr/>
                </a:tc>
                <a:tc>
                  <a:txBody>
                    <a:bodyPr/>
                    <a:lstStyle/>
                    <a:p>
                      <a:pPr algn="ctr"/>
                      <a:r>
                        <a:rPr lang="en-US" dirty="0"/>
                        <a:t>1</a:t>
                      </a:r>
                    </a:p>
                  </a:txBody>
                  <a:tcPr/>
                </a:tc>
                <a:tc>
                  <a:txBody>
                    <a:bodyPr/>
                    <a:lstStyle/>
                    <a:p>
                      <a:pPr algn="ctr"/>
                      <a:r>
                        <a:rPr lang="en-US" dirty="0"/>
                        <a:t>10</a:t>
                      </a:r>
                    </a:p>
                  </a:txBody>
                  <a:tcPr/>
                </a:tc>
                <a:tc>
                  <a:txBody>
                    <a:bodyPr/>
                    <a:lstStyle/>
                    <a:p>
                      <a:pPr algn="ctr"/>
                      <a:r>
                        <a:rPr lang="en-US" dirty="0"/>
                        <a:t>15</a:t>
                      </a:r>
                    </a:p>
                  </a:txBody>
                  <a:tcPr/>
                </a:tc>
                <a:tc>
                  <a:txBody>
                    <a:bodyPr/>
                    <a:lstStyle/>
                    <a:p>
                      <a:pPr algn="ctr"/>
                      <a:r>
                        <a:rPr lang="en-US" dirty="0"/>
                        <a:t>25-100</a:t>
                      </a:r>
                    </a:p>
                  </a:txBody>
                  <a:tcPr/>
                </a:tc>
                <a:extLst>
                  <a:ext uri="{0D108BD9-81ED-4DB2-BD59-A6C34878D82A}">
                    <a16:rowId xmlns:a16="http://schemas.microsoft.com/office/drawing/2014/main" val="1465788082"/>
                  </a:ext>
                </a:extLst>
              </a:tr>
              <a:tr h="370840">
                <a:tc>
                  <a:txBody>
                    <a:bodyPr/>
                    <a:lstStyle/>
                    <a:p>
                      <a:pPr algn="ctr"/>
                      <a:r>
                        <a:rPr lang="en-US" dirty="0"/>
                        <a:t>Construction</a:t>
                      </a:r>
                    </a:p>
                  </a:txBody>
                  <a:tcPr/>
                </a:tc>
                <a:tc>
                  <a:txBody>
                    <a:bodyPr/>
                    <a:lstStyle/>
                    <a:p>
                      <a:pPr algn="ctr"/>
                      <a:endParaRPr lang="en-US" dirty="0"/>
                    </a:p>
                  </a:txBody>
                  <a:tcPr/>
                </a:tc>
                <a:tc>
                  <a:txBody>
                    <a:bodyPr/>
                    <a:lstStyle/>
                    <a:p>
                      <a:pPr algn="ctr"/>
                      <a:endParaRPr lang="en-US"/>
                    </a:p>
                  </a:txBody>
                  <a:tcPr/>
                </a:tc>
                <a:tc>
                  <a:txBody>
                    <a:bodyPr/>
                    <a:lstStyle/>
                    <a:p>
                      <a:pPr algn="ctr"/>
                      <a:r>
                        <a:rPr lang="en-US" dirty="0"/>
                        <a:t>1</a:t>
                      </a:r>
                    </a:p>
                  </a:txBody>
                  <a:tcPr/>
                </a:tc>
                <a:tc>
                  <a:txBody>
                    <a:bodyPr/>
                    <a:lstStyle/>
                    <a:p>
                      <a:pPr algn="ctr"/>
                      <a:r>
                        <a:rPr lang="en-US" dirty="0"/>
                        <a:t>10</a:t>
                      </a:r>
                    </a:p>
                  </a:txBody>
                  <a:tcPr/>
                </a:tc>
                <a:tc>
                  <a:txBody>
                    <a:bodyPr/>
                    <a:lstStyle/>
                    <a:p>
                      <a:pPr algn="ctr"/>
                      <a:r>
                        <a:rPr lang="en-US" dirty="0"/>
                        <a:t>10-25</a:t>
                      </a:r>
                    </a:p>
                  </a:txBody>
                  <a:tcPr/>
                </a:tc>
                <a:extLst>
                  <a:ext uri="{0D108BD9-81ED-4DB2-BD59-A6C34878D82A}">
                    <a16:rowId xmlns:a16="http://schemas.microsoft.com/office/drawing/2014/main" val="3425529776"/>
                  </a:ext>
                </a:extLst>
              </a:tr>
            </a:tbl>
          </a:graphicData>
        </a:graphic>
      </p:graphicFrame>
      <p:sp>
        <p:nvSpPr>
          <p:cNvPr id="5" name="Slide Number Placeholder 4">
            <a:extLst>
              <a:ext uri="{FF2B5EF4-FFF2-40B4-BE49-F238E27FC236}">
                <a16:creationId xmlns:a16="http://schemas.microsoft.com/office/drawing/2014/main" id="{92CA495A-9C3E-D747-9886-8288B11525AF}"/>
              </a:ext>
            </a:extLst>
          </p:cNvPr>
          <p:cNvSpPr>
            <a:spLocks noGrp="1"/>
          </p:cNvSpPr>
          <p:nvPr>
            <p:ph type="sldNum" sz="quarter" idx="12"/>
          </p:nvPr>
        </p:nvSpPr>
        <p:spPr/>
        <p:txBody>
          <a:bodyPr/>
          <a:lstStyle/>
          <a:p>
            <a:fld id="{CD10D25F-A2D7-CB4D-BFF2-5E4504CA3430}" type="slidenum">
              <a:rPr lang="en-US" smtClean="0"/>
              <a:t>18</a:t>
            </a:fld>
            <a:endParaRPr lang="en-US"/>
          </a:p>
        </p:txBody>
      </p:sp>
    </p:spTree>
    <p:extLst>
      <p:ext uri="{BB962C8B-B14F-4D97-AF65-F5344CB8AC3E}">
        <p14:creationId xmlns:p14="http://schemas.microsoft.com/office/powerpoint/2010/main" val="257700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2FC3-A691-8843-98E0-3B05EC63BDB4}"/>
              </a:ext>
            </a:extLst>
          </p:cNvPr>
          <p:cNvSpPr>
            <a:spLocks noGrp="1"/>
          </p:cNvSpPr>
          <p:nvPr>
            <p:ph type="title"/>
          </p:nvPr>
        </p:nvSpPr>
        <p:spPr/>
        <p:txBody>
          <a:bodyPr/>
          <a:lstStyle/>
          <a:p>
            <a:r>
              <a:rPr lang="en-US" dirty="0"/>
              <a:t>Pair Programming and Defects</a:t>
            </a:r>
          </a:p>
        </p:txBody>
      </p:sp>
      <p:sp>
        <p:nvSpPr>
          <p:cNvPr id="3" name="Content Placeholder 2">
            <a:extLst>
              <a:ext uri="{FF2B5EF4-FFF2-40B4-BE49-F238E27FC236}">
                <a16:creationId xmlns:a16="http://schemas.microsoft.com/office/drawing/2014/main" id="{2CD33D3D-C205-FE44-AC47-9CD9B4D7D32E}"/>
              </a:ext>
            </a:extLst>
          </p:cNvPr>
          <p:cNvSpPr>
            <a:spLocks noGrp="1"/>
          </p:cNvSpPr>
          <p:nvPr>
            <p:ph idx="1"/>
          </p:nvPr>
        </p:nvSpPr>
        <p:spPr/>
        <p:txBody>
          <a:bodyPr>
            <a:normAutofit/>
          </a:bodyPr>
          <a:lstStyle/>
          <a:p>
            <a:pPr>
              <a:lnSpc>
                <a:spcPct val="80000"/>
              </a:lnSpc>
            </a:pPr>
            <a:r>
              <a:rPr lang="en-US" dirty="0"/>
              <a:t>Pair programming does an </a:t>
            </a:r>
            <a:r>
              <a:rPr lang="en-US" u="sng" dirty="0"/>
              <a:t>excellent</a:t>
            </a:r>
            <a:r>
              <a:rPr lang="en-US" dirty="0"/>
              <a:t> job of improving code quality!</a:t>
            </a:r>
          </a:p>
          <a:p>
            <a:pPr>
              <a:lnSpc>
                <a:spcPct val="70000"/>
              </a:lnSpc>
            </a:pPr>
            <a:r>
              <a:rPr lang="en-US" dirty="0"/>
              <a:t>The reasons for this are what you would expect…</a:t>
            </a:r>
          </a:p>
          <a:p>
            <a:pPr>
              <a:lnSpc>
                <a:spcPct val="70000"/>
              </a:lnSpc>
            </a:pPr>
            <a:r>
              <a:rPr lang="en-US" dirty="0"/>
              <a:t>Two people tend to do much better considering all possible execution scenarios than one person does</a:t>
            </a:r>
          </a:p>
          <a:p>
            <a:pPr lvl="1">
              <a:lnSpc>
                <a:spcPct val="70000"/>
              </a:lnSpc>
            </a:pPr>
            <a:r>
              <a:rPr lang="en-US" dirty="0"/>
              <a:t>A single implementer can become hyper-focused on a specific part of the implementation, losing detail on the “big picture”</a:t>
            </a:r>
          </a:p>
          <a:p>
            <a:pPr>
              <a:lnSpc>
                <a:spcPct val="70000"/>
              </a:lnSpc>
            </a:pPr>
            <a:r>
              <a:rPr lang="en-US" dirty="0"/>
              <a:t>Two people can validate an implementation against requirements more effectively</a:t>
            </a:r>
          </a:p>
          <a:p>
            <a:pPr lvl="1">
              <a:lnSpc>
                <a:spcPct val="70000"/>
              </a:lnSpc>
            </a:pPr>
            <a:r>
              <a:rPr lang="en-US" dirty="0"/>
              <a:t>Motivating all parts of the implementation against all requirements</a:t>
            </a:r>
          </a:p>
          <a:p>
            <a:pPr lvl="1">
              <a:lnSpc>
                <a:spcPct val="70000"/>
              </a:lnSpc>
            </a:pPr>
            <a:r>
              <a:rPr lang="en-US" dirty="0"/>
              <a:t>Variances in understanding of a requirement will also be identified through discussing the requirement</a:t>
            </a:r>
          </a:p>
          <a:p>
            <a:pPr>
              <a:lnSpc>
                <a:spcPct val="70000"/>
              </a:lnSpc>
            </a:pPr>
            <a:r>
              <a:rPr lang="en-US" dirty="0"/>
              <a:t>“Rubber-duck debugging” is incorporated into the process</a:t>
            </a:r>
          </a:p>
        </p:txBody>
      </p:sp>
      <p:sp>
        <p:nvSpPr>
          <p:cNvPr id="4" name="Slide Number Placeholder 3">
            <a:extLst>
              <a:ext uri="{FF2B5EF4-FFF2-40B4-BE49-F238E27FC236}">
                <a16:creationId xmlns:a16="http://schemas.microsoft.com/office/drawing/2014/main" id="{363C6525-77E5-1F45-BF1D-9A8E4F280145}"/>
              </a:ext>
            </a:extLst>
          </p:cNvPr>
          <p:cNvSpPr>
            <a:spLocks noGrp="1"/>
          </p:cNvSpPr>
          <p:nvPr>
            <p:ph type="sldNum" sz="quarter" idx="12"/>
          </p:nvPr>
        </p:nvSpPr>
        <p:spPr/>
        <p:txBody>
          <a:bodyPr/>
          <a:lstStyle/>
          <a:p>
            <a:fld id="{CD10D25F-A2D7-CB4D-BFF2-5E4504CA3430}" type="slidenum">
              <a:rPr lang="en-US" smtClean="0"/>
              <a:t>19</a:t>
            </a:fld>
            <a:endParaRPr lang="en-US"/>
          </a:p>
        </p:txBody>
      </p:sp>
    </p:spTree>
    <p:extLst>
      <p:ext uri="{BB962C8B-B14F-4D97-AF65-F5344CB8AC3E}">
        <p14:creationId xmlns:p14="http://schemas.microsoft.com/office/powerpoint/2010/main" val="294218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FB410-7652-2143-BF93-73ED7EC168F0}"/>
              </a:ext>
            </a:extLst>
          </p:cNvPr>
          <p:cNvSpPr>
            <a:spLocks noGrp="1"/>
          </p:cNvSpPr>
          <p:nvPr>
            <p:ph type="title"/>
          </p:nvPr>
        </p:nvSpPr>
        <p:spPr/>
        <p:txBody>
          <a:bodyPr/>
          <a:lstStyle/>
          <a:p>
            <a:r>
              <a:rPr lang="en-US" dirty="0"/>
              <a:t>Collaborative Construction</a:t>
            </a:r>
          </a:p>
        </p:txBody>
      </p:sp>
      <p:sp>
        <p:nvSpPr>
          <p:cNvPr id="3" name="Content Placeholder 2">
            <a:extLst>
              <a:ext uri="{FF2B5EF4-FFF2-40B4-BE49-F238E27FC236}">
                <a16:creationId xmlns:a16="http://schemas.microsoft.com/office/drawing/2014/main" id="{9C48C328-3F89-E540-B970-AAF3A88A57CD}"/>
              </a:ext>
            </a:extLst>
          </p:cNvPr>
          <p:cNvSpPr>
            <a:spLocks noGrp="1"/>
          </p:cNvSpPr>
          <p:nvPr>
            <p:ph idx="1"/>
          </p:nvPr>
        </p:nvSpPr>
        <p:spPr/>
        <p:txBody>
          <a:bodyPr>
            <a:normAutofit lnSpcReduction="10000"/>
          </a:bodyPr>
          <a:lstStyle/>
          <a:p>
            <a:r>
              <a:rPr lang="en-US" dirty="0"/>
              <a:t>Testing and debugging are </a:t>
            </a:r>
            <a:r>
              <a:rPr lang="en-US" u="sng" dirty="0"/>
              <a:t>not</a:t>
            </a:r>
            <a:r>
              <a:rPr lang="en-US" dirty="0"/>
              <a:t> the</a:t>
            </a:r>
            <a:br>
              <a:rPr lang="en-US" dirty="0"/>
            </a:br>
            <a:r>
              <a:rPr lang="en-US" dirty="0"/>
              <a:t>best way to find software defects</a:t>
            </a:r>
          </a:p>
          <a:p>
            <a:pPr lvl="1"/>
            <a:r>
              <a:rPr lang="en-US" dirty="0"/>
              <a:t>Primary benefit is to quickly detect</a:t>
            </a:r>
            <a:br>
              <a:rPr lang="en-US" dirty="0"/>
            </a:br>
            <a:r>
              <a:rPr lang="en-US" dirty="0"/>
              <a:t>and prevent regressions</a:t>
            </a:r>
          </a:p>
          <a:p>
            <a:r>
              <a:rPr lang="en-US" dirty="0"/>
              <a:t>Design- and code-reviews are</a:t>
            </a:r>
            <a:br>
              <a:rPr lang="en-US" dirty="0"/>
            </a:br>
            <a:r>
              <a:rPr lang="en-US" i="1" dirty="0"/>
              <a:t>much</a:t>
            </a:r>
            <a:r>
              <a:rPr lang="en-US" dirty="0"/>
              <a:t> better at finding defects</a:t>
            </a:r>
          </a:p>
          <a:p>
            <a:r>
              <a:rPr lang="en-US" dirty="0"/>
              <a:t>These are called </a:t>
            </a:r>
            <a:r>
              <a:rPr lang="en-US" b="1" dirty="0"/>
              <a:t>collaborative</a:t>
            </a:r>
            <a:br>
              <a:rPr lang="en-US" b="1" dirty="0"/>
            </a:br>
            <a:r>
              <a:rPr lang="en-US" b="1" dirty="0"/>
              <a:t>construction techniques</a:t>
            </a:r>
            <a:endParaRPr lang="en-US" dirty="0"/>
          </a:p>
          <a:p>
            <a:r>
              <a:rPr lang="en-US" dirty="0"/>
              <a:t>Two widely-used techniques:</a:t>
            </a:r>
          </a:p>
          <a:p>
            <a:pPr lvl="1"/>
            <a:r>
              <a:rPr lang="en-US" dirty="0"/>
              <a:t>Code reviews (extremely widespread)</a:t>
            </a:r>
          </a:p>
          <a:p>
            <a:pPr lvl="1"/>
            <a:r>
              <a:rPr lang="en-US" dirty="0"/>
              <a:t>Pair-programming (less widespread)</a:t>
            </a:r>
          </a:p>
          <a:p>
            <a:pPr lvl="1"/>
            <a:endParaRPr lang="en-US" dirty="0"/>
          </a:p>
        </p:txBody>
      </p:sp>
      <p:sp>
        <p:nvSpPr>
          <p:cNvPr id="4" name="Slide Number Placeholder 3">
            <a:extLst>
              <a:ext uri="{FF2B5EF4-FFF2-40B4-BE49-F238E27FC236}">
                <a16:creationId xmlns:a16="http://schemas.microsoft.com/office/drawing/2014/main" id="{9B4CADFE-6F58-9F41-B430-508976B025D3}"/>
              </a:ext>
            </a:extLst>
          </p:cNvPr>
          <p:cNvSpPr>
            <a:spLocks noGrp="1"/>
          </p:cNvSpPr>
          <p:nvPr>
            <p:ph type="sldNum" sz="quarter" idx="12"/>
          </p:nvPr>
        </p:nvSpPr>
        <p:spPr/>
        <p:txBody>
          <a:bodyPr/>
          <a:lstStyle/>
          <a:p>
            <a:fld id="{D57F1E4F-1CFF-5643-939E-217C01CDF565}" type="slidenum">
              <a:rPr lang="en-US" smtClean="0"/>
              <a:pPr/>
              <a:t>2</a:t>
            </a:fld>
            <a:endParaRPr lang="en-US" dirty="0"/>
          </a:p>
        </p:txBody>
      </p:sp>
      <p:graphicFrame>
        <p:nvGraphicFramePr>
          <p:cNvPr id="7" name="Table 6">
            <a:extLst>
              <a:ext uri="{FF2B5EF4-FFF2-40B4-BE49-F238E27FC236}">
                <a16:creationId xmlns:a16="http://schemas.microsoft.com/office/drawing/2014/main" id="{F001FE49-296E-6E46-B5AE-5D95837EA670}"/>
              </a:ext>
            </a:extLst>
          </p:cNvPr>
          <p:cNvGraphicFramePr>
            <a:graphicFrameLocks noGrp="1"/>
          </p:cNvGraphicFramePr>
          <p:nvPr/>
        </p:nvGraphicFramePr>
        <p:xfrm>
          <a:off x="6248400" y="1447800"/>
          <a:ext cx="5715000" cy="493776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1063264249"/>
                    </a:ext>
                  </a:extLst>
                </a:gridCol>
                <a:gridCol w="838200">
                  <a:extLst>
                    <a:ext uri="{9D8B030D-6E8A-4147-A177-3AD203B41FA5}">
                      <a16:colId xmlns:a16="http://schemas.microsoft.com/office/drawing/2014/main" val="2464723141"/>
                    </a:ext>
                  </a:extLst>
                </a:gridCol>
                <a:gridCol w="914400">
                  <a:extLst>
                    <a:ext uri="{9D8B030D-6E8A-4147-A177-3AD203B41FA5}">
                      <a16:colId xmlns:a16="http://schemas.microsoft.com/office/drawing/2014/main" val="2312592740"/>
                    </a:ext>
                  </a:extLst>
                </a:gridCol>
                <a:gridCol w="838200">
                  <a:extLst>
                    <a:ext uri="{9D8B030D-6E8A-4147-A177-3AD203B41FA5}">
                      <a16:colId xmlns:a16="http://schemas.microsoft.com/office/drawing/2014/main" val="1872345889"/>
                    </a:ext>
                  </a:extLst>
                </a:gridCol>
              </a:tblGrid>
              <a:tr h="0">
                <a:tc>
                  <a:txBody>
                    <a:bodyPr/>
                    <a:lstStyle/>
                    <a:p>
                      <a:r>
                        <a:rPr lang="en-US" sz="1600" dirty="0"/>
                        <a:t>Defect Detection / Removal Step</a:t>
                      </a:r>
                    </a:p>
                  </a:txBody>
                  <a:tcPr/>
                </a:tc>
                <a:tc>
                  <a:txBody>
                    <a:bodyPr/>
                    <a:lstStyle/>
                    <a:p>
                      <a:pPr algn="ctr"/>
                      <a:r>
                        <a:rPr lang="en-US" sz="1600" dirty="0"/>
                        <a:t>Lowest Rate</a:t>
                      </a:r>
                    </a:p>
                  </a:txBody>
                  <a:tcPr/>
                </a:tc>
                <a:tc>
                  <a:txBody>
                    <a:bodyPr/>
                    <a:lstStyle/>
                    <a:p>
                      <a:pPr algn="ctr"/>
                      <a:r>
                        <a:rPr lang="en-US" sz="1600" dirty="0"/>
                        <a:t>Modal Rate</a:t>
                      </a:r>
                    </a:p>
                  </a:txBody>
                  <a:tcPr/>
                </a:tc>
                <a:tc>
                  <a:txBody>
                    <a:bodyPr/>
                    <a:lstStyle/>
                    <a:p>
                      <a:pPr algn="ctr"/>
                      <a:r>
                        <a:rPr lang="en-US" sz="1600" dirty="0"/>
                        <a:t>Highest Rate</a:t>
                      </a:r>
                    </a:p>
                  </a:txBody>
                  <a:tcPr/>
                </a:tc>
                <a:extLst>
                  <a:ext uri="{0D108BD9-81ED-4DB2-BD59-A6C34878D82A}">
                    <a16:rowId xmlns:a16="http://schemas.microsoft.com/office/drawing/2014/main" val="2626630720"/>
                  </a:ext>
                </a:extLst>
              </a:tr>
              <a:tr h="0">
                <a:tc>
                  <a:txBody>
                    <a:bodyPr/>
                    <a:lstStyle/>
                    <a:p>
                      <a:r>
                        <a:rPr lang="en-US" sz="1600" dirty="0"/>
                        <a:t>Informal design reviews</a:t>
                      </a:r>
                    </a:p>
                  </a:txBody>
                  <a:tcPr/>
                </a:tc>
                <a:tc>
                  <a:txBody>
                    <a:bodyPr/>
                    <a:lstStyle/>
                    <a:p>
                      <a:pPr algn="ctr"/>
                      <a:r>
                        <a:rPr lang="en-US" sz="1600" dirty="0"/>
                        <a:t>25%</a:t>
                      </a:r>
                    </a:p>
                  </a:txBody>
                  <a:tcPr/>
                </a:tc>
                <a:tc>
                  <a:txBody>
                    <a:bodyPr/>
                    <a:lstStyle/>
                    <a:p>
                      <a:pPr algn="ctr"/>
                      <a:r>
                        <a:rPr lang="en-US" sz="1600" dirty="0"/>
                        <a:t>35%</a:t>
                      </a:r>
                    </a:p>
                  </a:txBody>
                  <a:tcPr/>
                </a:tc>
                <a:tc>
                  <a:txBody>
                    <a:bodyPr/>
                    <a:lstStyle/>
                    <a:p>
                      <a:pPr algn="ctr"/>
                      <a:r>
                        <a:rPr lang="en-US" sz="1600" dirty="0"/>
                        <a:t>40%</a:t>
                      </a:r>
                    </a:p>
                  </a:txBody>
                  <a:tcPr/>
                </a:tc>
                <a:extLst>
                  <a:ext uri="{0D108BD9-81ED-4DB2-BD59-A6C34878D82A}">
                    <a16:rowId xmlns:a16="http://schemas.microsoft.com/office/drawing/2014/main" val="1677599733"/>
                  </a:ext>
                </a:extLst>
              </a:tr>
              <a:tr h="0">
                <a:tc>
                  <a:txBody>
                    <a:bodyPr/>
                    <a:lstStyle/>
                    <a:p>
                      <a:r>
                        <a:rPr lang="en-US" sz="1600" dirty="0"/>
                        <a:t>Formal design inspections</a:t>
                      </a:r>
                    </a:p>
                  </a:txBody>
                  <a:tcPr/>
                </a:tc>
                <a:tc>
                  <a:txBody>
                    <a:bodyPr/>
                    <a:lstStyle/>
                    <a:p>
                      <a:pPr algn="ctr"/>
                      <a:r>
                        <a:rPr lang="en-US" sz="1600" dirty="0"/>
                        <a:t>45%</a:t>
                      </a:r>
                    </a:p>
                  </a:txBody>
                  <a:tcPr/>
                </a:tc>
                <a:tc>
                  <a:txBody>
                    <a:bodyPr/>
                    <a:lstStyle/>
                    <a:p>
                      <a:pPr algn="ctr"/>
                      <a:r>
                        <a:rPr lang="en-US" sz="1600" dirty="0"/>
                        <a:t>55%</a:t>
                      </a:r>
                    </a:p>
                  </a:txBody>
                  <a:tcPr/>
                </a:tc>
                <a:tc>
                  <a:txBody>
                    <a:bodyPr/>
                    <a:lstStyle/>
                    <a:p>
                      <a:pPr algn="ctr"/>
                      <a:r>
                        <a:rPr lang="en-US" sz="1600" dirty="0"/>
                        <a:t>65%</a:t>
                      </a:r>
                    </a:p>
                  </a:txBody>
                  <a:tcPr/>
                </a:tc>
                <a:extLst>
                  <a:ext uri="{0D108BD9-81ED-4DB2-BD59-A6C34878D82A}">
                    <a16:rowId xmlns:a16="http://schemas.microsoft.com/office/drawing/2014/main" val="4138447831"/>
                  </a:ext>
                </a:extLst>
              </a:tr>
              <a:tr h="0">
                <a:tc>
                  <a:txBody>
                    <a:bodyPr/>
                    <a:lstStyle/>
                    <a:p>
                      <a:r>
                        <a:rPr lang="en-US" sz="1600" dirty="0"/>
                        <a:t>Informal code reviews</a:t>
                      </a:r>
                    </a:p>
                  </a:txBody>
                  <a:tcPr/>
                </a:tc>
                <a:tc>
                  <a:txBody>
                    <a:bodyPr/>
                    <a:lstStyle/>
                    <a:p>
                      <a:pPr algn="ctr"/>
                      <a:r>
                        <a:rPr lang="en-US" sz="1600" dirty="0"/>
                        <a:t>20%</a:t>
                      </a:r>
                    </a:p>
                  </a:txBody>
                  <a:tcPr/>
                </a:tc>
                <a:tc>
                  <a:txBody>
                    <a:bodyPr/>
                    <a:lstStyle/>
                    <a:p>
                      <a:pPr algn="ctr"/>
                      <a:r>
                        <a:rPr lang="en-US" sz="1600" dirty="0"/>
                        <a:t>25%</a:t>
                      </a:r>
                    </a:p>
                  </a:txBody>
                  <a:tcPr/>
                </a:tc>
                <a:tc>
                  <a:txBody>
                    <a:bodyPr/>
                    <a:lstStyle/>
                    <a:p>
                      <a:pPr algn="ctr"/>
                      <a:r>
                        <a:rPr lang="en-US" sz="1600" dirty="0"/>
                        <a:t>35%</a:t>
                      </a:r>
                    </a:p>
                  </a:txBody>
                  <a:tcPr/>
                </a:tc>
                <a:extLst>
                  <a:ext uri="{0D108BD9-81ED-4DB2-BD59-A6C34878D82A}">
                    <a16:rowId xmlns:a16="http://schemas.microsoft.com/office/drawing/2014/main" val="1662928573"/>
                  </a:ext>
                </a:extLst>
              </a:tr>
              <a:tr h="0">
                <a:tc>
                  <a:txBody>
                    <a:bodyPr/>
                    <a:lstStyle/>
                    <a:p>
                      <a:r>
                        <a:rPr lang="en-US" sz="1600" dirty="0"/>
                        <a:t>Formal code inspections</a:t>
                      </a:r>
                    </a:p>
                  </a:txBody>
                  <a:tcPr/>
                </a:tc>
                <a:tc>
                  <a:txBody>
                    <a:bodyPr/>
                    <a:lstStyle/>
                    <a:p>
                      <a:pPr algn="ctr"/>
                      <a:r>
                        <a:rPr lang="en-US" sz="1600" dirty="0"/>
                        <a:t>45%</a:t>
                      </a:r>
                    </a:p>
                  </a:txBody>
                  <a:tcPr/>
                </a:tc>
                <a:tc>
                  <a:txBody>
                    <a:bodyPr/>
                    <a:lstStyle/>
                    <a:p>
                      <a:pPr algn="ctr"/>
                      <a:r>
                        <a:rPr lang="en-US" sz="1600" dirty="0"/>
                        <a:t>60%</a:t>
                      </a:r>
                    </a:p>
                  </a:txBody>
                  <a:tcPr/>
                </a:tc>
                <a:tc>
                  <a:txBody>
                    <a:bodyPr/>
                    <a:lstStyle/>
                    <a:p>
                      <a:pPr algn="ctr"/>
                      <a:r>
                        <a:rPr lang="en-US" sz="1600" dirty="0"/>
                        <a:t>70%</a:t>
                      </a:r>
                    </a:p>
                  </a:txBody>
                  <a:tcPr/>
                </a:tc>
                <a:extLst>
                  <a:ext uri="{0D108BD9-81ED-4DB2-BD59-A6C34878D82A}">
                    <a16:rowId xmlns:a16="http://schemas.microsoft.com/office/drawing/2014/main" val="3584094630"/>
                  </a:ext>
                </a:extLst>
              </a:tr>
              <a:tr h="0">
                <a:tc>
                  <a:txBody>
                    <a:bodyPr/>
                    <a:lstStyle/>
                    <a:p>
                      <a:r>
                        <a:rPr lang="en-US" sz="1600" dirty="0"/>
                        <a:t>Modeling or prototyping</a:t>
                      </a:r>
                    </a:p>
                  </a:txBody>
                  <a:tcPr/>
                </a:tc>
                <a:tc>
                  <a:txBody>
                    <a:bodyPr/>
                    <a:lstStyle/>
                    <a:p>
                      <a:pPr algn="ctr"/>
                      <a:r>
                        <a:rPr lang="en-US" sz="1600" dirty="0"/>
                        <a:t>35%</a:t>
                      </a:r>
                    </a:p>
                  </a:txBody>
                  <a:tcPr/>
                </a:tc>
                <a:tc>
                  <a:txBody>
                    <a:bodyPr/>
                    <a:lstStyle/>
                    <a:p>
                      <a:pPr algn="ctr"/>
                      <a:r>
                        <a:rPr lang="en-US" sz="1600" dirty="0"/>
                        <a:t>65%</a:t>
                      </a:r>
                    </a:p>
                  </a:txBody>
                  <a:tcPr/>
                </a:tc>
                <a:tc>
                  <a:txBody>
                    <a:bodyPr/>
                    <a:lstStyle/>
                    <a:p>
                      <a:pPr algn="ctr"/>
                      <a:r>
                        <a:rPr lang="en-US" sz="1600" dirty="0"/>
                        <a:t>80%</a:t>
                      </a:r>
                    </a:p>
                  </a:txBody>
                  <a:tcPr/>
                </a:tc>
                <a:extLst>
                  <a:ext uri="{0D108BD9-81ED-4DB2-BD59-A6C34878D82A}">
                    <a16:rowId xmlns:a16="http://schemas.microsoft.com/office/drawing/2014/main" val="861371898"/>
                  </a:ext>
                </a:extLst>
              </a:tr>
              <a:tr h="0">
                <a:tc>
                  <a:txBody>
                    <a:bodyPr/>
                    <a:lstStyle/>
                    <a:p>
                      <a:r>
                        <a:rPr lang="en-US" sz="1600" dirty="0"/>
                        <a:t>Personal desk-checking of code</a:t>
                      </a:r>
                    </a:p>
                  </a:txBody>
                  <a:tcPr/>
                </a:tc>
                <a:tc>
                  <a:txBody>
                    <a:bodyPr/>
                    <a:lstStyle/>
                    <a:p>
                      <a:pPr algn="ctr"/>
                      <a:r>
                        <a:rPr lang="en-US" sz="1600" dirty="0"/>
                        <a:t>20%</a:t>
                      </a:r>
                    </a:p>
                  </a:txBody>
                  <a:tcPr/>
                </a:tc>
                <a:tc>
                  <a:txBody>
                    <a:bodyPr/>
                    <a:lstStyle/>
                    <a:p>
                      <a:pPr algn="ctr"/>
                      <a:r>
                        <a:rPr lang="en-US" sz="1600" dirty="0"/>
                        <a:t>40%</a:t>
                      </a:r>
                    </a:p>
                  </a:txBody>
                  <a:tcPr/>
                </a:tc>
                <a:tc>
                  <a:txBody>
                    <a:bodyPr/>
                    <a:lstStyle/>
                    <a:p>
                      <a:pPr algn="ctr"/>
                      <a:r>
                        <a:rPr lang="en-US" sz="1600" dirty="0"/>
                        <a:t>60%</a:t>
                      </a:r>
                    </a:p>
                  </a:txBody>
                  <a:tcPr/>
                </a:tc>
                <a:extLst>
                  <a:ext uri="{0D108BD9-81ED-4DB2-BD59-A6C34878D82A}">
                    <a16:rowId xmlns:a16="http://schemas.microsoft.com/office/drawing/2014/main" val="4069274742"/>
                  </a:ext>
                </a:extLst>
              </a:tr>
              <a:tr h="0">
                <a:tc>
                  <a:txBody>
                    <a:bodyPr/>
                    <a:lstStyle/>
                    <a:p>
                      <a:r>
                        <a:rPr lang="en-US" sz="1600" dirty="0"/>
                        <a:t>Unit test</a:t>
                      </a:r>
                    </a:p>
                  </a:txBody>
                  <a:tcPr/>
                </a:tc>
                <a:tc>
                  <a:txBody>
                    <a:bodyPr/>
                    <a:lstStyle/>
                    <a:p>
                      <a:pPr algn="ctr"/>
                      <a:r>
                        <a:rPr lang="en-US" sz="1600" dirty="0"/>
                        <a:t>15%</a:t>
                      </a:r>
                    </a:p>
                  </a:txBody>
                  <a:tcPr/>
                </a:tc>
                <a:tc>
                  <a:txBody>
                    <a:bodyPr/>
                    <a:lstStyle/>
                    <a:p>
                      <a:pPr algn="ctr"/>
                      <a:r>
                        <a:rPr lang="en-US" sz="1600" dirty="0"/>
                        <a:t>30%</a:t>
                      </a:r>
                    </a:p>
                  </a:txBody>
                  <a:tcPr/>
                </a:tc>
                <a:tc>
                  <a:txBody>
                    <a:bodyPr/>
                    <a:lstStyle/>
                    <a:p>
                      <a:pPr algn="ctr"/>
                      <a:r>
                        <a:rPr lang="en-US" sz="1600" dirty="0"/>
                        <a:t>50%</a:t>
                      </a:r>
                    </a:p>
                  </a:txBody>
                  <a:tcPr/>
                </a:tc>
                <a:extLst>
                  <a:ext uri="{0D108BD9-81ED-4DB2-BD59-A6C34878D82A}">
                    <a16:rowId xmlns:a16="http://schemas.microsoft.com/office/drawing/2014/main" val="3389521293"/>
                  </a:ext>
                </a:extLst>
              </a:tr>
              <a:tr h="0">
                <a:tc>
                  <a:txBody>
                    <a:bodyPr/>
                    <a:lstStyle/>
                    <a:p>
                      <a:r>
                        <a:rPr lang="en-US" sz="1600" dirty="0"/>
                        <a:t>New function (component) test</a:t>
                      </a:r>
                    </a:p>
                  </a:txBody>
                  <a:tcPr/>
                </a:tc>
                <a:tc>
                  <a:txBody>
                    <a:bodyPr/>
                    <a:lstStyle/>
                    <a:p>
                      <a:pPr algn="ctr"/>
                      <a:r>
                        <a:rPr lang="en-US" sz="1600" dirty="0"/>
                        <a:t>20%</a:t>
                      </a:r>
                    </a:p>
                  </a:txBody>
                  <a:tcPr/>
                </a:tc>
                <a:tc>
                  <a:txBody>
                    <a:bodyPr/>
                    <a:lstStyle/>
                    <a:p>
                      <a:pPr algn="ctr"/>
                      <a:r>
                        <a:rPr lang="en-US" sz="1600" dirty="0"/>
                        <a:t>30%</a:t>
                      </a:r>
                    </a:p>
                  </a:txBody>
                  <a:tcPr/>
                </a:tc>
                <a:tc>
                  <a:txBody>
                    <a:bodyPr/>
                    <a:lstStyle/>
                    <a:p>
                      <a:pPr algn="ctr"/>
                      <a:r>
                        <a:rPr lang="en-US" sz="1600" dirty="0"/>
                        <a:t>35%</a:t>
                      </a:r>
                    </a:p>
                  </a:txBody>
                  <a:tcPr/>
                </a:tc>
                <a:extLst>
                  <a:ext uri="{0D108BD9-81ED-4DB2-BD59-A6C34878D82A}">
                    <a16:rowId xmlns:a16="http://schemas.microsoft.com/office/drawing/2014/main" val="1872691836"/>
                  </a:ext>
                </a:extLst>
              </a:tr>
              <a:tr h="0">
                <a:tc>
                  <a:txBody>
                    <a:bodyPr/>
                    <a:lstStyle/>
                    <a:p>
                      <a:r>
                        <a:rPr lang="en-US" sz="1600" dirty="0"/>
                        <a:t>Integration test</a:t>
                      </a:r>
                    </a:p>
                  </a:txBody>
                  <a:tcPr/>
                </a:tc>
                <a:tc>
                  <a:txBody>
                    <a:bodyPr/>
                    <a:lstStyle/>
                    <a:p>
                      <a:pPr algn="ctr"/>
                      <a:r>
                        <a:rPr lang="en-US" sz="1600" dirty="0"/>
                        <a:t>25%</a:t>
                      </a:r>
                    </a:p>
                  </a:txBody>
                  <a:tcPr/>
                </a:tc>
                <a:tc>
                  <a:txBody>
                    <a:bodyPr/>
                    <a:lstStyle/>
                    <a:p>
                      <a:pPr algn="ctr"/>
                      <a:r>
                        <a:rPr lang="en-US" sz="1600" dirty="0"/>
                        <a:t>35%</a:t>
                      </a:r>
                    </a:p>
                  </a:txBody>
                  <a:tcPr/>
                </a:tc>
                <a:tc>
                  <a:txBody>
                    <a:bodyPr/>
                    <a:lstStyle/>
                    <a:p>
                      <a:pPr algn="ctr"/>
                      <a:r>
                        <a:rPr lang="en-US" sz="1600" dirty="0"/>
                        <a:t>40%</a:t>
                      </a:r>
                    </a:p>
                  </a:txBody>
                  <a:tcPr/>
                </a:tc>
                <a:extLst>
                  <a:ext uri="{0D108BD9-81ED-4DB2-BD59-A6C34878D82A}">
                    <a16:rowId xmlns:a16="http://schemas.microsoft.com/office/drawing/2014/main" val="631377985"/>
                  </a:ext>
                </a:extLst>
              </a:tr>
              <a:tr h="0">
                <a:tc>
                  <a:txBody>
                    <a:bodyPr/>
                    <a:lstStyle/>
                    <a:p>
                      <a:r>
                        <a:rPr lang="en-US" sz="1600" dirty="0"/>
                        <a:t>Regression test</a:t>
                      </a:r>
                    </a:p>
                  </a:txBody>
                  <a:tcPr/>
                </a:tc>
                <a:tc>
                  <a:txBody>
                    <a:bodyPr/>
                    <a:lstStyle/>
                    <a:p>
                      <a:pPr algn="ctr"/>
                      <a:r>
                        <a:rPr lang="en-US" sz="1600" dirty="0"/>
                        <a:t>15%</a:t>
                      </a:r>
                    </a:p>
                  </a:txBody>
                  <a:tcPr/>
                </a:tc>
                <a:tc>
                  <a:txBody>
                    <a:bodyPr/>
                    <a:lstStyle/>
                    <a:p>
                      <a:pPr algn="ctr"/>
                      <a:r>
                        <a:rPr lang="en-US" sz="1600" dirty="0"/>
                        <a:t>25%</a:t>
                      </a:r>
                    </a:p>
                  </a:txBody>
                  <a:tcPr/>
                </a:tc>
                <a:tc>
                  <a:txBody>
                    <a:bodyPr/>
                    <a:lstStyle/>
                    <a:p>
                      <a:pPr algn="ctr"/>
                      <a:r>
                        <a:rPr lang="en-US" sz="1600" dirty="0"/>
                        <a:t>30%</a:t>
                      </a:r>
                    </a:p>
                  </a:txBody>
                  <a:tcPr/>
                </a:tc>
                <a:extLst>
                  <a:ext uri="{0D108BD9-81ED-4DB2-BD59-A6C34878D82A}">
                    <a16:rowId xmlns:a16="http://schemas.microsoft.com/office/drawing/2014/main" val="2686811379"/>
                  </a:ext>
                </a:extLst>
              </a:tr>
              <a:tr h="0">
                <a:tc>
                  <a:txBody>
                    <a:bodyPr/>
                    <a:lstStyle/>
                    <a:p>
                      <a:r>
                        <a:rPr lang="en-US" sz="1600" dirty="0"/>
                        <a:t>System test</a:t>
                      </a:r>
                    </a:p>
                  </a:txBody>
                  <a:tcPr/>
                </a:tc>
                <a:tc>
                  <a:txBody>
                    <a:bodyPr/>
                    <a:lstStyle/>
                    <a:p>
                      <a:pPr algn="ctr"/>
                      <a:r>
                        <a:rPr lang="en-US" sz="1600" dirty="0"/>
                        <a:t>25%</a:t>
                      </a:r>
                    </a:p>
                  </a:txBody>
                  <a:tcPr/>
                </a:tc>
                <a:tc>
                  <a:txBody>
                    <a:bodyPr/>
                    <a:lstStyle/>
                    <a:p>
                      <a:pPr algn="ctr"/>
                      <a:r>
                        <a:rPr lang="en-US" sz="1600" dirty="0"/>
                        <a:t>40%</a:t>
                      </a:r>
                    </a:p>
                  </a:txBody>
                  <a:tcPr/>
                </a:tc>
                <a:tc>
                  <a:txBody>
                    <a:bodyPr/>
                    <a:lstStyle/>
                    <a:p>
                      <a:pPr algn="ctr"/>
                      <a:r>
                        <a:rPr lang="en-US" sz="1600" dirty="0"/>
                        <a:t>55%</a:t>
                      </a:r>
                    </a:p>
                  </a:txBody>
                  <a:tcPr/>
                </a:tc>
                <a:extLst>
                  <a:ext uri="{0D108BD9-81ED-4DB2-BD59-A6C34878D82A}">
                    <a16:rowId xmlns:a16="http://schemas.microsoft.com/office/drawing/2014/main" val="4252657600"/>
                  </a:ext>
                </a:extLst>
              </a:tr>
              <a:tr h="0">
                <a:tc>
                  <a:txBody>
                    <a:bodyPr/>
                    <a:lstStyle/>
                    <a:p>
                      <a:r>
                        <a:rPr lang="en-US" sz="1600" dirty="0"/>
                        <a:t>Low-volume beta test (&lt;10 sites)</a:t>
                      </a:r>
                    </a:p>
                  </a:txBody>
                  <a:tcPr/>
                </a:tc>
                <a:tc>
                  <a:txBody>
                    <a:bodyPr/>
                    <a:lstStyle/>
                    <a:p>
                      <a:pPr algn="ctr"/>
                      <a:r>
                        <a:rPr lang="en-US" sz="1600" dirty="0"/>
                        <a:t>25%</a:t>
                      </a:r>
                    </a:p>
                  </a:txBody>
                  <a:tcPr/>
                </a:tc>
                <a:tc>
                  <a:txBody>
                    <a:bodyPr/>
                    <a:lstStyle/>
                    <a:p>
                      <a:pPr algn="ctr"/>
                      <a:r>
                        <a:rPr lang="en-US" sz="1600" dirty="0"/>
                        <a:t>35%</a:t>
                      </a:r>
                    </a:p>
                  </a:txBody>
                  <a:tcPr/>
                </a:tc>
                <a:tc>
                  <a:txBody>
                    <a:bodyPr/>
                    <a:lstStyle/>
                    <a:p>
                      <a:pPr algn="ctr"/>
                      <a:r>
                        <a:rPr lang="en-US" sz="1600" dirty="0"/>
                        <a:t>40%</a:t>
                      </a:r>
                    </a:p>
                  </a:txBody>
                  <a:tcPr/>
                </a:tc>
                <a:extLst>
                  <a:ext uri="{0D108BD9-81ED-4DB2-BD59-A6C34878D82A}">
                    <a16:rowId xmlns:a16="http://schemas.microsoft.com/office/drawing/2014/main" val="922953283"/>
                  </a:ext>
                </a:extLst>
              </a:tr>
              <a:tr h="0">
                <a:tc>
                  <a:txBody>
                    <a:bodyPr/>
                    <a:lstStyle/>
                    <a:p>
                      <a:r>
                        <a:rPr lang="en-US" sz="1600" dirty="0"/>
                        <a:t>High-volume beta test (&gt;1000 sites)</a:t>
                      </a:r>
                    </a:p>
                  </a:txBody>
                  <a:tcPr/>
                </a:tc>
                <a:tc>
                  <a:txBody>
                    <a:bodyPr/>
                    <a:lstStyle/>
                    <a:p>
                      <a:pPr algn="ctr"/>
                      <a:r>
                        <a:rPr lang="en-US" sz="1600" dirty="0"/>
                        <a:t>60%</a:t>
                      </a:r>
                    </a:p>
                  </a:txBody>
                  <a:tcPr/>
                </a:tc>
                <a:tc>
                  <a:txBody>
                    <a:bodyPr/>
                    <a:lstStyle/>
                    <a:p>
                      <a:pPr algn="ctr"/>
                      <a:r>
                        <a:rPr lang="en-US" sz="1600" dirty="0"/>
                        <a:t>75%</a:t>
                      </a:r>
                    </a:p>
                  </a:txBody>
                  <a:tcPr/>
                </a:tc>
                <a:tc>
                  <a:txBody>
                    <a:bodyPr/>
                    <a:lstStyle/>
                    <a:p>
                      <a:pPr algn="ctr"/>
                      <a:r>
                        <a:rPr lang="en-US" sz="1600" dirty="0"/>
                        <a:t>85%</a:t>
                      </a:r>
                    </a:p>
                  </a:txBody>
                  <a:tcPr/>
                </a:tc>
                <a:extLst>
                  <a:ext uri="{0D108BD9-81ED-4DB2-BD59-A6C34878D82A}">
                    <a16:rowId xmlns:a16="http://schemas.microsoft.com/office/drawing/2014/main" val="384213419"/>
                  </a:ext>
                </a:extLst>
              </a:tr>
            </a:tbl>
          </a:graphicData>
        </a:graphic>
      </p:graphicFrame>
      <p:sp>
        <p:nvSpPr>
          <p:cNvPr id="8" name="TextBox 7">
            <a:extLst>
              <a:ext uri="{FF2B5EF4-FFF2-40B4-BE49-F238E27FC236}">
                <a16:creationId xmlns:a16="http://schemas.microsoft.com/office/drawing/2014/main" id="{D96E2F92-A12E-2843-9D2B-F94EF4535BE7}"/>
              </a:ext>
            </a:extLst>
          </p:cNvPr>
          <p:cNvSpPr txBox="1"/>
          <p:nvPr/>
        </p:nvSpPr>
        <p:spPr>
          <a:xfrm>
            <a:off x="6172200" y="6400800"/>
            <a:ext cx="2251257" cy="307777"/>
          </a:xfrm>
          <a:prstGeom prst="rect">
            <a:avLst/>
          </a:prstGeom>
          <a:noFill/>
        </p:spPr>
        <p:txBody>
          <a:bodyPr wrap="none" rtlCol="0">
            <a:spAutoFit/>
          </a:bodyPr>
          <a:lstStyle/>
          <a:p>
            <a:r>
              <a:rPr lang="en-US" sz="1400" u="sng" dirty="0"/>
              <a:t>Code Complete</a:t>
            </a:r>
            <a:r>
              <a:rPr lang="en-US" sz="1400" dirty="0"/>
              <a:t> 2ed., pg.470</a:t>
            </a:r>
          </a:p>
        </p:txBody>
      </p:sp>
    </p:spTree>
    <p:extLst>
      <p:ext uri="{BB962C8B-B14F-4D97-AF65-F5344CB8AC3E}">
        <p14:creationId xmlns:p14="http://schemas.microsoft.com/office/powerpoint/2010/main" val="13870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2FC3-A691-8843-98E0-3B05EC63BDB4}"/>
              </a:ext>
            </a:extLst>
          </p:cNvPr>
          <p:cNvSpPr>
            <a:spLocks noGrp="1"/>
          </p:cNvSpPr>
          <p:nvPr>
            <p:ph type="title"/>
          </p:nvPr>
        </p:nvSpPr>
        <p:spPr/>
        <p:txBody>
          <a:bodyPr/>
          <a:lstStyle/>
          <a:p>
            <a:r>
              <a:rPr lang="en-US" dirty="0"/>
              <a:t>Pair Programming and Defects</a:t>
            </a:r>
          </a:p>
        </p:txBody>
      </p:sp>
      <p:sp>
        <p:nvSpPr>
          <p:cNvPr id="3" name="Content Placeholder 2">
            <a:extLst>
              <a:ext uri="{FF2B5EF4-FFF2-40B4-BE49-F238E27FC236}">
                <a16:creationId xmlns:a16="http://schemas.microsoft.com/office/drawing/2014/main" id="{2CD33D3D-C205-FE44-AC47-9CD9B4D7D32E}"/>
              </a:ext>
            </a:extLst>
          </p:cNvPr>
          <p:cNvSpPr>
            <a:spLocks noGrp="1"/>
          </p:cNvSpPr>
          <p:nvPr>
            <p:ph idx="1"/>
          </p:nvPr>
        </p:nvSpPr>
        <p:spPr/>
        <p:txBody>
          <a:bodyPr/>
          <a:lstStyle/>
          <a:p>
            <a:r>
              <a:rPr lang="en-US" dirty="0"/>
              <a:t>Pair programming also tends to produce higher-quality </a:t>
            </a:r>
            <a:r>
              <a:rPr lang="en-US" i="1" dirty="0"/>
              <a:t>designs</a:t>
            </a:r>
          </a:p>
          <a:p>
            <a:pPr lvl="1"/>
            <a:r>
              <a:rPr lang="en-US" dirty="0"/>
              <a:t>In quantitative studies, pair-programmed implementations tended to be shorter than the corresponding solo-programmed implementations</a:t>
            </a:r>
          </a:p>
          <a:p>
            <a:pPr lvl="1"/>
            <a:r>
              <a:rPr lang="en-US" dirty="0"/>
              <a:t>(Assumption:  shorter = better, which is usually the case)</a:t>
            </a:r>
          </a:p>
          <a:p>
            <a:r>
              <a:rPr lang="en-US" dirty="0"/>
              <a:t>Two programmers working together will consider a larger design-space when solving a problem</a:t>
            </a:r>
          </a:p>
          <a:p>
            <a:r>
              <a:rPr lang="en-US" dirty="0"/>
              <a:t>Strengths and weaknesses of each design are explored more deeply</a:t>
            </a:r>
          </a:p>
          <a:p>
            <a:r>
              <a:rPr lang="en-US" dirty="0"/>
              <a:t>The process of negotiating to a consensus allows trade-offs to be balanced more carefully and effectively</a:t>
            </a:r>
          </a:p>
          <a:p>
            <a:pPr lvl="1"/>
            <a:r>
              <a:rPr lang="en-US" dirty="0"/>
              <a:t>(These trade-offs should also be evaluated against the actual requirements)</a:t>
            </a:r>
          </a:p>
        </p:txBody>
      </p:sp>
      <p:sp>
        <p:nvSpPr>
          <p:cNvPr id="4" name="Slide Number Placeholder 3">
            <a:extLst>
              <a:ext uri="{FF2B5EF4-FFF2-40B4-BE49-F238E27FC236}">
                <a16:creationId xmlns:a16="http://schemas.microsoft.com/office/drawing/2014/main" id="{81F3C4CD-B2F6-6A4F-95B2-4DE5D6F8F1A4}"/>
              </a:ext>
            </a:extLst>
          </p:cNvPr>
          <p:cNvSpPr>
            <a:spLocks noGrp="1"/>
          </p:cNvSpPr>
          <p:nvPr>
            <p:ph type="sldNum" sz="quarter" idx="12"/>
          </p:nvPr>
        </p:nvSpPr>
        <p:spPr/>
        <p:txBody>
          <a:bodyPr/>
          <a:lstStyle/>
          <a:p>
            <a:fld id="{CD10D25F-A2D7-CB4D-BFF2-5E4504CA3430}" type="slidenum">
              <a:rPr lang="en-US" smtClean="0"/>
              <a:t>20</a:t>
            </a:fld>
            <a:endParaRPr lang="en-US"/>
          </a:p>
        </p:txBody>
      </p:sp>
    </p:spTree>
    <p:extLst>
      <p:ext uri="{BB962C8B-B14F-4D97-AF65-F5344CB8AC3E}">
        <p14:creationId xmlns:p14="http://schemas.microsoft.com/office/powerpoint/2010/main" val="233267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A0AF1-955B-554F-AE80-7B8E60D90F41}"/>
              </a:ext>
            </a:extLst>
          </p:cNvPr>
          <p:cNvSpPr>
            <a:spLocks noGrp="1"/>
          </p:cNvSpPr>
          <p:nvPr>
            <p:ph type="title"/>
          </p:nvPr>
        </p:nvSpPr>
        <p:spPr/>
        <p:txBody>
          <a:bodyPr/>
          <a:lstStyle/>
          <a:p>
            <a:r>
              <a:rPr lang="en-US" dirty="0"/>
              <a:t>Improved Satisfaction and Team Dynamics</a:t>
            </a:r>
          </a:p>
        </p:txBody>
      </p:sp>
      <p:sp>
        <p:nvSpPr>
          <p:cNvPr id="3" name="Content Placeholder 2">
            <a:extLst>
              <a:ext uri="{FF2B5EF4-FFF2-40B4-BE49-F238E27FC236}">
                <a16:creationId xmlns:a16="http://schemas.microsoft.com/office/drawing/2014/main" id="{B833E75C-B7A4-714F-9049-DBC5B06054B5}"/>
              </a:ext>
            </a:extLst>
          </p:cNvPr>
          <p:cNvSpPr>
            <a:spLocks noGrp="1"/>
          </p:cNvSpPr>
          <p:nvPr>
            <p:ph idx="1"/>
          </p:nvPr>
        </p:nvSpPr>
        <p:spPr/>
        <p:txBody>
          <a:bodyPr>
            <a:normAutofit fontScale="92500" lnSpcReduction="20000"/>
          </a:bodyPr>
          <a:lstStyle/>
          <a:p>
            <a:pPr>
              <a:lnSpc>
                <a:spcPct val="98000"/>
              </a:lnSpc>
            </a:pPr>
            <a:r>
              <a:rPr lang="en-US" dirty="0"/>
              <a:t>Individual satisfaction increases dramatically from pair programming</a:t>
            </a:r>
          </a:p>
          <a:p>
            <a:pPr lvl="1">
              <a:lnSpc>
                <a:spcPct val="98000"/>
              </a:lnSpc>
            </a:pPr>
            <a:r>
              <a:rPr lang="en-US" dirty="0"/>
              <a:t>Collaborating with someone on a shared task is far more enjoyable for most people</a:t>
            </a:r>
          </a:p>
          <a:p>
            <a:pPr lvl="1">
              <a:lnSpc>
                <a:spcPct val="98000"/>
              </a:lnSpc>
            </a:pPr>
            <a:r>
              <a:rPr lang="en-US" dirty="0"/>
              <a:t>Celebrate successes, mourn setbacks together, etc.</a:t>
            </a:r>
          </a:p>
          <a:p>
            <a:pPr lvl="1">
              <a:lnSpc>
                <a:spcPct val="98000"/>
              </a:lnSpc>
            </a:pPr>
            <a:r>
              <a:rPr lang="en-US" dirty="0"/>
              <a:t>One study consistently showed &gt;90% of participants preferred pair programming over solo programming (Williams 2000)</a:t>
            </a:r>
          </a:p>
          <a:p>
            <a:pPr>
              <a:lnSpc>
                <a:spcPct val="98000"/>
              </a:lnSpc>
            </a:pPr>
            <a:r>
              <a:rPr lang="en-US" dirty="0"/>
              <a:t>Team members learn to work with each other more effectively</a:t>
            </a:r>
          </a:p>
          <a:p>
            <a:pPr lvl="1">
              <a:lnSpc>
                <a:spcPct val="98000"/>
              </a:lnSpc>
            </a:pPr>
            <a:r>
              <a:rPr lang="en-US" dirty="0"/>
              <a:t>Pair programming gives consistent practice in this area</a:t>
            </a:r>
          </a:p>
          <a:p>
            <a:pPr lvl="1">
              <a:lnSpc>
                <a:spcPct val="98000"/>
              </a:lnSpc>
            </a:pPr>
            <a:r>
              <a:rPr lang="en-US" dirty="0"/>
              <a:t>Requiring pair-programming is especially effective, as people are forced to work through personality differences and different working styles</a:t>
            </a:r>
          </a:p>
          <a:p>
            <a:pPr>
              <a:lnSpc>
                <a:spcPct val="98000"/>
              </a:lnSpc>
            </a:pPr>
            <a:r>
              <a:rPr lang="en-US" dirty="0"/>
              <a:t>Knowledge and skills are distributed more broadly throughout the team</a:t>
            </a:r>
          </a:p>
          <a:p>
            <a:pPr lvl="1">
              <a:lnSpc>
                <a:spcPct val="98000"/>
              </a:lnSpc>
            </a:pPr>
            <a:r>
              <a:rPr lang="en-US" dirty="0"/>
              <a:t>Pairing junior and senior developers creates more opportunity for mentoring</a:t>
            </a:r>
          </a:p>
          <a:p>
            <a:pPr lvl="1">
              <a:lnSpc>
                <a:spcPct val="98000"/>
              </a:lnSpc>
            </a:pPr>
            <a:r>
              <a:rPr lang="en-US" dirty="0"/>
              <a:t>Including teammates unfamiliar with a part of the code will teach them how it works, and broaden the shared knowledge throughout the team</a:t>
            </a:r>
          </a:p>
        </p:txBody>
      </p:sp>
      <p:sp>
        <p:nvSpPr>
          <p:cNvPr id="4" name="Slide Number Placeholder 3">
            <a:extLst>
              <a:ext uri="{FF2B5EF4-FFF2-40B4-BE49-F238E27FC236}">
                <a16:creationId xmlns:a16="http://schemas.microsoft.com/office/drawing/2014/main" id="{E26C4467-3ED8-7E4C-810A-8F4CB6BC0DCA}"/>
              </a:ext>
            </a:extLst>
          </p:cNvPr>
          <p:cNvSpPr>
            <a:spLocks noGrp="1"/>
          </p:cNvSpPr>
          <p:nvPr>
            <p:ph type="sldNum" sz="quarter" idx="12"/>
          </p:nvPr>
        </p:nvSpPr>
        <p:spPr/>
        <p:txBody>
          <a:bodyPr/>
          <a:lstStyle/>
          <a:p>
            <a:fld id="{CD10D25F-A2D7-CB4D-BFF2-5E4504CA3430}" type="slidenum">
              <a:rPr lang="en-US" smtClean="0"/>
              <a:t>21</a:t>
            </a:fld>
            <a:endParaRPr lang="en-US"/>
          </a:p>
        </p:txBody>
      </p:sp>
    </p:spTree>
    <p:extLst>
      <p:ext uri="{BB962C8B-B14F-4D97-AF65-F5344CB8AC3E}">
        <p14:creationId xmlns:p14="http://schemas.microsoft.com/office/powerpoint/2010/main" val="131361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A0AF1-955B-554F-AE80-7B8E60D90F41}"/>
              </a:ext>
            </a:extLst>
          </p:cNvPr>
          <p:cNvSpPr>
            <a:spLocks noGrp="1"/>
          </p:cNvSpPr>
          <p:nvPr>
            <p:ph type="title"/>
          </p:nvPr>
        </p:nvSpPr>
        <p:spPr/>
        <p:txBody>
          <a:bodyPr/>
          <a:lstStyle/>
          <a:p>
            <a:r>
              <a:rPr lang="en-US" dirty="0"/>
              <a:t>Improved Productivity</a:t>
            </a:r>
          </a:p>
        </p:txBody>
      </p:sp>
      <p:sp>
        <p:nvSpPr>
          <p:cNvPr id="3" name="Content Placeholder 2">
            <a:extLst>
              <a:ext uri="{FF2B5EF4-FFF2-40B4-BE49-F238E27FC236}">
                <a16:creationId xmlns:a16="http://schemas.microsoft.com/office/drawing/2014/main" id="{B833E75C-B7A4-714F-9049-DBC5B06054B5}"/>
              </a:ext>
            </a:extLst>
          </p:cNvPr>
          <p:cNvSpPr>
            <a:spLocks noGrp="1"/>
          </p:cNvSpPr>
          <p:nvPr>
            <p:ph idx="1"/>
          </p:nvPr>
        </p:nvSpPr>
        <p:spPr/>
        <p:txBody>
          <a:bodyPr>
            <a:normAutofit/>
          </a:bodyPr>
          <a:lstStyle/>
          <a:p>
            <a:pPr>
              <a:lnSpc>
                <a:spcPct val="98000"/>
              </a:lnSpc>
            </a:pPr>
            <a:r>
              <a:rPr lang="en-US" dirty="0"/>
              <a:t>Teams that practice pair-programming frequently report increased productivity</a:t>
            </a:r>
          </a:p>
          <a:p>
            <a:pPr lvl="1">
              <a:lnSpc>
                <a:spcPct val="98000"/>
              </a:lnSpc>
            </a:pPr>
            <a:r>
              <a:rPr lang="en-US" dirty="0"/>
              <a:t>Switching regularly between the Driver and Navigator roles keeps developers fresher and more engaged throughout the day</a:t>
            </a:r>
          </a:p>
          <a:p>
            <a:pPr lvl="1">
              <a:lnSpc>
                <a:spcPct val="98000"/>
              </a:lnSpc>
            </a:pPr>
            <a:r>
              <a:rPr lang="en-US" dirty="0"/>
              <a:t>If one developer is distracted by some external interruption, the other person can get them back up to speed on the task more quickly</a:t>
            </a:r>
          </a:p>
        </p:txBody>
      </p:sp>
      <p:sp>
        <p:nvSpPr>
          <p:cNvPr id="4" name="Slide Number Placeholder 3">
            <a:extLst>
              <a:ext uri="{FF2B5EF4-FFF2-40B4-BE49-F238E27FC236}">
                <a16:creationId xmlns:a16="http://schemas.microsoft.com/office/drawing/2014/main" id="{E26C4467-3ED8-7E4C-810A-8F4CB6BC0DCA}"/>
              </a:ext>
            </a:extLst>
          </p:cNvPr>
          <p:cNvSpPr>
            <a:spLocks noGrp="1"/>
          </p:cNvSpPr>
          <p:nvPr>
            <p:ph type="sldNum" sz="quarter" idx="12"/>
          </p:nvPr>
        </p:nvSpPr>
        <p:spPr/>
        <p:txBody>
          <a:bodyPr/>
          <a:lstStyle/>
          <a:p>
            <a:fld id="{CD10D25F-A2D7-CB4D-BFF2-5E4504CA3430}" type="slidenum">
              <a:rPr lang="en-US" smtClean="0"/>
              <a:t>22</a:t>
            </a:fld>
            <a:endParaRPr lang="en-US"/>
          </a:p>
        </p:txBody>
      </p:sp>
    </p:spTree>
    <p:extLst>
      <p:ext uri="{BB962C8B-B14F-4D97-AF65-F5344CB8AC3E}">
        <p14:creationId xmlns:p14="http://schemas.microsoft.com/office/powerpoint/2010/main" val="3818929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AA127-4246-1941-AF7B-AF22F1415DAC}"/>
              </a:ext>
            </a:extLst>
          </p:cNvPr>
          <p:cNvSpPr>
            <a:spLocks noGrp="1"/>
          </p:cNvSpPr>
          <p:nvPr>
            <p:ph type="title"/>
          </p:nvPr>
        </p:nvSpPr>
        <p:spPr/>
        <p:txBody>
          <a:bodyPr/>
          <a:lstStyle/>
          <a:p>
            <a:r>
              <a:rPr lang="en-US" dirty="0"/>
              <a:t>Pair Programming – Issues</a:t>
            </a:r>
          </a:p>
        </p:txBody>
      </p:sp>
      <p:sp>
        <p:nvSpPr>
          <p:cNvPr id="3" name="Content Placeholder 2">
            <a:extLst>
              <a:ext uri="{FF2B5EF4-FFF2-40B4-BE49-F238E27FC236}">
                <a16:creationId xmlns:a16="http://schemas.microsoft.com/office/drawing/2014/main" id="{F8FD6DE2-52AA-2F4A-A9CF-372E64535B1F}"/>
              </a:ext>
            </a:extLst>
          </p:cNvPr>
          <p:cNvSpPr>
            <a:spLocks noGrp="1"/>
          </p:cNvSpPr>
          <p:nvPr>
            <p:ph idx="1"/>
          </p:nvPr>
        </p:nvSpPr>
        <p:spPr/>
        <p:txBody>
          <a:bodyPr>
            <a:normAutofit lnSpcReduction="10000"/>
          </a:bodyPr>
          <a:lstStyle/>
          <a:p>
            <a:r>
              <a:rPr lang="en-US" dirty="0"/>
              <a:t>Pair programming requires active focus, communication and participation from both programmers</a:t>
            </a:r>
          </a:p>
          <a:p>
            <a:pPr lvl="1"/>
            <a:r>
              <a:rPr lang="en-US" i="1" dirty="0"/>
              <a:t>Long periods of silence is a warning sign!</a:t>
            </a:r>
          </a:p>
          <a:p>
            <a:r>
              <a:rPr lang="en-US" dirty="0"/>
              <a:t>Pair programming simply won’t work well if:</a:t>
            </a:r>
          </a:p>
          <a:p>
            <a:pPr lvl="1"/>
            <a:r>
              <a:rPr lang="en-US" dirty="0"/>
              <a:t>Either participant isn’t focused on the task at hand</a:t>
            </a:r>
          </a:p>
          <a:p>
            <a:pPr lvl="1"/>
            <a:r>
              <a:rPr lang="en-US" dirty="0"/>
              <a:t>Either participant isn’t making an effort to engage in ongoing communication about the task at hand</a:t>
            </a:r>
          </a:p>
          <a:p>
            <a:r>
              <a:rPr lang="en-US" dirty="0"/>
              <a:t>Other practices to avoid (in a larger team setting):</a:t>
            </a:r>
          </a:p>
          <a:p>
            <a:pPr lvl="1"/>
            <a:r>
              <a:rPr lang="en-US" dirty="0"/>
              <a:t>The same pairs of developers always work together, or developers never work on areas they are unfamiliar with (inhibits knowledge-sharing benefits)</a:t>
            </a:r>
          </a:p>
          <a:p>
            <a:pPr lvl="1"/>
            <a:r>
              <a:rPr lang="en-US" dirty="0"/>
              <a:t>The participants have </a:t>
            </a:r>
            <a:r>
              <a:rPr lang="en-US" u="sng" dirty="0"/>
              <a:t>unresolvable</a:t>
            </a:r>
            <a:r>
              <a:rPr lang="en-US" dirty="0"/>
              <a:t> personality conflicts (rare, but it happens)</a:t>
            </a:r>
          </a:p>
        </p:txBody>
      </p:sp>
      <p:sp>
        <p:nvSpPr>
          <p:cNvPr id="4" name="Slide Number Placeholder 3">
            <a:extLst>
              <a:ext uri="{FF2B5EF4-FFF2-40B4-BE49-F238E27FC236}">
                <a16:creationId xmlns:a16="http://schemas.microsoft.com/office/drawing/2014/main" id="{AAD399EB-6060-5849-BE68-78180B345C97}"/>
              </a:ext>
            </a:extLst>
          </p:cNvPr>
          <p:cNvSpPr>
            <a:spLocks noGrp="1"/>
          </p:cNvSpPr>
          <p:nvPr>
            <p:ph type="sldNum" sz="quarter" idx="12"/>
          </p:nvPr>
        </p:nvSpPr>
        <p:spPr/>
        <p:txBody>
          <a:bodyPr/>
          <a:lstStyle/>
          <a:p>
            <a:fld id="{CD10D25F-A2D7-CB4D-BFF2-5E4504CA3430}" type="slidenum">
              <a:rPr lang="en-US" smtClean="0"/>
              <a:t>23</a:t>
            </a:fld>
            <a:endParaRPr lang="en-US"/>
          </a:p>
        </p:txBody>
      </p:sp>
    </p:spTree>
    <p:extLst>
      <p:ext uri="{BB962C8B-B14F-4D97-AF65-F5344CB8AC3E}">
        <p14:creationId xmlns:p14="http://schemas.microsoft.com/office/powerpoint/2010/main" val="131122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AA127-4246-1941-AF7B-AF22F1415DAC}"/>
              </a:ext>
            </a:extLst>
          </p:cNvPr>
          <p:cNvSpPr>
            <a:spLocks noGrp="1"/>
          </p:cNvSpPr>
          <p:nvPr>
            <p:ph type="title"/>
          </p:nvPr>
        </p:nvSpPr>
        <p:spPr/>
        <p:txBody>
          <a:bodyPr/>
          <a:lstStyle/>
          <a:p>
            <a:r>
              <a:rPr lang="en-US" dirty="0"/>
              <a:t>Pair Programming – Issues</a:t>
            </a:r>
          </a:p>
        </p:txBody>
      </p:sp>
      <p:sp>
        <p:nvSpPr>
          <p:cNvPr id="3" name="Content Placeholder 2">
            <a:extLst>
              <a:ext uri="{FF2B5EF4-FFF2-40B4-BE49-F238E27FC236}">
                <a16:creationId xmlns:a16="http://schemas.microsoft.com/office/drawing/2014/main" id="{F8FD6DE2-52AA-2F4A-A9CF-372E64535B1F}"/>
              </a:ext>
            </a:extLst>
          </p:cNvPr>
          <p:cNvSpPr>
            <a:spLocks noGrp="1"/>
          </p:cNvSpPr>
          <p:nvPr>
            <p:ph idx="1"/>
          </p:nvPr>
        </p:nvSpPr>
        <p:spPr/>
        <p:txBody>
          <a:bodyPr>
            <a:normAutofit fontScale="92500" lnSpcReduction="10000"/>
          </a:bodyPr>
          <a:lstStyle/>
          <a:p>
            <a:r>
              <a:rPr lang="en-US" dirty="0"/>
              <a:t>Not every part of a program warrants pairing</a:t>
            </a:r>
          </a:p>
          <a:p>
            <a:r>
              <a:rPr lang="en-US" dirty="0"/>
              <a:t>Example:  Two experts working on simple, well-understood tasks will likely work faster individually than if they are pairing</a:t>
            </a:r>
          </a:p>
          <a:p>
            <a:r>
              <a:rPr lang="en-US" dirty="0"/>
              <a:t>Pairing achieves the greatest benefits when:</a:t>
            </a:r>
          </a:p>
          <a:p>
            <a:pPr lvl="1"/>
            <a:r>
              <a:rPr lang="en-US" dirty="0"/>
              <a:t>The task is complex and/or difficult to implement correctly</a:t>
            </a:r>
          </a:p>
          <a:p>
            <a:pPr lvl="1"/>
            <a:r>
              <a:rPr lang="en-US" dirty="0"/>
              <a:t>The programmers are unfamiliar with the problem being solved</a:t>
            </a:r>
          </a:p>
          <a:p>
            <a:r>
              <a:rPr lang="en-US" dirty="0"/>
              <a:t>Senior developers should also pair with junior developers in order to provide mentoring</a:t>
            </a:r>
          </a:p>
          <a:p>
            <a:pPr lvl="1"/>
            <a:r>
              <a:rPr lang="en-US" dirty="0"/>
              <a:t>Important for senior developer to be patient and work at the junior developer’s pace</a:t>
            </a:r>
          </a:p>
          <a:p>
            <a:pPr lvl="1"/>
            <a:r>
              <a:rPr lang="en-US" dirty="0"/>
              <a:t>Also important for senior developer to solicit feedback from the junior developer on their code.  </a:t>
            </a:r>
            <a:r>
              <a:rPr lang="en-US" i="1" dirty="0"/>
              <a:t>Everybody makes mistakes!</a:t>
            </a:r>
          </a:p>
        </p:txBody>
      </p:sp>
      <p:sp>
        <p:nvSpPr>
          <p:cNvPr id="4" name="Slide Number Placeholder 3">
            <a:extLst>
              <a:ext uri="{FF2B5EF4-FFF2-40B4-BE49-F238E27FC236}">
                <a16:creationId xmlns:a16="http://schemas.microsoft.com/office/drawing/2014/main" id="{AAD399EB-6060-5849-BE68-78180B345C97}"/>
              </a:ext>
            </a:extLst>
          </p:cNvPr>
          <p:cNvSpPr>
            <a:spLocks noGrp="1"/>
          </p:cNvSpPr>
          <p:nvPr>
            <p:ph type="sldNum" sz="quarter" idx="12"/>
          </p:nvPr>
        </p:nvSpPr>
        <p:spPr/>
        <p:txBody>
          <a:bodyPr/>
          <a:lstStyle/>
          <a:p>
            <a:fld id="{CD10D25F-A2D7-CB4D-BFF2-5E4504CA3430}" type="slidenum">
              <a:rPr lang="en-US" smtClean="0"/>
              <a:t>24</a:t>
            </a:fld>
            <a:endParaRPr lang="en-US"/>
          </a:p>
        </p:txBody>
      </p:sp>
    </p:spTree>
    <p:extLst>
      <p:ext uri="{BB962C8B-B14F-4D97-AF65-F5344CB8AC3E}">
        <p14:creationId xmlns:p14="http://schemas.microsoft.com/office/powerpoint/2010/main" val="270608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AA127-4246-1941-AF7B-AF22F1415DAC}"/>
              </a:ext>
            </a:extLst>
          </p:cNvPr>
          <p:cNvSpPr>
            <a:spLocks noGrp="1"/>
          </p:cNvSpPr>
          <p:nvPr>
            <p:ph type="title"/>
          </p:nvPr>
        </p:nvSpPr>
        <p:spPr/>
        <p:txBody>
          <a:bodyPr/>
          <a:lstStyle/>
          <a:p>
            <a:r>
              <a:rPr lang="en-US" dirty="0"/>
              <a:t>Pair Programming – Guidance for Drivers</a:t>
            </a:r>
          </a:p>
        </p:txBody>
      </p:sp>
      <p:sp>
        <p:nvSpPr>
          <p:cNvPr id="3" name="Content Placeholder 2">
            <a:extLst>
              <a:ext uri="{FF2B5EF4-FFF2-40B4-BE49-F238E27FC236}">
                <a16:creationId xmlns:a16="http://schemas.microsoft.com/office/drawing/2014/main" id="{F8FD6DE2-52AA-2F4A-A9CF-372E64535B1F}"/>
              </a:ext>
            </a:extLst>
          </p:cNvPr>
          <p:cNvSpPr>
            <a:spLocks noGrp="1"/>
          </p:cNvSpPr>
          <p:nvPr>
            <p:ph idx="1"/>
          </p:nvPr>
        </p:nvSpPr>
        <p:spPr/>
        <p:txBody>
          <a:bodyPr>
            <a:normAutofit fontScale="92500" lnSpcReduction="20000"/>
          </a:bodyPr>
          <a:lstStyle/>
          <a:p>
            <a:pPr>
              <a:lnSpc>
                <a:spcPct val="94000"/>
              </a:lnSpc>
            </a:pPr>
            <a:r>
              <a:rPr lang="en-US" dirty="0"/>
              <a:t>Spend time up-front discussing possible design approaches with Navigator</a:t>
            </a:r>
          </a:p>
          <a:p>
            <a:pPr lvl="1">
              <a:lnSpc>
                <a:spcPct val="94000"/>
              </a:lnSpc>
            </a:pPr>
            <a:r>
              <a:rPr lang="en-US" dirty="0"/>
              <a:t>Assuming you haven’t already discussed various design approaches with your team</a:t>
            </a:r>
          </a:p>
          <a:p>
            <a:pPr>
              <a:lnSpc>
                <a:spcPct val="94000"/>
              </a:lnSpc>
            </a:pPr>
            <a:r>
              <a:rPr lang="en-US" dirty="0"/>
              <a:t>Make sure you are “thinking out loud” as you program</a:t>
            </a:r>
          </a:p>
          <a:p>
            <a:pPr lvl="1">
              <a:lnSpc>
                <a:spcPct val="94000"/>
              </a:lnSpc>
            </a:pPr>
            <a:r>
              <a:rPr lang="en-US" dirty="0"/>
              <a:t>Describe, at a reasonably coarse level of detail, how you are solving the problem you are trying to solve</a:t>
            </a:r>
          </a:p>
          <a:p>
            <a:pPr lvl="1">
              <a:lnSpc>
                <a:spcPct val="94000"/>
              </a:lnSpc>
            </a:pPr>
            <a:r>
              <a:rPr lang="en-US" dirty="0"/>
              <a:t>After implementing anything significant (e.g. a function, a relatively complex loop or chunk of code), ask for input!</a:t>
            </a:r>
          </a:p>
          <a:p>
            <a:pPr lvl="1">
              <a:lnSpc>
                <a:spcPct val="94000"/>
              </a:lnSpc>
            </a:pPr>
            <a:r>
              <a:rPr lang="en-US" dirty="0"/>
              <a:t>“Does this look right?”  “Am I missing anything?”</a:t>
            </a:r>
          </a:p>
          <a:p>
            <a:pPr>
              <a:lnSpc>
                <a:spcPct val="94000"/>
              </a:lnSpc>
            </a:pPr>
            <a:r>
              <a:rPr lang="en-US" dirty="0"/>
              <a:t>After writing code, always spend time brainstorming how to test it</a:t>
            </a:r>
          </a:p>
          <a:p>
            <a:pPr lvl="1">
              <a:lnSpc>
                <a:spcPct val="94000"/>
              </a:lnSpc>
            </a:pPr>
            <a:r>
              <a:rPr lang="en-US" dirty="0"/>
              <a:t>Even if tests are not written while pairing, make notes about how to test</a:t>
            </a:r>
          </a:p>
          <a:p>
            <a:pPr lvl="1">
              <a:lnSpc>
                <a:spcPct val="94000"/>
              </a:lnSpc>
            </a:pPr>
            <a:r>
              <a:rPr lang="en-US" dirty="0"/>
              <a:t>Recall:  Test code should be as important as product code, and should be designed and maintained just as carefully</a:t>
            </a:r>
          </a:p>
          <a:p>
            <a:pPr>
              <a:lnSpc>
                <a:spcPct val="94000"/>
              </a:lnSpc>
            </a:pPr>
            <a:r>
              <a:rPr lang="en-US" dirty="0"/>
              <a:t>“Give up the steering wheel” at suitable points!  </a:t>
            </a:r>
            <a:r>
              <a:rPr lang="en-US" dirty="0">
                <a:sym typeface="Wingdings" pitchFamily="2" charset="2"/>
              </a:rPr>
              <a:t></a:t>
            </a:r>
            <a:endParaRPr lang="en-US" dirty="0"/>
          </a:p>
        </p:txBody>
      </p:sp>
      <p:sp>
        <p:nvSpPr>
          <p:cNvPr id="4" name="Slide Number Placeholder 3">
            <a:extLst>
              <a:ext uri="{FF2B5EF4-FFF2-40B4-BE49-F238E27FC236}">
                <a16:creationId xmlns:a16="http://schemas.microsoft.com/office/drawing/2014/main" id="{AAD399EB-6060-5849-BE68-78180B345C97}"/>
              </a:ext>
            </a:extLst>
          </p:cNvPr>
          <p:cNvSpPr>
            <a:spLocks noGrp="1"/>
          </p:cNvSpPr>
          <p:nvPr>
            <p:ph type="sldNum" sz="quarter" idx="12"/>
          </p:nvPr>
        </p:nvSpPr>
        <p:spPr/>
        <p:txBody>
          <a:bodyPr/>
          <a:lstStyle/>
          <a:p>
            <a:fld id="{CD10D25F-A2D7-CB4D-BFF2-5E4504CA3430}" type="slidenum">
              <a:rPr lang="en-US" smtClean="0"/>
              <a:t>25</a:t>
            </a:fld>
            <a:endParaRPr lang="en-US"/>
          </a:p>
        </p:txBody>
      </p:sp>
    </p:spTree>
    <p:extLst>
      <p:ext uri="{BB962C8B-B14F-4D97-AF65-F5344CB8AC3E}">
        <p14:creationId xmlns:p14="http://schemas.microsoft.com/office/powerpoint/2010/main" val="149551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AA127-4246-1941-AF7B-AF22F1415DAC}"/>
              </a:ext>
            </a:extLst>
          </p:cNvPr>
          <p:cNvSpPr>
            <a:spLocks noGrp="1"/>
          </p:cNvSpPr>
          <p:nvPr>
            <p:ph type="title"/>
          </p:nvPr>
        </p:nvSpPr>
        <p:spPr/>
        <p:txBody>
          <a:bodyPr/>
          <a:lstStyle/>
          <a:p>
            <a:r>
              <a:rPr lang="en-US" dirty="0"/>
              <a:t>Pair Programming – Guidance for Navigators</a:t>
            </a:r>
          </a:p>
        </p:txBody>
      </p:sp>
      <p:sp>
        <p:nvSpPr>
          <p:cNvPr id="3" name="Content Placeholder 2">
            <a:extLst>
              <a:ext uri="{FF2B5EF4-FFF2-40B4-BE49-F238E27FC236}">
                <a16:creationId xmlns:a16="http://schemas.microsoft.com/office/drawing/2014/main" id="{F8FD6DE2-52AA-2F4A-A9CF-372E64535B1F}"/>
              </a:ext>
            </a:extLst>
          </p:cNvPr>
          <p:cNvSpPr>
            <a:spLocks noGrp="1"/>
          </p:cNvSpPr>
          <p:nvPr>
            <p:ph idx="1"/>
          </p:nvPr>
        </p:nvSpPr>
        <p:spPr/>
        <p:txBody>
          <a:bodyPr>
            <a:normAutofit fontScale="92500" lnSpcReduction="20000"/>
          </a:bodyPr>
          <a:lstStyle/>
          <a:p>
            <a:r>
              <a:rPr lang="en-US" dirty="0"/>
              <a:t>If you see a possible issue, mention it!</a:t>
            </a:r>
          </a:p>
          <a:p>
            <a:pPr lvl="1"/>
            <a:r>
              <a:rPr lang="en-US" dirty="0"/>
              <a:t>Don’t quietly assume that the Driver is aware of an issue you might see</a:t>
            </a:r>
          </a:p>
          <a:p>
            <a:pPr lvl="1"/>
            <a:r>
              <a:rPr lang="en-US" dirty="0"/>
              <a:t>They may be focused on some other part of the problem</a:t>
            </a:r>
          </a:p>
          <a:p>
            <a:r>
              <a:rPr lang="en-US" dirty="0"/>
              <a:t>Consider whether the code’s control-flow handles all possible scenarios correctly</a:t>
            </a:r>
          </a:p>
          <a:p>
            <a:r>
              <a:rPr lang="en-US" dirty="0"/>
              <a:t>Consider whether the code fully satisfies the requirements – and also whether you and the Driver fully understand the requirements</a:t>
            </a:r>
          </a:p>
          <a:p>
            <a:r>
              <a:rPr lang="en-US" dirty="0"/>
              <a:t>Feel free to suggest structural/style improvements, as well as possible bugs</a:t>
            </a:r>
          </a:p>
          <a:p>
            <a:pPr lvl="1"/>
            <a:r>
              <a:rPr lang="en-US" dirty="0"/>
              <a:t>If part of the code is complex enough to warrant a comment, point it out</a:t>
            </a:r>
          </a:p>
          <a:p>
            <a:pPr lvl="1"/>
            <a:r>
              <a:rPr lang="en-US" dirty="0"/>
              <a:t>Don’t be too nit-picky about unimportant personal variations in coding style</a:t>
            </a:r>
          </a:p>
          <a:p>
            <a:r>
              <a:rPr lang="en-US" dirty="0"/>
              <a:t>If any part of the code makes assumptions about inputs or internal state:</a:t>
            </a:r>
          </a:p>
          <a:p>
            <a:pPr lvl="1"/>
            <a:r>
              <a:rPr lang="en-US" dirty="0"/>
              <a:t>Make sure they are documented!</a:t>
            </a:r>
          </a:p>
          <a:p>
            <a:pPr lvl="1"/>
            <a:r>
              <a:rPr lang="en-US" dirty="0"/>
              <a:t>Make sure they are enforced, through assertions, sanity-checks, etc.</a:t>
            </a:r>
          </a:p>
        </p:txBody>
      </p:sp>
      <p:sp>
        <p:nvSpPr>
          <p:cNvPr id="4" name="Slide Number Placeholder 3">
            <a:extLst>
              <a:ext uri="{FF2B5EF4-FFF2-40B4-BE49-F238E27FC236}">
                <a16:creationId xmlns:a16="http://schemas.microsoft.com/office/drawing/2014/main" id="{D0EB41FF-80CC-A845-A0CC-465BA231BD54}"/>
              </a:ext>
            </a:extLst>
          </p:cNvPr>
          <p:cNvSpPr>
            <a:spLocks noGrp="1"/>
          </p:cNvSpPr>
          <p:nvPr>
            <p:ph type="sldNum" sz="quarter" idx="12"/>
          </p:nvPr>
        </p:nvSpPr>
        <p:spPr/>
        <p:txBody>
          <a:bodyPr/>
          <a:lstStyle/>
          <a:p>
            <a:fld id="{CD10D25F-A2D7-CB4D-BFF2-5E4504CA3430}" type="slidenum">
              <a:rPr lang="en-US" smtClean="0"/>
              <a:t>26</a:t>
            </a:fld>
            <a:endParaRPr lang="en-US"/>
          </a:p>
        </p:txBody>
      </p:sp>
    </p:spTree>
    <p:extLst>
      <p:ext uri="{BB962C8B-B14F-4D97-AF65-F5344CB8AC3E}">
        <p14:creationId xmlns:p14="http://schemas.microsoft.com/office/powerpoint/2010/main" val="125210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04E7-362A-F306-C1DD-9F922DC487E6}"/>
              </a:ext>
            </a:extLst>
          </p:cNvPr>
          <p:cNvSpPr>
            <a:spLocks noGrp="1"/>
          </p:cNvSpPr>
          <p:nvPr>
            <p:ph type="title"/>
          </p:nvPr>
        </p:nvSpPr>
        <p:spPr/>
        <p:txBody>
          <a:bodyPr/>
          <a:lstStyle/>
          <a:p>
            <a:r>
              <a:rPr lang="en-US" dirty="0"/>
              <a:t>Pair Programming Activity — Setup</a:t>
            </a:r>
          </a:p>
        </p:txBody>
      </p:sp>
      <p:sp>
        <p:nvSpPr>
          <p:cNvPr id="3" name="Content Placeholder 2">
            <a:extLst>
              <a:ext uri="{FF2B5EF4-FFF2-40B4-BE49-F238E27FC236}">
                <a16:creationId xmlns:a16="http://schemas.microsoft.com/office/drawing/2014/main" id="{F3052A98-7B04-354A-AE82-1EA571ECE677}"/>
              </a:ext>
            </a:extLst>
          </p:cNvPr>
          <p:cNvSpPr>
            <a:spLocks noGrp="1"/>
          </p:cNvSpPr>
          <p:nvPr>
            <p:ph idx="1"/>
          </p:nvPr>
        </p:nvSpPr>
        <p:spPr/>
        <p:txBody>
          <a:bodyPr>
            <a:normAutofit/>
          </a:bodyPr>
          <a:lstStyle/>
          <a:p>
            <a:r>
              <a:rPr lang="en-US" dirty="0"/>
              <a:t>Pair up with someone</a:t>
            </a:r>
          </a:p>
          <a:p>
            <a:r>
              <a:rPr lang="en-US" dirty="0"/>
              <a:t>Clone the “Code-Review” repo</a:t>
            </a:r>
          </a:p>
          <a:p>
            <a:pPr lvl="1"/>
            <a:r>
              <a:rPr lang="en-US" dirty="0"/>
              <a:t>What you need for this activity is in the “activity” folder</a:t>
            </a:r>
          </a:p>
          <a:p>
            <a:r>
              <a:rPr lang="en-US" dirty="0"/>
              <a:t>Make sure it runs on your system:</a:t>
            </a:r>
          </a:p>
          <a:p>
            <a:pPr lvl="1"/>
            <a:r>
              <a:rPr lang="en-US" dirty="0"/>
              <a:t>Run “python3 </a:t>
            </a:r>
            <a:r>
              <a:rPr lang="en-US" dirty="0" err="1"/>
              <a:t>inklimit.py</a:t>
            </a:r>
            <a:r>
              <a:rPr lang="en-US" dirty="0"/>
              <a:t> </a:t>
            </a:r>
            <a:r>
              <a:rPr lang="en-US" dirty="0" err="1"/>
              <a:t>testimage.tiff</a:t>
            </a:r>
            <a:r>
              <a:rPr lang="en-US" dirty="0"/>
              <a:t> </a:t>
            </a:r>
            <a:r>
              <a:rPr lang="en-US" dirty="0" err="1"/>
              <a:t>outimage.tiff</a:t>
            </a:r>
            <a:r>
              <a:rPr lang="en-US" dirty="0"/>
              <a:t>”</a:t>
            </a:r>
          </a:p>
          <a:p>
            <a:pPr lvl="1"/>
            <a:r>
              <a:rPr lang="en-US" dirty="0"/>
              <a:t>Install any missing modules using “pip3 install &lt;module&gt;”</a:t>
            </a:r>
          </a:p>
          <a:p>
            <a:r>
              <a:rPr lang="en-US" dirty="0"/>
              <a:t>Make sure you can view the input and your output image files</a:t>
            </a:r>
          </a:p>
          <a:p>
            <a:pPr lvl="1"/>
            <a:r>
              <a:rPr lang="en-US" dirty="0"/>
              <a:t>How to do that depends on your system</a:t>
            </a:r>
          </a:p>
        </p:txBody>
      </p:sp>
      <p:sp>
        <p:nvSpPr>
          <p:cNvPr id="4" name="Slide Number Placeholder 3">
            <a:extLst>
              <a:ext uri="{FF2B5EF4-FFF2-40B4-BE49-F238E27FC236}">
                <a16:creationId xmlns:a16="http://schemas.microsoft.com/office/drawing/2014/main" id="{89F6ABCD-29D6-42C7-482F-EF9EF8DD81DF}"/>
              </a:ext>
            </a:extLst>
          </p:cNvPr>
          <p:cNvSpPr>
            <a:spLocks noGrp="1"/>
          </p:cNvSpPr>
          <p:nvPr>
            <p:ph type="sldNum" sz="quarter" idx="12"/>
          </p:nvPr>
        </p:nvSpPr>
        <p:spPr/>
        <p:txBody>
          <a:bodyPr/>
          <a:lstStyle/>
          <a:p>
            <a:fld id="{CD10D25F-A2D7-CB4D-BFF2-5E4504CA3430}" type="slidenum">
              <a:rPr lang="en-US" smtClean="0"/>
              <a:t>27</a:t>
            </a:fld>
            <a:endParaRPr lang="en-US"/>
          </a:p>
        </p:txBody>
      </p:sp>
    </p:spTree>
    <p:extLst>
      <p:ext uri="{BB962C8B-B14F-4D97-AF65-F5344CB8AC3E}">
        <p14:creationId xmlns:p14="http://schemas.microsoft.com/office/powerpoint/2010/main" val="245358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A235B-1E1C-86F1-ED33-A1857A8DCEA6}"/>
              </a:ext>
            </a:extLst>
          </p:cNvPr>
          <p:cNvSpPr>
            <a:spLocks noGrp="1"/>
          </p:cNvSpPr>
          <p:nvPr>
            <p:ph type="title"/>
          </p:nvPr>
        </p:nvSpPr>
        <p:spPr/>
        <p:txBody>
          <a:bodyPr/>
          <a:lstStyle/>
          <a:p>
            <a:pPr lvl="0"/>
            <a:r>
              <a:rPr lang="en-US" dirty="0"/>
              <a:t>Pair Programming Activity — Task</a:t>
            </a:r>
          </a:p>
        </p:txBody>
      </p:sp>
      <p:sp>
        <p:nvSpPr>
          <p:cNvPr id="3" name="Content Placeholder 2">
            <a:extLst>
              <a:ext uri="{FF2B5EF4-FFF2-40B4-BE49-F238E27FC236}">
                <a16:creationId xmlns:a16="http://schemas.microsoft.com/office/drawing/2014/main" id="{351AFA82-4034-EF8D-62B2-7B657E71B538}"/>
              </a:ext>
            </a:extLst>
          </p:cNvPr>
          <p:cNvSpPr>
            <a:spLocks noGrp="1"/>
          </p:cNvSpPr>
          <p:nvPr>
            <p:ph sz="half" idx="1"/>
          </p:nvPr>
        </p:nvSpPr>
        <p:spPr/>
        <p:txBody>
          <a:bodyPr>
            <a:normAutofit fontScale="85000" lnSpcReduction="10000"/>
          </a:bodyPr>
          <a:lstStyle/>
          <a:p>
            <a:r>
              <a:rPr lang="en-US" dirty="0"/>
              <a:t>Look at the task description (on right)</a:t>
            </a:r>
          </a:p>
          <a:p>
            <a:r>
              <a:rPr lang="en-US" dirty="0"/>
              <a:t>Choose who will Drive, who will Navigate, and get to work</a:t>
            </a:r>
          </a:p>
          <a:p>
            <a:r>
              <a:rPr lang="en-US" dirty="0"/>
              <a:t>Communicate</a:t>
            </a:r>
          </a:p>
          <a:p>
            <a:pPr lvl="1"/>
            <a:r>
              <a:rPr lang="en-US" dirty="0"/>
              <a:t>What possible approaches could you take?</a:t>
            </a:r>
          </a:p>
          <a:p>
            <a:r>
              <a:rPr lang="en-US" dirty="0"/>
              <a:t>This activity is about the pair programming process, not the code!</a:t>
            </a:r>
          </a:p>
        </p:txBody>
      </p:sp>
      <p:sp>
        <p:nvSpPr>
          <p:cNvPr id="6" name="Content Placeholder 5">
            <a:extLst>
              <a:ext uri="{FF2B5EF4-FFF2-40B4-BE49-F238E27FC236}">
                <a16:creationId xmlns:a16="http://schemas.microsoft.com/office/drawing/2014/main" id="{19C64FAB-234A-3B02-8988-3CDEF2D1344D}"/>
              </a:ext>
            </a:extLst>
          </p:cNvPr>
          <p:cNvSpPr>
            <a:spLocks noGrp="1"/>
          </p:cNvSpPr>
          <p:nvPr>
            <p:ph sz="half" idx="2"/>
          </p:nvPr>
        </p:nvSpPr>
        <p:spPr/>
        <p:txBody>
          <a:bodyPr>
            <a:normAutofit fontScale="85000" lnSpcReduction="10000"/>
          </a:bodyPr>
          <a:lstStyle/>
          <a:p>
            <a:pPr lvl="0"/>
            <a:r>
              <a:rPr lang="en-US" dirty="0"/>
              <a:t>Complaint from users:</a:t>
            </a:r>
          </a:p>
          <a:p>
            <a:pPr lvl="1"/>
            <a:r>
              <a:rPr lang="en-US" dirty="0"/>
              <a:t>The inkjet printer leaves puddles of ink in the dark areas!</a:t>
            </a:r>
          </a:p>
          <a:p>
            <a:r>
              <a:rPr lang="en-US" dirty="0"/>
              <a:t>Your task:</a:t>
            </a:r>
          </a:p>
          <a:p>
            <a:pPr lvl="1"/>
            <a:r>
              <a:rPr lang="en-US" dirty="0"/>
              <a:t>Change the code in </a:t>
            </a:r>
            <a:r>
              <a:rPr lang="en-US" dirty="0" err="1"/>
              <a:t>inklimit.py</a:t>
            </a:r>
            <a:r>
              <a:rPr lang="en-US" dirty="0"/>
              <a:t> to limit the total ink in the C, M, Y and K planes for each pixel to a given percentage (e.g. 240%)</a:t>
            </a:r>
          </a:p>
          <a:p>
            <a:pPr lvl="1"/>
            <a:r>
              <a:rPr lang="en-US" dirty="0"/>
              <a:t>Avoid changing the perceived color of the image</a:t>
            </a:r>
          </a:p>
          <a:p>
            <a:pPr lvl="1"/>
            <a:r>
              <a:rPr lang="en-US" dirty="0"/>
              <a:t>To limit the time needed for this task, I have provided you with the boilerplate code to open, read and write TIFF files</a:t>
            </a:r>
          </a:p>
          <a:p>
            <a:pPr lvl="1"/>
            <a:r>
              <a:rPr lang="en-US" dirty="0"/>
              <a:t>Your team needs only to implement the actual ink limiting algorithm</a:t>
            </a:r>
          </a:p>
          <a:p>
            <a:endParaRPr lang="en-US" dirty="0"/>
          </a:p>
        </p:txBody>
      </p:sp>
      <p:sp>
        <p:nvSpPr>
          <p:cNvPr id="5" name="Slide Number Placeholder 4">
            <a:extLst>
              <a:ext uri="{FF2B5EF4-FFF2-40B4-BE49-F238E27FC236}">
                <a16:creationId xmlns:a16="http://schemas.microsoft.com/office/drawing/2014/main" id="{8E1DB5C0-2CCF-D390-D246-260DE4367378}"/>
              </a:ext>
            </a:extLst>
          </p:cNvPr>
          <p:cNvSpPr>
            <a:spLocks noGrp="1"/>
          </p:cNvSpPr>
          <p:nvPr>
            <p:ph type="sldNum" sz="quarter" idx="12"/>
          </p:nvPr>
        </p:nvSpPr>
        <p:spPr/>
        <p:txBody>
          <a:bodyPr/>
          <a:lstStyle/>
          <a:p>
            <a:fld id="{CD10D25F-A2D7-CB4D-BFF2-5E4504CA3430}" type="slidenum">
              <a:rPr lang="en-US" smtClean="0"/>
              <a:t>28</a:t>
            </a:fld>
            <a:endParaRPr lang="en-US"/>
          </a:p>
        </p:txBody>
      </p:sp>
    </p:spTree>
    <p:extLst>
      <p:ext uri="{BB962C8B-B14F-4D97-AF65-F5344CB8AC3E}">
        <p14:creationId xmlns:p14="http://schemas.microsoft.com/office/powerpoint/2010/main" val="194719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uiExpand="1" build="p" bldLvl="2"/>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7355F-CB69-2C4D-F490-1B52FA325237}"/>
              </a:ext>
            </a:extLst>
          </p:cNvPr>
          <p:cNvSpPr>
            <a:spLocks noGrp="1"/>
          </p:cNvSpPr>
          <p:nvPr>
            <p:ph type="title"/>
          </p:nvPr>
        </p:nvSpPr>
        <p:spPr/>
        <p:txBody>
          <a:bodyPr/>
          <a:lstStyle/>
          <a:p>
            <a:r>
              <a:rPr lang="en-US" dirty="0"/>
              <a:t>Code Review Activity</a:t>
            </a:r>
          </a:p>
        </p:txBody>
      </p:sp>
      <p:sp>
        <p:nvSpPr>
          <p:cNvPr id="3" name="Content Placeholder 2">
            <a:extLst>
              <a:ext uri="{FF2B5EF4-FFF2-40B4-BE49-F238E27FC236}">
                <a16:creationId xmlns:a16="http://schemas.microsoft.com/office/drawing/2014/main" id="{48BE5E18-FC8B-E78F-19C1-5242D7470D92}"/>
              </a:ext>
            </a:extLst>
          </p:cNvPr>
          <p:cNvSpPr>
            <a:spLocks noGrp="1"/>
          </p:cNvSpPr>
          <p:nvPr>
            <p:ph idx="1"/>
          </p:nvPr>
        </p:nvSpPr>
        <p:spPr/>
        <p:txBody>
          <a:bodyPr/>
          <a:lstStyle/>
          <a:p>
            <a:pPr marL="228600" indent="-228600"/>
            <a:r>
              <a:rPr lang="en-US" dirty="0"/>
              <a:t>Join together three (or two) pairs</a:t>
            </a:r>
          </a:p>
          <a:p>
            <a:pPr marL="228600" indent="-228600"/>
            <a:r>
              <a:rPr lang="en-US" dirty="0"/>
              <a:t>Choose which pair’s code changes you will be reviewing</a:t>
            </a:r>
          </a:p>
          <a:p>
            <a:pPr marL="228600" indent="-228600"/>
            <a:r>
              <a:rPr lang="en-US" dirty="0"/>
              <a:t>Run flake8 or </a:t>
            </a:r>
            <a:r>
              <a:rPr lang="en-US" dirty="0" err="1"/>
              <a:t>pylint</a:t>
            </a:r>
            <a:r>
              <a:rPr lang="en-US" dirty="0"/>
              <a:t> on the </a:t>
            </a:r>
            <a:r>
              <a:rPr lang="en-US" dirty="0" err="1"/>
              <a:t>inklimit.py</a:t>
            </a:r>
            <a:r>
              <a:rPr lang="en-US" dirty="0"/>
              <a:t> file and interpret the output</a:t>
            </a:r>
          </a:p>
          <a:p>
            <a:pPr lvl="1"/>
            <a:r>
              <a:rPr lang="en-US" dirty="0"/>
              <a:t>“flake8 </a:t>
            </a:r>
            <a:r>
              <a:rPr lang="en-US" dirty="0" err="1"/>
              <a:t>inklimit.py</a:t>
            </a:r>
            <a:r>
              <a:rPr lang="en-US" dirty="0"/>
              <a:t>”</a:t>
            </a:r>
          </a:p>
          <a:p>
            <a:pPr lvl="1"/>
            <a:r>
              <a:rPr lang="en-US" dirty="0"/>
              <a:t>(pip3 install flake8 or pip3 install </a:t>
            </a:r>
            <a:r>
              <a:rPr lang="en-US" dirty="0" err="1"/>
              <a:t>pylint</a:t>
            </a:r>
            <a:r>
              <a:rPr lang="en-US" dirty="0"/>
              <a:t> if necessary)</a:t>
            </a:r>
          </a:p>
          <a:p>
            <a:pPr marL="228600" indent="-228600"/>
            <a:r>
              <a:rPr lang="en-US" dirty="0"/>
              <a:t>Choose someone to be “author”</a:t>
            </a:r>
          </a:p>
          <a:p>
            <a:pPr marL="228600" indent="-228600"/>
            <a:r>
              <a:rPr lang="en-US" dirty="0"/>
              <a:t>Determine what categories of “defect” should be identified</a:t>
            </a:r>
          </a:p>
          <a:p>
            <a:pPr marL="228600" indent="-228600"/>
            <a:r>
              <a:rPr lang="en-US" dirty="0"/>
              <a:t>Conduct a Code Walkthrough of the chosen code</a:t>
            </a:r>
          </a:p>
        </p:txBody>
      </p:sp>
      <p:sp>
        <p:nvSpPr>
          <p:cNvPr id="4" name="Slide Number Placeholder 3">
            <a:extLst>
              <a:ext uri="{FF2B5EF4-FFF2-40B4-BE49-F238E27FC236}">
                <a16:creationId xmlns:a16="http://schemas.microsoft.com/office/drawing/2014/main" id="{3A903C20-D0EF-617E-167D-58BBC27076E7}"/>
              </a:ext>
            </a:extLst>
          </p:cNvPr>
          <p:cNvSpPr>
            <a:spLocks noGrp="1"/>
          </p:cNvSpPr>
          <p:nvPr>
            <p:ph type="sldNum" sz="quarter" idx="12"/>
          </p:nvPr>
        </p:nvSpPr>
        <p:spPr/>
        <p:txBody>
          <a:bodyPr/>
          <a:lstStyle/>
          <a:p>
            <a:fld id="{CD10D25F-A2D7-CB4D-BFF2-5E4504CA3430}" type="slidenum">
              <a:rPr lang="en-US" smtClean="0"/>
              <a:t>29</a:t>
            </a:fld>
            <a:endParaRPr lang="en-US"/>
          </a:p>
        </p:txBody>
      </p:sp>
    </p:spTree>
    <p:extLst>
      <p:ext uri="{BB962C8B-B14F-4D97-AF65-F5344CB8AC3E}">
        <p14:creationId xmlns:p14="http://schemas.microsoft.com/office/powerpoint/2010/main" val="67692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0C2C1-D33A-5C4E-9E92-EA1F07EF62A1}"/>
              </a:ext>
            </a:extLst>
          </p:cNvPr>
          <p:cNvSpPr>
            <a:spLocks noGrp="1"/>
          </p:cNvSpPr>
          <p:nvPr>
            <p:ph type="title"/>
          </p:nvPr>
        </p:nvSpPr>
        <p:spPr/>
        <p:txBody>
          <a:bodyPr/>
          <a:lstStyle/>
          <a:p>
            <a:r>
              <a:rPr lang="en-US" dirty="0"/>
              <a:t>Collaborative Construction</a:t>
            </a:r>
          </a:p>
        </p:txBody>
      </p:sp>
      <p:sp>
        <p:nvSpPr>
          <p:cNvPr id="3" name="Content Placeholder 2">
            <a:extLst>
              <a:ext uri="{FF2B5EF4-FFF2-40B4-BE49-F238E27FC236}">
                <a16:creationId xmlns:a16="http://schemas.microsoft.com/office/drawing/2014/main" id="{91D20B32-23F1-0D43-ABD7-0EEA11CA5D43}"/>
              </a:ext>
            </a:extLst>
          </p:cNvPr>
          <p:cNvSpPr>
            <a:spLocks noGrp="1"/>
          </p:cNvSpPr>
          <p:nvPr>
            <p:ph idx="1"/>
          </p:nvPr>
        </p:nvSpPr>
        <p:spPr/>
        <p:txBody>
          <a:bodyPr>
            <a:normAutofit/>
          </a:bodyPr>
          <a:lstStyle/>
          <a:p>
            <a:r>
              <a:rPr lang="en-US" dirty="0"/>
              <a:t>Collaborative construction techniques are often presented as being focused primarily on finding defects</a:t>
            </a:r>
          </a:p>
          <a:p>
            <a:r>
              <a:rPr lang="en-US" dirty="0"/>
              <a:t>This is definitely true:</a:t>
            </a:r>
          </a:p>
          <a:p>
            <a:pPr lvl="1"/>
            <a:r>
              <a:rPr lang="en-US" dirty="0"/>
              <a:t>Reviewers can identify bugs that the developer may have overlooked</a:t>
            </a:r>
          </a:p>
          <a:p>
            <a:pPr lvl="1"/>
            <a:r>
              <a:rPr lang="en-US" dirty="0"/>
              <a:t>Reviewers can gauge how well the code actually satisfies the requirements</a:t>
            </a:r>
          </a:p>
          <a:p>
            <a:pPr lvl="1"/>
            <a:r>
              <a:rPr lang="en-US" dirty="0"/>
              <a:t>Reviewers may be able to suggest better designs, better </a:t>
            </a:r>
            <a:r>
              <a:rPr lang="en-US" dirty="0" err="1"/>
              <a:t>refactorings</a:t>
            </a:r>
            <a:r>
              <a:rPr lang="en-US" dirty="0"/>
              <a:t> of the code being reviewed, other improvements</a:t>
            </a:r>
          </a:p>
          <a:p>
            <a:pPr lvl="1"/>
            <a:r>
              <a:rPr lang="en-US" dirty="0"/>
              <a:t>Since reviewers are often less familiar with the code, they can point out where coding style or commenting needs to be improved</a:t>
            </a:r>
          </a:p>
          <a:p>
            <a:pPr lvl="1"/>
            <a:r>
              <a:rPr lang="en-US" dirty="0"/>
              <a:t>Reviewers can verify that the code has sufficient test-automation, and can suggest additional tests to improve verification</a:t>
            </a:r>
          </a:p>
        </p:txBody>
      </p:sp>
      <p:sp>
        <p:nvSpPr>
          <p:cNvPr id="4" name="Slide Number Placeholder 3">
            <a:extLst>
              <a:ext uri="{FF2B5EF4-FFF2-40B4-BE49-F238E27FC236}">
                <a16:creationId xmlns:a16="http://schemas.microsoft.com/office/drawing/2014/main" id="{72B9455C-F572-C543-89AB-FA3A6D06F352}"/>
              </a:ext>
            </a:extLst>
          </p:cNvPr>
          <p:cNvSpPr>
            <a:spLocks noGrp="1"/>
          </p:cNvSpPr>
          <p:nvPr>
            <p:ph type="sldNum" sz="quarter" idx="12"/>
          </p:nvPr>
        </p:nvSpPr>
        <p:spPr/>
        <p:txBody>
          <a:bodyPr/>
          <a:lstStyle/>
          <a:p>
            <a:fld id="{CD10D25F-A2D7-CB4D-BFF2-5E4504CA3430}" type="slidenum">
              <a:rPr lang="en-US" smtClean="0"/>
              <a:t>3</a:t>
            </a:fld>
            <a:endParaRPr lang="en-US"/>
          </a:p>
        </p:txBody>
      </p:sp>
    </p:spTree>
    <p:extLst>
      <p:ext uri="{BB962C8B-B14F-4D97-AF65-F5344CB8AC3E}">
        <p14:creationId xmlns:p14="http://schemas.microsoft.com/office/powerpoint/2010/main" val="28996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372E3-A3FD-9127-6C36-D4CE349BDD04}"/>
              </a:ext>
            </a:extLst>
          </p:cNvPr>
          <p:cNvSpPr>
            <a:spLocks noGrp="1"/>
          </p:cNvSpPr>
          <p:nvPr>
            <p:ph type="title"/>
          </p:nvPr>
        </p:nvSpPr>
        <p:spPr/>
        <p:txBody>
          <a:bodyPr/>
          <a:lstStyle/>
          <a:p>
            <a:r>
              <a:rPr lang="en-US" dirty="0"/>
              <a:t>Debrief of Collaborative Construction</a:t>
            </a:r>
          </a:p>
        </p:txBody>
      </p:sp>
      <p:sp>
        <p:nvSpPr>
          <p:cNvPr id="3" name="Content Placeholder 2">
            <a:extLst>
              <a:ext uri="{FF2B5EF4-FFF2-40B4-BE49-F238E27FC236}">
                <a16:creationId xmlns:a16="http://schemas.microsoft.com/office/drawing/2014/main" id="{F48AB8EB-7E92-4D19-363C-A513FDEE3A8B}"/>
              </a:ext>
            </a:extLst>
          </p:cNvPr>
          <p:cNvSpPr>
            <a:spLocks noGrp="1"/>
          </p:cNvSpPr>
          <p:nvPr>
            <p:ph idx="1"/>
          </p:nvPr>
        </p:nvSpPr>
        <p:spPr/>
        <p:txBody>
          <a:bodyPr/>
          <a:lstStyle/>
          <a:p>
            <a:r>
              <a:rPr lang="en-US" dirty="0"/>
              <a:t>How did the Pair Programming go?</a:t>
            </a:r>
          </a:p>
          <a:p>
            <a:pPr lvl="1"/>
            <a:r>
              <a:rPr lang="en-US" dirty="0"/>
              <a:t>Did anything surprise you?</a:t>
            </a:r>
          </a:p>
          <a:p>
            <a:pPr lvl="1"/>
            <a:r>
              <a:rPr lang="en-US" dirty="0"/>
              <a:t>If you were Driver, did you feel that the Navigator’s interactions were appropriate and helpful?</a:t>
            </a:r>
          </a:p>
          <a:p>
            <a:pPr lvl="1"/>
            <a:r>
              <a:rPr lang="en-US" dirty="0"/>
              <a:t>If you were Navigator, did you feel engaged in the development process?</a:t>
            </a:r>
          </a:p>
          <a:p>
            <a:r>
              <a:rPr lang="en-US" dirty="0"/>
              <a:t>How did the Code Walkthrough go?</a:t>
            </a:r>
          </a:p>
          <a:p>
            <a:pPr lvl="1"/>
            <a:r>
              <a:rPr lang="en-US" dirty="0"/>
              <a:t>Did you find anything substantial?</a:t>
            </a:r>
          </a:p>
          <a:p>
            <a:pPr lvl="1"/>
            <a:r>
              <a:rPr lang="en-US" dirty="0"/>
              <a:t>If you were not the author, do you understand the code better?</a:t>
            </a:r>
          </a:p>
          <a:p>
            <a:pPr lvl="1"/>
            <a:r>
              <a:rPr lang="en-US" dirty="0"/>
              <a:t>Do you feel more part of the team?</a:t>
            </a:r>
          </a:p>
          <a:p>
            <a:r>
              <a:rPr lang="en-US" dirty="0"/>
              <a:t>How can you make use of these practices in your own context?</a:t>
            </a:r>
          </a:p>
        </p:txBody>
      </p:sp>
      <p:sp>
        <p:nvSpPr>
          <p:cNvPr id="4" name="Slide Number Placeholder 3">
            <a:extLst>
              <a:ext uri="{FF2B5EF4-FFF2-40B4-BE49-F238E27FC236}">
                <a16:creationId xmlns:a16="http://schemas.microsoft.com/office/drawing/2014/main" id="{D9CDC923-6B96-52E8-4EAA-DDA090E9D032}"/>
              </a:ext>
            </a:extLst>
          </p:cNvPr>
          <p:cNvSpPr>
            <a:spLocks noGrp="1"/>
          </p:cNvSpPr>
          <p:nvPr>
            <p:ph type="sldNum" sz="quarter" idx="12"/>
          </p:nvPr>
        </p:nvSpPr>
        <p:spPr/>
        <p:txBody>
          <a:bodyPr/>
          <a:lstStyle/>
          <a:p>
            <a:fld id="{CD10D25F-A2D7-CB4D-BFF2-5E4504CA3430}" type="slidenum">
              <a:rPr lang="en-US" smtClean="0"/>
              <a:t>30</a:t>
            </a:fld>
            <a:endParaRPr lang="en-US"/>
          </a:p>
        </p:txBody>
      </p:sp>
    </p:spTree>
    <p:extLst>
      <p:ext uri="{BB962C8B-B14F-4D97-AF65-F5344CB8AC3E}">
        <p14:creationId xmlns:p14="http://schemas.microsoft.com/office/powerpoint/2010/main" val="51298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0C2C1-D33A-5C4E-9E92-EA1F07EF62A1}"/>
              </a:ext>
            </a:extLst>
          </p:cNvPr>
          <p:cNvSpPr>
            <a:spLocks noGrp="1"/>
          </p:cNvSpPr>
          <p:nvPr>
            <p:ph type="title"/>
          </p:nvPr>
        </p:nvSpPr>
        <p:spPr/>
        <p:txBody>
          <a:bodyPr/>
          <a:lstStyle/>
          <a:p>
            <a:r>
              <a:rPr lang="en-US" dirty="0"/>
              <a:t>Collaborative Construction</a:t>
            </a:r>
          </a:p>
        </p:txBody>
      </p:sp>
      <p:sp>
        <p:nvSpPr>
          <p:cNvPr id="3" name="Content Placeholder 2">
            <a:extLst>
              <a:ext uri="{FF2B5EF4-FFF2-40B4-BE49-F238E27FC236}">
                <a16:creationId xmlns:a16="http://schemas.microsoft.com/office/drawing/2014/main" id="{91D20B32-23F1-0D43-ABD7-0EEA11CA5D43}"/>
              </a:ext>
            </a:extLst>
          </p:cNvPr>
          <p:cNvSpPr>
            <a:spLocks noGrp="1"/>
          </p:cNvSpPr>
          <p:nvPr>
            <p:ph idx="1"/>
          </p:nvPr>
        </p:nvSpPr>
        <p:spPr/>
        <p:txBody>
          <a:bodyPr>
            <a:normAutofit lnSpcReduction="10000"/>
          </a:bodyPr>
          <a:lstStyle/>
          <a:p>
            <a:r>
              <a:rPr lang="en-US" dirty="0"/>
              <a:t>Turns out to be </a:t>
            </a:r>
            <a:r>
              <a:rPr lang="en-US" u="sng" dirty="0"/>
              <a:t>many</a:t>
            </a:r>
            <a:r>
              <a:rPr lang="en-US" dirty="0"/>
              <a:t> other benefits realized from these practices</a:t>
            </a:r>
          </a:p>
          <a:p>
            <a:r>
              <a:rPr lang="en-US" dirty="0"/>
              <a:t>Positive peer-pressure to maintain a high standard of code quality</a:t>
            </a:r>
          </a:p>
          <a:p>
            <a:pPr lvl="1"/>
            <a:r>
              <a:rPr lang="en-US" dirty="0"/>
              <a:t>Knowing your code will be reviewed, increases motivation to do a good job</a:t>
            </a:r>
          </a:p>
          <a:p>
            <a:pPr lvl="1"/>
            <a:r>
              <a:rPr lang="en-US" dirty="0"/>
              <a:t>Motivates better commenting, code-cleanup tasks, writing good tests, etc.</a:t>
            </a:r>
          </a:p>
          <a:p>
            <a:r>
              <a:rPr lang="en-US" dirty="0"/>
              <a:t>Facilitates knowledge-transfer among teammates</a:t>
            </a:r>
          </a:p>
          <a:p>
            <a:pPr lvl="1"/>
            <a:r>
              <a:rPr lang="en-US" dirty="0"/>
              <a:t>Helps more people to understand how the project’s code works</a:t>
            </a:r>
          </a:p>
          <a:p>
            <a:pPr lvl="1"/>
            <a:r>
              <a:rPr lang="en-US" dirty="0"/>
              <a:t>Opportunity to mentor junior developers in best-practices</a:t>
            </a:r>
          </a:p>
          <a:p>
            <a:r>
              <a:rPr lang="en-US" dirty="0"/>
              <a:t>Fosters healthy team dynamics</a:t>
            </a:r>
          </a:p>
          <a:p>
            <a:pPr lvl="1"/>
            <a:r>
              <a:rPr lang="en-US" dirty="0"/>
              <a:t>Teammates learn to give and receive thoughtful feedback with each other</a:t>
            </a:r>
          </a:p>
          <a:p>
            <a:pPr lvl="1"/>
            <a:r>
              <a:rPr lang="en-US" dirty="0"/>
              <a:t>Develops a sense of </a:t>
            </a:r>
            <a:r>
              <a:rPr lang="en-US" i="1" dirty="0"/>
              <a:t>community responsibility </a:t>
            </a:r>
            <a:r>
              <a:rPr lang="en-US" dirty="0"/>
              <a:t>for project code</a:t>
            </a:r>
          </a:p>
          <a:p>
            <a:pPr lvl="1"/>
            <a:r>
              <a:rPr lang="en-US" dirty="0"/>
              <a:t>Reduces feelings of “</a:t>
            </a:r>
            <a:r>
              <a:rPr lang="en-US" i="1" dirty="0"/>
              <a:t>my</a:t>
            </a:r>
            <a:r>
              <a:rPr lang="en-US" dirty="0"/>
              <a:t> code,” and increases feelings of “</a:t>
            </a:r>
            <a:r>
              <a:rPr lang="en-US" i="1" dirty="0"/>
              <a:t>our</a:t>
            </a:r>
            <a:r>
              <a:rPr lang="en-US" dirty="0"/>
              <a:t> code”</a:t>
            </a:r>
          </a:p>
        </p:txBody>
      </p:sp>
      <p:sp>
        <p:nvSpPr>
          <p:cNvPr id="4" name="Slide Number Placeholder 3">
            <a:extLst>
              <a:ext uri="{FF2B5EF4-FFF2-40B4-BE49-F238E27FC236}">
                <a16:creationId xmlns:a16="http://schemas.microsoft.com/office/drawing/2014/main" id="{72B9455C-F572-C543-89AB-FA3A6D06F352}"/>
              </a:ext>
            </a:extLst>
          </p:cNvPr>
          <p:cNvSpPr>
            <a:spLocks noGrp="1"/>
          </p:cNvSpPr>
          <p:nvPr>
            <p:ph type="sldNum" sz="quarter" idx="12"/>
          </p:nvPr>
        </p:nvSpPr>
        <p:spPr/>
        <p:txBody>
          <a:bodyPr/>
          <a:lstStyle/>
          <a:p>
            <a:fld id="{CD10D25F-A2D7-CB4D-BFF2-5E4504CA3430}" type="slidenum">
              <a:rPr lang="en-US" smtClean="0"/>
              <a:t>4</a:t>
            </a:fld>
            <a:endParaRPr lang="en-US"/>
          </a:p>
        </p:txBody>
      </p:sp>
    </p:spTree>
    <p:extLst>
      <p:ext uri="{BB962C8B-B14F-4D97-AF65-F5344CB8AC3E}">
        <p14:creationId xmlns:p14="http://schemas.microsoft.com/office/powerpoint/2010/main" val="73555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98A1C-9029-D044-99A4-73FF1DC807D2}"/>
              </a:ext>
            </a:extLst>
          </p:cNvPr>
          <p:cNvSpPr>
            <a:spLocks noGrp="1"/>
          </p:cNvSpPr>
          <p:nvPr>
            <p:ph type="title"/>
          </p:nvPr>
        </p:nvSpPr>
        <p:spPr/>
        <p:txBody>
          <a:bodyPr/>
          <a:lstStyle/>
          <a:p>
            <a:r>
              <a:rPr lang="en-US" dirty="0"/>
              <a:t>Code Reviews</a:t>
            </a:r>
          </a:p>
        </p:txBody>
      </p:sp>
      <p:sp>
        <p:nvSpPr>
          <p:cNvPr id="3" name="Content Placeholder 2">
            <a:extLst>
              <a:ext uri="{FF2B5EF4-FFF2-40B4-BE49-F238E27FC236}">
                <a16:creationId xmlns:a16="http://schemas.microsoft.com/office/drawing/2014/main" id="{39D229EF-126E-E349-9C0E-D677421BF759}"/>
              </a:ext>
            </a:extLst>
          </p:cNvPr>
          <p:cNvSpPr>
            <a:spLocks noGrp="1"/>
          </p:cNvSpPr>
          <p:nvPr>
            <p:ph idx="1"/>
          </p:nvPr>
        </p:nvSpPr>
        <p:spPr/>
        <p:txBody>
          <a:bodyPr>
            <a:normAutofit lnSpcReduction="10000"/>
          </a:bodyPr>
          <a:lstStyle/>
          <a:p>
            <a:r>
              <a:rPr lang="en-US" b="1" dirty="0"/>
              <a:t>Code reviews</a:t>
            </a:r>
            <a:r>
              <a:rPr lang="en-US" dirty="0"/>
              <a:t> (a.k.a. </a:t>
            </a:r>
            <a:r>
              <a:rPr lang="en-US" b="1" dirty="0"/>
              <a:t>peer [code] reviews</a:t>
            </a:r>
            <a:r>
              <a:rPr lang="en-US" dirty="0"/>
              <a:t>) are a practice where someone other than the code’s author reads and reviews the code</a:t>
            </a:r>
          </a:p>
          <a:p>
            <a:pPr lvl="1"/>
            <a:r>
              <a:rPr lang="en-US" dirty="0"/>
              <a:t>Author is often involved in the review, to answer reviewers’ questions</a:t>
            </a:r>
          </a:p>
          <a:p>
            <a:r>
              <a:rPr lang="en-US" dirty="0"/>
              <a:t>Sometimes these are </a:t>
            </a:r>
            <a:r>
              <a:rPr lang="en-US" i="1" dirty="0"/>
              <a:t>formal inspections </a:t>
            </a:r>
            <a:r>
              <a:rPr lang="en-US" dirty="0"/>
              <a:t>of a portion of the code</a:t>
            </a:r>
          </a:p>
          <a:p>
            <a:pPr lvl="1"/>
            <a:r>
              <a:rPr lang="en-US" dirty="0"/>
              <a:t>May be part of an acceptance process required e.g. for safety-critical software</a:t>
            </a:r>
          </a:p>
          <a:p>
            <a:pPr lvl="1"/>
            <a:r>
              <a:rPr lang="en-US" dirty="0"/>
              <a:t>Tends to be a more heavy-weight process with specific criteria to evaluate</a:t>
            </a:r>
          </a:p>
          <a:p>
            <a:r>
              <a:rPr lang="en-US" dirty="0"/>
              <a:t>More commonly, these are </a:t>
            </a:r>
            <a:r>
              <a:rPr lang="en-US" i="1" dirty="0"/>
              <a:t>change-based</a:t>
            </a:r>
            <a:r>
              <a:rPr lang="en-US" dirty="0"/>
              <a:t> code reviews</a:t>
            </a:r>
          </a:p>
          <a:p>
            <a:pPr lvl="1"/>
            <a:r>
              <a:rPr lang="en-US" dirty="0"/>
              <a:t>e.g. “Every new feature or bug-fix must be reviewed before it is incorporated into the main-line of development.”</a:t>
            </a:r>
          </a:p>
          <a:p>
            <a:pPr lvl="1"/>
            <a:r>
              <a:rPr lang="en-US" dirty="0"/>
              <a:t>This is the process adopted by most large software companies</a:t>
            </a:r>
          </a:p>
          <a:p>
            <a:pPr lvl="1"/>
            <a:r>
              <a:rPr lang="en-US" dirty="0"/>
              <a:t>Tends to be lighter-weight, akin to a “</a:t>
            </a:r>
            <a:r>
              <a:rPr lang="en-US" b="1" dirty="0"/>
              <a:t>code walk-through</a:t>
            </a:r>
            <a:r>
              <a:rPr lang="en-US" dirty="0"/>
              <a:t>” or “</a:t>
            </a:r>
            <a:r>
              <a:rPr lang="en-US" b="1" dirty="0"/>
              <a:t>read-through</a:t>
            </a:r>
            <a:r>
              <a:rPr lang="en-US" dirty="0"/>
              <a:t>”</a:t>
            </a:r>
          </a:p>
        </p:txBody>
      </p:sp>
      <p:sp>
        <p:nvSpPr>
          <p:cNvPr id="4" name="Slide Number Placeholder 3">
            <a:extLst>
              <a:ext uri="{FF2B5EF4-FFF2-40B4-BE49-F238E27FC236}">
                <a16:creationId xmlns:a16="http://schemas.microsoft.com/office/drawing/2014/main" id="{63FA5072-4A9C-A04E-94DA-E44AB6ADEAB8}"/>
              </a:ext>
            </a:extLst>
          </p:cNvPr>
          <p:cNvSpPr>
            <a:spLocks noGrp="1"/>
          </p:cNvSpPr>
          <p:nvPr>
            <p:ph type="sldNum" sz="quarter" idx="12"/>
          </p:nvPr>
        </p:nvSpPr>
        <p:spPr/>
        <p:txBody>
          <a:bodyPr/>
          <a:lstStyle/>
          <a:p>
            <a:fld id="{CD10D25F-A2D7-CB4D-BFF2-5E4504CA3430}" type="slidenum">
              <a:rPr lang="en-US" smtClean="0"/>
              <a:t>5</a:t>
            </a:fld>
            <a:endParaRPr lang="en-US"/>
          </a:p>
        </p:txBody>
      </p:sp>
    </p:spTree>
    <p:extLst>
      <p:ext uri="{BB962C8B-B14F-4D97-AF65-F5344CB8AC3E}">
        <p14:creationId xmlns:p14="http://schemas.microsoft.com/office/powerpoint/2010/main" val="252852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FC1E8-F927-8047-8B1B-D712B86C7244}"/>
              </a:ext>
            </a:extLst>
          </p:cNvPr>
          <p:cNvSpPr>
            <a:spLocks noGrp="1"/>
          </p:cNvSpPr>
          <p:nvPr>
            <p:ph type="title"/>
          </p:nvPr>
        </p:nvSpPr>
        <p:spPr/>
        <p:txBody>
          <a:bodyPr/>
          <a:lstStyle/>
          <a:p>
            <a:r>
              <a:rPr lang="en-US" dirty="0"/>
              <a:t>Code Reviews – Benefits</a:t>
            </a:r>
          </a:p>
        </p:txBody>
      </p:sp>
      <p:sp>
        <p:nvSpPr>
          <p:cNvPr id="3" name="Content Placeholder 2">
            <a:extLst>
              <a:ext uri="{FF2B5EF4-FFF2-40B4-BE49-F238E27FC236}">
                <a16:creationId xmlns:a16="http://schemas.microsoft.com/office/drawing/2014/main" id="{A75ED9F9-6414-FA45-996E-E27885010E51}"/>
              </a:ext>
            </a:extLst>
          </p:cNvPr>
          <p:cNvSpPr>
            <a:spLocks noGrp="1"/>
          </p:cNvSpPr>
          <p:nvPr>
            <p:ph idx="1"/>
          </p:nvPr>
        </p:nvSpPr>
        <p:spPr/>
        <p:txBody>
          <a:bodyPr>
            <a:normAutofit fontScale="92500" lnSpcReduction="20000"/>
          </a:bodyPr>
          <a:lstStyle/>
          <a:p>
            <a:pPr>
              <a:lnSpc>
                <a:spcPct val="93000"/>
              </a:lnSpc>
            </a:pPr>
            <a:r>
              <a:rPr lang="en-US" dirty="0"/>
              <a:t>Benefits of formalized code reviews (inspections) is very well documented</a:t>
            </a:r>
          </a:p>
          <a:p>
            <a:pPr>
              <a:lnSpc>
                <a:spcPct val="93000"/>
              </a:lnSpc>
            </a:pPr>
            <a:r>
              <a:rPr lang="en-US" dirty="0"/>
              <a:t>From </a:t>
            </a:r>
            <a:r>
              <a:rPr lang="en-US" u="sng" dirty="0"/>
              <a:t>Code Complete</a:t>
            </a:r>
            <a:r>
              <a:rPr lang="en-US" dirty="0"/>
              <a:t>, 2ed. pp.480-481</a:t>
            </a:r>
          </a:p>
          <a:p>
            <a:pPr lvl="1">
              <a:lnSpc>
                <a:spcPct val="93000"/>
              </a:lnSpc>
            </a:pPr>
            <a:r>
              <a:rPr lang="en-US" dirty="0"/>
              <a:t>IBM found that each hour of inspection prevented about 100 hours of related work (testing and defect correction) (Holland 1999)</a:t>
            </a:r>
          </a:p>
          <a:p>
            <a:pPr lvl="1">
              <a:lnSpc>
                <a:spcPct val="93000"/>
              </a:lnSpc>
            </a:pPr>
            <a:r>
              <a:rPr lang="en-US" dirty="0"/>
              <a:t>Hewlett-Packard reported that its inspection program saved an estimated $21.5 million per year (Grady and Van Slack 1994)</a:t>
            </a:r>
          </a:p>
          <a:p>
            <a:pPr lvl="1">
              <a:lnSpc>
                <a:spcPct val="93000"/>
              </a:lnSpc>
            </a:pPr>
            <a:r>
              <a:rPr lang="en-US" dirty="0"/>
              <a:t>A study of large programs found that each hour spent on inspections avoided an average of 33 hours of maintenance work and that inspections were up to 20 times more efficient than testing (Russell 1991)</a:t>
            </a:r>
          </a:p>
          <a:p>
            <a:pPr lvl="1">
              <a:lnSpc>
                <a:spcPct val="93000"/>
              </a:lnSpc>
            </a:pPr>
            <a:r>
              <a:rPr lang="en-US" dirty="0"/>
              <a:t>A group of 11 programs were developed by the same group of people, and all were released to production.  The first five were developed without reviews and averaged 4.5 errors per 100 lines of code.  The other six were inspected and averaged only 0.82 errors per 100 lines of code.  Reviews cut the errors by over 80% (Freedman and Weinberg 1990).</a:t>
            </a:r>
          </a:p>
          <a:p>
            <a:pPr lvl="1">
              <a:lnSpc>
                <a:spcPct val="93000"/>
              </a:lnSpc>
            </a:pPr>
            <a:r>
              <a:rPr lang="en-US" dirty="0"/>
              <a:t>[</a:t>
            </a:r>
            <a:r>
              <a:rPr lang="en-US" i="1" dirty="0"/>
              <a:t>and many many more…</a:t>
            </a:r>
            <a:r>
              <a:rPr lang="en-US" dirty="0"/>
              <a:t>]</a:t>
            </a:r>
          </a:p>
        </p:txBody>
      </p:sp>
      <p:sp>
        <p:nvSpPr>
          <p:cNvPr id="4" name="Slide Number Placeholder 3">
            <a:extLst>
              <a:ext uri="{FF2B5EF4-FFF2-40B4-BE49-F238E27FC236}">
                <a16:creationId xmlns:a16="http://schemas.microsoft.com/office/drawing/2014/main" id="{18FC3358-ED5D-E544-AC4A-A8B782B90CB0}"/>
              </a:ext>
            </a:extLst>
          </p:cNvPr>
          <p:cNvSpPr>
            <a:spLocks noGrp="1"/>
          </p:cNvSpPr>
          <p:nvPr>
            <p:ph type="sldNum" sz="quarter" idx="12"/>
          </p:nvPr>
        </p:nvSpPr>
        <p:spPr/>
        <p:txBody>
          <a:bodyPr/>
          <a:lstStyle/>
          <a:p>
            <a:fld id="{CD10D25F-A2D7-CB4D-BFF2-5E4504CA3430}" type="slidenum">
              <a:rPr lang="en-US" smtClean="0"/>
              <a:t>6</a:t>
            </a:fld>
            <a:endParaRPr lang="en-US"/>
          </a:p>
        </p:txBody>
      </p:sp>
    </p:spTree>
    <p:extLst>
      <p:ext uri="{BB962C8B-B14F-4D97-AF65-F5344CB8AC3E}">
        <p14:creationId xmlns:p14="http://schemas.microsoft.com/office/powerpoint/2010/main" val="87989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FC1E8-F927-8047-8B1B-D712B86C7244}"/>
              </a:ext>
            </a:extLst>
          </p:cNvPr>
          <p:cNvSpPr>
            <a:spLocks noGrp="1"/>
          </p:cNvSpPr>
          <p:nvPr>
            <p:ph type="title"/>
          </p:nvPr>
        </p:nvSpPr>
        <p:spPr/>
        <p:txBody>
          <a:bodyPr/>
          <a:lstStyle/>
          <a:p>
            <a:r>
              <a:rPr lang="en-US" dirty="0"/>
              <a:t>Code Reviews – Benefits (2)</a:t>
            </a:r>
          </a:p>
        </p:txBody>
      </p:sp>
      <p:sp>
        <p:nvSpPr>
          <p:cNvPr id="3" name="Content Placeholder 2">
            <a:extLst>
              <a:ext uri="{FF2B5EF4-FFF2-40B4-BE49-F238E27FC236}">
                <a16:creationId xmlns:a16="http://schemas.microsoft.com/office/drawing/2014/main" id="{A75ED9F9-6414-FA45-996E-E27885010E51}"/>
              </a:ext>
            </a:extLst>
          </p:cNvPr>
          <p:cNvSpPr>
            <a:spLocks noGrp="1"/>
          </p:cNvSpPr>
          <p:nvPr>
            <p:ph idx="1"/>
          </p:nvPr>
        </p:nvSpPr>
        <p:spPr/>
        <p:txBody>
          <a:bodyPr>
            <a:normAutofit fontScale="92500" lnSpcReduction="20000"/>
          </a:bodyPr>
          <a:lstStyle/>
          <a:p>
            <a:pPr>
              <a:lnSpc>
                <a:spcPct val="91000"/>
              </a:lnSpc>
            </a:pPr>
            <a:r>
              <a:rPr lang="en-US" dirty="0"/>
              <a:t>Less-formal code walk-throughs/read-throughs vary much more widely in their benefits</a:t>
            </a:r>
          </a:p>
          <a:p>
            <a:pPr>
              <a:lnSpc>
                <a:spcPct val="91000"/>
              </a:lnSpc>
            </a:pPr>
            <a:r>
              <a:rPr lang="en-US" dirty="0"/>
              <a:t>They can still achieve many of the knowledge-sharing, team-building and defect-detection benefits, but not as reliably as formal reviews</a:t>
            </a:r>
          </a:p>
          <a:p>
            <a:pPr>
              <a:lnSpc>
                <a:spcPct val="91000"/>
              </a:lnSpc>
            </a:pPr>
            <a:r>
              <a:rPr lang="en-US" dirty="0"/>
              <a:t>Main differences:</a:t>
            </a:r>
          </a:p>
          <a:p>
            <a:pPr lvl="1">
              <a:lnSpc>
                <a:spcPct val="91000"/>
              </a:lnSpc>
            </a:pPr>
            <a:r>
              <a:rPr lang="en-US" dirty="0"/>
              <a:t>The code’s author tends to lead the walk-through, as opposed to a separate moderator in an inspection.  Read-throughs are self-driven by the reviewer.</a:t>
            </a:r>
          </a:p>
          <a:p>
            <a:pPr lvl="1">
              <a:lnSpc>
                <a:spcPct val="91000"/>
              </a:lnSpc>
            </a:pPr>
            <a:r>
              <a:rPr lang="en-US" dirty="0"/>
              <a:t>Reviewers are varied in their commitment to providing a thorough and detailed assessment of the code.</a:t>
            </a:r>
          </a:p>
          <a:p>
            <a:pPr lvl="1">
              <a:lnSpc>
                <a:spcPct val="91000"/>
              </a:lnSpc>
            </a:pPr>
            <a:r>
              <a:rPr lang="en-US" dirty="0"/>
              <a:t>Defects in the code may or may not be formally recorded as action-items to address, with a follow-up to see if they have been corrected</a:t>
            </a:r>
          </a:p>
          <a:p>
            <a:pPr>
              <a:lnSpc>
                <a:spcPct val="91000"/>
              </a:lnSpc>
            </a:pPr>
            <a:r>
              <a:rPr lang="en-US" dirty="0"/>
              <a:t>As usual with life, you get out of it what you put into it</a:t>
            </a:r>
          </a:p>
          <a:p>
            <a:pPr lvl="1">
              <a:lnSpc>
                <a:spcPct val="91000"/>
              </a:lnSpc>
            </a:pPr>
            <a:r>
              <a:rPr lang="en-US" dirty="0"/>
              <a:t>Taking care not to lose the rigor of the review process is </a:t>
            </a:r>
            <a:r>
              <a:rPr lang="en-US" u="sng" dirty="0"/>
              <a:t>essential</a:t>
            </a:r>
            <a:r>
              <a:rPr lang="en-US" dirty="0"/>
              <a:t> to achieving all the benefits to be had</a:t>
            </a:r>
          </a:p>
        </p:txBody>
      </p:sp>
      <p:sp>
        <p:nvSpPr>
          <p:cNvPr id="4" name="Slide Number Placeholder 3">
            <a:extLst>
              <a:ext uri="{FF2B5EF4-FFF2-40B4-BE49-F238E27FC236}">
                <a16:creationId xmlns:a16="http://schemas.microsoft.com/office/drawing/2014/main" id="{18FC3358-ED5D-E544-AC4A-A8B782B90CB0}"/>
              </a:ext>
            </a:extLst>
          </p:cNvPr>
          <p:cNvSpPr>
            <a:spLocks noGrp="1"/>
          </p:cNvSpPr>
          <p:nvPr>
            <p:ph type="sldNum" sz="quarter" idx="12"/>
          </p:nvPr>
        </p:nvSpPr>
        <p:spPr/>
        <p:txBody>
          <a:bodyPr/>
          <a:lstStyle/>
          <a:p>
            <a:fld id="{CD10D25F-A2D7-CB4D-BFF2-5E4504CA3430}" type="slidenum">
              <a:rPr lang="en-US" smtClean="0"/>
              <a:t>7</a:t>
            </a:fld>
            <a:endParaRPr lang="en-US"/>
          </a:p>
        </p:txBody>
      </p:sp>
    </p:spTree>
    <p:extLst>
      <p:ext uri="{BB962C8B-B14F-4D97-AF65-F5344CB8AC3E}">
        <p14:creationId xmlns:p14="http://schemas.microsoft.com/office/powerpoint/2010/main" val="287689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BDEC-2555-634E-BEB8-C3662B2DFD01}"/>
              </a:ext>
            </a:extLst>
          </p:cNvPr>
          <p:cNvSpPr>
            <a:spLocks noGrp="1"/>
          </p:cNvSpPr>
          <p:nvPr>
            <p:ph type="title"/>
          </p:nvPr>
        </p:nvSpPr>
        <p:spPr/>
        <p:txBody>
          <a:bodyPr/>
          <a:lstStyle/>
          <a:p>
            <a:r>
              <a:rPr lang="en-US" dirty="0"/>
              <a:t>Code Review Best Practices:  Scope</a:t>
            </a:r>
          </a:p>
        </p:txBody>
      </p:sp>
      <p:sp>
        <p:nvSpPr>
          <p:cNvPr id="3" name="Content Placeholder 2">
            <a:extLst>
              <a:ext uri="{FF2B5EF4-FFF2-40B4-BE49-F238E27FC236}">
                <a16:creationId xmlns:a16="http://schemas.microsoft.com/office/drawing/2014/main" id="{0E592051-0C44-104A-8E70-23C628602073}"/>
              </a:ext>
            </a:extLst>
          </p:cNvPr>
          <p:cNvSpPr>
            <a:spLocks noGrp="1"/>
          </p:cNvSpPr>
          <p:nvPr>
            <p:ph idx="1"/>
          </p:nvPr>
        </p:nvSpPr>
        <p:spPr/>
        <p:txBody>
          <a:bodyPr>
            <a:normAutofit/>
          </a:bodyPr>
          <a:lstStyle/>
          <a:p>
            <a:r>
              <a:rPr lang="en-US" dirty="0"/>
              <a:t>It can be tempting to set lofty goals for code reviews…</a:t>
            </a:r>
          </a:p>
          <a:p>
            <a:r>
              <a:rPr lang="en-US" dirty="0"/>
              <a:t>Reality:  People just can’t concentrate too deeply or for too long!</a:t>
            </a:r>
          </a:p>
          <a:p>
            <a:endParaRPr lang="en-US" dirty="0"/>
          </a:p>
          <a:p>
            <a:r>
              <a:rPr lang="en-US" b="1" dirty="0"/>
              <a:t>Widely-recommended practices:</a:t>
            </a:r>
          </a:p>
          <a:p>
            <a:pPr lvl="1"/>
            <a:r>
              <a:rPr lang="en-US" b="1" dirty="0"/>
              <a:t>Limit code reviews to 60 minutes or less</a:t>
            </a:r>
          </a:p>
          <a:p>
            <a:pPr lvl="1"/>
            <a:r>
              <a:rPr lang="en-US" b="1" dirty="0"/>
              <a:t>Limit the code being reviewed to 200-400 lines</a:t>
            </a:r>
            <a:endParaRPr lang="en-US" dirty="0"/>
          </a:p>
          <a:p>
            <a:endParaRPr lang="en-US" dirty="0"/>
          </a:p>
          <a:p>
            <a:r>
              <a:rPr lang="en-US" dirty="0"/>
              <a:t>Anything more will greatly reduce quality of feedback at some point…</a:t>
            </a:r>
          </a:p>
        </p:txBody>
      </p:sp>
      <p:sp>
        <p:nvSpPr>
          <p:cNvPr id="4" name="Slide Number Placeholder 3">
            <a:extLst>
              <a:ext uri="{FF2B5EF4-FFF2-40B4-BE49-F238E27FC236}">
                <a16:creationId xmlns:a16="http://schemas.microsoft.com/office/drawing/2014/main" id="{92A433C5-AF3C-744B-A582-27655B457F3A}"/>
              </a:ext>
            </a:extLst>
          </p:cNvPr>
          <p:cNvSpPr>
            <a:spLocks noGrp="1"/>
          </p:cNvSpPr>
          <p:nvPr>
            <p:ph type="sldNum" sz="quarter" idx="12"/>
          </p:nvPr>
        </p:nvSpPr>
        <p:spPr/>
        <p:txBody>
          <a:bodyPr/>
          <a:lstStyle/>
          <a:p>
            <a:fld id="{CD10D25F-A2D7-CB4D-BFF2-5E4504CA3430}" type="slidenum">
              <a:rPr lang="en-US" smtClean="0"/>
              <a:t>8</a:t>
            </a:fld>
            <a:endParaRPr lang="en-US"/>
          </a:p>
        </p:txBody>
      </p:sp>
    </p:spTree>
    <p:extLst>
      <p:ext uri="{BB962C8B-B14F-4D97-AF65-F5344CB8AC3E}">
        <p14:creationId xmlns:p14="http://schemas.microsoft.com/office/powerpoint/2010/main" val="66026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3BB6-A9A5-C448-960F-D22F6D986D4D}"/>
              </a:ext>
            </a:extLst>
          </p:cNvPr>
          <p:cNvSpPr>
            <a:spLocks noGrp="1"/>
          </p:cNvSpPr>
          <p:nvPr>
            <p:ph type="title"/>
          </p:nvPr>
        </p:nvSpPr>
        <p:spPr/>
        <p:txBody>
          <a:bodyPr/>
          <a:lstStyle/>
          <a:p>
            <a:r>
              <a:rPr lang="en-US" dirty="0"/>
              <a:t>Code Review Best Practices:  Goals</a:t>
            </a:r>
          </a:p>
        </p:txBody>
      </p:sp>
      <p:sp>
        <p:nvSpPr>
          <p:cNvPr id="3" name="Content Placeholder 2">
            <a:extLst>
              <a:ext uri="{FF2B5EF4-FFF2-40B4-BE49-F238E27FC236}">
                <a16:creationId xmlns:a16="http://schemas.microsoft.com/office/drawing/2014/main" id="{A31EBBFB-C72A-F149-8C12-DC87388978AD}"/>
              </a:ext>
            </a:extLst>
          </p:cNvPr>
          <p:cNvSpPr>
            <a:spLocks noGrp="1"/>
          </p:cNvSpPr>
          <p:nvPr>
            <p:ph idx="1"/>
          </p:nvPr>
        </p:nvSpPr>
        <p:spPr/>
        <p:txBody>
          <a:bodyPr>
            <a:normAutofit lnSpcReduction="10000"/>
          </a:bodyPr>
          <a:lstStyle/>
          <a:p>
            <a:pPr>
              <a:lnSpc>
                <a:spcPct val="96000"/>
              </a:lnSpc>
            </a:pPr>
            <a:r>
              <a:rPr lang="en-US" b="1" dirty="0"/>
              <a:t>Reviewers should have a clear sense of what feedback is being solicited</a:t>
            </a:r>
          </a:p>
          <a:p>
            <a:pPr lvl="1">
              <a:lnSpc>
                <a:spcPct val="96000"/>
              </a:lnSpc>
            </a:pPr>
            <a:r>
              <a:rPr lang="en-US" dirty="0"/>
              <a:t>Some companies have general guidelines for what code-reviewers should be looking for in the code they review</a:t>
            </a:r>
          </a:p>
          <a:p>
            <a:pPr>
              <a:lnSpc>
                <a:spcPct val="96000"/>
              </a:lnSpc>
            </a:pPr>
            <a:r>
              <a:rPr lang="en-US" dirty="0"/>
              <a:t>If you are seeking specific kinds of feedback, communicate that to your reviewers!</a:t>
            </a:r>
          </a:p>
          <a:p>
            <a:pPr lvl="1">
              <a:lnSpc>
                <a:spcPct val="96000"/>
              </a:lnSpc>
            </a:pPr>
            <a:r>
              <a:rPr lang="en-US" dirty="0"/>
              <a:t>In the absence of this, projects should include general code-review goals and guidelines for reviewers to reference</a:t>
            </a:r>
          </a:p>
          <a:p>
            <a:pPr>
              <a:lnSpc>
                <a:spcPct val="96000"/>
              </a:lnSpc>
            </a:pPr>
            <a:r>
              <a:rPr lang="en-US" dirty="0"/>
              <a:t>If there is other background knowledge necessary for an effective code-review, provide it to the reviewers</a:t>
            </a:r>
          </a:p>
          <a:p>
            <a:pPr lvl="1">
              <a:lnSpc>
                <a:spcPct val="96000"/>
              </a:lnSpc>
            </a:pPr>
            <a:r>
              <a:rPr lang="en-US" dirty="0"/>
              <a:t>Can be included/referenced in comments, provided in documentation, etc.</a:t>
            </a:r>
          </a:p>
        </p:txBody>
      </p:sp>
      <p:sp>
        <p:nvSpPr>
          <p:cNvPr id="4" name="Slide Number Placeholder 3">
            <a:extLst>
              <a:ext uri="{FF2B5EF4-FFF2-40B4-BE49-F238E27FC236}">
                <a16:creationId xmlns:a16="http://schemas.microsoft.com/office/drawing/2014/main" id="{B82F690E-4822-7D48-8A75-B0B44A9F6225}"/>
              </a:ext>
            </a:extLst>
          </p:cNvPr>
          <p:cNvSpPr>
            <a:spLocks noGrp="1"/>
          </p:cNvSpPr>
          <p:nvPr>
            <p:ph type="sldNum" sz="quarter" idx="12"/>
          </p:nvPr>
        </p:nvSpPr>
        <p:spPr/>
        <p:txBody>
          <a:bodyPr/>
          <a:lstStyle/>
          <a:p>
            <a:fld id="{CD10D25F-A2D7-CB4D-BFF2-5E4504CA3430}" type="slidenum">
              <a:rPr lang="en-US" smtClean="0"/>
              <a:t>9</a:t>
            </a:fld>
            <a:endParaRPr lang="en-US"/>
          </a:p>
        </p:txBody>
      </p:sp>
    </p:spTree>
    <p:extLst>
      <p:ext uri="{BB962C8B-B14F-4D97-AF65-F5344CB8AC3E}">
        <p14:creationId xmlns:p14="http://schemas.microsoft.com/office/powerpoint/2010/main" val="176590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15311</TotalTime>
  <Words>4297</Words>
  <Application>Microsoft Macintosh PowerPoint</Application>
  <PresentationFormat>Widescreen</PresentationFormat>
  <Paragraphs>447</Paragraphs>
  <Slides>30</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Collaborative Construction</vt:lpstr>
      <vt:lpstr>Collaborative Construction</vt:lpstr>
      <vt:lpstr>Collaborative Construction</vt:lpstr>
      <vt:lpstr>Collaborative Construction</vt:lpstr>
      <vt:lpstr>Code Reviews</vt:lpstr>
      <vt:lpstr>Code Reviews – Benefits</vt:lpstr>
      <vt:lpstr>Code Reviews – Benefits (2)</vt:lpstr>
      <vt:lpstr>Code Review Best Practices:  Scope</vt:lpstr>
      <vt:lpstr>Code Review Best Practices:  Goals</vt:lpstr>
      <vt:lpstr>Example Code-Review Goals (Google)</vt:lpstr>
      <vt:lpstr>Code Review Best Practices:  Feedback</vt:lpstr>
      <vt:lpstr>Code Review Best Practices:  Feedback</vt:lpstr>
      <vt:lpstr>Code Review Best Practices:  Tools</vt:lpstr>
      <vt:lpstr>Code Review Best Practices:  Tools (2)</vt:lpstr>
      <vt:lpstr>Code Reviews:  Resources</vt:lpstr>
      <vt:lpstr>Pair Programming</vt:lpstr>
      <vt:lpstr>Pair Programming (2)</vt:lpstr>
      <vt:lpstr>Pair Programming and Defects</vt:lpstr>
      <vt:lpstr>Pair Programming and Defects</vt:lpstr>
      <vt:lpstr>Pair Programming and Defects</vt:lpstr>
      <vt:lpstr>Improved Satisfaction and Team Dynamics</vt:lpstr>
      <vt:lpstr>Improved Productivity</vt:lpstr>
      <vt:lpstr>Pair Programming – Issues</vt:lpstr>
      <vt:lpstr>Pair Programming – Issues</vt:lpstr>
      <vt:lpstr>Pair Programming – Guidance for Drivers</vt:lpstr>
      <vt:lpstr>Pair Programming – Guidance for Navigators</vt:lpstr>
      <vt:lpstr>Pair Programming Activity — Setup</vt:lpstr>
      <vt:lpstr>Pair Programming Activity — Task</vt:lpstr>
      <vt:lpstr>Code Review Activity</vt:lpstr>
      <vt:lpstr>Debrief of Collaborative Construction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CS130 Software Engineering</dc:title>
  <dc:subject/>
  <dc:creator>Pinkston, Donald H. III (Donnie)</dc:creator>
  <cp:keywords/>
  <dc:description/>
  <cp:lastModifiedBy>Rumph, Dave</cp:lastModifiedBy>
  <cp:revision>38</cp:revision>
  <dcterms:created xsi:type="dcterms:W3CDTF">2022-01-18T20:06:32Z</dcterms:created>
  <dcterms:modified xsi:type="dcterms:W3CDTF">2023-07-07T22:18:26Z</dcterms:modified>
  <cp:category/>
</cp:coreProperties>
</file>