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2" r:id="rId4"/>
    <p:sldId id="276" r:id="rId5"/>
    <p:sldId id="277" r:id="rId6"/>
    <p:sldId id="278" r:id="rId7"/>
    <p:sldId id="302" r:id="rId8"/>
    <p:sldId id="303" r:id="rId9"/>
    <p:sldId id="309" r:id="rId10"/>
    <p:sldId id="285" r:id="rId11"/>
    <p:sldId id="286" r:id="rId12"/>
    <p:sldId id="329" r:id="rId13"/>
    <p:sldId id="288" r:id="rId14"/>
    <p:sldId id="325" r:id="rId15"/>
    <p:sldId id="326" r:id="rId16"/>
    <p:sldId id="292" r:id="rId17"/>
    <p:sldId id="293" r:id="rId18"/>
    <p:sldId id="300" r:id="rId19"/>
    <p:sldId id="313" r:id="rId20"/>
    <p:sldId id="314" r:id="rId21"/>
    <p:sldId id="328" r:id="rId22"/>
    <p:sldId id="294" r:id="rId23"/>
    <p:sldId id="332" r:id="rId24"/>
    <p:sldId id="330" r:id="rId25"/>
    <p:sldId id="331" r:id="rId26"/>
    <p:sldId id="333" r:id="rId27"/>
    <p:sldId id="33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7"/>
    <p:restoredTop sz="86391"/>
  </p:normalViewPr>
  <p:slideViewPr>
    <p:cSldViewPr snapToGrid="0">
      <p:cViewPr varScale="1">
        <p:scale>
          <a:sx n="104" d="100"/>
          <a:sy n="104" d="100"/>
        </p:scale>
        <p:origin x="224" y="1168"/>
      </p:cViewPr>
      <p:guideLst/>
    </p:cSldViewPr>
  </p:slideViewPr>
  <p:outlineViewPr>
    <p:cViewPr>
      <p:scale>
        <a:sx n="33" d="100"/>
        <a:sy n="33" d="100"/>
      </p:scale>
      <p:origin x="0" y="-261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8B8C6-4B17-274F-8E67-EB4AC742A4FC}" type="datetimeFigureOut">
              <a:rPr lang="en-US" smtClean="0"/>
              <a:t>6/29/23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09C6-5A39-3046-9159-8FAF419A9129}" type="slidenum">
              <a:rPr lang="en-US" smtClean="0"/>
              <a:t>‹#›</a:t>
            </a:fld>
            <a:endParaRPr lang="en-US"/>
          </a:p>
        </p:txBody>
      </p:sp>
    </p:spTree>
    <p:extLst>
      <p:ext uri="{BB962C8B-B14F-4D97-AF65-F5344CB8AC3E}">
        <p14:creationId xmlns:p14="http://schemas.microsoft.com/office/powerpoint/2010/main" val="26313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a:t>
            </a:fld>
            <a:endParaRPr lang="en-US"/>
          </a:p>
        </p:txBody>
      </p:sp>
    </p:spTree>
    <p:extLst>
      <p:ext uri="{BB962C8B-B14F-4D97-AF65-F5344CB8AC3E}">
        <p14:creationId xmlns:p14="http://schemas.microsoft.com/office/powerpoint/2010/main" val="22064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10</a:t>
            </a:fld>
            <a:endParaRPr lang="en-US"/>
          </a:p>
        </p:txBody>
      </p:sp>
    </p:spTree>
    <p:extLst>
      <p:ext uri="{BB962C8B-B14F-4D97-AF65-F5344CB8AC3E}">
        <p14:creationId xmlns:p14="http://schemas.microsoft.com/office/powerpoint/2010/main" val="688295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can’t be overstated that </a:t>
            </a:r>
            <a:r>
              <a:rPr lang="en-US" u="sng" dirty="0"/>
              <a:t>there is value</a:t>
            </a:r>
            <a:r>
              <a:rPr lang="en-US" dirty="0"/>
              <a:t> in the items on the right!</a:t>
            </a:r>
          </a:p>
          <a:p>
            <a:endParaRPr lang="en-US" dirty="0"/>
          </a:p>
          <a:p>
            <a:r>
              <a:rPr lang="en-US" dirty="0"/>
              <a:t>Sometimes people think that “agile” means “don’t plan; don’t document anything; just code.”  Nothing could be further from the truth.</a:t>
            </a:r>
          </a:p>
        </p:txBody>
      </p:sp>
      <p:sp>
        <p:nvSpPr>
          <p:cNvPr id="4" name="Slide Number Placeholder 3"/>
          <p:cNvSpPr>
            <a:spLocks noGrp="1"/>
          </p:cNvSpPr>
          <p:nvPr>
            <p:ph type="sldNum" sz="quarter" idx="5"/>
          </p:nvPr>
        </p:nvSpPr>
        <p:spPr/>
        <p:txBody>
          <a:bodyPr/>
          <a:lstStyle/>
          <a:p>
            <a:fld id="{A7FBC864-6E70-3546-AD81-9A4078BDFC65}" type="slidenum">
              <a:rPr lang="en-US" smtClean="0"/>
              <a:t>11</a:t>
            </a:fld>
            <a:endParaRPr lang="en-US"/>
          </a:p>
        </p:txBody>
      </p:sp>
    </p:spTree>
    <p:extLst>
      <p:ext uri="{BB962C8B-B14F-4D97-AF65-F5344CB8AC3E}">
        <p14:creationId xmlns:p14="http://schemas.microsoft.com/office/powerpoint/2010/main" val="241020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12</a:t>
            </a:fld>
            <a:endParaRPr lang="en-US"/>
          </a:p>
        </p:txBody>
      </p:sp>
    </p:spTree>
    <p:extLst>
      <p:ext uri="{BB962C8B-B14F-4D97-AF65-F5344CB8AC3E}">
        <p14:creationId xmlns:p14="http://schemas.microsoft.com/office/powerpoint/2010/main" val="100098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13</a:t>
            </a:fld>
            <a:endParaRPr lang="en-US"/>
          </a:p>
        </p:txBody>
      </p:sp>
    </p:spTree>
    <p:extLst>
      <p:ext uri="{BB962C8B-B14F-4D97-AF65-F5344CB8AC3E}">
        <p14:creationId xmlns:p14="http://schemas.microsoft.com/office/powerpoint/2010/main" val="15134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14</a:t>
            </a:fld>
            <a:endParaRPr lang="en-US"/>
          </a:p>
        </p:txBody>
      </p:sp>
    </p:spTree>
    <p:extLst>
      <p:ext uri="{BB962C8B-B14F-4D97-AF65-F5344CB8AC3E}">
        <p14:creationId xmlns:p14="http://schemas.microsoft.com/office/powerpoint/2010/main" val="185521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similar concept:  Plan or design things at the “latest responsible moment.”  Don’t be irresponsible, but don’t expend time and effort on things that may not actually be required.</a:t>
            </a:r>
          </a:p>
        </p:txBody>
      </p:sp>
      <p:sp>
        <p:nvSpPr>
          <p:cNvPr id="4" name="Slide Number Placeholder 3"/>
          <p:cNvSpPr>
            <a:spLocks noGrp="1"/>
          </p:cNvSpPr>
          <p:nvPr>
            <p:ph type="sldNum" sz="quarter" idx="5"/>
          </p:nvPr>
        </p:nvSpPr>
        <p:spPr/>
        <p:txBody>
          <a:bodyPr/>
          <a:lstStyle/>
          <a:p>
            <a:fld id="{CF63FAD0-1C6A-EE4F-AF8E-D55CE08A6CCB}" type="slidenum">
              <a:rPr lang="en-US" smtClean="0"/>
              <a:t>15</a:t>
            </a:fld>
            <a:endParaRPr lang="en-US"/>
          </a:p>
        </p:txBody>
      </p:sp>
    </p:spTree>
    <p:extLst>
      <p:ext uri="{BB962C8B-B14F-4D97-AF65-F5344CB8AC3E}">
        <p14:creationId xmlns:p14="http://schemas.microsoft.com/office/powerpoint/2010/main" val="422531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leads to the next slide:  ”Constant collaboration allows you to identify when your understanding of the requirements isn’t correct, or when the design won’t work, etc.  Which means you identify the need to make a change as early as possible.”</a:t>
            </a:r>
          </a:p>
        </p:txBody>
      </p:sp>
      <p:sp>
        <p:nvSpPr>
          <p:cNvPr id="4" name="Slide Number Placeholder 3"/>
          <p:cNvSpPr>
            <a:spLocks noGrp="1"/>
          </p:cNvSpPr>
          <p:nvPr>
            <p:ph type="sldNum" sz="quarter" idx="5"/>
          </p:nvPr>
        </p:nvSpPr>
        <p:spPr/>
        <p:txBody>
          <a:bodyPr/>
          <a:lstStyle/>
          <a:p>
            <a:fld id="{A7FBC864-6E70-3546-AD81-9A4078BDFC65}" type="slidenum">
              <a:rPr lang="en-US" smtClean="0"/>
              <a:t>16</a:t>
            </a:fld>
            <a:endParaRPr lang="en-US"/>
          </a:p>
        </p:txBody>
      </p:sp>
    </p:spTree>
    <p:extLst>
      <p:ext uri="{BB962C8B-B14F-4D97-AF65-F5344CB8AC3E}">
        <p14:creationId xmlns:p14="http://schemas.microsoft.com/office/powerpoint/2010/main" val="2532153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or design at the latest responsible moment.”</a:t>
            </a:r>
          </a:p>
        </p:txBody>
      </p:sp>
      <p:sp>
        <p:nvSpPr>
          <p:cNvPr id="4" name="Slide Number Placeholder 3"/>
          <p:cNvSpPr>
            <a:spLocks noGrp="1"/>
          </p:cNvSpPr>
          <p:nvPr>
            <p:ph type="sldNum" sz="quarter" idx="5"/>
          </p:nvPr>
        </p:nvSpPr>
        <p:spPr/>
        <p:txBody>
          <a:bodyPr/>
          <a:lstStyle/>
          <a:p>
            <a:fld id="{CF63FAD0-1C6A-EE4F-AF8E-D55CE08A6CCB}" type="slidenum">
              <a:rPr lang="en-US" smtClean="0"/>
              <a:t>17</a:t>
            </a:fld>
            <a:endParaRPr lang="en-US"/>
          </a:p>
        </p:txBody>
      </p:sp>
    </p:spTree>
    <p:extLst>
      <p:ext uri="{BB962C8B-B14F-4D97-AF65-F5344CB8AC3E}">
        <p14:creationId xmlns:p14="http://schemas.microsoft.com/office/powerpoint/2010/main" val="3796896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18</a:t>
            </a:fld>
            <a:endParaRPr lang="en-US"/>
          </a:p>
        </p:txBody>
      </p:sp>
    </p:spTree>
    <p:extLst>
      <p:ext uri="{BB962C8B-B14F-4D97-AF65-F5344CB8AC3E}">
        <p14:creationId xmlns:p14="http://schemas.microsoft.com/office/powerpoint/2010/main" val="292886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19</a:t>
            </a:fld>
            <a:endParaRPr lang="en-US"/>
          </a:p>
        </p:txBody>
      </p:sp>
    </p:spTree>
    <p:extLst>
      <p:ext uri="{BB962C8B-B14F-4D97-AF65-F5344CB8AC3E}">
        <p14:creationId xmlns:p14="http://schemas.microsoft.com/office/powerpoint/2010/main" val="237937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a:t>
            </a:fld>
            <a:endParaRPr lang="en-US"/>
          </a:p>
        </p:txBody>
      </p:sp>
    </p:spTree>
    <p:extLst>
      <p:ext uri="{BB962C8B-B14F-4D97-AF65-F5344CB8AC3E}">
        <p14:creationId xmlns:p14="http://schemas.microsoft.com/office/powerpoint/2010/main" val="3756902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20</a:t>
            </a:fld>
            <a:endParaRPr lang="en-US"/>
          </a:p>
        </p:txBody>
      </p:sp>
    </p:spTree>
    <p:extLst>
      <p:ext uri="{BB962C8B-B14F-4D97-AF65-F5344CB8AC3E}">
        <p14:creationId xmlns:p14="http://schemas.microsoft.com/office/powerpoint/2010/main" val="348711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21</a:t>
            </a:fld>
            <a:endParaRPr lang="en-US"/>
          </a:p>
        </p:txBody>
      </p:sp>
    </p:spTree>
    <p:extLst>
      <p:ext uri="{BB962C8B-B14F-4D97-AF65-F5344CB8AC3E}">
        <p14:creationId xmlns:p14="http://schemas.microsoft.com/office/powerpoint/2010/main" val="340979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literature, an “epic” is a long story!</a:t>
            </a:r>
          </a:p>
        </p:txBody>
      </p:sp>
      <p:sp>
        <p:nvSpPr>
          <p:cNvPr id="4" name="Slide Number Placeholder 3"/>
          <p:cNvSpPr>
            <a:spLocks noGrp="1"/>
          </p:cNvSpPr>
          <p:nvPr>
            <p:ph type="sldNum" sz="quarter" idx="5"/>
          </p:nvPr>
        </p:nvSpPr>
        <p:spPr/>
        <p:txBody>
          <a:bodyPr/>
          <a:lstStyle/>
          <a:p>
            <a:fld id="{A7FBC864-6E70-3546-AD81-9A4078BDFC65}" type="slidenum">
              <a:rPr lang="en-US" smtClean="0"/>
              <a:t>22</a:t>
            </a:fld>
            <a:endParaRPr lang="en-US"/>
          </a:p>
        </p:txBody>
      </p:sp>
    </p:spTree>
    <p:extLst>
      <p:ext uri="{BB962C8B-B14F-4D97-AF65-F5344CB8AC3E}">
        <p14:creationId xmlns:p14="http://schemas.microsoft.com/office/powerpoint/2010/main" val="3451788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23</a:t>
            </a:fld>
            <a:endParaRPr lang="en-US"/>
          </a:p>
        </p:txBody>
      </p:sp>
    </p:spTree>
    <p:extLst>
      <p:ext uri="{BB962C8B-B14F-4D97-AF65-F5344CB8AC3E}">
        <p14:creationId xmlns:p14="http://schemas.microsoft.com/office/powerpoint/2010/main" val="894884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24</a:t>
            </a:fld>
            <a:endParaRPr lang="en-US"/>
          </a:p>
        </p:txBody>
      </p:sp>
    </p:spTree>
    <p:extLst>
      <p:ext uri="{BB962C8B-B14F-4D97-AF65-F5344CB8AC3E}">
        <p14:creationId xmlns:p14="http://schemas.microsoft.com/office/powerpoint/2010/main" val="1241153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25</a:t>
            </a:fld>
            <a:endParaRPr lang="en-US"/>
          </a:p>
        </p:txBody>
      </p:sp>
    </p:spTree>
    <p:extLst>
      <p:ext uri="{BB962C8B-B14F-4D97-AF65-F5344CB8AC3E}">
        <p14:creationId xmlns:p14="http://schemas.microsoft.com/office/powerpoint/2010/main" val="2187441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26</a:t>
            </a:fld>
            <a:endParaRPr lang="en-US"/>
          </a:p>
        </p:txBody>
      </p:sp>
    </p:spTree>
    <p:extLst>
      <p:ext uri="{BB962C8B-B14F-4D97-AF65-F5344CB8AC3E}">
        <p14:creationId xmlns:p14="http://schemas.microsoft.com/office/powerpoint/2010/main" val="200506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27</a:t>
            </a:fld>
            <a:endParaRPr lang="en-US"/>
          </a:p>
        </p:txBody>
      </p:sp>
    </p:spTree>
    <p:extLst>
      <p:ext uri="{BB962C8B-B14F-4D97-AF65-F5344CB8AC3E}">
        <p14:creationId xmlns:p14="http://schemas.microsoft.com/office/powerpoint/2010/main" val="1452192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3</a:t>
            </a:fld>
            <a:endParaRPr lang="en-US"/>
          </a:p>
        </p:txBody>
      </p:sp>
    </p:spTree>
    <p:extLst>
      <p:ext uri="{BB962C8B-B14F-4D97-AF65-F5344CB8AC3E}">
        <p14:creationId xmlns:p14="http://schemas.microsoft.com/office/powerpoint/2010/main" val="18392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7609C6-5A39-3046-9159-8FAF419A9129}" type="slidenum">
              <a:rPr lang="en-US" smtClean="0"/>
              <a:t>4</a:t>
            </a:fld>
            <a:endParaRPr lang="en-US"/>
          </a:p>
        </p:txBody>
      </p:sp>
    </p:spTree>
    <p:extLst>
      <p:ext uri="{BB962C8B-B14F-4D97-AF65-F5344CB8AC3E}">
        <p14:creationId xmlns:p14="http://schemas.microsoft.com/office/powerpoint/2010/main" val="376003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Who has heard of “the waterfall model” ?</a:t>
            </a:r>
          </a:p>
          <a:p>
            <a:pPr marL="171450" indent="-171450">
              <a:buFont typeface="Arial" panose="020B0604020202020204" pitchFamily="34" charset="0"/>
              <a:buChar char="•"/>
            </a:pPr>
            <a:r>
              <a:rPr lang="en-US" dirty="0"/>
              <a:t>If so, what was the context?</a:t>
            </a:r>
          </a:p>
        </p:txBody>
      </p:sp>
      <p:sp>
        <p:nvSpPr>
          <p:cNvPr id="4" name="Slide Number Placeholder 3"/>
          <p:cNvSpPr>
            <a:spLocks noGrp="1"/>
          </p:cNvSpPr>
          <p:nvPr>
            <p:ph type="sldNum" sz="quarter" idx="5"/>
          </p:nvPr>
        </p:nvSpPr>
        <p:spPr/>
        <p:txBody>
          <a:bodyPr/>
          <a:lstStyle/>
          <a:p>
            <a:fld id="{CF63FAD0-1C6A-EE4F-AF8E-D55CE08A6CCB}" type="slidenum">
              <a:rPr lang="en-US" smtClean="0"/>
              <a:t>5</a:t>
            </a:fld>
            <a:endParaRPr lang="en-US"/>
          </a:p>
        </p:txBody>
      </p:sp>
    </p:spTree>
    <p:extLst>
      <p:ext uri="{BB962C8B-B14F-4D97-AF65-F5344CB8AC3E}">
        <p14:creationId xmlns:p14="http://schemas.microsoft.com/office/powerpoint/2010/main" val="32174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Forward-only waterfall is usually only used as a straw-man to belittle waterfall-style approaches.</a:t>
            </a:r>
          </a:p>
          <a:p>
            <a:endParaRPr lang="en-US" dirty="0"/>
          </a:p>
          <a:p>
            <a:r>
              <a:rPr lang="en-US" dirty="0"/>
              <a:t>Most of the time, waterfall includes the feedback mechanism to iterate between stages.</a:t>
            </a:r>
          </a:p>
        </p:txBody>
      </p:sp>
      <p:sp>
        <p:nvSpPr>
          <p:cNvPr id="4" name="Slide Number Placeholder 3"/>
          <p:cNvSpPr>
            <a:spLocks noGrp="1"/>
          </p:cNvSpPr>
          <p:nvPr>
            <p:ph type="sldNum" sz="quarter" idx="5"/>
          </p:nvPr>
        </p:nvSpPr>
        <p:spPr/>
        <p:txBody>
          <a:bodyPr/>
          <a:lstStyle/>
          <a:p>
            <a:fld id="{A7FBC864-6E70-3546-AD81-9A4078BDFC65}" type="slidenum">
              <a:rPr lang="en-US" smtClean="0"/>
              <a:t>6</a:t>
            </a:fld>
            <a:endParaRPr lang="en-US"/>
          </a:p>
        </p:txBody>
      </p:sp>
    </p:spTree>
    <p:extLst>
      <p:ext uri="{BB962C8B-B14F-4D97-AF65-F5344CB8AC3E}">
        <p14:creationId xmlns:p14="http://schemas.microsoft.com/office/powerpoint/2010/main" val="204164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Arrow goes from “Testing” to “Software Requirements” because of demos / acceptance testing.  Typically, developers will not know that they are not satisfying the requirements.</a:t>
            </a:r>
          </a:p>
        </p:txBody>
      </p:sp>
      <p:sp>
        <p:nvSpPr>
          <p:cNvPr id="4" name="Slide Number Placeholder 3"/>
          <p:cNvSpPr>
            <a:spLocks noGrp="1"/>
          </p:cNvSpPr>
          <p:nvPr>
            <p:ph type="sldNum" sz="quarter" idx="5"/>
          </p:nvPr>
        </p:nvSpPr>
        <p:spPr/>
        <p:txBody>
          <a:bodyPr/>
          <a:lstStyle/>
          <a:p>
            <a:fld id="{A7FBC864-6E70-3546-AD81-9A4078BDFC65}" type="slidenum">
              <a:rPr lang="en-US" smtClean="0"/>
              <a:t>7</a:t>
            </a:fld>
            <a:endParaRPr lang="en-US"/>
          </a:p>
        </p:txBody>
      </p:sp>
    </p:spTree>
    <p:extLst>
      <p:ext uri="{BB962C8B-B14F-4D97-AF65-F5344CB8AC3E}">
        <p14:creationId xmlns:p14="http://schemas.microsoft.com/office/powerpoint/2010/main" val="17077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FBC864-6E70-3546-AD81-9A4078BDFC65}" type="slidenum">
              <a:rPr lang="en-US" smtClean="0"/>
              <a:t>8</a:t>
            </a:fld>
            <a:endParaRPr lang="en-US"/>
          </a:p>
        </p:txBody>
      </p:sp>
    </p:spTree>
    <p:extLst>
      <p:ext uri="{BB962C8B-B14F-4D97-AF65-F5344CB8AC3E}">
        <p14:creationId xmlns:p14="http://schemas.microsoft.com/office/powerpoint/2010/main" val="342588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9</a:t>
            </a:fld>
            <a:endParaRPr lang="en-US"/>
          </a:p>
        </p:txBody>
      </p:sp>
    </p:spTree>
    <p:extLst>
      <p:ext uri="{BB962C8B-B14F-4D97-AF65-F5344CB8AC3E}">
        <p14:creationId xmlns:p14="http://schemas.microsoft.com/office/powerpoint/2010/main" val="113075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1832-6548-3626-BF45-71A0766B4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D9E9E-3683-D91D-E262-DA5BD72B2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CB5586-2051-C061-BEE5-4CDC15AF7487}"/>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5" name="Footer Placeholder 4">
            <a:extLst>
              <a:ext uri="{FF2B5EF4-FFF2-40B4-BE49-F238E27FC236}">
                <a16:creationId xmlns:a16="http://schemas.microsoft.com/office/drawing/2014/main" id="{5480678A-41C6-9A1F-B603-417A932BB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5A0F-B8E5-C058-00D3-4C3C8763B452}"/>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11543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BA26-7859-1B14-8DCD-EC1477C9E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8155E-D72F-970E-0DEF-7B2AC71C3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1CD81-AEB2-4903-1E14-EC8D2CEC4FBA}"/>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5" name="Footer Placeholder 4">
            <a:extLst>
              <a:ext uri="{FF2B5EF4-FFF2-40B4-BE49-F238E27FC236}">
                <a16:creationId xmlns:a16="http://schemas.microsoft.com/office/drawing/2014/main" id="{8D1B8130-F4A6-FE4F-DB01-B8979D33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2890E-41DA-BFBD-900B-5B0F1E6F0E77}"/>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40910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A143A-8ADA-BD3E-A3E2-46186B0E53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3E76D-57F8-ADAD-E01D-A7F780EDA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96850-4835-8D1D-82B6-BE0E4EC971DC}"/>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5" name="Footer Placeholder 4">
            <a:extLst>
              <a:ext uri="{FF2B5EF4-FFF2-40B4-BE49-F238E27FC236}">
                <a16:creationId xmlns:a16="http://schemas.microsoft.com/office/drawing/2014/main" id="{110A9C7C-A0E9-859D-02DB-96A7B8DF2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1750-F521-DE58-2DE8-A616E128E3CC}"/>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05222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BA83-FAA4-BFB4-61BC-767B55ECB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3208B-0DA2-1EB2-ECD5-3C81AE713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49F9-A6B3-1B65-9682-F9D24D626EB1}"/>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5" name="Footer Placeholder 4">
            <a:extLst>
              <a:ext uri="{FF2B5EF4-FFF2-40B4-BE49-F238E27FC236}">
                <a16:creationId xmlns:a16="http://schemas.microsoft.com/office/drawing/2014/main" id="{042C7C87-A3A2-8B9D-5C4D-B9C69C9EF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3B2F5-E23E-FF50-C119-ACCE043CD7FC}"/>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22237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4737-0ED6-BE8C-3739-73295DDD7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FDCD-1521-5A1A-51BD-A63247696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DCA48-4FFB-ED89-B752-281FD88691C7}"/>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5" name="Footer Placeholder 4">
            <a:extLst>
              <a:ext uri="{FF2B5EF4-FFF2-40B4-BE49-F238E27FC236}">
                <a16:creationId xmlns:a16="http://schemas.microsoft.com/office/drawing/2014/main" id="{5AC367FC-74DB-F752-8CF8-2CF515948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60066-DF58-622A-0F5C-5C57179E90A4}"/>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80840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D5E-5A86-36C5-E7D0-99EADEC54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A8341-B64A-692C-9FAF-4AE8E1A62F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FE5B8-57BD-3045-6147-30F411CA5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40930-0D2C-9563-A12D-1A1B82D31B40}"/>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6" name="Footer Placeholder 5">
            <a:extLst>
              <a:ext uri="{FF2B5EF4-FFF2-40B4-BE49-F238E27FC236}">
                <a16:creationId xmlns:a16="http://schemas.microsoft.com/office/drawing/2014/main" id="{A49F5C76-C4E8-06AA-69F1-8973B1A44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8CBCC-1726-2403-6AED-ABBC8D0BAD38}"/>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13586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F510-E77B-99C0-9E6C-58B94BACE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521933-6E5E-CD28-4104-16924F859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A94D7-D37F-3EF2-95A5-048191B21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0C941-139C-3715-BEB7-BD3EC0BEF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A9665F-8C5E-C9DE-0E3F-C8FA2980C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3CA156-B2B0-DA69-A5E2-99941AF9ECFC}"/>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8" name="Footer Placeholder 7">
            <a:extLst>
              <a:ext uri="{FF2B5EF4-FFF2-40B4-BE49-F238E27FC236}">
                <a16:creationId xmlns:a16="http://schemas.microsoft.com/office/drawing/2014/main" id="{8393015D-6EF1-97AE-4DCE-D7D65CE014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18302D-5E77-9BB2-A1AB-81C740A058F8}"/>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2800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1CB-E02C-0B50-1722-132CA44256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C7B954-5984-73F1-1F44-BD43369D161E}"/>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4" name="Footer Placeholder 3">
            <a:extLst>
              <a:ext uri="{FF2B5EF4-FFF2-40B4-BE49-F238E27FC236}">
                <a16:creationId xmlns:a16="http://schemas.microsoft.com/office/drawing/2014/main" id="{A2DA9B09-14D3-495B-CC68-512DC1A7DB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A52754-9A97-C306-0FB2-8A29DC879C94}"/>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378384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AACB4-9B5F-663F-503F-C93471607189}"/>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3" name="Footer Placeholder 2">
            <a:extLst>
              <a:ext uri="{FF2B5EF4-FFF2-40B4-BE49-F238E27FC236}">
                <a16:creationId xmlns:a16="http://schemas.microsoft.com/office/drawing/2014/main" id="{AF7CF258-BA1B-04C0-5A71-BFCDEAD56D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2ABFA2-3F68-3CF6-A59B-AFBBF7399493}"/>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343479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C459-0AF8-810C-2FE4-FC422F026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EECAC6-8A8D-8623-C79B-14627BC51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B10C2-4F43-8523-60B4-189245D33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1D3EA-8DF9-D348-0000-3F857C31E4EB}"/>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6" name="Footer Placeholder 5">
            <a:extLst>
              <a:ext uri="{FF2B5EF4-FFF2-40B4-BE49-F238E27FC236}">
                <a16:creationId xmlns:a16="http://schemas.microsoft.com/office/drawing/2014/main" id="{3F67E024-D715-0783-7461-3493DEA2B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93A18-C73A-0B23-4567-B6AB1A6EF1E9}"/>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14632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77EA-D415-4ABE-AF3B-78E5A9792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7130F-0C5F-F62A-272B-D70F5AE0F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17EE8-F460-61EB-D71B-CB61D310E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3E34F-EEF5-CFBE-90D4-3ECDC27CAFA8}"/>
              </a:ext>
            </a:extLst>
          </p:cNvPr>
          <p:cNvSpPr>
            <a:spLocks noGrp="1"/>
          </p:cNvSpPr>
          <p:nvPr>
            <p:ph type="dt" sz="half" idx="10"/>
          </p:nvPr>
        </p:nvSpPr>
        <p:spPr/>
        <p:txBody>
          <a:bodyPr/>
          <a:lstStyle/>
          <a:p>
            <a:fld id="{BCC8DBC9-650C-584B-AEB7-2C3D32E66174}" type="datetimeFigureOut">
              <a:rPr lang="en-US" smtClean="0"/>
              <a:t>6/29/23</a:t>
            </a:fld>
            <a:endParaRPr lang="en-US"/>
          </a:p>
        </p:txBody>
      </p:sp>
      <p:sp>
        <p:nvSpPr>
          <p:cNvPr id="6" name="Footer Placeholder 5">
            <a:extLst>
              <a:ext uri="{FF2B5EF4-FFF2-40B4-BE49-F238E27FC236}">
                <a16:creationId xmlns:a16="http://schemas.microsoft.com/office/drawing/2014/main" id="{57095083-1807-A8EF-08F9-A3BA1CA7E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26E53-FA9E-77C2-85AA-D2BB671EDF10}"/>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57292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7D856-4E3E-5BF7-C345-A4F0EC965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D3A2C6-F712-161D-43B7-F8C3C3963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BB9BB-6686-F6BC-CEB7-B1F1ADCF0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8DBC9-650C-584B-AEB7-2C3D32E66174}" type="datetimeFigureOut">
              <a:rPr lang="en-US" smtClean="0"/>
              <a:t>6/29/23</a:t>
            </a:fld>
            <a:endParaRPr lang="en-US"/>
          </a:p>
        </p:txBody>
      </p:sp>
      <p:sp>
        <p:nvSpPr>
          <p:cNvPr id="5" name="Footer Placeholder 4">
            <a:extLst>
              <a:ext uri="{FF2B5EF4-FFF2-40B4-BE49-F238E27FC236}">
                <a16:creationId xmlns:a16="http://schemas.microsoft.com/office/drawing/2014/main" id="{5E19661E-A353-32EC-4D15-9F77DD04D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DF288-D952-53C6-0A30-3B2CC6127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1D0E9-2B45-4D4F-A623-437714407EB8}" type="slidenum">
              <a:rPr lang="en-US" smtClean="0"/>
              <a:t>‹#›</a:t>
            </a:fld>
            <a:endParaRPr lang="en-US"/>
          </a:p>
        </p:txBody>
      </p:sp>
    </p:spTree>
    <p:extLst>
      <p:ext uri="{BB962C8B-B14F-4D97-AF65-F5344CB8AC3E}">
        <p14:creationId xmlns:p14="http://schemas.microsoft.com/office/powerpoint/2010/main" val="341790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5E8B-4F7C-8545-1DE0-BE5FCF0CD2FB}"/>
              </a:ext>
            </a:extLst>
          </p:cNvPr>
          <p:cNvSpPr>
            <a:spLocks noGrp="1"/>
          </p:cNvSpPr>
          <p:nvPr>
            <p:ph type="ctrTitle"/>
          </p:nvPr>
        </p:nvSpPr>
        <p:spPr/>
        <p:txBody>
          <a:bodyPr/>
          <a:lstStyle/>
          <a:p>
            <a:r>
              <a:rPr lang="en-US" dirty="0"/>
              <a:t>Project</a:t>
            </a:r>
            <a:r>
              <a:rPr lang="en-US" baseline="0" dirty="0"/>
              <a:t> Management</a:t>
            </a:r>
            <a:endParaRPr lang="en-US" dirty="0"/>
          </a:p>
        </p:txBody>
      </p:sp>
      <p:sp>
        <p:nvSpPr>
          <p:cNvPr id="3" name="Subtitle 2">
            <a:extLst>
              <a:ext uri="{FF2B5EF4-FFF2-40B4-BE49-F238E27FC236}">
                <a16:creationId xmlns:a16="http://schemas.microsoft.com/office/drawing/2014/main" id="{56EF0049-57A0-52D7-3C2F-7C4DB1F10954}"/>
              </a:ext>
            </a:extLst>
          </p:cNvPr>
          <p:cNvSpPr>
            <a:spLocks noGrp="1"/>
          </p:cNvSpPr>
          <p:nvPr>
            <p:ph type="subTitle" idx="1"/>
          </p:nvPr>
        </p:nvSpPr>
        <p:spPr/>
        <p:txBody>
          <a:bodyPr/>
          <a:lstStyle/>
          <a:p>
            <a:r>
              <a:rPr lang="en-US" dirty="0"/>
              <a:t>INTERSECT – Bootcamp 2023</a:t>
            </a:r>
          </a:p>
          <a:p>
            <a:r>
              <a:rPr lang="en-US" dirty="0"/>
              <a:t>David Rumph</a:t>
            </a:r>
          </a:p>
        </p:txBody>
      </p:sp>
    </p:spTree>
    <p:extLst>
      <p:ext uri="{BB962C8B-B14F-4D97-AF65-F5344CB8AC3E}">
        <p14:creationId xmlns:p14="http://schemas.microsoft.com/office/powerpoint/2010/main" val="311713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0F29-85B1-7C44-9F63-839070A16880}"/>
              </a:ext>
            </a:extLst>
          </p:cNvPr>
          <p:cNvSpPr>
            <a:spLocks noGrp="1"/>
          </p:cNvSpPr>
          <p:nvPr>
            <p:ph type="title"/>
          </p:nvPr>
        </p:nvSpPr>
        <p:spPr/>
        <p:txBody>
          <a:bodyPr/>
          <a:lstStyle/>
          <a:p>
            <a:r>
              <a:rPr lang="en-US" dirty="0"/>
              <a:t>Software Development Methodologies</a:t>
            </a:r>
          </a:p>
        </p:txBody>
      </p:sp>
      <p:sp>
        <p:nvSpPr>
          <p:cNvPr id="3" name="Content Placeholder 2">
            <a:extLst>
              <a:ext uri="{FF2B5EF4-FFF2-40B4-BE49-F238E27FC236}">
                <a16:creationId xmlns:a16="http://schemas.microsoft.com/office/drawing/2014/main" id="{328E8539-73C6-3741-968C-1F36B4B40CA6}"/>
              </a:ext>
            </a:extLst>
          </p:cNvPr>
          <p:cNvSpPr>
            <a:spLocks noGrp="1"/>
          </p:cNvSpPr>
          <p:nvPr>
            <p:ph idx="1"/>
          </p:nvPr>
        </p:nvSpPr>
        <p:spPr/>
        <p:txBody>
          <a:bodyPr>
            <a:normAutofit lnSpcReduction="10000"/>
          </a:bodyPr>
          <a:lstStyle/>
          <a:p>
            <a:r>
              <a:rPr lang="en-US" dirty="0"/>
              <a:t>Waterfall-based models don’t handle lack of knowledge, or change, very effectively</a:t>
            </a:r>
          </a:p>
          <a:p>
            <a:pPr lvl="1"/>
            <a:r>
              <a:rPr lang="en-US" dirty="0"/>
              <a:t>Poorly understood or changing software requirements</a:t>
            </a:r>
          </a:p>
          <a:p>
            <a:pPr lvl="1"/>
            <a:r>
              <a:rPr lang="en-US" dirty="0"/>
              <a:t>Poorly understood technology or architecture choices</a:t>
            </a:r>
          </a:p>
          <a:p>
            <a:pPr lvl="1"/>
            <a:r>
              <a:rPr lang="en-US" dirty="0"/>
              <a:t>(Lack of software-engineering discipline kills virtually all approaches)</a:t>
            </a:r>
          </a:p>
          <a:p>
            <a:r>
              <a:rPr lang="en-US" dirty="0"/>
              <a:t>At the other end of the spectrum are </a:t>
            </a:r>
            <a:r>
              <a:rPr lang="en-US" b="1" dirty="0"/>
              <a:t>agile methodologies</a:t>
            </a:r>
          </a:p>
          <a:p>
            <a:pPr lvl="1"/>
            <a:r>
              <a:rPr lang="en-US" dirty="0"/>
              <a:t>These methodologies are optimized to deal with poorly understood and/or changing requirements during development</a:t>
            </a:r>
          </a:p>
          <a:p>
            <a:pPr lvl="1"/>
            <a:r>
              <a:rPr lang="en-US" dirty="0"/>
              <a:t>Also tend to incorporate other practices to improve software quality</a:t>
            </a:r>
          </a:p>
          <a:p>
            <a:r>
              <a:rPr lang="en-US" dirty="0"/>
              <a:t>Started becoming more popular in mid 1990s, as issues with waterfall approach became more and more evident</a:t>
            </a:r>
          </a:p>
        </p:txBody>
      </p:sp>
      <p:sp>
        <p:nvSpPr>
          <p:cNvPr id="4" name="Slide Number Placeholder 3">
            <a:extLst>
              <a:ext uri="{FF2B5EF4-FFF2-40B4-BE49-F238E27FC236}">
                <a16:creationId xmlns:a16="http://schemas.microsoft.com/office/drawing/2014/main" id="{E96A2D6F-7AA1-494D-AC6B-CDDB8D57484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824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95F1-7518-D34A-8897-0C75458C8723}"/>
              </a:ext>
            </a:extLst>
          </p:cNvPr>
          <p:cNvSpPr>
            <a:spLocks noGrp="1"/>
          </p:cNvSpPr>
          <p:nvPr>
            <p:ph type="title"/>
          </p:nvPr>
        </p:nvSpPr>
        <p:spPr/>
        <p:txBody>
          <a:bodyPr/>
          <a:lstStyle/>
          <a:p>
            <a:r>
              <a:rPr lang="en-US" dirty="0"/>
              <a:t>The Agile Manifesto (2001)</a:t>
            </a:r>
          </a:p>
        </p:txBody>
      </p:sp>
      <p:sp>
        <p:nvSpPr>
          <p:cNvPr id="3" name="Content Placeholder 2">
            <a:extLst>
              <a:ext uri="{FF2B5EF4-FFF2-40B4-BE49-F238E27FC236}">
                <a16:creationId xmlns:a16="http://schemas.microsoft.com/office/drawing/2014/main" id="{71EB64F5-BEC0-AC49-8D26-037525C7C7AE}"/>
              </a:ext>
            </a:extLst>
          </p:cNvPr>
          <p:cNvSpPr>
            <a:spLocks noGrp="1"/>
          </p:cNvSpPr>
          <p:nvPr>
            <p:ph idx="1"/>
          </p:nvPr>
        </p:nvSpPr>
        <p:spPr/>
        <p:txBody>
          <a:bodyPr>
            <a:normAutofit fontScale="92500" lnSpcReduction="20000"/>
          </a:bodyPr>
          <a:lstStyle/>
          <a:p>
            <a:pPr marL="0" indent="0" algn="ctr">
              <a:lnSpc>
                <a:spcPct val="99000"/>
              </a:lnSpc>
              <a:buNone/>
            </a:pPr>
            <a:r>
              <a:rPr lang="en-US" sz="3000" dirty="0"/>
              <a:t>We are uncovering better ways of developing software by doing it and helping others do it.  Through this work we have come to value:</a:t>
            </a:r>
          </a:p>
          <a:p>
            <a:pPr marL="0" indent="0" algn="ctr">
              <a:lnSpc>
                <a:spcPct val="99000"/>
              </a:lnSpc>
              <a:buNone/>
            </a:pPr>
            <a:endParaRPr lang="en-US" sz="1900" dirty="0"/>
          </a:p>
          <a:p>
            <a:pPr marL="0" indent="0" algn="ctr">
              <a:lnSpc>
                <a:spcPct val="99000"/>
              </a:lnSpc>
              <a:buNone/>
            </a:pPr>
            <a:r>
              <a:rPr lang="en-US" sz="3500" b="1" dirty="0"/>
              <a:t>Individuals and interactions</a:t>
            </a:r>
            <a:r>
              <a:rPr lang="en-US" sz="3500" dirty="0"/>
              <a:t> over processes and tools</a:t>
            </a:r>
          </a:p>
          <a:p>
            <a:pPr marL="0" indent="0" algn="ctr">
              <a:lnSpc>
                <a:spcPct val="99000"/>
              </a:lnSpc>
              <a:buNone/>
            </a:pPr>
            <a:r>
              <a:rPr lang="en-US" sz="3500" b="1" dirty="0"/>
              <a:t>Working software</a:t>
            </a:r>
            <a:r>
              <a:rPr lang="en-US" sz="3500" dirty="0"/>
              <a:t> over comprehensive documentation</a:t>
            </a:r>
          </a:p>
          <a:p>
            <a:pPr marL="0" indent="0" algn="ctr">
              <a:lnSpc>
                <a:spcPct val="99000"/>
              </a:lnSpc>
              <a:buNone/>
            </a:pPr>
            <a:r>
              <a:rPr lang="en-US" sz="3500" b="1" dirty="0"/>
              <a:t>Customer collaboration</a:t>
            </a:r>
            <a:r>
              <a:rPr lang="en-US" sz="3500" dirty="0"/>
              <a:t> over contract negotiation</a:t>
            </a:r>
          </a:p>
          <a:p>
            <a:pPr marL="0" indent="0" algn="ctr">
              <a:lnSpc>
                <a:spcPct val="99000"/>
              </a:lnSpc>
              <a:buNone/>
            </a:pPr>
            <a:r>
              <a:rPr lang="en-US" sz="3500" b="1" dirty="0"/>
              <a:t>Responding to change</a:t>
            </a:r>
            <a:r>
              <a:rPr lang="en-US" sz="3500" dirty="0"/>
              <a:t> over following a plan</a:t>
            </a:r>
          </a:p>
          <a:p>
            <a:pPr marL="0" indent="0" algn="ctr">
              <a:lnSpc>
                <a:spcPct val="99000"/>
              </a:lnSpc>
              <a:buNone/>
            </a:pPr>
            <a:endParaRPr lang="en-US" sz="1900" dirty="0"/>
          </a:p>
          <a:p>
            <a:pPr marL="0" indent="0" algn="ctr">
              <a:lnSpc>
                <a:spcPct val="99000"/>
              </a:lnSpc>
              <a:buNone/>
            </a:pPr>
            <a:r>
              <a:rPr lang="en-US" sz="3000" dirty="0"/>
              <a:t>That is, while there is value in the items on the right,</a:t>
            </a:r>
            <a:br>
              <a:rPr lang="en-US" sz="3000" dirty="0"/>
            </a:br>
            <a:r>
              <a:rPr lang="en-US" sz="3000" dirty="0"/>
              <a:t>we value the items on the left more.</a:t>
            </a:r>
          </a:p>
        </p:txBody>
      </p:sp>
      <p:sp>
        <p:nvSpPr>
          <p:cNvPr id="4" name="TextBox 3">
            <a:extLst>
              <a:ext uri="{FF2B5EF4-FFF2-40B4-BE49-F238E27FC236}">
                <a16:creationId xmlns:a16="http://schemas.microsoft.com/office/drawing/2014/main" id="{2A5A0E0E-BAD7-F149-B3B7-DEE5A1E4FBD2}"/>
              </a:ext>
            </a:extLst>
          </p:cNvPr>
          <p:cNvSpPr txBox="1"/>
          <p:nvPr/>
        </p:nvSpPr>
        <p:spPr>
          <a:xfrm>
            <a:off x="9453847" y="7776"/>
            <a:ext cx="2741263" cy="369332"/>
          </a:xfrm>
          <a:prstGeom prst="rect">
            <a:avLst/>
          </a:prstGeom>
          <a:noFill/>
        </p:spPr>
        <p:txBody>
          <a:bodyPr wrap="none" rtlCol="0">
            <a:spAutoFit/>
          </a:bodyPr>
          <a:lstStyle/>
          <a:p>
            <a:r>
              <a:rPr lang="en-US" dirty="0"/>
              <a:t>https://</a:t>
            </a:r>
            <a:r>
              <a:rPr lang="en-US" dirty="0" err="1"/>
              <a:t>agilemanifesto.org</a:t>
            </a:r>
            <a:r>
              <a:rPr lang="en-US" dirty="0"/>
              <a:t>/</a:t>
            </a:r>
          </a:p>
        </p:txBody>
      </p:sp>
      <p:sp>
        <p:nvSpPr>
          <p:cNvPr id="5" name="Slide Number Placeholder 4">
            <a:extLst>
              <a:ext uri="{FF2B5EF4-FFF2-40B4-BE49-F238E27FC236}">
                <a16:creationId xmlns:a16="http://schemas.microsoft.com/office/drawing/2014/main" id="{877CC65B-633B-364A-9148-183964236B8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08476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A9F8-8A58-373E-B45F-AE4A05DA9B4B}"/>
              </a:ext>
            </a:extLst>
          </p:cNvPr>
          <p:cNvSpPr>
            <a:spLocks noGrp="1"/>
          </p:cNvSpPr>
          <p:nvPr>
            <p:ph type="title"/>
          </p:nvPr>
        </p:nvSpPr>
        <p:spPr/>
        <p:txBody>
          <a:bodyPr/>
          <a:lstStyle/>
          <a:p>
            <a:r>
              <a:rPr lang="en-US" dirty="0"/>
              <a:t>Core Value of Agile</a:t>
            </a:r>
          </a:p>
        </p:txBody>
      </p:sp>
      <p:sp>
        <p:nvSpPr>
          <p:cNvPr id="3" name="Content Placeholder 2">
            <a:extLst>
              <a:ext uri="{FF2B5EF4-FFF2-40B4-BE49-F238E27FC236}">
                <a16:creationId xmlns:a16="http://schemas.microsoft.com/office/drawing/2014/main" id="{E94892DC-9B7B-D42C-2437-C9F698031401}"/>
              </a:ext>
            </a:extLst>
          </p:cNvPr>
          <p:cNvSpPr>
            <a:spLocks noGrp="1"/>
          </p:cNvSpPr>
          <p:nvPr>
            <p:ph idx="1"/>
          </p:nvPr>
        </p:nvSpPr>
        <p:spPr/>
        <p:txBody>
          <a:bodyPr/>
          <a:lstStyle/>
          <a:p>
            <a:r>
              <a:rPr lang="en-US" dirty="0"/>
              <a:t>(Nearly) everything</a:t>
            </a:r>
            <a:r>
              <a:rPr lang="en-US" baseline="0" dirty="0"/>
              <a:t> about Agile Development is based on one value:</a:t>
            </a:r>
          </a:p>
          <a:p>
            <a:endParaRPr lang="en-US" dirty="0"/>
          </a:p>
          <a:p>
            <a:endParaRPr lang="en-US" baseline="0" dirty="0"/>
          </a:p>
          <a:p>
            <a:pPr marL="0" indent="0" algn="ctr">
              <a:buNone/>
            </a:pPr>
            <a:r>
              <a:rPr lang="en-US" sz="3600" dirty="0"/>
              <a:t>Identify and eliminate sources of </a:t>
            </a:r>
            <a:r>
              <a:rPr lang="en-US" sz="3600" i="1" dirty="0"/>
              <a:t>WASTE</a:t>
            </a:r>
            <a:endParaRPr lang="en-US" sz="3600" dirty="0"/>
          </a:p>
        </p:txBody>
      </p:sp>
    </p:spTree>
    <p:extLst>
      <p:ext uri="{BB962C8B-B14F-4D97-AF65-F5344CB8AC3E}">
        <p14:creationId xmlns:p14="http://schemas.microsoft.com/office/powerpoint/2010/main" val="314791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2215-B92A-744C-A596-695257CAE7FB}"/>
              </a:ext>
            </a:extLst>
          </p:cNvPr>
          <p:cNvSpPr>
            <a:spLocks noGrp="1"/>
          </p:cNvSpPr>
          <p:nvPr>
            <p:ph type="title"/>
          </p:nvPr>
        </p:nvSpPr>
        <p:spPr/>
        <p:txBody>
          <a:bodyPr/>
          <a:lstStyle/>
          <a:p>
            <a:r>
              <a:rPr lang="en-US" dirty="0"/>
              <a:t>Individuals and Interactions over</a:t>
            </a:r>
            <a:br>
              <a:rPr lang="en-US" dirty="0"/>
            </a:br>
            <a:r>
              <a:rPr lang="en-US" dirty="0"/>
              <a:t>Processes and Tools</a:t>
            </a:r>
          </a:p>
        </p:txBody>
      </p:sp>
      <p:sp>
        <p:nvSpPr>
          <p:cNvPr id="3" name="Content Placeholder 2">
            <a:extLst>
              <a:ext uri="{FF2B5EF4-FFF2-40B4-BE49-F238E27FC236}">
                <a16:creationId xmlns:a16="http://schemas.microsoft.com/office/drawing/2014/main" id="{F814E94B-992C-0E44-924E-D7F47D3EE31C}"/>
              </a:ext>
            </a:extLst>
          </p:cNvPr>
          <p:cNvSpPr>
            <a:spLocks noGrp="1"/>
          </p:cNvSpPr>
          <p:nvPr>
            <p:ph idx="1"/>
          </p:nvPr>
        </p:nvSpPr>
        <p:spPr/>
        <p:txBody>
          <a:bodyPr>
            <a:normAutofit/>
          </a:bodyPr>
          <a:lstStyle/>
          <a:p>
            <a:r>
              <a:rPr lang="en-US" dirty="0"/>
              <a:t>Good processes and tools are important, but it’s more important to make sure that people are happy, productive and communicating</a:t>
            </a:r>
          </a:p>
          <a:p>
            <a:r>
              <a:rPr lang="en-US" dirty="0"/>
              <a:t>If a process or tool isn’t working for people, change it!</a:t>
            </a:r>
          </a:p>
          <a:p>
            <a:r>
              <a:rPr lang="en-US" dirty="0"/>
              <a:t>Agile methods favor lightweight, widely accessible tools over fancy, expensive software packages</a:t>
            </a:r>
          </a:p>
          <a:p>
            <a:pPr lvl="1"/>
            <a:r>
              <a:rPr lang="en-US" dirty="0"/>
              <a:t>e.g. whiteboards in public areas</a:t>
            </a:r>
          </a:p>
          <a:p>
            <a:pPr lvl="1"/>
            <a:r>
              <a:rPr lang="en-US" dirty="0"/>
              <a:t>e.g. simple text formats like markdown and </a:t>
            </a:r>
            <a:r>
              <a:rPr lang="en-US" dirty="0" err="1"/>
              <a:t>restructuredText</a:t>
            </a:r>
            <a:r>
              <a:rPr lang="en-US" dirty="0"/>
              <a:t> for documents</a:t>
            </a:r>
          </a:p>
          <a:p>
            <a:r>
              <a:rPr lang="en-US" dirty="0"/>
              <a:t>Agile methods promote a sustainable pace for software development</a:t>
            </a:r>
          </a:p>
          <a:p>
            <a:pPr lvl="1"/>
            <a:r>
              <a:rPr lang="en-US" dirty="0"/>
              <a:t>i.e. a pace that can be sustained indefinitely; no heroics</a:t>
            </a:r>
          </a:p>
          <a:p>
            <a:endParaRPr lang="en-US" dirty="0"/>
          </a:p>
        </p:txBody>
      </p:sp>
      <p:sp>
        <p:nvSpPr>
          <p:cNvPr id="4" name="Slide Number Placeholder 3">
            <a:extLst>
              <a:ext uri="{FF2B5EF4-FFF2-40B4-BE49-F238E27FC236}">
                <a16:creationId xmlns:a16="http://schemas.microsoft.com/office/drawing/2014/main" id="{D575D48B-7687-8541-9AC8-6EE52B829BD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5831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2215-B92A-744C-A596-695257CAE7FB}"/>
              </a:ext>
            </a:extLst>
          </p:cNvPr>
          <p:cNvSpPr>
            <a:spLocks noGrp="1"/>
          </p:cNvSpPr>
          <p:nvPr>
            <p:ph type="title"/>
          </p:nvPr>
        </p:nvSpPr>
        <p:spPr/>
        <p:txBody>
          <a:bodyPr/>
          <a:lstStyle/>
          <a:p>
            <a:r>
              <a:rPr lang="en-US" dirty="0"/>
              <a:t>Individuals and Interactions over</a:t>
            </a:r>
            <a:br>
              <a:rPr lang="en-US" dirty="0"/>
            </a:br>
            <a:r>
              <a:rPr lang="en-US" dirty="0"/>
              <a:t>Processes and Tools (2)</a:t>
            </a:r>
          </a:p>
        </p:txBody>
      </p:sp>
      <p:sp>
        <p:nvSpPr>
          <p:cNvPr id="3" name="Content Placeholder 2">
            <a:extLst>
              <a:ext uri="{FF2B5EF4-FFF2-40B4-BE49-F238E27FC236}">
                <a16:creationId xmlns:a16="http://schemas.microsoft.com/office/drawing/2014/main" id="{F814E94B-992C-0E44-924E-D7F47D3EE31C}"/>
              </a:ext>
            </a:extLst>
          </p:cNvPr>
          <p:cNvSpPr>
            <a:spLocks noGrp="1"/>
          </p:cNvSpPr>
          <p:nvPr>
            <p:ph idx="1"/>
          </p:nvPr>
        </p:nvSpPr>
        <p:spPr/>
        <p:txBody>
          <a:bodyPr/>
          <a:lstStyle/>
          <a:p>
            <a:r>
              <a:rPr lang="en-US" dirty="0"/>
              <a:t>Agile methods incorporate very regular communication of status, identification of issues, and retrospectives/postmortems on efforts</a:t>
            </a:r>
          </a:p>
          <a:p>
            <a:pPr lvl="1"/>
            <a:r>
              <a:rPr lang="en-US" dirty="0"/>
              <a:t>Preferably face-to-face interactions</a:t>
            </a:r>
          </a:p>
          <a:p>
            <a:pPr lvl="1"/>
            <a:r>
              <a:rPr lang="en-US" dirty="0"/>
              <a:t>A common approach:</a:t>
            </a:r>
          </a:p>
          <a:p>
            <a:pPr lvl="2"/>
            <a:r>
              <a:rPr lang="en-US" dirty="0"/>
              <a:t>Daily interactions between software developers</a:t>
            </a:r>
          </a:p>
          <a:p>
            <a:pPr lvl="2"/>
            <a:r>
              <a:rPr lang="en-US" dirty="0"/>
              <a:t>Planning and retrospectives every 1-4 weeks</a:t>
            </a:r>
          </a:p>
          <a:p>
            <a:r>
              <a:rPr lang="en-US" dirty="0"/>
              <a:t>Agile methods also respect the time of individuals</a:t>
            </a:r>
          </a:p>
          <a:p>
            <a:pPr lvl="1"/>
            <a:r>
              <a:rPr lang="en-US" dirty="0"/>
              <a:t>Meetings are time-boxed so that software developers can focus on the problems they are solving</a:t>
            </a:r>
          </a:p>
          <a:p>
            <a:pPr lvl="1"/>
            <a:r>
              <a:rPr lang="en-US" dirty="0"/>
              <a:t>e.g. daily status meetings time-boxed to 15 minutes</a:t>
            </a:r>
          </a:p>
          <a:p>
            <a:pPr lvl="1"/>
            <a:r>
              <a:rPr lang="en-US" dirty="0"/>
              <a:t>e.g. planning meetings time-boxed to 1 hour per week of development effort</a:t>
            </a:r>
          </a:p>
        </p:txBody>
      </p:sp>
      <p:sp>
        <p:nvSpPr>
          <p:cNvPr id="4" name="Slide Number Placeholder 3">
            <a:extLst>
              <a:ext uri="{FF2B5EF4-FFF2-40B4-BE49-F238E27FC236}">
                <a16:creationId xmlns:a16="http://schemas.microsoft.com/office/drawing/2014/main" id="{2EFC2E3A-57E8-EF4C-9645-EEE37842B2A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199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79A5-D2FF-5742-B371-B0B625D635DA}"/>
              </a:ext>
            </a:extLst>
          </p:cNvPr>
          <p:cNvSpPr>
            <a:spLocks noGrp="1"/>
          </p:cNvSpPr>
          <p:nvPr>
            <p:ph type="title"/>
          </p:nvPr>
        </p:nvSpPr>
        <p:spPr/>
        <p:txBody>
          <a:bodyPr/>
          <a:lstStyle/>
          <a:p>
            <a:r>
              <a:rPr lang="en-US" dirty="0"/>
              <a:t>Working Software over</a:t>
            </a:r>
            <a:br>
              <a:rPr lang="en-US" dirty="0"/>
            </a:br>
            <a:r>
              <a:rPr lang="en-US" dirty="0"/>
              <a:t>Comprehensive Documentation</a:t>
            </a:r>
          </a:p>
        </p:txBody>
      </p:sp>
      <p:sp>
        <p:nvSpPr>
          <p:cNvPr id="3" name="Content Placeholder 2">
            <a:extLst>
              <a:ext uri="{FF2B5EF4-FFF2-40B4-BE49-F238E27FC236}">
                <a16:creationId xmlns:a16="http://schemas.microsoft.com/office/drawing/2014/main" id="{C0D1675F-806C-3A42-BE2D-E2202B778064}"/>
              </a:ext>
            </a:extLst>
          </p:cNvPr>
          <p:cNvSpPr>
            <a:spLocks noGrp="1"/>
          </p:cNvSpPr>
          <p:nvPr>
            <p:ph idx="1"/>
          </p:nvPr>
        </p:nvSpPr>
        <p:spPr/>
        <p:txBody>
          <a:bodyPr>
            <a:normAutofit fontScale="85000" lnSpcReduction="20000"/>
          </a:bodyPr>
          <a:lstStyle/>
          <a:p>
            <a:r>
              <a:rPr lang="en-US" dirty="0"/>
              <a:t>Requirements specifications and design documents have one main purpose:  to help get to useful, working software</a:t>
            </a:r>
          </a:p>
          <a:p>
            <a:pPr lvl="1"/>
            <a:r>
              <a:rPr lang="en-US" dirty="0"/>
              <a:t>Customers generally don’t care about them once they have their software!</a:t>
            </a:r>
          </a:p>
          <a:p>
            <a:r>
              <a:rPr lang="en-US" dirty="0"/>
              <a:t>Agile methods generally maintain only documentation that allows the project to be developed, used and maintained, and no more</a:t>
            </a:r>
          </a:p>
          <a:p>
            <a:pPr lvl="1"/>
            <a:r>
              <a:rPr lang="en-US" dirty="0"/>
              <a:t>A common agile approach:  “just barely enough” documentation</a:t>
            </a:r>
          </a:p>
          <a:p>
            <a:pPr lvl="1"/>
            <a:r>
              <a:rPr lang="en-US" dirty="0"/>
              <a:t>Focus on what developers can’t easily figure out looking at the code: the “big picture,” and “why?” rather than “what?”</a:t>
            </a:r>
          </a:p>
          <a:p>
            <a:pPr lvl="1"/>
            <a:r>
              <a:rPr lang="en-US" dirty="0"/>
              <a:t>Do work “at</a:t>
            </a:r>
            <a:r>
              <a:rPr lang="en-US" baseline="0" dirty="0"/>
              <a:t> the latest </a:t>
            </a:r>
            <a:r>
              <a:rPr lang="en-US" i="1" baseline="0" dirty="0"/>
              <a:t>responsible</a:t>
            </a:r>
            <a:r>
              <a:rPr lang="en-US" i="0" baseline="0" dirty="0"/>
              <a:t> moment”</a:t>
            </a:r>
          </a:p>
          <a:p>
            <a:pPr lvl="2"/>
            <a:r>
              <a:rPr lang="en-US" dirty="0"/>
              <a:t>Guards against wasted work from changing requirements</a:t>
            </a:r>
          </a:p>
          <a:p>
            <a:r>
              <a:rPr lang="en-US" dirty="0"/>
              <a:t>Agile methods generally use lightweight representations for software requirements, UI designs, software architecture/design, etc.</a:t>
            </a:r>
          </a:p>
          <a:p>
            <a:pPr lvl="1"/>
            <a:r>
              <a:rPr lang="en-US" dirty="0"/>
              <a:t>e.g. a whiteboard sketch of a UI workflow or domain model</a:t>
            </a:r>
          </a:p>
          <a:p>
            <a:pPr lvl="1"/>
            <a:r>
              <a:rPr lang="en-US" dirty="0"/>
              <a:t>e.g. a 3x5 card with a brief user story described on it</a:t>
            </a:r>
          </a:p>
          <a:p>
            <a:pPr lvl="1"/>
            <a:r>
              <a:rPr lang="en-US" dirty="0"/>
              <a:t>e.g. GitHub Issues to capture feature requests as well as bugs</a:t>
            </a:r>
          </a:p>
        </p:txBody>
      </p:sp>
      <p:sp>
        <p:nvSpPr>
          <p:cNvPr id="4" name="Slide Number Placeholder 3">
            <a:extLst>
              <a:ext uri="{FF2B5EF4-FFF2-40B4-BE49-F238E27FC236}">
                <a16:creationId xmlns:a16="http://schemas.microsoft.com/office/drawing/2014/main" id="{9894CC2C-3FF0-E040-B898-B1EBE58ABDA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57296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7F3-B551-5F42-85A1-0EF301D3209E}"/>
              </a:ext>
            </a:extLst>
          </p:cNvPr>
          <p:cNvSpPr>
            <a:spLocks noGrp="1"/>
          </p:cNvSpPr>
          <p:nvPr>
            <p:ph type="title"/>
          </p:nvPr>
        </p:nvSpPr>
        <p:spPr/>
        <p:txBody>
          <a:bodyPr/>
          <a:lstStyle/>
          <a:p>
            <a:r>
              <a:rPr lang="en-US" dirty="0"/>
              <a:t>Customer Collaboration over</a:t>
            </a:r>
            <a:br>
              <a:rPr lang="en-US" dirty="0"/>
            </a:br>
            <a:r>
              <a:rPr lang="en-US" dirty="0"/>
              <a:t>Contract Negotiation</a:t>
            </a:r>
          </a:p>
        </p:txBody>
      </p:sp>
      <p:sp>
        <p:nvSpPr>
          <p:cNvPr id="3" name="Content Placeholder 2">
            <a:extLst>
              <a:ext uri="{FF2B5EF4-FFF2-40B4-BE49-F238E27FC236}">
                <a16:creationId xmlns:a16="http://schemas.microsoft.com/office/drawing/2014/main" id="{7E3FA847-85BC-CB42-AE49-334090AB047B}"/>
              </a:ext>
            </a:extLst>
          </p:cNvPr>
          <p:cNvSpPr>
            <a:spLocks noGrp="1"/>
          </p:cNvSpPr>
          <p:nvPr>
            <p:ph idx="1"/>
          </p:nvPr>
        </p:nvSpPr>
        <p:spPr/>
        <p:txBody>
          <a:bodyPr>
            <a:normAutofit/>
          </a:bodyPr>
          <a:lstStyle/>
          <a:p>
            <a:r>
              <a:rPr lang="en-US" dirty="0"/>
              <a:t>“Contract negotiation” means:  “Give me a specification of what you want, then leave me alone so I can go get it done.”</a:t>
            </a:r>
          </a:p>
          <a:p>
            <a:pPr lvl="1"/>
            <a:r>
              <a:rPr lang="en-US" dirty="0"/>
              <a:t>Can occur between team members, as well as between a team and its client</a:t>
            </a:r>
          </a:p>
          <a:p>
            <a:pPr lvl="1"/>
            <a:r>
              <a:rPr lang="en-US" dirty="0"/>
              <a:t>Tends to make processes less flexible and adaptable to change</a:t>
            </a:r>
          </a:p>
          <a:p>
            <a:r>
              <a:rPr lang="en-US" dirty="0"/>
              <a:t>Agile expects requirements, or the understanding of requirements, to change!</a:t>
            </a:r>
          </a:p>
          <a:p>
            <a:pPr lvl="1"/>
            <a:r>
              <a:rPr lang="en-US" dirty="0"/>
              <a:t>Encourages constant collaboration within teams, and between developers and clients, to ensure that everyone’s needs and goals are being met</a:t>
            </a:r>
          </a:p>
          <a:p>
            <a:pPr lvl="1"/>
            <a:r>
              <a:rPr lang="en-US" dirty="0"/>
              <a:t>Some agile approaches do limit opportunities to change requirements to reduce “requirements churn”</a:t>
            </a:r>
          </a:p>
        </p:txBody>
      </p:sp>
      <p:sp>
        <p:nvSpPr>
          <p:cNvPr id="4" name="Slide Number Placeholder 3">
            <a:extLst>
              <a:ext uri="{FF2B5EF4-FFF2-40B4-BE49-F238E27FC236}">
                <a16:creationId xmlns:a16="http://schemas.microsoft.com/office/drawing/2014/main" id="{FC1B6082-A76A-7F4B-8E2F-F5B98EDC905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329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D4DE-78FE-9344-9124-88808CF69B0A}"/>
              </a:ext>
            </a:extLst>
          </p:cNvPr>
          <p:cNvSpPr>
            <a:spLocks noGrp="1"/>
          </p:cNvSpPr>
          <p:nvPr>
            <p:ph type="title"/>
          </p:nvPr>
        </p:nvSpPr>
        <p:spPr/>
        <p:txBody>
          <a:bodyPr/>
          <a:lstStyle/>
          <a:p>
            <a:r>
              <a:rPr lang="en-US" dirty="0"/>
              <a:t>Responding to Change over</a:t>
            </a:r>
            <a:br>
              <a:rPr lang="en-US" dirty="0"/>
            </a:br>
            <a:r>
              <a:rPr lang="en-US" dirty="0"/>
              <a:t>Following a Plan</a:t>
            </a:r>
          </a:p>
        </p:txBody>
      </p:sp>
      <p:sp>
        <p:nvSpPr>
          <p:cNvPr id="3" name="Content Placeholder 2">
            <a:extLst>
              <a:ext uri="{FF2B5EF4-FFF2-40B4-BE49-F238E27FC236}">
                <a16:creationId xmlns:a16="http://schemas.microsoft.com/office/drawing/2014/main" id="{F3233681-47B7-C046-BD7C-6B5575A5E204}"/>
              </a:ext>
            </a:extLst>
          </p:cNvPr>
          <p:cNvSpPr>
            <a:spLocks noGrp="1"/>
          </p:cNvSpPr>
          <p:nvPr>
            <p:ph idx="1"/>
          </p:nvPr>
        </p:nvSpPr>
        <p:spPr/>
        <p:txBody>
          <a:bodyPr/>
          <a:lstStyle/>
          <a:p>
            <a:r>
              <a:rPr lang="en-US" dirty="0"/>
              <a:t>When requirements change, the current plan may no longer be the right plan</a:t>
            </a:r>
          </a:p>
          <a:p>
            <a:r>
              <a:rPr lang="en-US" dirty="0"/>
              <a:t>Agile methods adapt to change by reviewing and revising plans iteratively, over short time periods</a:t>
            </a:r>
          </a:p>
          <a:p>
            <a:r>
              <a:rPr lang="en-US" dirty="0"/>
              <a:t>Agile methods tend to only have detailed plans for the short- to medium-term</a:t>
            </a:r>
          </a:p>
          <a:p>
            <a:pPr lvl="1"/>
            <a:r>
              <a:rPr lang="en-US" dirty="0"/>
              <a:t>It doesn’t make sense to devise detailed plans for the long-term, if circumstances are likely to change</a:t>
            </a:r>
          </a:p>
          <a:p>
            <a:pPr lvl="1"/>
            <a:r>
              <a:rPr lang="en-US" dirty="0"/>
              <a:t>If [when] changes come, any effort spent on detailed long-term plans would have been wasted</a:t>
            </a:r>
          </a:p>
        </p:txBody>
      </p:sp>
      <p:sp>
        <p:nvSpPr>
          <p:cNvPr id="4" name="Slide Number Placeholder 3">
            <a:extLst>
              <a:ext uri="{FF2B5EF4-FFF2-40B4-BE49-F238E27FC236}">
                <a16:creationId xmlns:a16="http://schemas.microsoft.com/office/drawing/2014/main" id="{1610A1D1-821C-FA45-9061-F51016689FC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915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fontScale="92500" lnSpcReduction="20000"/>
          </a:bodyPr>
          <a:lstStyle/>
          <a:p>
            <a:r>
              <a:rPr lang="en-US" b="1" dirty="0"/>
              <a:t>Scrum</a:t>
            </a:r>
            <a:r>
              <a:rPr lang="en-US" dirty="0"/>
              <a:t> (and variants)</a:t>
            </a:r>
            <a:r>
              <a:rPr lang="en-US" baseline="0" dirty="0"/>
              <a:t> is</a:t>
            </a:r>
            <a:r>
              <a:rPr lang="en-US" dirty="0"/>
              <a:t> one of the most widely used agile methodologies</a:t>
            </a:r>
          </a:p>
          <a:p>
            <a:r>
              <a:rPr lang="en-US" dirty="0"/>
              <a:t>Initial phase:  </a:t>
            </a:r>
            <a:r>
              <a:rPr lang="en-US" b="1" dirty="0"/>
              <a:t>project envisioning</a:t>
            </a:r>
          </a:p>
          <a:p>
            <a:pPr lvl="1"/>
            <a:r>
              <a:rPr lang="en-US" dirty="0"/>
              <a:t>How long this takes depends on the scope of the project</a:t>
            </a:r>
          </a:p>
          <a:p>
            <a:pPr lvl="2"/>
            <a:r>
              <a:rPr lang="en-US" dirty="0"/>
              <a:t>May be as much as 2-4 weeks</a:t>
            </a:r>
          </a:p>
          <a:p>
            <a:r>
              <a:rPr lang="en-US" dirty="0"/>
              <a:t>At a high level, the client and the team define the following:</a:t>
            </a:r>
          </a:p>
          <a:p>
            <a:pPr lvl="1"/>
            <a:r>
              <a:rPr lang="en-US" dirty="0"/>
              <a:t>A project vision – what the project is intended to accomplish</a:t>
            </a:r>
          </a:p>
          <a:p>
            <a:pPr lvl="2"/>
            <a:r>
              <a:rPr lang="en-US" dirty="0"/>
              <a:t>No longer than a few pages at most, and often much shorter</a:t>
            </a:r>
          </a:p>
          <a:p>
            <a:pPr lvl="1"/>
            <a:r>
              <a:rPr lang="en-US" dirty="0"/>
              <a:t>A project backlog – a list of key features to be implemented</a:t>
            </a:r>
          </a:p>
          <a:p>
            <a:pPr lvl="2"/>
            <a:r>
              <a:rPr lang="en-US" dirty="0"/>
              <a:t>In envisioning, the features tend to be high-level and broad</a:t>
            </a:r>
          </a:p>
          <a:p>
            <a:pPr lvl="2"/>
            <a:r>
              <a:rPr lang="en-US" dirty="0"/>
              <a:t>Typically expressed as “User Stories”</a:t>
            </a:r>
          </a:p>
          <a:p>
            <a:pPr lvl="2"/>
            <a:r>
              <a:rPr lang="en-US" dirty="0"/>
              <a:t>Future efforts will refine the details</a:t>
            </a:r>
          </a:p>
          <a:p>
            <a:pPr lvl="1"/>
            <a:r>
              <a:rPr lang="en-US" dirty="0"/>
              <a:t>An initial roadmap – a series of releases that include features in the backlog</a:t>
            </a:r>
          </a:p>
          <a:p>
            <a:pPr lvl="2"/>
            <a:r>
              <a:rPr lang="en-US" dirty="0"/>
              <a:t>The first release should be the “Minimal Viable Product”</a:t>
            </a:r>
          </a:p>
        </p:txBody>
      </p:sp>
      <p:sp>
        <p:nvSpPr>
          <p:cNvPr id="4" name="Slide Number Placeholder 3">
            <a:extLst>
              <a:ext uri="{FF2B5EF4-FFF2-40B4-BE49-F238E27FC236}">
                <a16:creationId xmlns:a16="http://schemas.microsoft.com/office/drawing/2014/main" id="{9A2AE853-62A3-2849-B8D0-543520FD0AB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563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fontScale="92500" lnSpcReduction="10000"/>
          </a:bodyPr>
          <a:lstStyle/>
          <a:p>
            <a:r>
              <a:rPr lang="en-US" dirty="0"/>
              <a:t>After project envisioning is completed, development occurs in a series of time-boxed iterations (1 week to 4 weeks) called </a:t>
            </a:r>
            <a:r>
              <a:rPr lang="en-US" b="1" dirty="0"/>
              <a:t>sprints</a:t>
            </a:r>
            <a:r>
              <a:rPr lang="en-US" dirty="0"/>
              <a:t> or </a:t>
            </a:r>
            <a:r>
              <a:rPr lang="en-US" b="1" dirty="0"/>
              <a:t>iterations</a:t>
            </a:r>
          </a:p>
          <a:p>
            <a:r>
              <a:rPr lang="en-US" dirty="0"/>
              <a:t>Sprints start with a </a:t>
            </a:r>
            <a:r>
              <a:rPr lang="en-US" b="1" dirty="0"/>
              <a:t>planning meeting</a:t>
            </a:r>
            <a:r>
              <a:rPr lang="en-US" dirty="0"/>
              <a:t>, time-boxed to 1 hour per week</a:t>
            </a:r>
          </a:p>
          <a:p>
            <a:pPr lvl="1"/>
            <a:r>
              <a:rPr lang="en-US" dirty="0"/>
              <a:t>e.g. for a 4-week sprint, the planning meeting may be no longer than 4 hours</a:t>
            </a:r>
          </a:p>
          <a:p>
            <a:r>
              <a:rPr lang="en-US" dirty="0"/>
              <a:t>The developers choose features from the project backlog to be implemented in the sprint</a:t>
            </a:r>
          </a:p>
          <a:p>
            <a:pPr lvl="1"/>
            <a:r>
              <a:rPr lang="en-US" dirty="0"/>
              <a:t>Larger features are decomposed into smaller features; details are discussed</a:t>
            </a:r>
          </a:p>
          <a:p>
            <a:pPr lvl="1"/>
            <a:r>
              <a:rPr lang="en-US" dirty="0"/>
              <a:t>Feature priority is determined by the client and the team, based on relevance to the product roadmap, risk/uncertainty, level of difficulty, etc.</a:t>
            </a:r>
          </a:p>
          <a:p>
            <a:pPr lvl="2"/>
            <a:r>
              <a:rPr lang="en-US" dirty="0"/>
              <a:t>(“</a:t>
            </a:r>
            <a:r>
              <a:rPr lang="en-US" dirty="0" err="1"/>
              <a:t>MoSCoW</a:t>
            </a:r>
            <a:r>
              <a:rPr lang="en-US" dirty="0"/>
              <a:t>” – stay tuned!)</a:t>
            </a:r>
          </a:p>
          <a:p>
            <a:pPr lvl="1"/>
            <a:r>
              <a:rPr lang="en-US" dirty="0"/>
              <a:t>Implementation cost is determined by the developers</a:t>
            </a:r>
          </a:p>
          <a:p>
            <a:r>
              <a:rPr lang="en-US" dirty="0"/>
              <a:t>The developers commit to completing those tasks within the sprint</a:t>
            </a:r>
          </a:p>
          <a:p>
            <a:pPr lvl="1"/>
            <a:endParaRPr lang="en-US" dirty="0"/>
          </a:p>
        </p:txBody>
      </p:sp>
      <p:sp>
        <p:nvSpPr>
          <p:cNvPr id="4" name="Slide Number Placeholder 3">
            <a:extLst>
              <a:ext uri="{FF2B5EF4-FFF2-40B4-BE49-F238E27FC236}">
                <a16:creationId xmlns:a16="http://schemas.microsoft.com/office/drawing/2014/main" id="{ADFCF0AC-819F-7244-8B57-D9128AABDBC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800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D2AD-ECD8-4A65-C0F2-4D8F5E8B1A87}"/>
              </a:ext>
            </a:extLst>
          </p:cNvPr>
          <p:cNvSpPr>
            <a:spLocks noGrp="1"/>
          </p:cNvSpPr>
          <p:nvPr>
            <p:ph type="title"/>
          </p:nvPr>
        </p:nvSpPr>
        <p:spPr/>
        <p:txBody>
          <a:bodyPr/>
          <a:lstStyle/>
          <a:p>
            <a:r>
              <a:rPr lang="en-US" dirty="0"/>
              <a:t>What is</a:t>
            </a:r>
            <a:r>
              <a:rPr lang="en-US" baseline="0" dirty="0"/>
              <a:t> Project Management?</a:t>
            </a:r>
            <a:endParaRPr lang="en-US" dirty="0"/>
          </a:p>
        </p:txBody>
      </p:sp>
      <p:sp>
        <p:nvSpPr>
          <p:cNvPr id="3" name="Content Placeholder 2">
            <a:extLst>
              <a:ext uri="{FF2B5EF4-FFF2-40B4-BE49-F238E27FC236}">
                <a16:creationId xmlns:a16="http://schemas.microsoft.com/office/drawing/2014/main" id="{3AC79003-30CE-F9F1-1300-C340A2759FA2}"/>
              </a:ext>
            </a:extLst>
          </p:cNvPr>
          <p:cNvSpPr>
            <a:spLocks noGrp="1"/>
          </p:cNvSpPr>
          <p:nvPr>
            <p:ph idx="1"/>
          </p:nvPr>
        </p:nvSpPr>
        <p:spPr/>
        <p:txBody>
          <a:bodyPr/>
          <a:lstStyle/>
          <a:p>
            <a:r>
              <a:rPr lang="en-US" dirty="0"/>
              <a:t>Definition:</a:t>
            </a:r>
          </a:p>
          <a:p>
            <a:pPr lvl="1"/>
            <a:r>
              <a:rPr lang="en-US" dirty="0"/>
              <a:t>Project management is the use of specific knowledge, skills, tools and techniques to deliver something of value to people. The development of software for an improved business (or scientific) process, the construction of a building (or scientific instrument), the relief effort after a natural disaster, the expansion of sales into a new geographic market—these are all examples of projects.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(from Project Management Institute website)</a:t>
            </a:r>
          </a:p>
        </p:txBody>
      </p:sp>
    </p:spTree>
    <p:extLst>
      <p:ext uri="{BB962C8B-B14F-4D97-AF65-F5344CB8AC3E}">
        <p14:creationId xmlns:p14="http://schemas.microsoft.com/office/powerpoint/2010/main" val="201119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From Sprint to Sprint</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a:bodyPr>
          <a:lstStyle/>
          <a:p>
            <a:r>
              <a:rPr lang="en-US" dirty="0"/>
              <a:t>At the end of the sprint is a </a:t>
            </a:r>
            <a:r>
              <a:rPr lang="en-US" b="1" dirty="0"/>
              <a:t>sprint demo</a:t>
            </a:r>
            <a:r>
              <a:rPr lang="en-US" dirty="0"/>
              <a:t>, and a </a:t>
            </a:r>
            <a:r>
              <a:rPr lang="en-US" b="1" dirty="0"/>
              <a:t>retrospective</a:t>
            </a:r>
          </a:p>
          <a:p>
            <a:pPr lvl="1"/>
            <a:r>
              <a:rPr lang="en-US" dirty="0"/>
              <a:t>Tends to be a short meeting, or is first part of next sprint’s planning meeting</a:t>
            </a:r>
          </a:p>
          <a:p>
            <a:r>
              <a:rPr lang="en-US" dirty="0"/>
              <a:t>Completed work is demonstrated to the client / stakeholders</a:t>
            </a:r>
          </a:p>
          <a:p>
            <a:pPr lvl="1"/>
            <a:r>
              <a:rPr lang="en-US" dirty="0"/>
              <a:t>Agile places high priority on </a:t>
            </a:r>
            <a:r>
              <a:rPr lang="en-US" i="1" dirty="0"/>
              <a:t>working software</a:t>
            </a:r>
            <a:r>
              <a:rPr lang="en-US" dirty="0"/>
              <a:t>, and on </a:t>
            </a:r>
            <a:r>
              <a:rPr lang="en-US" i="1" dirty="0"/>
              <a:t>customer collaboration</a:t>
            </a:r>
          </a:p>
          <a:p>
            <a:r>
              <a:rPr lang="en-US" dirty="0"/>
              <a:t>Everyone discusses lessons learned in the sprint</a:t>
            </a:r>
          </a:p>
          <a:p>
            <a:pPr lvl="1"/>
            <a:r>
              <a:rPr lang="en-US" dirty="0"/>
              <a:t>What unexpected issues had to be dealt with, and what was learned</a:t>
            </a:r>
          </a:p>
          <a:p>
            <a:pPr lvl="1"/>
            <a:r>
              <a:rPr lang="en-US" dirty="0"/>
              <a:t>What can be done better in future sprints</a:t>
            </a:r>
          </a:p>
          <a:p>
            <a:r>
              <a:rPr lang="en-US" dirty="0"/>
              <a:t>A sprint may include releasing/deploying software, or it may not</a:t>
            </a:r>
          </a:p>
          <a:p>
            <a:pPr lvl="1"/>
            <a:r>
              <a:rPr lang="en-US" dirty="0"/>
              <a:t>Depends on where the team is with respect to the product roadmap</a:t>
            </a:r>
          </a:p>
        </p:txBody>
      </p:sp>
      <p:sp>
        <p:nvSpPr>
          <p:cNvPr id="4" name="Slide Number Placeholder 3">
            <a:extLst>
              <a:ext uri="{FF2B5EF4-FFF2-40B4-BE49-F238E27FC236}">
                <a16:creationId xmlns:a16="http://schemas.microsoft.com/office/drawing/2014/main" id="{AC74B7F5-BFF6-8843-A2D2-C106FA78653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7376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9E71-F4E1-5749-AD5E-65F88F2923FE}"/>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EE833F95-2948-844F-A992-3FBBDA972F6E}"/>
              </a:ext>
            </a:extLst>
          </p:cNvPr>
          <p:cNvSpPr>
            <a:spLocks noGrp="1"/>
          </p:cNvSpPr>
          <p:nvPr>
            <p:ph idx="1"/>
          </p:nvPr>
        </p:nvSpPr>
        <p:spPr/>
        <p:txBody>
          <a:bodyPr/>
          <a:lstStyle/>
          <a:p>
            <a:r>
              <a:rPr lang="en-US" dirty="0"/>
              <a:t>Agile does requirements gathering and design incrementally, mostly just before implementation</a:t>
            </a:r>
          </a:p>
          <a:p>
            <a:r>
              <a:rPr lang="en-US" dirty="0"/>
              <a:t>Overall, may be more costly than a well-executed waterfall approach, </a:t>
            </a:r>
            <a:r>
              <a:rPr lang="en-US" i="1" dirty="0"/>
              <a:t>as long as requirements and design don’t change!</a:t>
            </a:r>
          </a:p>
        </p:txBody>
      </p:sp>
      <p:cxnSp>
        <p:nvCxnSpPr>
          <p:cNvPr id="5" name="Straight Arrow Connector 4">
            <a:extLst>
              <a:ext uri="{FF2B5EF4-FFF2-40B4-BE49-F238E27FC236}">
                <a16:creationId xmlns:a16="http://schemas.microsoft.com/office/drawing/2014/main" id="{97390689-CD38-2D41-B23A-BD4B0D2D1B7B}"/>
              </a:ext>
            </a:extLst>
          </p:cNvPr>
          <p:cNvCxnSpPr>
            <a:cxnSpLocks/>
          </p:cNvCxnSpPr>
          <p:nvPr/>
        </p:nvCxnSpPr>
        <p:spPr>
          <a:xfrm flipV="1">
            <a:off x="2133600" y="3352800"/>
            <a:ext cx="0" cy="32004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31FD10A-8499-8A47-9B81-9504ECD86B09}"/>
              </a:ext>
            </a:extLst>
          </p:cNvPr>
          <p:cNvCxnSpPr>
            <a:cxnSpLocks/>
          </p:cNvCxnSpPr>
          <p:nvPr/>
        </p:nvCxnSpPr>
        <p:spPr>
          <a:xfrm>
            <a:off x="1981200" y="6400800"/>
            <a:ext cx="8229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9F5314FE-4E77-FA47-A61B-2A3B119F58A3}"/>
              </a:ext>
            </a:extLst>
          </p:cNvPr>
          <p:cNvSpPr/>
          <p:nvPr/>
        </p:nvSpPr>
        <p:spPr>
          <a:xfrm>
            <a:off x="2162431" y="4184422"/>
            <a:ext cx="1631094" cy="2162831"/>
          </a:xfrm>
          <a:custGeom>
            <a:avLst/>
            <a:gdLst>
              <a:gd name="connsiteX0" fmla="*/ 0 w 7760044"/>
              <a:gd name="connsiteY0" fmla="*/ 2766964 h 2873020"/>
              <a:gd name="connsiteX1" fmla="*/ 481914 w 7760044"/>
              <a:gd name="connsiteY1" fmla="*/ 357397 h 2873020"/>
              <a:gd name="connsiteX2" fmla="*/ 1124465 w 7760044"/>
              <a:gd name="connsiteY2" fmla="*/ 246186 h 2873020"/>
              <a:gd name="connsiteX3" fmla="*/ 1742303 w 7760044"/>
              <a:gd name="connsiteY3" fmla="*/ 2606326 h 2873020"/>
              <a:gd name="connsiteX4" fmla="*/ 7760044 w 7760044"/>
              <a:gd name="connsiteY4" fmla="*/ 2717537 h 2873020"/>
              <a:gd name="connsiteX0" fmla="*/ 0 w 7760044"/>
              <a:gd name="connsiteY0" fmla="*/ 2755158 h 2790764"/>
              <a:gd name="connsiteX1" fmla="*/ 481914 w 7760044"/>
              <a:gd name="connsiteY1" fmla="*/ 345591 h 2790764"/>
              <a:gd name="connsiteX2" fmla="*/ 1124465 w 7760044"/>
              <a:gd name="connsiteY2" fmla="*/ 234380 h 2790764"/>
              <a:gd name="connsiteX3" fmla="*/ 2360141 w 7760044"/>
              <a:gd name="connsiteY3" fmla="*/ 2421526 h 2790764"/>
              <a:gd name="connsiteX4" fmla="*/ 7760044 w 7760044"/>
              <a:gd name="connsiteY4" fmla="*/ 2705731 h 2790764"/>
              <a:gd name="connsiteX0" fmla="*/ 0 w 7760044"/>
              <a:gd name="connsiteY0" fmla="*/ 2739872 h 2774477"/>
              <a:gd name="connsiteX1" fmla="*/ 481914 w 7760044"/>
              <a:gd name="connsiteY1" fmla="*/ 330305 h 2774477"/>
              <a:gd name="connsiteX2" fmla="*/ 1445740 w 7760044"/>
              <a:gd name="connsiteY2" fmla="*/ 243808 h 2774477"/>
              <a:gd name="connsiteX3" fmla="*/ 2360141 w 7760044"/>
              <a:gd name="connsiteY3" fmla="*/ 2406240 h 2774477"/>
              <a:gd name="connsiteX4" fmla="*/ 7760044 w 7760044"/>
              <a:gd name="connsiteY4" fmla="*/ 2690445 h 2774477"/>
              <a:gd name="connsiteX0" fmla="*/ 0 w 7760044"/>
              <a:gd name="connsiteY0" fmla="*/ 2739872 h 2739872"/>
              <a:gd name="connsiteX1" fmla="*/ 481914 w 7760044"/>
              <a:gd name="connsiteY1" fmla="*/ 330305 h 2739872"/>
              <a:gd name="connsiteX2" fmla="*/ 1445740 w 7760044"/>
              <a:gd name="connsiteY2" fmla="*/ 243808 h 2739872"/>
              <a:gd name="connsiteX3" fmla="*/ 2360141 w 7760044"/>
              <a:gd name="connsiteY3" fmla="*/ 2406240 h 2739872"/>
              <a:gd name="connsiteX4" fmla="*/ 7760044 w 7760044"/>
              <a:gd name="connsiteY4" fmla="*/ 2690445 h 2739872"/>
              <a:gd name="connsiteX0" fmla="*/ 0 w 7760044"/>
              <a:gd name="connsiteY0" fmla="*/ 2710782 h 2710782"/>
              <a:gd name="connsiteX1" fmla="*/ 481914 w 7760044"/>
              <a:gd name="connsiteY1" fmla="*/ 301215 h 2710782"/>
              <a:gd name="connsiteX2" fmla="*/ 1359243 w 7760044"/>
              <a:gd name="connsiteY2" fmla="*/ 264145 h 2710782"/>
              <a:gd name="connsiteX3" fmla="*/ 2360141 w 7760044"/>
              <a:gd name="connsiteY3" fmla="*/ 2377150 h 2710782"/>
              <a:gd name="connsiteX4" fmla="*/ 7760044 w 7760044"/>
              <a:gd name="connsiteY4" fmla="*/ 2661355 h 2710782"/>
              <a:gd name="connsiteX0" fmla="*/ 0 w 7760044"/>
              <a:gd name="connsiteY0" fmla="*/ 2525824 h 2525824"/>
              <a:gd name="connsiteX1" fmla="*/ 345990 w 7760044"/>
              <a:gd name="connsiteY1" fmla="*/ 647597 h 2525824"/>
              <a:gd name="connsiteX2" fmla="*/ 1359243 w 7760044"/>
              <a:gd name="connsiteY2" fmla="*/ 79187 h 2525824"/>
              <a:gd name="connsiteX3" fmla="*/ 2360141 w 7760044"/>
              <a:gd name="connsiteY3" fmla="*/ 2192192 h 2525824"/>
              <a:gd name="connsiteX4" fmla="*/ 7760044 w 7760044"/>
              <a:gd name="connsiteY4" fmla="*/ 2476397 h 2525824"/>
              <a:gd name="connsiteX0" fmla="*/ 0 w 7760044"/>
              <a:gd name="connsiteY0" fmla="*/ 2127445 h 2127445"/>
              <a:gd name="connsiteX1" fmla="*/ 345990 w 7760044"/>
              <a:gd name="connsiteY1" fmla="*/ 249218 h 2127445"/>
              <a:gd name="connsiteX2" fmla="*/ 1173892 w 7760044"/>
              <a:gd name="connsiteY2" fmla="*/ 187435 h 2127445"/>
              <a:gd name="connsiteX3" fmla="*/ 2360141 w 7760044"/>
              <a:gd name="connsiteY3" fmla="*/ 1793813 h 2127445"/>
              <a:gd name="connsiteX4" fmla="*/ 7760044 w 7760044"/>
              <a:gd name="connsiteY4" fmla="*/ 2078018 h 2127445"/>
              <a:gd name="connsiteX0" fmla="*/ 0 w 7760044"/>
              <a:gd name="connsiteY0" fmla="*/ 2142167 h 2179891"/>
              <a:gd name="connsiteX1" fmla="*/ 345990 w 7760044"/>
              <a:gd name="connsiteY1" fmla="*/ 263940 h 2179891"/>
              <a:gd name="connsiteX2" fmla="*/ 1173892 w 7760044"/>
              <a:gd name="connsiteY2" fmla="*/ 202157 h 2179891"/>
              <a:gd name="connsiteX3" fmla="*/ 2248931 w 7760044"/>
              <a:gd name="connsiteY3" fmla="*/ 2030957 h 2179891"/>
              <a:gd name="connsiteX4" fmla="*/ 7760044 w 7760044"/>
              <a:gd name="connsiteY4" fmla="*/ 2092740 h 2179891"/>
              <a:gd name="connsiteX0" fmla="*/ 0 w 2248931"/>
              <a:gd name="connsiteY0" fmla="*/ 2142167 h 2142167"/>
              <a:gd name="connsiteX1" fmla="*/ 345990 w 2248931"/>
              <a:gd name="connsiteY1" fmla="*/ 263940 h 2142167"/>
              <a:gd name="connsiteX2" fmla="*/ 1173892 w 2248931"/>
              <a:gd name="connsiteY2" fmla="*/ 202157 h 2142167"/>
              <a:gd name="connsiteX3" fmla="*/ 2248931 w 2248931"/>
              <a:gd name="connsiteY3" fmla="*/ 2030957 h 2142167"/>
              <a:gd name="connsiteX0" fmla="*/ 0 w 1865872"/>
              <a:gd name="connsiteY0" fmla="*/ 2148806 h 2148806"/>
              <a:gd name="connsiteX1" fmla="*/ 345990 w 1865872"/>
              <a:gd name="connsiteY1" fmla="*/ 270579 h 2148806"/>
              <a:gd name="connsiteX2" fmla="*/ 1173892 w 1865872"/>
              <a:gd name="connsiteY2" fmla="*/ 208796 h 2148806"/>
              <a:gd name="connsiteX3" fmla="*/ 1865872 w 1865872"/>
              <a:gd name="connsiteY3" fmla="*/ 2136450 h 2148806"/>
              <a:gd name="connsiteX0" fmla="*/ 0 w 1865872"/>
              <a:gd name="connsiteY0" fmla="*/ 2148806 h 2148806"/>
              <a:gd name="connsiteX1" fmla="*/ 345990 w 1865872"/>
              <a:gd name="connsiteY1" fmla="*/ 270579 h 2148806"/>
              <a:gd name="connsiteX2" fmla="*/ 1173892 w 1865872"/>
              <a:gd name="connsiteY2" fmla="*/ 208796 h 2148806"/>
              <a:gd name="connsiteX3" fmla="*/ 1865872 w 1865872"/>
              <a:gd name="connsiteY3" fmla="*/ 2136450 h 2148806"/>
              <a:gd name="connsiteX0" fmla="*/ 0 w 1631094"/>
              <a:gd name="connsiteY0" fmla="*/ 2150474 h 2162831"/>
              <a:gd name="connsiteX1" fmla="*/ 345990 w 1631094"/>
              <a:gd name="connsiteY1" fmla="*/ 272247 h 2162831"/>
              <a:gd name="connsiteX2" fmla="*/ 1173892 w 1631094"/>
              <a:gd name="connsiteY2" fmla="*/ 210464 h 2162831"/>
              <a:gd name="connsiteX3" fmla="*/ 1631094 w 1631094"/>
              <a:gd name="connsiteY3" fmla="*/ 2162831 h 2162831"/>
              <a:gd name="connsiteX0" fmla="*/ 0 w 1631094"/>
              <a:gd name="connsiteY0" fmla="*/ 2150474 h 2162831"/>
              <a:gd name="connsiteX1" fmla="*/ 345990 w 1631094"/>
              <a:gd name="connsiteY1" fmla="*/ 272247 h 2162831"/>
              <a:gd name="connsiteX2" fmla="*/ 1173892 w 1631094"/>
              <a:gd name="connsiteY2" fmla="*/ 210464 h 2162831"/>
              <a:gd name="connsiteX3" fmla="*/ 1631094 w 1631094"/>
              <a:gd name="connsiteY3" fmla="*/ 2162831 h 2162831"/>
            </a:gdLst>
            <a:ahLst/>
            <a:cxnLst>
              <a:cxn ang="0">
                <a:pos x="connsiteX0" y="connsiteY0"/>
              </a:cxn>
              <a:cxn ang="0">
                <a:pos x="connsiteX1" y="connsiteY1"/>
              </a:cxn>
              <a:cxn ang="0">
                <a:pos x="connsiteX2" y="connsiteY2"/>
              </a:cxn>
              <a:cxn ang="0">
                <a:pos x="connsiteX3" y="connsiteY3"/>
              </a:cxn>
            </a:cxnLst>
            <a:rect l="l" t="t" r="r" b="b"/>
            <a:pathLst>
              <a:path w="1631094" h="2162831">
                <a:moveTo>
                  <a:pt x="0" y="2150474"/>
                </a:moveTo>
                <a:cubicBezTo>
                  <a:pt x="147251" y="1155755"/>
                  <a:pt x="150341" y="595582"/>
                  <a:pt x="345990" y="272247"/>
                </a:cubicBezTo>
                <a:cubicBezTo>
                  <a:pt x="541639" y="-51088"/>
                  <a:pt x="959708" y="-104633"/>
                  <a:pt x="1173892" y="210464"/>
                </a:cubicBezTo>
                <a:cubicBezTo>
                  <a:pt x="1388076" y="525561"/>
                  <a:pt x="1398374" y="1736522"/>
                  <a:pt x="1631094" y="2162831"/>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C8D38DDF-97E0-D940-909B-D5D79F7700BF}"/>
              </a:ext>
            </a:extLst>
          </p:cNvPr>
          <p:cNvSpPr/>
          <p:nvPr/>
        </p:nvSpPr>
        <p:spPr>
          <a:xfrm>
            <a:off x="3348682" y="4191000"/>
            <a:ext cx="1631090" cy="2143898"/>
          </a:xfrm>
          <a:custGeom>
            <a:avLst/>
            <a:gdLst>
              <a:gd name="connsiteX0" fmla="*/ 0 w 7710616"/>
              <a:gd name="connsiteY0" fmla="*/ 2808078 h 2845614"/>
              <a:gd name="connsiteX1" fmla="*/ 1606378 w 7710616"/>
              <a:gd name="connsiteY1" fmla="*/ 2486802 h 2845614"/>
              <a:gd name="connsiteX2" fmla="*/ 2137719 w 7710616"/>
              <a:gd name="connsiteY2" fmla="*/ 213159 h 2845614"/>
              <a:gd name="connsiteX3" fmla="*/ 2965621 w 7710616"/>
              <a:gd name="connsiteY3" fmla="*/ 361440 h 2845614"/>
              <a:gd name="connsiteX4" fmla="*/ 3422821 w 7710616"/>
              <a:gd name="connsiteY4" fmla="*/ 2548586 h 2845614"/>
              <a:gd name="connsiteX5" fmla="*/ 7710616 w 7710616"/>
              <a:gd name="connsiteY5" fmla="*/ 2746294 h 2845614"/>
              <a:gd name="connsiteX0" fmla="*/ 0 w 7710616"/>
              <a:gd name="connsiteY0" fmla="*/ 2808078 h 2845614"/>
              <a:gd name="connsiteX1" fmla="*/ 1458097 w 7710616"/>
              <a:gd name="connsiteY1" fmla="*/ 2486802 h 2845614"/>
              <a:gd name="connsiteX2" fmla="*/ 2137719 w 7710616"/>
              <a:gd name="connsiteY2" fmla="*/ 213159 h 2845614"/>
              <a:gd name="connsiteX3" fmla="*/ 2965621 w 7710616"/>
              <a:gd name="connsiteY3" fmla="*/ 361440 h 2845614"/>
              <a:gd name="connsiteX4" fmla="*/ 3422821 w 7710616"/>
              <a:gd name="connsiteY4" fmla="*/ 2548586 h 2845614"/>
              <a:gd name="connsiteX5" fmla="*/ 7710616 w 7710616"/>
              <a:gd name="connsiteY5" fmla="*/ 2746294 h 2845614"/>
              <a:gd name="connsiteX0" fmla="*/ 0 w 7710616"/>
              <a:gd name="connsiteY0" fmla="*/ 2696122 h 2727160"/>
              <a:gd name="connsiteX1" fmla="*/ 1458097 w 7710616"/>
              <a:gd name="connsiteY1" fmla="*/ 2374846 h 2727160"/>
              <a:gd name="connsiteX2" fmla="*/ 1915297 w 7710616"/>
              <a:gd name="connsiteY2" fmla="*/ 286554 h 2727160"/>
              <a:gd name="connsiteX3" fmla="*/ 2965621 w 7710616"/>
              <a:gd name="connsiteY3" fmla="*/ 249484 h 2727160"/>
              <a:gd name="connsiteX4" fmla="*/ 3422821 w 7710616"/>
              <a:gd name="connsiteY4" fmla="*/ 2436630 h 2727160"/>
              <a:gd name="connsiteX5" fmla="*/ 7710616 w 7710616"/>
              <a:gd name="connsiteY5" fmla="*/ 2634338 h 2727160"/>
              <a:gd name="connsiteX0" fmla="*/ 0 w 7710616"/>
              <a:gd name="connsiteY0" fmla="*/ 2681561 h 2712599"/>
              <a:gd name="connsiteX1" fmla="*/ 1458097 w 7710616"/>
              <a:gd name="connsiteY1" fmla="*/ 2360285 h 2712599"/>
              <a:gd name="connsiteX2" fmla="*/ 1915297 w 7710616"/>
              <a:gd name="connsiteY2" fmla="*/ 271993 h 2712599"/>
              <a:gd name="connsiteX3" fmla="*/ 2681415 w 7710616"/>
              <a:gd name="connsiteY3" fmla="*/ 259636 h 2712599"/>
              <a:gd name="connsiteX4" fmla="*/ 3422821 w 7710616"/>
              <a:gd name="connsiteY4" fmla="*/ 2422069 h 2712599"/>
              <a:gd name="connsiteX5" fmla="*/ 7710616 w 7710616"/>
              <a:gd name="connsiteY5" fmla="*/ 2619777 h 2712599"/>
              <a:gd name="connsiteX0" fmla="*/ 0 w 7710616"/>
              <a:gd name="connsiteY0" fmla="*/ 2690307 h 2787676"/>
              <a:gd name="connsiteX1" fmla="*/ 1458097 w 7710616"/>
              <a:gd name="connsiteY1" fmla="*/ 2369031 h 2787676"/>
              <a:gd name="connsiteX2" fmla="*/ 1915297 w 7710616"/>
              <a:gd name="connsiteY2" fmla="*/ 280739 h 2787676"/>
              <a:gd name="connsiteX3" fmla="*/ 2681415 w 7710616"/>
              <a:gd name="connsiteY3" fmla="*/ 268382 h 2787676"/>
              <a:gd name="connsiteX4" fmla="*/ 3682312 w 7710616"/>
              <a:gd name="connsiteY4" fmla="*/ 2566739 h 2787676"/>
              <a:gd name="connsiteX5" fmla="*/ 7710616 w 7710616"/>
              <a:gd name="connsiteY5" fmla="*/ 2628523 h 2787676"/>
              <a:gd name="connsiteX0" fmla="*/ 0 w 7710616"/>
              <a:gd name="connsiteY0" fmla="*/ 2690307 h 2723390"/>
              <a:gd name="connsiteX1" fmla="*/ 1458097 w 7710616"/>
              <a:gd name="connsiteY1" fmla="*/ 2369031 h 2723390"/>
              <a:gd name="connsiteX2" fmla="*/ 1915297 w 7710616"/>
              <a:gd name="connsiteY2" fmla="*/ 280739 h 2723390"/>
              <a:gd name="connsiteX3" fmla="*/ 2681415 w 7710616"/>
              <a:gd name="connsiteY3" fmla="*/ 268382 h 2723390"/>
              <a:gd name="connsiteX4" fmla="*/ 3682312 w 7710616"/>
              <a:gd name="connsiteY4" fmla="*/ 2566739 h 2723390"/>
              <a:gd name="connsiteX5" fmla="*/ 7710616 w 7710616"/>
              <a:gd name="connsiteY5" fmla="*/ 2628523 h 2723390"/>
              <a:gd name="connsiteX0" fmla="*/ 0 w 7710616"/>
              <a:gd name="connsiteY0" fmla="*/ 2690307 h 2721345"/>
              <a:gd name="connsiteX1" fmla="*/ 1458097 w 7710616"/>
              <a:gd name="connsiteY1" fmla="*/ 2369031 h 2721345"/>
              <a:gd name="connsiteX2" fmla="*/ 1915297 w 7710616"/>
              <a:gd name="connsiteY2" fmla="*/ 280739 h 2721345"/>
              <a:gd name="connsiteX3" fmla="*/ 2681415 w 7710616"/>
              <a:gd name="connsiteY3" fmla="*/ 268382 h 2721345"/>
              <a:gd name="connsiteX4" fmla="*/ 3682312 w 7710616"/>
              <a:gd name="connsiteY4" fmla="*/ 2566739 h 2721345"/>
              <a:gd name="connsiteX5" fmla="*/ 7710616 w 7710616"/>
              <a:gd name="connsiteY5" fmla="*/ 2628523 h 2721345"/>
              <a:gd name="connsiteX0" fmla="*/ 0 w 7710616"/>
              <a:gd name="connsiteY0" fmla="*/ 2688088 h 2712041"/>
              <a:gd name="connsiteX1" fmla="*/ 1136821 w 7710616"/>
              <a:gd name="connsiteY1" fmla="*/ 2329742 h 2712041"/>
              <a:gd name="connsiteX2" fmla="*/ 1915297 w 7710616"/>
              <a:gd name="connsiteY2" fmla="*/ 278520 h 2712041"/>
              <a:gd name="connsiteX3" fmla="*/ 2681415 w 7710616"/>
              <a:gd name="connsiteY3" fmla="*/ 266163 h 2712041"/>
              <a:gd name="connsiteX4" fmla="*/ 3682312 w 7710616"/>
              <a:gd name="connsiteY4" fmla="*/ 2564520 h 2712041"/>
              <a:gd name="connsiteX5" fmla="*/ 7710616 w 7710616"/>
              <a:gd name="connsiteY5" fmla="*/ 2626304 h 2712041"/>
              <a:gd name="connsiteX0" fmla="*/ 0 w 7710616"/>
              <a:gd name="connsiteY0" fmla="*/ 2675177 h 2698539"/>
              <a:gd name="connsiteX1" fmla="*/ 1136821 w 7710616"/>
              <a:gd name="connsiteY1" fmla="*/ 2316831 h 2698539"/>
              <a:gd name="connsiteX2" fmla="*/ 1668162 w 7710616"/>
              <a:gd name="connsiteY2" fmla="*/ 290323 h 2698539"/>
              <a:gd name="connsiteX3" fmla="*/ 2681415 w 7710616"/>
              <a:gd name="connsiteY3" fmla="*/ 253252 h 2698539"/>
              <a:gd name="connsiteX4" fmla="*/ 3682312 w 7710616"/>
              <a:gd name="connsiteY4" fmla="*/ 2551609 h 2698539"/>
              <a:gd name="connsiteX5" fmla="*/ 7710616 w 7710616"/>
              <a:gd name="connsiteY5" fmla="*/ 2613393 h 2698539"/>
              <a:gd name="connsiteX0" fmla="*/ 0 w 7710616"/>
              <a:gd name="connsiteY0" fmla="*/ 2667670 h 2699844"/>
              <a:gd name="connsiteX1" fmla="*/ 1136821 w 7710616"/>
              <a:gd name="connsiteY1" fmla="*/ 2309324 h 2699844"/>
              <a:gd name="connsiteX2" fmla="*/ 1668162 w 7710616"/>
              <a:gd name="connsiteY2" fmla="*/ 282816 h 2699844"/>
              <a:gd name="connsiteX3" fmla="*/ 2496064 w 7710616"/>
              <a:gd name="connsiteY3" fmla="*/ 258101 h 2699844"/>
              <a:gd name="connsiteX4" fmla="*/ 3682312 w 7710616"/>
              <a:gd name="connsiteY4" fmla="*/ 2544102 h 2699844"/>
              <a:gd name="connsiteX5" fmla="*/ 7710616 w 7710616"/>
              <a:gd name="connsiteY5" fmla="*/ 2605886 h 2699844"/>
              <a:gd name="connsiteX0" fmla="*/ 0 w 7710616"/>
              <a:gd name="connsiteY0" fmla="*/ 2667670 h 2691032"/>
              <a:gd name="connsiteX1" fmla="*/ 1136821 w 7710616"/>
              <a:gd name="connsiteY1" fmla="*/ 2309324 h 2691032"/>
              <a:gd name="connsiteX2" fmla="*/ 1668162 w 7710616"/>
              <a:gd name="connsiteY2" fmla="*/ 282816 h 2691032"/>
              <a:gd name="connsiteX3" fmla="*/ 2496064 w 7710616"/>
              <a:gd name="connsiteY3" fmla="*/ 258101 h 2691032"/>
              <a:gd name="connsiteX4" fmla="*/ 3682312 w 7710616"/>
              <a:gd name="connsiteY4" fmla="*/ 2544102 h 2691032"/>
              <a:gd name="connsiteX5" fmla="*/ 7710616 w 7710616"/>
              <a:gd name="connsiteY5" fmla="*/ 2605886 h 2691032"/>
              <a:gd name="connsiteX0" fmla="*/ 0 w 6573795"/>
              <a:gd name="connsiteY0" fmla="*/ 2309324 h 2605886"/>
              <a:gd name="connsiteX1" fmla="*/ 531341 w 6573795"/>
              <a:gd name="connsiteY1" fmla="*/ 282816 h 2605886"/>
              <a:gd name="connsiteX2" fmla="*/ 1359243 w 6573795"/>
              <a:gd name="connsiteY2" fmla="*/ 258101 h 2605886"/>
              <a:gd name="connsiteX3" fmla="*/ 2545491 w 6573795"/>
              <a:gd name="connsiteY3" fmla="*/ 2544102 h 2605886"/>
              <a:gd name="connsiteX4" fmla="*/ 6573795 w 6573795"/>
              <a:gd name="connsiteY4" fmla="*/ 2605886 h 2605886"/>
              <a:gd name="connsiteX0" fmla="*/ 0 w 6561438"/>
              <a:gd name="connsiteY0" fmla="*/ 2715449 h 2715449"/>
              <a:gd name="connsiteX1" fmla="*/ 518984 w 6561438"/>
              <a:gd name="connsiteY1" fmla="*/ 305881 h 2715449"/>
              <a:gd name="connsiteX2" fmla="*/ 1346886 w 6561438"/>
              <a:gd name="connsiteY2" fmla="*/ 281166 h 2715449"/>
              <a:gd name="connsiteX3" fmla="*/ 2533134 w 6561438"/>
              <a:gd name="connsiteY3" fmla="*/ 2567167 h 2715449"/>
              <a:gd name="connsiteX4" fmla="*/ 6561438 w 6561438"/>
              <a:gd name="connsiteY4" fmla="*/ 2628951 h 2715449"/>
              <a:gd name="connsiteX0" fmla="*/ 0 w 6561438"/>
              <a:gd name="connsiteY0" fmla="*/ 2715449 h 2715449"/>
              <a:gd name="connsiteX1" fmla="*/ 518984 w 6561438"/>
              <a:gd name="connsiteY1" fmla="*/ 305881 h 2715449"/>
              <a:gd name="connsiteX2" fmla="*/ 1346886 w 6561438"/>
              <a:gd name="connsiteY2" fmla="*/ 281166 h 2715449"/>
              <a:gd name="connsiteX3" fmla="*/ 2533134 w 6561438"/>
              <a:gd name="connsiteY3" fmla="*/ 2567167 h 2715449"/>
              <a:gd name="connsiteX4" fmla="*/ 6561438 w 6561438"/>
              <a:gd name="connsiteY4" fmla="*/ 2628951 h 2715449"/>
              <a:gd name="connsiteX0" fmla="*/ 0 w 6561438"/>
              <a:gd name="connsiteY0" fmla="*/ 2545769 h 2545769"/>
              <a:gd name="connsiteX1" fmla="*/ 383060 w 6561438"/>
              <a:gd name="connsiteY1" fmla="*/ 581044 h 2545769"/>
              <a:gd name="connsiteX2" fmla="*/ 1346886 w 6561438"/>
              <a:gd name="connsiteY2" fmla="*/ 111486 h 2545769"/>
              <a:gd name="connsiteX3" fmla="*/ 2533134 w 6561438"/>
              <a:gd name="connsiteY3" fmla="*/ 2397487 h 2545769"/>
              <a:gd name="connsiteX4" fmla="*/ 6561438 w 6561438"/>
              <a:gd name="connsiteY4" fmla="*/ 2459271 h 2545769"/>
              <a:gd name="connsiteX0" fmla="*/ 0 w 6561438"/>
              <a:gd name="connsiteY0" fmla="*/ 2222177 h 2222177"/>
              <a:gd name="connsiteX1" fmla="*/ 383060 w 6561438"/>
              <a:gd name="connsiteY1" fmla="*/ 257452 h 2222177"/>
              <a:gd name="connsiteX2" fmla="*/ 1248032 w 6561438"/>
              <a:gd name="connsiteY2" fmla="*/ 220380 h 2222177"/>
              <a:gd name="connsiteX3" fmla="*/ 2533134 w 6561438"/>
              <a:gd name="connsiteY3" fmla="*/ 2073895 h 2222177"/>
              <a:gd name="connsiteX4" fmla="*/ 6561438 w 6561438"/>
              <a:gd name="connsiteY4" fmla="*/ 2135679 h 2222177"/>
              <a:gd name="connsiteX0" fmla="*/ 0 w 2533134"/>
              <a:gd name="connsiteY0" fmla="*/ 2222177 h 2222177"/>
              <a:gd name="connsiteX1" fmla="*/ 383060 w 2533134"/>
              <a:gd name="connsiteY1" fmla="*/ 257452 h 2222177"/>
              <a:gd name="connsiteX2" fmla="*/ 1248032 w 2533134"/>
              <a:gd name="connsiteY2" fmla="*/ 220380 h 2222177"/>
              <a:gd name="connsiteX3" fmla="*/ 2533134 w 2533134"/>
              <a:gd name="connsiteY3" fmla="*/ 2073895 h 2222177"/>
              <a:gd name="connsiteX0" fmla="*/ 0 w 1853512"/>
              <a:gd name="connsiteY0" fmla="*/ 2230205 h 2230205"/>
              <a:gd name="connsiteX1" fmla="*/ 383060 w 1853512"/>
              <a:gd name="connsiteY1" fmla="*/ 265480 h 2230205"/>
              <a:gd name="connsiteX2" fmla="*/ 1248032 w 1853512"/>
              <a:gd name="connsiteY2" fmla="*/ 228408 h 2230205"/>
              <a:gd name="connsiteX3" fmla="*/ 1853512 w 1853512"/>
              <a:gd name="connsiteY3" fmla="*/ 2205491 h 2230205"/>
              <a:gd name="connsiteX0" fmla="*/ 0 w 1853512"/>
              <a:gd name="connsiteY0" fmla="*/ 2230205 h 2230205"/>
              <a:gd name="connsiteX1" fmla="*/ 383060 w 1853512"/>
              <a:gd name="connsiteY1" fmla="*/ 265480 h 2230205"/>
              <a:gd name="connsiteX2" fmla="*/ 1248032 w 1853512"/>
              <a:gd name="connsiteY2" fmla="*/ 228408 h 2230205"/>
              <a:gd name="connsiteX3" fmla="*/ 1853512 w 1853512"/>
              <a:gd name="connsiteY3" fmla="*/ 2205491 h 2230205"/>
              <a:gd name="connsiteX0" fmla="*/ 0 w 1631090"/>
              <a:gd name="connsiteY0" fmla="*/ 2230205 h 2230205"/>
              <a:gd name="connsiteX1" fmla="*/ 383060 w 1631090"/>
              <a:gd name="connsiteY1" fmla="*/ 265480 h 2230205"/>
              <a:gd name="connsiteX2" fmla="*/ 1248032 w 1631090"/>
              <a:gd name="connsiteY2" fmla="*/ 228408 h 2230205"/>
              <a:gd name="connsiteX3" fmla="*/ 1631090 w 1631090"/>
              <a:gd name="connsiteY3" fmla="*/ 2205491 h 2230205"/>
              <a:gd name="connsiteX0" fmla="*/ 0 w 1631090"/>
              <a:gd name="connsiteY0" fmla="*/ 2230205 h 2230205"/>
              <a:gd name="connsiteX1" fmla="*/ 383060 w 1631090"/>
              <a:gd name="connsiteY1" fmla="*/ 265480 h 2230205"/>
              <a:gd name="connsiteX2" fmla="*/ 1248032 w 1631090"/>
              <a:gd name="connsiteY2" fmla="*/ 228408 h 2230205"/>
              <a:gd name="connsiteX3" fmla="*/ 1631090 w 1631090"/>
              <a:gd name="connsiteY3" fmla="*/ 2205491 h 2230205"/>
            </a:gdLst>
            <a:ahLst/>
            <a:cxnLst>
              <a:cxn ang="0">
                <a:pos x="connsiteX0" y="connsiteY0"/>
              </a:cxn>
              <a:cxn ang="0">
                <a:pos x="connsiteX1" y="connsiteY1"/>
              </a:cxn>
              <a:cxn ang="0">
                <a:pos x="connsiteX2" y="connsiteY2"/>
              </a:cxn>
              <a:cxn ang="0">
                <a:pos x="connsiteX3" y="connsiteY3"/>
              </a:cxn>
            </a:cxnLst>
            <a:rect l="l" t="t" r="r" b="b"/>
            <a:pathLst>
              <a:path w="1631090" h="2230205">
                <a:moveTo>
                  <a:pt x="0" y="2230205"/>
                </a:moveTo>
                <a:cubicBezTo>
                  <a:pt x="154460" y="1696804"/>
                  <a:pt x="175055" y="599113"/>
                  <a:pt x="383060" y="265480"/>
                </a:cubicBezTo>
                <a:cubicBezTo>
                  <a:pt x="591065" y="-68153"/>
                  <a:pt x="1040027" y="-94927"/>
                  <a:pt x="1248032" y="228408"/>
                </a:cubicBezTo>
                <a:cubicBezTo>
                  <a:pt x="1456037" y="551743"/>
                  <a:pt x="1425143" y="1824490"/>
                  <a:pt x="1631090" y="2205491"/>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E0BEA5-3E85-B14E-9ECF-4A4EEA35EC02}"/>
              </a:ext>
            </a:extLst>
          </p:cNvPr>
          <p:cNvSpPr txBox="1"/>
          <p:nvPr/>
        </p:nvSpPr>
        <p:spPr>
          <a:xfrm rot="16200000">
            <a:off x="1586016" y="4509984"/>
            <a:ext cx="702500" cy="369332"/>
          </a:xfrm>
          <a:prstGeom prst="rect">
            <a:avLst/>
          </a:prstGeom>
          <a:noFill/>
        </p:spPr>
        <p:txBody>
          <a:bodyPr wrap="none" rtlCol="0">
            <a:spAutoFit/>
          </a:bodyPr>
          <a:lstStyle/>
          <a:p>
            <a:r>
              <a:rPr lang="en-US" dirty="0"/>
              <a:t>Effort</a:t>
            </a:r>
          </a:p>
        </p:txBody>
      </p:sp>
      <p:sp>
        <p:nvSpPr>
          <p:cNvPr id="14" name="TextBox 13">
            <a:extLst>
              <a:ext uri="{FF2B5EF4-FFF2-40B4-BE49-F238E27FC236}">
                <a16:creationId xmlns:a16="http://schemas.microsoft.com/office/drawing/2014/main" id="{059D6693-F3AA-F948-AA0C-BCD56C546D70}"/>
              </a:ext>
            </a:extLst>
          </p:cNvPr>
          <p:cNvSpPr txBox="1"/>
          <p:nvPr/>
        </p:nvSpPr>
        <p:spPr>
          <a:xfrm>
            <a:off x="5181600" y="6400800"/>
            <a:ext cx="1658339" cy="369332"/>
          </a:xfrm>
          <a:prstGeom prst="rect">
            <a:avLst/>
          </a:prstGeom>
          <a:noFill/>
        </p:spPr>
        <p:txBody>
          <a:bodyPr wrap="none" rtlCol="0">
            <a:spAutoFit/>
          </a:bodyPr>
          <a:lstStyle/>
          <a:p>
            <a:r>
              <a:rPr lang="en-US" dirty="0"/>
              <a:t>Project Lifetime</a:t>
            </a:r>
          </a:p>
        </p:txBody>
      </p:sp>
      <p:sp>
        <p:nvSpPr>
          <p:cNvPr id="15" name="TextBox 14">
            <a:extLst>
              <a:ext uri="{FF2B5EF4-FFF2-40B4-BE49-F238E27FC236}">
                <a16:creationId xmlns:a16="http://schemas.microsoft.com/office/drawing/2014/main" id="{77AC7666-6B16-ED45-B1DA-1DB807DE7FD6}"/>
              </a:ext>
            </a:extLst>
          </p:cNvPr>
          <p:cNvSpPr txBox="1"/>
          <p:nvPr/>
        </p:nvSpPr>
        <p:spPr>
          <a:xfrm>
            <a:off x="2133600" y="3505200"/>
            <a:ext cx="1496372" cy="646331"/>
          </a:xfrm>
          <a:prstGeom prst="rect">
            <a:avLst/>
          </a:prstGeom>
          <a:noFill/>
        </p:spPr>
        <p:txBody>
          <a:bodyPr wrap="none" rtlCol="0">
            <a:spAutoFit/>
          </a:bodyPr>
          <a:lstStyle/>
          <a:p>
            <a:pPr algn="ctr"/>
            <a:r>
              <a:rPr lang="en-US" dirty="0"/>
              <a:t>requirements</a:t>
            </a:r>
          </a:p>
          <a:p>
            <a:pPr algn="ctr"/>
            <a:r>
              <a:rPr lang="en-US" dirty="0"/>
              <a:t>(waterfall)</a:t>
            </a:r>
          </a:p>
        </p:txBody>
      </p:sp>
      <p:sp>
        <p:nvSpPr>
          <p:cNvPr id="16" name="TextBox 15">
            <a:extLst>
              <a:ext uri="{FF2B5EF4-FFF2-40B4-BE49-F238E27FC236}">
                <a16:creationId xmlns:a16="http://schemas.microsoft.com/office/drawing/2014/main" id="{C220DCFA-0EFA-4644-A49D-303DAB208B6C}"/>
              </a:ext>
            </a:extLst>
          </p:cNvPr>
          <p:cNvSpPr txBox="1"/>
          <p:nvPr/>
        </p:nvSpPr>
        <p:spPr>
          <a:xfrm>
            <a:off x="3657600" y="3505200"/>
            <a:ext cx="1149225" cy="646331"/>
          </a:xfrm>
          <a:prstGeom prst="rect">
            <a:avLst/>
          </a:prstGeom>
          <a:noFill/>
        </p:spPr>
        <p:txBody>
          <a:bodyPr wrap="none" rtlCol="0">
            <a:spAutoFit/>
          </a:bodyPr>
          <a:lstStyle/>
          <a:p>
            <a:pPr algn="ctr"/>
            <a:r>
              <a:rPr lang="en-US" dirty="0"/>
              <a:t>design</a:t>
            </a:r>
          </a:p>
          <a:p>
            <a:pPr algn="ctr"/>
            <a:r>
              <a:rPr lang="en-US" dirty="0"/>
              <a:t>(waterfall)</a:t>
            </a:r>
          </a:p>
        </p:txBody>
      </p:sp>
      <p:grpSp>
        <p:nvGrpSpPr>
          <p:cNvPr id="8" name="Group 7">
            <a:extLst>
              <a:ext uri="{FF2B5EF4-FFF2-40B4-BE49-F238E27FC236}">
                <a16:creationId xmlns:a16="http://schemas.microsoft.com/office/drawing/2014/main" id="{B8D57A9A-4D67-674C-80C6-6CEC3F4C53D7}"/>
              </a:ext>
            </a:extLst>
          </p:cNvPr>
          <p:cNvGrpSpPr/>
          <p:nvPr/>
        </p:nvGrpSpPr>
        <p:grpSpPr>
          <a:xfrm>
            <a:off x="228600" y="5193268"/>
            <a:ext cx="10058400" cy="1178896"/>
            <a:chOff x="228600" y="5193268"/>
            <a:chExt cx="10058400" cy="1178896"/>
          </a:xfrm>
        </p:grpSpPr>
        <p:grpSp>
          <p:nvGrpSpPr>
            <p:cNvPr id="18" name="Group 17">
              <a:extLst>
                <a:ext uri="{FF2B5EF4-FFF2-40B4-BE49-F238E27FC236}">
                  <a16:creationId xmlns:a16="http://schemas.microsoft.com/office/drawing/2014/main" id="{BDA6A00C-26EB-234A-AB37-7214604F41E8}"/>
                </a:ext>
              </a:extLst>
            </p:cNvPr>
            <p:cNvGrpSpPr/>
            <p:nvPr/>
          </p:nvGrpSpPr>
          <p:grpSpPr>
            <a:xfrm>
              <a:off x="2162432" y="5393626"/>
              <a:ext cx="7819768" cy="961964"/>
              <a:chOff x="2162432" y="5393626"/>
              <a:chExt cx="7819768" cy="961964"/>
            </a:xfrm>
          </p:grpSpPr>
          <p:sp>
            <p:nvSpPr>
              <p:cNvPr id="19" name="Freeform 18">
                <a:extLst>
                  <a:ext uri="{FF2B5EF4-FFF2-40B4-BE49-F238E27FC236}">
                    <a16:creationId xmlns:a16="http://schemas.microsoft.com/office/drawing/2014/main" id="{ACB91A9B-E55F-1E4B-B821-692108CE42C5}"/>
                  </a:ext>
                </a:extLst>
              </p:cNvPr>
              <p:cNvSpPr/>
              <p:nvPr/>
            </p:nvSpPr>
            <p:spPr>
              <a:xfrm>
                <a:off x="2162432" y="5393626"/>
                <a:ext cx="1013254" cy="9453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87D8568-F39A-514C-B4F6-6DAD7B8A5156}"/>
                  </a:ext>
                </a:extLst>
              </p:cNvPr>
              <p:cNvSpPr/>
              <p:nvPr/>
            </p:nvSpPr>
            <p:spPr>
              <a:xfrm>
                <a:off x="38100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9996BAD8-0580-664C-A6DB-E721E4CAB44A}"/>
                  </a:ext>
                </a:extLst>
              </p:cNvPr>
              <p:cNvSpPr/>
              <p:nvPr/>
            </p:nvSpPr>
            <p:spPr>
              <a:xfrm>
                <a:off x="46482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3CD6FF91-40F2-F549-9B09-4554B4C2ECC6}"/>
                  </a:ext>
                </a:extLst>
              </p:cNvPr>
              <p:cNvSpPr/>
              <p:nvPr/>
            </p:nvSpPr>
            <p:spPr>
              <a:xfrm>
                <a:off x="54864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8626AF3-90B9-AA48-982B-17CE2C3EFAF7}"/>
                  </a:ext>
                </a:extLst>
              </p:cNvPr>
              <p:cNvSpPr/>
              <p:nvPr/>
            </p:nvSpPr>
            <p:spPr>
              <a:xfrm>
                <a:off x="63246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D9774015-A72C-5A43-BA51-1E36C16A7B79}"/>
                  </a:ext>
                </a:extLst>
              </p:cNvPr>
              <p:cNvSpPr/>
              <p:nvPr/>
            </p:nvSpPr>
            <p:spPr>
              <a:xfrm>
                <a:off x="71628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EAB99F07-7565-4147-9DEE-F5ECA2F7A0D3}"/>
                  </a:ext>
                </a:extLst>
              </p:cNvPr>
              <p:cNvSpPr/>
              <p:nvPr/>
            </p:nvSpPr>
            <p:spPr>
              <a:xfrm>
                <a:off x="80010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9FBD75A9-FBC9-8841-B27C-920976D8AB28}"/>
                  </a:ext>
                </a:extLst>
              </p:cNvPr>
              <p:cNvSpPr/>
              <p:nvPr/>
            </p:nvSpPr>
            <p:spPr>
              <a:xfrm>
                <a:off x="88392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C7803C98-5CE0-4F49-9C7C-D3AF3639C45A}"/>
                  </a:ext>
                </a:extLst>
              </p:cNvPr>
              <p:cNvSpPr/>
              <p:nvPr/>
            </p:nvSpPr>
            <p:spPr>
              <a:xfrm>
                <a:off x="96774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Left Brace 3">
              <a:extLst>
                <a:ext uri="{FF2B5EF4-FFF2-40B4-BE49-F238E27FC236}">
                  <a16:creationId xmlns:a16="http://schemas.microsoft.com/office/drawing/2014/main" id="{8F853E30-245D-7F41-842C-78DF74F451CA}"/>
                </a:ext>
              </a:extLst>
            </p:cNvPr>
            <p:cNvSpPr/>
            <p:nvPr/>
          </p:nvSpPr>
          <p:spPr>
            <a:xfrm rot="5400000">
              <a:off x="65532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A82275-8C2E-2441-AB81-42994727363F}"/>
                </a:ext>
              </a:extLst>
            </p:cNvPr>
            <p:cNvSpPr txBox="1"/>
            <p:nvPr/>
          </p:nvSpPr>
          <p:spPr>
            <a:xfrm>
              <a:off x="6324600" y="5193268"/>
              <a:ext cx="2438400" cy="369332"/>
            </a:xfrm>
            <a:prstGeom prst="rect">
              <a:avLst/>
            </a:prstGeom>
            <a:noFill/>
          </p:spPr>
          <p:txBody>
            <a:bodyPr wrap="square" rtlCol="0">
              <a:spAutoFit/>
            </a:bodyPr>
            <a:lstStyle/>
            <a:p>
              <a:pPr algn="ctr"/>
              <a:r>
                <a:rPr lang="en-US" dirty="0"/>
                <a:t>sprints/iterations</a:t>
              </a:r>
            </a:p>
          </p:txBody>
        </p:sp>
        <p:sp>
          <p:nvSpPr>
            <p:cNvPr id="28" name="TextBox 27">
              <a:extLst>
                <a:ext uri="{FF2B5EF4-FFF2-40B4-BE49-F238E27FC236}">
                  <a16:creationId xmlns:a16="http://schemas.microsoft.com/office/drawing/2014/main" id="{6102857C-62D5-2D4E-A599-1A7FA8B9FDA2}"/>
                </a:ext>
              </a:extLst>
            </p:cNvPr>
            <p:cNvSpPr txBox="1"/>
            <p:nvPr/>
          </p:nvSpPr>
          <p:spPr>
            <a:xfrm>
              <a:off x="228600" y="5715000"/>
              <a:ext cx="1859805" cy="646331"/>
            </a:xfrm>
            <a:prstGeom prst="rect">
              <a:avLst/>
            </a:prstGeom>
            <a:noFill/>
          </p:spPr>
          <p:txBody>
            <a:bodyPr wrap="none" rtlCol="0">
              <a:spAutoFit/>
            </a:bodyPr>
            <a:lstStyle/>
            <a:p>
              <a:pPr algn="ctr"/>
              <a:r>
                <a:rPr lang="en-US" dirty="0"/>
                <a:t>requirements</a:t>
              </a:r>
            </a:p>
            <a:p>
              <a:pPr algn="ctr"/>
              <a:r>
                <a:rPr lang="en-US" dirty="0"/>
                <a:t>and design (agile)</a:t>
              </a:r>
            </a:p>
          </p:txBody>
        </p:sp>
        <p:grpSp>
          <p:nvGrpSpPr>
            <p:cNvPr id="9" name="Group 8">
              <a:extLst>
                <a:ext uri="{FF2B5EF4-FFF2-40B4-BE49-F238E27FC236}">
                  <a16:creationId xmlns:a16="http://schemas.microsoft.com/office/drawing/2014/main" id="{B269F1D0-7675-554B-81F4-F29419236EC2}"/>
                </a:ext>
              </a:extLst>
            </p:cNvPr>
            <p:cNvGrpSpPr/>
            <p:nvPr/>
          </p:nvGrpSpPr>
          <p:grpSpPr>
            <a:xfrm>
              <a:off x="2743200" y="5867400"/>
              <a:ext cx="7543800" cy="504764"/>
              <a:chOff x="2743200" y="5867400"/>
              <a:chExt cx="7543800" cy="504764"/>
            </a:xfrm>
          </p:grpSpPr>
          <p:sp>
            <p:nvSpPr>
              <p:cNvPr id="29" name="Freeform 28">
                <a:extLst>
                  <a:ext uri="{FF2B5EF4-FFF2-40B4-BE49-F238E27FC236}">
                    <a16:creationId xmlns:a16="http://schemas.microsoft.com/office/drawing/2014/main" id="{DE6CBC00-B569-2149-814E-0CC9694F065B}"/>
                  </a:ext>
                </a:extLst>
              </p:cNvPr>
              <p:cNvSpPr/>
              <p:nvPr/>
            </p:nvSpPr>
            <p:spPr>
              <a:xfrm>
                <a:off x="2743200" y="5867400"/>
                <a:ext cx="691978" cy="475197"/>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 name="connsiteX0" fmla="*/ 0 w 1260938"/>
                  <a:gd name="connsiteY0" fmla="*/ 907090 h 920231"/>
                  <a:gd name="connsiteX1" fmla="*/ 271849 w 1260938"/>
                  <a:gd name="connsiteY1" fmla="*/ 79187 h 920231"/>
                  <a:gd name="connsiteX2" fmla="*/ 729049 w 1260938"/>
                  <a:gd name="connsiteY2" fmla="*/ 128614 h 920231"/>
                  <a:gd name="connsiteX3" fmla="*/ 1260938 w 1260938"/>
                  <a:gd name="connsiteY3" fmla="*/ 920230 h 920231"/>
                  <a:gd name="connsiteX0" fmla="*/ 0 w 1260938"/>
                  <a:gd name="connsiteY0" fmla="*/ 907090 h 920229"/>
                  <a:gd name="connsiteX1" fmla="*/ 271849 w 1260938"/>
                  <a:gd name="connsiteY1" fmla="*/ 79187 h 920229"/>
                  <a:gd name="connsiteX2" fmla="*/ 729049 w 1260938"/>
                  <a:gd name="connsiteY2" fmla="*/ 128614 h 920229"/>
                  <a:gd name="connsiteX3" fmla="*/ 1260938 w 1260938"/>
                  <a:gd name="connsiteY3" fmla="*/ 920230 h 920229"/>
                </a:gdLst>
                <a:ahLst/>
                <a:cxnLst>
                  <a:cxn ang="0">
                    <a:pos x="connsiteX0" y="connsiteY0"/>
                  </a:cxn>
                  <a:cxn ang="0">
                    <a:pos x="connsiteX1" y="connsiteY1"/>
                  </a:cxn>
                  <a:cxn ang="0">
                    <a:pos x="connsiteX2" y="connsiteY2"/>
                  </a:cxn>
                  <a:cxn ang="0">
                    <a:pos x="connsiteX3" y="connsiteY3"/>
                  </a:cxn>
                </a:cxnLst>
                <a:rect l="l" t="t" r="r" b="b"/>
                <a:pathLst>
                  <a:path w="1260938" h="920229">
                    <a:moveTo>
                      <a:pt x="0" y="907090"/>
                    </a:moveTo>
                    <a:cubicBezTo>
                      <a:pt x="75170" y="558011"/>
                      <a:pt x="150341" y="208933"/>
                      <a:pt x="271849" y="79187"/>
                    </a:cubicBezTo>
                    <a:cubicBezTo>
                      <a:pt x="393357" y="-50559"/>
                      <a:pt x="564201" y="-11560"/>
                      <a:pt x="729049" y="128614"/>
                    </a:cubicBezTo>
                    <a:cubicBezTo>
                      <a:pt x="893897" y="268788"/>
                      <a:pt x="932936" y="728113"/>
                      <a:pt x="1260938" y="92023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1545A4C9-22AB-014A-97F3-9492D4EE9E7E}"/>
                  </a:ext>
                </a:extLst>
              </p:cNvPr>
              <p:cNvSpPr/>
              <p:nvPr/>
            </p:nvSpPr>
            <p:spPr>
              <a:xfrm>
                <a:off x="38862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1D02C26F-018E-9347-B908-C68A192DBFE3}"/>
                  </a:ext>
                </a:extLst>
              </p:cNvPr>
              <p:cNvSpPr/>
              <p:nvPr/>
            </p:nvSpPr>
            <p:spPr>
              <a:xfrm>
                <a:off x="47244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372AEFA6-D74C-F042-9623-3236405DE18A}"/>
                  </a:ext>
                </a:extLst>
              </p:cNvPr>
              <p:cNvSpPr/>
              <p:nvPr/>
            </p:nvSpPr>
            <p:spPr>
              <a:xfrm>
                <a:off x="55626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24363DCD-C4FC-7C4B-A8D2-8ADFE220DDBD}"/>
                  </a:ext>
                </a:extLst>
              </p:cNvPr>
              <p:cNvSpPr/>
              <p:nvPr/>
            </p:nvSpPr>
            <p:spPr>
              <a:xfrm>
                <a:off x="64008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2032DE66-E9EA-5C4B-BA72-C6072621FFBF}"/>
                  </a:ext>
                </a:extLst>
              </p:cNvPr>
              <p:cNvSpPr/>
              <p:nvPr/>
            </p:nvSpPr>
            <p:spPr>
              <a:xfrm>
                <a:off x="72390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23910D4A-2C36-8F43-9B33-DECB3AF730FB}"/>
                  </a:ext>
                </a:extLst>
              </p:cNvPr>
              <p:cNvSpPr/>
              <p:nvPr/>
            </p:nvSpPr>
            <p:spPr>
              <a:xfrm>
                <a:off x="80772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CD987EE8-0CB7-EC49-86A9-32C00E67CC78}"/>
                  </a:ext>
                </a:extLst>
              </p:cNvPr>
              <p:cNvSpPr/>
              <p:nvPr/>
            </p:nvSpPr>
            <p:spPr>
              <a:xfrm>
                <a:off x="89154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9A6CDADD-7FC7-C340-9182-A221FE1EB3E8}"/>
                  </a:ext>
                </a:extLst>
              </p:cNvPr>
              <p:cNvSpPr/>
              <p:nvPr/>
            </p:nvSpPr>
            <p:spPr>
              <a:xfrm>
                <a:off x="97536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Left Brace 37">
              <a:extLst>
                <a:ext uri="{FF2B5EF4-FFF2-40B4-BE49-F238E27FC236}">
                  <a16:creationId xmlns:a16="http://schemas.microsoft.com/office/drawing/2014/main" id="{4341671C-6E74-7B49-B729-2B66849CA998}"/>
                </a:ext>
              </a:extLst>
            </p:cNvPr>
            <p:cNvSpPr/>
            <p:nvPr/>
          </p:nvSpPr>
          <p:spPr>
            <a:xfrm rot="5400000">
              <a:off x="73914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e 38">
              <a:extLst>
                <a:ext uri="{FF2B5EF4-FFF2-40B4-BE49-F238E27FC236}">
                  <a16:creationId xmlns:a16="http://schemas.microsoft.com/office/drawing/2014/main" id="{2ED58323-4300-A049-9FA7-ED967E38F5D3}"/>
                </a:ext>
              </a:extLst>
            </p:cNvPr>
            <p:cNvSpPr/>
            <p:nvPr/>
          </p:nvSpPr>
          <p:spPr>
            <a:xfrm rot="5400000">
              <a:off x="82296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Slide Number Placeholder 11">
            <a:extLst>
              <a:ext uri="{FF2B5EF4-FFF2-40B4-BE49-F238E27FC236}">
                <a16:creationId xmlns:a16="http://schemas.microsoft.com/office/drawing/2014/main" id="{532456B3-9D76-F94B-BD61-B03A698C9F6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3764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22FC-F75E-E348-B250-CFAE5405485B}"/>
              </a:ext>
            </a:extLst>
          </p:cNvPr>
          <p:cNvSpPr>
            <a:spLocks noGrp="1"/>
          </p:cNvSpPr>
          <p:nvPr>
            <p:ph type="title"/>
          </p:nvPr>
        </p:nvSpPr>
        <p:spPr/>
        <p:txBody>
          <a:bodyPr/>
          <a:lstStyle/>
          <a:p>
            <a:r>
              <a:rPr lang="en-US" dirty="0"/>
              <a:t>Defining</a:t>
            </a:r>
            <a:r>
              <a:rPr lang="en-US" baseline="0" dirty="0"/>
              <a:t> the Work</a:t>
            </a:r>
            <a:endParaRPr lang="en-US" dirty="0"/>
          </a:p>
        </p:txBody>
      </p:sp>
      <p:sp>
        <p:nvSpPr>
          <p:cNvPr id="3" name="Content Placeholder 2">
            <a:extLst>
              <a:ext uri="{FF2B5EF4-FFF2-40B4-BE49-F238E27FC236}">
                <a16:creationId xmlns:a16="http://schemas.microsoft.com/office/drawing/2014/main" id="{9770F1BE-EC0B-C746-AF14-8B7DA0D7834E}"/>
              </a:ext>
            </a:extLst>
          </p:cNvPr>
          <p:cNvSpPr>
            <a:spLocks noGrp="1"/>
          </p:cNvSpPr>
          <p:nvPr>
            <p:ph idx="1"/>
          </p:nvPr>
        </p:nvSpPr>
        <p:spPr/>
        <p:txBody>
          <a:bodyPr>
            <a:normAutofit lnSpcReduction="10000"/>
          </a:bodyPr>
          <a:lstStyle/>
          <a:p>
            <a:r>
              <a:rPr lang="en-US" dirty="0"/>
              <a:t>In scrum, the </a:t>
            </a:r>
            <a:r>
              <a:rPr lang="en-US" b="1" dirty="0"/>
              <a:t>project backlog</a:t>
            </a:r>
            <a:r>
              <a:rPr lang="en-US" dirty="0"/>
              <a:t> is the specification of what work remains to be done on the project</a:t>
            </a:r>
          </a:p>
          <a:p>
            <a:r>
              <a:rPr lang="en-US" dirty="0"/>
              <a:t>User stories – descriptions of features that can be implemented within a single sprint</a:t>
            </a:r>
          </a:p>
          <a:p>
            <a:r>
              <a:rPr lang="en-US" dirty="0"/>
              <a:t>Epics – features that will require multiple sprints to complete</a:t>
            </a:r>
          </a:p>
          <a:p>
            <a:pPr lvl="1"/>
            <a:r>
              <a:rPr lang="en-US" dirty="0"/>
              <a:t>Epics contain user stories that correspond to the epic</a:t>
            </a:r>
          </a:p>
          <a:p>
            <a:r>
              <a:rPr lang="en-US" dirty="0"/>
              <a:t>Bugs – software defects encountered in completed work</a:t>
            </a:r>
          </a:p>
          <a:p>
            <a:r>
              <a:rPr lang="en-US" dirty="0"/>
              <a:t>Periodically, </a:t>
            </a:r>
            <a:r>
              <a:rPr lang="en-US" b="1" dirty="0"/>
              <a:t>backlog grooming</a:t>
            </a:r>
            <a:r>
              <a:rPr lang="en-US" dirty="0"/>
              <a:t> occurs</a:t>
            </a:r>
          </a:p>
          <a:p>
            <a:pPr lvl="1"/>
            <a:r>
              <a:rPr lang="en-US" dirty="0"/>
              <a:t>Stories and epics that are no longer relevant to the project, are removed</a:t>
            </a:r>
            <a:br>
              <a:rPr lang="en-US" dirty="0"/>
            </a:br>
            <a:r>
              <a:rPr lang="en-US" dirty="0"/>
              <a:t>(e.g. because a requirement was later found to be unnecessary)</a:t>
            </a:r>
          </a:p>
        </p:txBody>
      </p:sp>
      <p:sp>
        <p:nvSpPr>
          <p:cNvPr id="4" name="Slide Number Placeholder 3">
            <a:extLst>
              <a:ext uri="{FF2B5EF4-FFF2-40B4-BE49-F238E27FC236}">
                <a16:creationId xmlns:a16="http://schemas.microsoft.com/office/drawing/2014/main" id="{F8B2E528-2467-3044-9437-7BA760B16A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8237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0CEA-7C31-DBAC-D310-485A7CF9A7B4}"/>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105599E0-382E-4BE4-619C-61491AD77E40}"/>
              </a:ext>
            </a:extLst>
          </p:cNvPr>
          <p:cNvSpPr>
            <a:spLocks noGrp="1"/>
          </p:cNvSpPr>
          <p:nvPr>
            <p:ph idx="1"/>
          </p:nvPr>
        </p:nvSpPr>
        <p:spPr/>
        <p:txBody>
          <a:bodyPr/>
          <a:lstStyle/>
          <a:p>
            <a:r>
              <a:rPr lang="en-US" dirty="0"/>
              <a:t>Software features or capabilities</a:t>
            </a:r>
            <a:r>
              <a:rPr lang="en-US" baseline="0" dirty="0"/>
              <a:t> from a user’s point of view</a:t>
            </a:r>
          </a:p>
          <a:p>
            <a:pPr lvl="1"/>
            <a:r>
              <a:rPr lang="en-US" dirty="0"/>
              <a:t>Regular user</a:t>
            </a:r>
          </a:p>
          <a:p>
            <a:pPr lvl="1"/>
            <a:r>
              <a:rPr lang="en-US" dirty="0"/>
              <a:t>Administrator</a:t>
            </a:r>
          </a:p>
          <a:p>
            <a:pPr lvl="0"/>
            <a:r>
              <a:rPr lang="en-US" dirty="0"/>
              <a:t>Written</a:t>
            </a:r>
            <a:r>
              <a:rPr lang="en-US" baseline="0" dirty="0"/>
              <a:t> in “story” form:</a:t>
            </a:r>
          </a:p>
          <a:p>
            <a:pPr lvl="1"/>
            <a:r>
              <a:rPr lang="en-US" dirty="0"/>
              <a:t>“As a user, I can view</a:t>
            </a:r>
            <a:r>
              <a:rPr lang="en-US" baseline="0" dirty="0"/>
              <a:t> my data”</a:t>
            </a:r>
          </a:p>
          <a:p>
            <a:pPr lvl="1"/>
            <a:r>
              <a:rPr lang="en-US" baseline="0" dirty="0"/>
              <a:t>“As a user, I can edit my data”</a:t>
            </a:r>
          </a:p>
          <a:p>
            <a:pPr lvl="1"/>
            <a:r>
              <a:rPr lang="en-US" baseline="0" dirty="0"/>
              <a:t>“As an administrator, I can add a new user”</a:t>
            </a:r>
          </a:p>
          <a:p>
            <a:pPr lvl="0"/>
            <a:r>
              <a:rPr lang="en-US" dirty="0"/>
              <a:t>Non-functional requirements:</a:t>
            </a:r>
          </a:p>
          <a:p>
            <a:pPr lvl="1"/>
            <a:r>
              <a:rPr lang="en-US" dirty="0"/>
              <a:t>“The system is robust against changes in the database format”</a:t>
            </a:r>
          </a:p>
          <a:p>
            <a:pPr lvl="1"/>
            <a:r>
              <a:rPr lang="en-US" dirty="0"/>
              <a:t>“The system responds</a:t>
            </a:r>
            <a:r>
              <a:rPr lang="en-US" baseline="0" dirty="0"/>
              <a:t> to a database commit in less than 50 </a:t>
            </a:r>
            <a:r>
              <a:rPr lang="en-US" baseline="0" dirty="0" err="1"/>
              <a:t>ms</a:t>
            </a:r>
            <a:r>
              <a:rPr lang="en-US" baseline="0" dirty="0"/>
              <a:t>”</a:t>
            </a:r>
            <a:endParaRPr lang="en-US" dirty="0"/>
          </a:p>
        </p:txBody>
      </p:sp>
    </p:spTree>
    <p:extLst>
      <p:ext uri="{BB962C8B-B14F-4D97-AF65-F5344CB8AC3E}">
        <p14:creationId xmlns:p14="http://schemas.microsoft.com/office/powerpoint/2010/main" val="213874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B6B-9E7A-380C-B24B-415EFA810864}"/>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64507D1F-F141-7325-E5C9-F96F2A6A2268}"/>
              </a:ext>
            </a:extLst>
          </p:cNvPr>
          <p:cNvSpPr>
            <a:spLocks noGrp="1"/>
          </p:cNvSpPr>
          <p:nvPr>
            <p:ph idx="1"/>
          </p:nvPr>
        </p:nvSpPr>
        <p:spPr/>
        <p:txBody>
          <a:bodyPr/>
          <a:lstStyle/>
          <a:p>
            <a:r>
              <a:rPr lang="en-US" dirty="0"/>
              <a:t>Japanese</a:t>
            </a:r>
            <a:r>
              <a:rPr lang="en-US" baseline="0" dirty="0"/>
              <a:t> for “Board”</a:t>
            </a:r>
          </a:p>
          <a:p>
            <a:r>
              <a:rPr lang="en-US" baseline="0" dirty="0"/>
              <a:t>A lightweight method for tracking work on a project</a:t>
            </a:r>
          </a:p>
          <a:p>
            <a:pPr lvl="1"/>
            <a:r>
              <a:rPr lang="en-US" dirty="0"/>
              <a:t>Originally done using a board marked into four columns and Post-It notes</a:t>
            </a:r>
            <a:endParaRPr lang="en-US" baseline="0" dirty="0"/>
          </a:p>
          <a:p>
            <a:pPr lvl="1"/>
            <a:r>
              <a:rPr lang="en-US" dirty="0"/>
              <a:t>Integrates</a:t>
            </a:r>
            <a:r>
              <a:rPr lang="en-US" baseline="0" dirty="0"/>
              <a:t> well with GitHub</a:t>
            </a:r>
          </a:p>
          <a:p>
            <a:r>
              <a:rPr lang="en-US" dirty="0"/>
              <a:t>Best for small to medium size projects</a:t>
            </a:r>
          </a:p>
          <a:p>
            <a:r>
              <a:rPr lang="en-US" baseline="0" dirty="0"/>
              <a:t>Demo</a:t>
            </a:r>
          </a:p>
        </p:txBody>
      </p:sp>
    </p:spTree>
    <p:extLst>
      <p:ext uri="{BB962C8B-B14F-4D97-AF65-F5344CB8AC3E}">
        <p14:creationId xmlns:p14="http://schemas.microsoft.com/office/powerpoint/2010/main" val="4121543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E46-5B07-6876-9C0B-8E7711398E64}"/>
              </a:ext>
            </a:extLst>
          </p:cNvPr>
          <p:cNvSpPr>
            <a:spLocks noGrp="1"/>
          </p:cNvSpPr>
          <p:nvPr>
            <p:ph type="title"/>
          </p:nvPr>
        </p:nvSpPr>
        <p:spPr/>
        <p:txBody>
          <a:bodyPr/>
          <a:lstStyle/>
          <a:p>
            <a:r>
              <a:rPr lang="en-US" dirty="0" err="1"/>
              <a:t>MoSCoW</a:t>
            </a:r>
            <a:endParaRPr lang="en-US" dirty="0"/>
          </a:p>
        </p:txBody>
      </p:sp>
      <p:sp>
        <p:nvSpPr>
          <p:cNvPr id="3" name="Content Placeholder 2">
            <a:extLst>
              <a:ext uri="{FF2B5EF4-FFF2-40B4-BE49-F238E27FC236}">
                <a16:creationId xmlns:a16="http://schemas.microsoft.com/office/drawing/2014/main" id="{258A21A0-57C9-1B39-25DB-B50707B8F010}"/>
              </a:ext>
            </a:extLst>
          </p:cNvPr>
          <p:cNvSpPr>
            <a:spLocks noGrp="1"/>
          </p:cNvSpPr>
          <p:nvPr>
            <p:ph idx="1"/>
          </p:nvPr>
        </p:nvSpPr>
        <p:spPr/>
        <p:txBody>
          <a:bodyPr>
            <a:normAutofit fontScale="85000" lnSpcReduction="10000"/>
          </a:bodyPr>
          <a:lstStyle/>
          <a:p>
            <a:r>
              <a:rPr lang="en-US" dirty="0"/>
              <a:t>A lightweight</a:t>
            </a:r>
            <a:r>
              <a:rPr lang="en-US" baseline="0" dirty="0"/>
              <a:t> technique for prioritizing work</a:t>
            </a:r>
          </a:p>
          <a:p>
            <a:pPr lvl="1"/>
            <a:r>
              <a:rPr lang="en-US" dirty="0"/>
              <a:t>Typically done in the sprint planning meeting</a:t>
            </a:r>
            <a:endParaRPr lang="en-US" baseline="0" dirty="0"/>
          </a:p>
          <a:p>
            <a:r>
              <a:rPr lang="en-US" dirty="0"/>
              <a:t>Focus is on </a:t>
            </a:r>
            <a:r>
              <a:rPr lang="en-US" baseline="0" dirty="0"/>
              <a:t>the </a:t>
            </a:r>
            <a:r>
              <a:rPr lang="en-US" b="1" baseline="0" dirty="0"/>
              <a:t>next</a:t>
            </a:r>
            <a:r>
              <a:rPr lang="en-US" baseline="0" dirty="0"/>
              <a:t> software release/next sprint</a:t>
            </a:r>
          </a:p>
          <a:p>
            <a:pPr lvl="1"/>
            <a:r>
              <a:rPr lang="en-US" dirty="0"/>
              <a:t>Must have</a:t>
            </a:r>
          </a:p>
          <a:p>
            <a:pPr lvl="2"/>
            <a:r>
              <a:rPr lang="en-US" dirty="0"/>
              <a:t>Without this, we don’t have a useable release</a:t>
            </a:r>
          </a:p>
          <a:p>
            <a:pPr lvl="1"/>
            <a:r>
              <a:rPr lang="en-US" dirty="0"/>
              <a:t>Should have</a:t>
            </a:r>
          </a:p>
          <a:p>
            <a:pPr lvl="2"/>
            <a:r>
              <a:rPr lang="en-US" dirty="0"/>
              <a:t>The release would be less valuable or compelling without this, but would still be worth releasing</a:t>
            </a:r>
          </a:p>
          <a:p>
            <a:pPr lvl="1"/>
            <a:r>
              <a:rPr lang="en-US" dirty="0"/>
              <a:t>Could have</a:t>
            </a:r>
          </a:p>
          <a:p>
            <a:pPr lvl="2"/>
            <a:r>
              <a:rPr lang="en-US" dirty="0"/>
              <a:t>Nice to have, but not essential</a:t>
            </a:r>
          </a:p>
          <a:p>
            <a:pPr lvl="1"/>
            <a:r>
              <a:rPr lang="en-US" dirty="0"/>
              <a:t>Won’t have</a:t>
            </a:r>
          </a:p>
          <a:p>
            <a:pPr lvl="2"/>
            <a:r>
              <a:rPr lang="en-US" dirty="0"/>
              <a:t>Maybe not ever, but too much for this time</a:t>
            </a:r>
          </a:p>
          <a:p>
            <a:r>
              <a:rPr lang="en-US" dirty="0"/>
              <a:t>Work on Must Haves</a:t>
            </a:r>
          </a:p>
          <a:p>
            <a:r>
              <a:rPr lang="en-US" dirty="0"/>
              <a:t>Work on Should Haves if there is time remaining in the sprint</a:t>
            </a:r>
          </a:p>
        </p:txBody>
      </p:sp>
    </p:spTree>
    <p:extLst>
      <p:ext uri="{BB962C8B-B14F-4D97-AF65-F5344CB8AC3E}">
        <p14:creationId xmlns:p14="http://schemas.microsoft.com/office/powerpoint/2010/main" val="1923751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FBA9-3365-2F9A-A864-47E043A07EA8}"/>
              </a:ext>
            </a:extLst>
          </p:cNvPr>
          <p:cNvSpPr>
            <a:spLocks noGrp="1"/>
          </p:cNvSpPr>
          <p:nvPr>
            <p:ph type="title"/>
          </p:nvPr>
        </p:nvSpPr>
        <p:spPr/>
        <p:txBody>
          <a:bodyPr/>
          <a:lstStyle/>
          <a:p>
            <a:r>
              <a:rPr lang="en-US" dirty="0"/>
              <a:t>Hands-On: Setup</a:t>
            </a:r>
          </a:p>
        </p:txBody>
      </p:sp>
      <p:sp>
        <p:nvSpPr>
          <p:cNvPr id="3" name="Content Placeholder 2">
            <a:extLst>
              <a:ext uri="{FF2B5EF4-FFF2-40B4-BE49-F238E27FC236}">
                <a16:creationId xmlns:a16="http://schemas.microsoft.com/office/drawing/2014/main" id="{8EEF6D5D-8D1A-57A8-93F6-773D3192E2AC}"/>
              </a:ext>
            </a:extLst>
          </p:cNvPr>
          <p:cNvSpPr>
            <a:spLocks noGrp="1"/>
          </p:cNvSpPr>
          <p:nvPr>
            <p:ph idx="1"/>
          </p:nvPr>
        </p:nvSpPr>
        <p:spPr/>
        <p:txBody>
          <a:bodyPr>
            <a:normAutofit/>
          </a:bodyPr>
          <a:lstStyle/>
          <a:p>
            <a:r>
              <a:rPr lang="en-US" dirty="0" err="1"/>
              <a:t>MoSCoW</a:t>
            </a:r>
            <a:endParaRPr lang="en-US" dirty="0"/>
          </a:p>
          <a:p>
            <a:pPr lvl="1"/>
            <a:r>
              <a:rPr lang="en-US" dirty="0"/>
              <a:t>Use your GitHub</a:t>
            </a:r>
            <a:r>
              <a:rPr lang="en-US" baseline="0" dirty="0"/>
              <a:t> repo from yesterday’s “Issues Tracking” session</a:t>
            </a:r>
          </a:p>
          <a:p>
            <a:pPr lvl="1"/>
            <a:r>
              <a:rPr lang="en-US" dirty="0"/>
              <a:t>Add Issue labels for “Must have”, “Should have”, “Could have” and “Won’t have”</a:t>
            </a:r>
          </a:p>
          <a:p>
            <a:pPr lvl="0"/>
            <a:r>
              <a:rPr lang="en-US" dirty="0"/>
              <a:t>Kanban</a:t>
            </a:r>
          </a:p>
          <a:p>
            <a:pPr lvl="1"/>
            <a:r>
              <a:rPr lang="en-US" dirty="0"/>
              <a:t>Create a Kanban project board</a:t>
            </a:r>
          </a:p>
        </p:txBody>
      </p:sp>
    </p:spTree>
    <p:extLst>
      <p:ext uri="{BB962C8B-B14F-4D97-AF65-F5344CB8AC3E}">
        <p14:creationId xmlns:p14="http://schemas.microsoft.com/office/powerpoint/2010/main" val="281945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6BB6-1637-4B90-170C-E60213301794}"/>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520CB324-E158-7F27-32E9-818711468D86}"/>
              </a:ext>
            </a:extLst>
          </p:cNvPr>
          <p:cNvSpPr>
            <a:spLocks noGrp="1"/>
          </p:cNvSpPr>
          <p:nvPr>
            <p:ph sz="half" idx="1"/>
          </p:nvPr>
        </p:nvSpPr>
        <p:spPr/>
        <p:txBody>
          <a:bodyPr>
            <a:normAutofit/>
          </a:bodyPr>
          <a:lstStyle/>
          <a:p>
            <a:r>
              <a:rPr lang="en-US" dirty="0"/>
              <a:t>Sprint Planning</a:t>
            </a:r>
          </a:p>
          <a:p>
            <a:pPr lvl="1"/>
            <a:r>
              <a:rPr lang="en-US" dirty="0"/>
              <a:t>In a group of about four:</a:t>
            </a:r>
          </a:p>
          <a:p>
            <a:pPr lvl="2"/>
            <a:r>
              <a:rPr lang="en-US" dirty="0"/>
              <a:t>Create a Work Backlog based on these User Stories, expressed as GitHub issues</a:t>
            </a:r>
          </a:p>
          <a:p>
            <a:pPr lvl="2"/>
            <a:r>
              <a:rPr lang="en-US" dirty="0"/>
              <a:t>Rate your issues for the “next” sprint using </a:t>
            </a:r>
            <a:r>
              <a:rPr lang="en-US" dirty="0" err="1"/>
              <a:t>MoSCoW</a:t>
            </a:r>
            <a:endParaRPr lang="en-US" dirty="0"/>
          </a:p>
          <a:p>
            <a:pPr lvl="1"/>
            <a:r>
              <a:rPr lang="en-US" dirty="0"/>
              <a:t>Individually:</a:t>
            </a:r>
          </a:p>
          <a:p>
            <a:pPr lvl="2"/>
            <a:r>
              <a:rPr lang="en-US" dirty="0"/>
              <a:t>Populate</a:t>
            </a:r>
            <a:r>
              <a:rPr lang="en-US" baseline="0" dirty="0"/>
              <a:t> the Work Backlog section with all of your issues</a:t>
            </a:r>
          </a:p>
          <a:p>
            <a:pPr lvl="2"/>
            <a:r>
              <a:rPr lang="en-US" dirty="0"/>
              <a:t>Move those rated “Must have” and “Should have” to “Ready to be Developed”</a:t>
            </a:r>
            <a:endParaRPr lang="en-US" baseline="0" dirty="0"/>
          </a:p>
          <a:p>
            <a:pPr lvl="2"/>
            <a:endParaRPr lang="en-US" dirty="0"/>
          </a:p>
        </p:txBody>
      </p:sp>
      <p:sp>
        <p:nvSpPr>
          <p:cNvPr id="4" name="Content Placeholder 3">
            <a:extLst>
              <a:ext uri="{FF2B5EF4-FFF2-40B4-BE49-F238E27FC236}">
                <a16:creationId xmlns:a16="http://schemas.microsoft.com/office/drawing/2014/main" id="{CCBF92CC-BD65-6C49-7F13-84AE99C8587D}"/>
              </a:ext>
            </a:extLst>
          </p:cNvPr>
          <p:cNvSpPr>
            <a:spLocks noGrp="1"/>
          </p:cNvSpPr>
          <p:nvPr>
            <p:ph sz="half" idx="2"/>
          </p:nvPr>
        </p:nvSpPr>
        <p:spPr/>
        <p:txBody>
          <a:bodyPr>
            <a:normAutofit/>
          </a:bodyPr>
          <a:lstStyle/>
          <a:p>
            <a:r>
              <a:rPr lang="en-US" dirty="0"/>
              <a:t>User Stories:</a:t>
            </a:r>
          </a:p>
          <a:p>
            <a:pPr lvl="1"/>
            <a:r>
              <a:rPr lang="en-US" dirty="0"/>
              <a:t>As a user, I can display my image data using preexisting tools</a:t>
            </a:r>
          </a:p>
          <a:p>
            <a:pPr lvl="1"/>
            <a:r>
              <a:rPr lang="en-US" dirty="0"/>
              <a:t>As a user, I can specify an input and an output file name</a:t>
            </a:r>
          </a:p>
          <a:p>
            <a:pPr lvl="1"/>
            <a:r>
              <a:rPr lang="en-US" dirty="0"/>
              <a:t>As a user, if I don’t specify an output file name, a reasonable one is generated</a:t>
            </a:r>
          </a:p>
          <a:p>
            <a:pPr lvl="1"/>
            <a:r>
              <a:rPr lang="en-US" dirty="0"/>
              <a:t>As a user, I can display “before” and “after” images such that I can easily see differences</a:t>
            </a:r>
          </a:p>
          <a:p>
            <a:pPr lvl="1"/>
            <a:endParaRPr lang="en-US" dirty="0"/>
          </a:p>
        </p:txBody>
      </p:sp>
    </p:spTree>
    <p:extLst>
      <p:ext uri="{BB962C8B-B14F-4D97-AF65-F5344CB8AC3E}">
        <p14:creationId xmlns:p14="http://schemas.microsoft.com/office/powerpoint/2010/main" val="419828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50E-BC77-7A52-2296-E41F607DA483}"/>
              </a:ext>
            </a:extLst>
          </p:cNvPr>
          <p:cNvSpPr>
            <a:spLocks noGrp="1"/>
          </p:cNvSpPr>
          <p:nvPr>
            <p:ph type="title"/>
          </p:nvPr>
        </p:nvSpPr>
        <p:spPr/>
        <p:txBody>
          <a:bodyPr/>
          <a:lstStyle/>
          <a:p>
            <a:pPr lvl="0"/>
            <a:r>
              <a:rPr lang="en-US" dirty="0"/>
              <a:t>Who needs project management (PM)?</a:t>
            </a:r>
          </a:p>
        </p:txBody>
      </p:sp>
      <p:sp>
        <p:nvSpPr>
          <p:cNvPr id="3" name="Content Placeholder 2">
            <a:extLst>
              <a:ext uri="{FF2B5EF4-FFF2-40B4-BE49-F238E27FC236}">
                <a16:creationId xmlns:a16="http://schemas.microsoft.com/office/drawing/2014/main" id="{14EA92B6-44F2-9DAF-0677-40447E2A4421}"/>
              </a:ext>
            </a:extLst>
          </p:cNvPr>
          <p:cNvSpPr>
            <a:spLocks noGrp="1"/>
          </p:cNvSpPr>
          <p:nvPr>
            <p:ph idx="1"/>
          </p:nvPr>
        </p:nvSpPr>
        <p:spPr/>
        <p:txBody>
          <a:bodyPr>
            <a:normAutofit lnSpcReduction="10000"/>
          </a:bodyPr>
          <a:lstStyle/>
          <a:p>
            <a:r>
              <a:rPr lang="en-US" dirty="0"/>
              <a:t>If a group of people are working together, some amount of project management methodology will help</a:t>
            </a:r>
          </a:p>
          <a:p>
            <a:pPr lvl="1"/>
            <a:r>
              <a:rPr lang="en-US" dirty="0"/>
              <a:t>How large, long and complex the project is will determine how much project management discipline will be helpful</a:t>
            </a:r>
          </a:p>
          <a:p>
            <a:pPr lvl="1"/>
            <a:r>
              <a:rPr lang="en-US" dirty="0"/>
              <a:t>Generally, the more time and/or people involved, the more PM helps</a:t>
            </a:r>
          </a:p>
          <a:p>
            <a:r>
              <a:rPr lang="en-US" dirty="0"/>
              <a:t>If you’re writing scripts for your own research to test out some ideas, and the project will extend some time, you (and ”future you”) will probably benefit from some PM</a:t>
            </a:r>
          </a:p>
          <a:p>
            <a:r>
              <a:rPr lang="en-US" dirty="0"/>
              <a:t>If you’re trying something out for just this week, you probably don’t need project management</a:t>
            </a:r>
          </a:p>
          <a:p>
            <a:pPr lvl="1"/>
            <a:r>
              <a:rPr lang="en-US" dirty="0"/>
              <a:t>But are you sure it’s really just “this week”?</a:t>
            </a:r>
          </a:p>
        </p:txBody>
      </p:sp>
    </p:spTree>
    <p:extLst>
      <p:ext uri="{BB962C8B-B14F-4D97-AF65-F5344CB8AC3E}">
        <p14:creationId xmlns:p14="http://schemas.microsoft.com/office/powerpoint/2010/main" val="73450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0183-9648-A24C-8BDC-64C69249996D}"/>
              </a:ext>
            </a:extLst>
          </p:cNvPr>
          <p:cNvSpPr>
            <a:spLocks noGrp="1"/>
          </p:cNvSpPr>
          <p:nvPr>
            <p:ph type="title"/>
          </p:nvPr>
        </p:nvSpPr>
        <p:spPr/>
        <p:txBody>
          <a:bodyPr/>
          <a:lstStyle/>
          <a:p>
            <a:r>
              <a:rPr lang="en-US" dirty="0"/>
              <a:t>Phases of a Software Project</a:t>
            </a:r>
          </a:p>
        </p:txBody>
      </p:sp>
      <p:sp>
        <p:nvSpPr>
          <p:cNvPr id="3" name="Content Placeholder 2">
            <a:extLst>
              <a:ext uri="{FF2B5EF4-FFF2-40B4-BE49-F238E27FC236}">
                <a16:creationId xmlns:a16="http://schemas.microsoft.com/office/drawing/2014/main" id="{586CCD8A-BAFF-854A-A592-35849D5A5701}"/>
              </a:ext>
            </a:extLst>
          </p:cNvPr>
          <p:cNvSpPr>
            <a:spLocks noGrp="1"/>
          </p:cNvSpPr>
          <p:nvPr>
            <p:ph sz="half" idx="1"/>
          </p:nvPr>
        </p:nvSpPr>
        <p:spPr/>
        <p:txBody>
          <a:bodyPr>
            <a:normAutofit fontScale="92500" lnSpcReduction="10000"/>
          </a:bodyPr>
          <a:lstStyle/>
          <a:p>
            <a:pPr>
              <a:lnSpc>
                <a:spcPct val="100000"/>
              </a:lnSpc>
            </a:pPr>
            <a:r>
              <a:rPr lang="en-US" dirty="0"/>
              <a:t>[Most of] the phases of software development:</a:t>
            </a:r>
          </a:p>
          <a:p>
            <a:pPr lvl="1">
              <a:lnSpc>
                <a:spcPct val="100000"/>
              </a:lnSpc>
            </a:pPr>
            <a:r>
              <a:rPr lang="en-US" dirty="0"/>
              <a:t>Determine software requirements</a:t>
            </a:r>
          </a:p>
          <a:p>
            <a:pPr lvl="1">
              <a:lnSpc>
                <a:spcPct val="100000"/>
              </a:lnSpc>
            </a:pPr>
            <a:r>
              <a:rPr lang="en-US" dirty="0"/>
              <a:t>Software design</a:t>
            </a:r>
          </a:p>
          <a:p>
            <a:pPr lvl="1">
              <a:lnSpc>
                <a:spcPct val="100000"/>
              </a:lnSpc>
            </a:pPr>
            <a:r>
              <a:rPr lang="en-US" dirty="0"/>
              <a:t>Implementation</a:t>
            </a:r>
          </a:p>
          <a:p>
            <a:pPr lvl="1">
              <a:lnSpc>
                <a:spcPct val="100000"/>
              </a:lnSpc>
            </a:pPr>
            <a:r>
              <a:rPr lang="en-US" dirty="0"/>
              <a:t>Software testing</a:t>
            </a:r>
          </a:p>
          <a:p>
            <a:pPr lvl="1">
              <a:lnSpc>
                <a:spcPct val="100000"/>
              </a:lnSpc>
            </a:pPr>
            <a:r>
              <a:rPr lang="en-US" dirty="0"/>
              <a:t>Software documentation</a:t>
            </a:r>
          </a:p>
          <a:p>
            <a:pPr lvl="1">
              <a:lnSpc>
                <a:spcPct val="100000"/>
              </a:lnSpc>
            </a:pPr>
            <a:r>
              <a:rPr lang="en-US" dirty="0"/>
              <a:t>Release/deploy the software to the customer</a:t>
            </a:r>
          </a:p>
          <a:p>
            <a:pPr lvl="1">
              <a:lnSpc>
                <a:spcPct val="100000"/>
              </a:lnSpc>
            </a:pPr>
            <a:r>
              <a:rPr lang="en-US" dirty="0"/>
              <a:t>Ongoing maintenance</a:t>
            </a:r>
          </a:p>
        </p:txBody>
      </p:sp>
      <p:sp>
        <p:nvSpPr>
          <p:cNvPr id="5" name="Content Placeholder 4">
            <a:extLst>
              <a:ext uri="{FF2B5EF4-FFF2-40B4-BE49-F238E27FC236}">
                <a16:creationId xmlns:a16="http://schemas.microsoft.com/office/drawing/2014/main" id="{B934AA19-7A39-3644-84AF-E63612EAD849}"/>
              </a:ext>
            </a:extLst>
          </p:cNvPr>
          <p:cNvSpPr>
            <a:spLocks noGrp="1"/>
          </p:cNvSpPr>
          <p:nvPr>
            <p:ph sz="half" idx="2"/>
          </p:nvPr>
        </p:nvSpPr>
        <p:spPr/>
        <p:txBody>
          <a:bodyPr>
            <a:normAutofit fontScale="92500" lnSpcReduction="10000"/>
          </a:bodyPr>
          <a:lstStyle/>
          <a:p>
            <a:pPr>
              <a:lnSpc>
                <a:spcPct val="96000"/>
              </a:lnSpc>
            </a:pPr>
            <a:r>
              <a:rPr lang="en-US" dirty="0"/>
              <a:t>These phases can be mixed, or (sometimes) reordered</a:t>
            </a:r>
          </a:p>
          <a:p>
            <a:pPr lvl="1">
              <a:lnSpc>
                <a:spcPct val="96000"/>
              </a:lnSpc>
            </a:pPr>
            <a:r>
              <a:rPr lang="en-US" dirty="0"/>
              <a:t>Line between requirements and design is often blurry</a:t>
            </a:r>
          </a:p>
          <a:p>
            <a:pPr lvl="1">
              <a:lnSpc>
                <a:spcPct val="96000"/>
              </a:lnSpc>
            </a:pPr>
            <a:r>
              <a:rPr lang="en-US" dirty="0"/>
              <a:t>Implementation, testing and user docs often proceed concurrently</a:t>
            </a:r>
          </a:p>
          <a:p>
            <a:pPr lvl="1">
              <a:lnSpc>
                <a:spcPct val="96000"/>
              </a:lnSpc>
            </a:pPr>
            <a:r>
              <a:rPr lang="en-US" dirty="0"/>
              <a:t>Test Driven Development (TDD):  Tests are written first</a:t>
            </a:r>
          </a:p>
          <a:p>
            <a:pPr lvl="0">
              <a:lnSpc>
                <a:spcPct val="96000"/>
              </a:lnSpc>
            </a:pPr>
            <a:r>
              <a:rPr lang="en-US" dirty="0"/>
              <a:t>Definition of roles vary</a:t>
            </a:r>
          </a:p>
          <a:p>
            <a:pPr lvl="1">
              <a:lnSpc>
                <a:spcPct val="96000"/>
              </a:lnSpc>
            </a:pPr>
            <a:r>
              <a:rPr lang="en-US" dirty="0"/>
              <a:t>E.g. the “customer” or “user” may also be the author of the software, or may be quite removed</a:t>
            </a:r>
          </a:p>
        </p:txBody>
      </p:sp>
      <p:sp>
        <p:nvSpPr>
          <p:cNvPr id="4" name="Slide Number Placeholder 3">
            <a:extLst>
              <a:ext uri="{FF2B5EF4-FFF2-40B4-BE49-F238E27FC236}">
                <a16:creationId xmlns:a16="http://schemas.microsoft.com/office/drawing/2014/main" id="{B1E1B28E-4C92-2642-B2A4-4A801964C75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6828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0183-9648-A24C-8BDC-64C69249996D}"/>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a16="http://schemas.microsoft.com/office/drawing/2014/main" id="{586CCD8A-BAFF-854A-A592-35849D5A5701}"/>
              </a:ext>
            </a:extLst>
          </p:cNvPr>
          <p:cNvSpPr>
            <a:spLocks noGrp="1"/>
          </p:cNvSpPr>
          <p:nvPr>
            <p:ph idx="1"/>
          </p:nvPr>
        </p:nvSpPr>
        <p:spPr/>
        <p:txBody>
          <a:bodyPr>
            <a:normAutofit fontScale="92500" lnSpcReduction="10000"/>
          </a:bodyPr>
          <a:lstStyle/>
          <a:p>
            <a:pPr marL="0" indent="0">
              <a:buNone/>
            </a:pPr>
            <a:r>
              <a:rPr lang="en-US" dirty="0"/>
              <a:t>[Most of] the phases of software development:</a:t>
            </a:r>
          </a:p>
          <a:p>
            <a:pPr lvl="1"/>
            <a:r>
              <a:rPr lang="en-US" dirty="0"/>
              <a:t>Determine software requirements</a:t>
            </a:r>
          </a:p>
          <a:p>
            <a:pPr lvl="1"/>
            <a:r>
              <a:rPr lang="en-US" dirty="0"/>
              <a:t>Software design</a:t>
            </a:r>
          </a:p>
          <a:p>
            <a:pPr lvl="1"/>
            <a:r>
              <a:rPr lang="en-US" dirty="0"/>
              <a:t>Implementation</a:t>
            </a:r>
          </a:p>
          <a:p>
            <a:pPr lvl="1"/>
            <a:r>
              <a:rPr lang="en-US" dirty="0"/>
              <a:t>Software testing</a:t>
            </a:r>
          </a:p>
          <a:p>
            <a:pPr lvl="1"/>
            <a:r>
              <a:rPr lang="en-US" dirty="0"/>
              <a:t>Software documentation</a:t>
            </a:r>
          </a:p>
          <a:p>
            <a:pPr lvl="1"/>
            <a:r>
              <a:rPr lang="en-US" dirty="0"/>
              <a:t>Release/deploy the software to the customer</a:t>
            </a:r>
          </a:p>
          <a:p>
            <a:pPr lvl="1"/>
            <a:r>
              <a:rPr lang="en-US" dirty="0"/>
              <a:t>Ongoing maintenance</a:t>
            </a:r>
          </a:p>
          <a:p>
            <a:r>
              <a:rPr lang="en-US" dirty="0"/>
              <a:t>Idea:  try to complete each phase before the next phase begins</a:t>
            </a:r>
          </a:p>
          <a:p>
            <a:pPr lvl="1"/>
            <a:r>
              <a:rPr lang="en-US" dirty="0"/>
              <a:t>Generally referred to as the </a:t>
            </a:r>
            <a:r>
              <a:rPr lang="en-US" b="1" dirty="0"/>
              <a:t>waterfall model</a:t>
            </a:r>
          </a:p>
          <a:p>
            <a:pPr lvl="1"/>
            <a:r>
              <a:rPr lang="en-US" dirty="0"/>
              <a:t>Each phase produces specific deliverables, which feed into the next phase</a:t>
            </a:r>
          </a:p>
          <a:p>
            <a:pPr lvl="1"/>
            <a:r>
              <a:rPr lang="en-US" dirty="0"/>
              <a:t>“Progress flows downwards through the phases, like a waterfall.”</a:t>
            </a:r>
          </a:p>
        </p:txBody>
      </p:sp>
      <p:sp>
        <p:nvSpPr>
          <p:cNvPr id="4" name="Slide Number Placeholder 3">
            <a:extLst>
              <a:ext uri="{FF2B5EF4-FFF2-40B4-BE49-F238E27FC236}">
                <a16:creationId xmlns:a16="http://schemas.microsoft.com/office/drawing/2014/main" id="{E03D2D76-A6E6-6048-85EC-68C219F5EB2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1296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Each phase produces artifacts</a:t>
            </a:r>
            <a:br>
              <a:rPr lang="en-US" dirty="0"/>
            </a:br>
            <a:r>
              <a:rPr lang="en-US" dirty="0"/>
              <a:t>that feed into the next phase</a:t>
            </a:r>
          </a:p>
          <a:p>
            <a:pPr lvl="1"/>
            <a:r>
              <a:rPr lang="en-US" dirty="0"/>
              <a:t>Assumption:  each phase’s</a:t>
            </a:r>
            <a:br>
              <a:rPr lang="en-US" dirty="0"/>
            </a:br>
            <a:r>
              <a:rPr lang="en-US" dirty="0"/>
              <a:t>artifacts are actually correct!</a:t>
            </a:r>
          </a:p>
          <a:p>
            <a:endParaRPr lang="en-US" dirty="0"/>
          </a:p>
          <a:p>
            <a:r>
              <a:rPr lang="en-US" dirty="0"/>
              <a:t>Ideally, each phase will also identify</a:t>
            </a:r>
            <a:br>
              <a:rPr lang="en-US" dirty="0"/>
            </a:br>
            <a:r>
              <a:rPr lang="en-US" dirty="0"/>
              <a:t>any issues/flaws in the previous phase</a:t>
            </a:r>
          </a:p>
          <a:p>
            <a:pPr lvl="1"/>
            <a:r>
              <a:rPr lang="en-US" dirty="0"/>
              <a:t>Iterate between phases to fix issues</a:t>
            </a:r>
          </a:p>
        </p:txBody>
      </p:sp>
      <p:grpSp>
        <p:nvGrpSpPr>
          <p:cNvPr id="7" name="Group 6">
            <a:extLst>
              <a:ext uri="{FF2B5EF4-FFF2-40B4-BE49-F238E27FC236}">
                <a16:creationId xmlns:a16="http://schemas.microsoft.com/office/drawing/2014/main" id="{6CBD74C1-F02B-514A-84BF-7BC99A3879F4}"/>
              </a:ext>
            </a:extLst>
          </p:cNvPr>
          <p:cNvGrpSpPr/>
          <p:nvPr/>
        </p:nvGrpSpPr>
        <p:grpSpPr>
          <a:xfrm>
            <a:off x="6475923" y="1447800"/>
            <a:ext cx="5182677" cy="4495800"/>
            <a:chOff x="6475923" y="1447800"/>
            <a:chExt cx="5182677" cy="4495800"/>
          </a:xfrm>
        </p:grpSpPr>
        <p:sp>
          <p:nvSpPr>
            <p:cNvPr id="4" name="Rectangle 3">
              <a:extLst>
                <a:ext uri="{FF2B5EF4-FFF2-40B4-BE49-F238E27FC236}">
                  <a16:creationId xmlns:a16="http://schemas.microsoft.com/office/drawing/2014/main" id="{03E63E5A-E741-1F4D-A80A-81981773443A}"/>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5" name="Rectangle 4">
              <a:extLst>
                <a:ext uri="{FF2B5EF4-FFF2-40B4-BE49-F238E27FC236}">
                  <a16:creationId xmlns:a16="http://schemas.microsoft.com/office/drawing/2014/main" id="{6D69E1A7-64F9-8C47-B345-2775AF95C903}"/>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6" name="Rectangle 5">
              <a:extLst>
                <a:ext uri="{FF2B5EF4-FFF2-40B4-BE49-F238E27FC236}">
                  <a16:creationId xmlns:a16="http://schemas.microsoft.com/office/drawing/2014/main" id="{6485B3ED-B1A8-A94D-AE6B-E50F8ACE901B}"/>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8" name="Curved Connector 7">
              <a:extLst>
                <a:ext uri="{FF2B5EF4-FFF2-40B4-BE49-F238E27FC236}">
                  <a16:creationId xmlns:a16="http://schemas.microsoft.com/office/drawing/2014/main" id="{DB2B33B1-B035-224D-989B-310F7501E528}"/>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CED10F7E-00E2-FC4C-8FB0-EE31E2B9D93C}"/>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AB989B5-9030-914A-9D5A-C7280CD0398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22" name="Curved Connector 21">
              <a:extLst>
                <a:ext uri="{FF2B5EF4-FFF2-40B4-BE49-F238E27FC236}">
                  <a16:creationId xmlns:a16="http://schemas.microsoft.com/office/drawing/2014/main" id="{966B6687-E620-F34C-B4A6-0BCF18DC3CBB}"/>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2972FC-17B5-1743-991C-55909F7D8EEA}"/>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27" name="Curved Connector 26">
              <a:extLst>
                <a:ext uri="{FF2B5EF4-FFF2-40B4-BE49-F238E27FC236}">
                  <a16:creationId xmlns:a16="http://schemas.microsoft.com/office/drawing/2014/main" id="{1EF58484-CD28-794C-9EEA-A3330BFB823C}"/>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84B3CD4-A818-EA40-B820-AEC822B09244}"/>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33" name="TextBox 32">
              <a:extLst>
                <a:ext uri="{FF2B5EF4-FFF2-40B4-BE49-F238E27FC236}">
                  <a16:creationId xmlns:a16="http://schemas.microsoft.com/office/drawing/2014/main" id="{500259C0-3767-4948-B878-4B529815E51B}"/>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34" name="TextBox 33">
              <a:extLst>
                <a:ext uri="{FF2B5EF4-FFF2-40B4-BE49-F238E27FC236}">
                  <a16:creationId xmlns:a16="http://schemas.microsoft.com/office/drawing/2014/main" id="{61957121-DF67-B34B-9123-F81ECADD8C5C}"/>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35" name="Rectangle 34">
              <a:extLst>
                <a:ext uri="{FF2B5EF4-FFF2-40B4-BE49-F238E27FC236}">
                  <a16:creationId xmlns:a16="http://schemas.microsoft.com/office/drawing/2014/main" id="{DE0D2331-953E-E640-8BBA-60704F5B98D6}"/>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36" name="Curved Connector 35">
              <a:extLst>
                <a:ext uri="{FF2B5EF4-FFF2-40B4-BE49-F238E27FC236}">
                  <a16:creationId xmlns:a16="http://schemas.microsoft.com/office/drawing/2014/main" id="{15E0B115-FA0D-154A-991F-EA0906D357C1}"/>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0E785B-6F2D-9449-B4AC-A7020ACCE6F8}"/>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grpSp>
      <p:grpSp>
        <p:nvGrpSpPr>
          <p:cNvPr id="9" name="Group 8">
            <a:extLst>
              <a:ext uri="{FF2B5EF4-FFF2-40B4-BE49-F238E27FC236}">
                <a16:creationId xmlns:a16="http://schemas.microsoft.com/office/drawing/2014/main" id="{56AF1553-7AA3-4541-B9A4-0798BAB1176B}"/>
              </a:ext>
            </a:extLst>
          </p:cNvPr>
          <p:cNvGrpSpPr/>
          <p:nvPr/>
        </p:nvGrpSpPr>
        <p:grpSpPr>
          <a:xfrm>
            <a:off x="6743700" y="2133600"/>
            <a:ext cx="3162300" cy="3505200"/>
            <a:chOff x="6743700" y="2133600"/>
            <a:chExt cx="3162300" cy="3505200"/>
          </a:xfrm>
        </p:grpSpPr>
        <p:cxnSp>
          <p:nvCxnSpPr>
            <p:cNvPr id="19" name="Curved Connector 18">
              <a:extLst>
                <a:ext uri="{FF2B5EF4-FFF2-40B4-BE49-F238E27FC236}">
                  <a16:creationId xmlns:a16="http://schemas.microsoft.com/office/drawing/2014/main" id="{57282A4F-00BB-EF4A-99C4-A516917352F1}"/>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8CABD614-22E5-9C4C-8153-303AB427E30E}"/>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65B4264A-877E-2C4E-BCB0-CBFC294A44A0}"/>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A0B47EE4-74AA-F64C-ABC7-AF81F155CF52}"/>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72D4DC88-0395-2345-B439-7F93C10DEB4C}"/>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0B8CD956-79AC-2343-8DED-282A3FB252C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0397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  In Real Life</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A much more common scenario:</a:t>
            </a:r>
            <a:br>
              <a:rPr lang="en-US" dirty="0"/>
            </a:br>
            <a:r>
              <a:rPr lang="en-US" dirty="0"/>
              <a:t>miscommunication of software</a:t>
            </a:r>
            <a:br>
              <a:rPr lang="en-US" dirty="0"/>
            </a:br>
            <a:r>
              <a:rPr lang="en-US" dirty="0"/>
              <a:t>requirements!</a:t>
            </a:r>
          </a:p>
          <a:p>
            <a:pPr lvl="1"/>
            <a:r>
              <a:rPr lang="en-US" dirty="0"/>
              <a:t>May not be identified until client</a:t>
            </a:r>
            <a:br>
              <a:rPr lang="en-US" dirty="0"/>
            </a:br>
            <a:r>
              <a:rPr lang="en-US" dirty="0"/>
              <a:t>demos, or formal acceptance testing</a:t>
            </a:r>
          </a:p>
          <a:p>
            <a:endParaRPr lang="en-US" dirty="0"/>
          </a:p>
          <a:p>
            <a:r>
              <a:rPr lang="en-US" dirty="0"/>
              <a:t>In traditional waterfall models, the client</a:t>
            </a:r>
            <a:br>
              <a:rPr lang="en-US" dirty="0"/>
            </a:br>
            <a:r>
              <a:rPr lang="en-US" dirty="0"/>
              <a:t>is often only involved in requirements phase,</a:t>
            </a:r>
            <a:br>
              <a:rPr lang="en-US" dirty="0"/>
            </a:br>
            <a:r>
              <a:rPr lang="en-US" dirty="0"/>
              <a:t>and in acceptance-testing or later phases</a:t>
            </a:r>
          </a:p>
        </p:txBody>
      </p:sp>
      <p:sp>
        <p:nvSpPr>
          <p:cNvPr id="9" name="Rounded Rectangle 8">
            <a:extLst>
              <a:ext uri="{FF2B5EF4-FFF2-40B4-BE49-F238E27FC236}">
                <a16:creationId xmlns:a16="http://schemas.microsoft.com/office/drawing/2014/main" id="{859701E8-F632-3742-A00B-27D3D4084A39}"/>
              </a:ext>
            </a:extLst>
          </p:cNvPr>
          <p:cNvSpPr/>
          <p:nvPr/>
        </p:nvSpPr>
        <p:spPr>
          <a:xfrm>
            <a:off x="6400800" y="1447800"/>
            <a:ext cx="1828800" cy="762000"/>
          </a:xfrm>
          <a:prstGeom prst="roundRect">
            <a:avLst>
              <a:gd name="adj" fmla="val 1022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CCDFB313-CE82-5244-A0BC-42ADA00485BF}"/>
              </a:ext>
            </a:extLst>
          </p:cNvPr>
          <p:cNvSpPr/>
          <p:nvPr/>
        </p:nvSpPr>
        <p:spPr>
          <a:xfrm>
            <a:off x="8458200" y="3733800"/>
            <a:ext cx="2590800" cy="1524000"/>
          </a:xfrm>
          <a:prstGeom prst="roundRect">
            <a:avLst>
              <a:gd name="adj" fmla="val 418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FE0DC083-D53A-F345-ACBF-977AE9D36DC6}"/>
              </a:ext>
            </a:extLst>
          </p:cNvPr>
          <p:cNvSpPr/>
          <p:nvPr/>
        </p:nvSpPr>
        <p:spPr>
          <a:xfrm>
            <a:off x="6553200" y="2133600"/>
            <a:ext cx="1981200" cy="2133600"/>
          </a:xfrm>
          <a:custGeom>
            <a:avLst/>
            <a:gdLst>
              <a:gd name="connsiteX0" fmla="*/ 3419187 w 3419187"/>
              <a:gd name="connsiteY0" fmla="*/ 2054087 h 2063177"/>
              <a:gd name="connsiteX1" fmla="*/ 2001204 w 3419187"/>
              <a:gd name="connsiteY1" fmla="*/ 1921566 h 2063177"/>
              <a:gd name="connsiteX2" fmla="*/ 331430 w 3419187"/>
              <a:gd name="connsiteY2" fmla="*/ 1073426 h 2063177"/>
              <a:gd name="connsiteX3" fmla="*/ 126 w 3419187"/>
              <a:gd name="connsiteY3" fmla="*/ 0 h 2063177"/>
              <a:gd name="connsiteX0" fmla="*/ 3419071 w 3419071"/>
              <a:gd name="connsiteY0" fmla="*/ 2054087 h 2064440"/>
              <a:gd name="connsiteX1" fmla="*/ 2001088 w 3419071"/>
              <a:gd name="connsiteY1" fmla="*/ 1921566 h 2064440"/>
              <a:gd name="connsiteX2" fmla="*/ 424079 w 3419071"/>
              <a:gd name="connsiteY2" fmla="*/ 1034174 h 2064440"/>
              <a:gd name="connsiteX3" fmla="*/ 10 w 3419071"/>
              <a:gd name="connsiteY3" fmla="*/ 0 h 2064440"/>
              <a:gd name="connsiteX0" fmla="*/ 3419070 w 3419070"/>
              <a:gd name="connsiteY0" fmla="*/ 2054087 h 2055711"/>
              <a:gd name="connsiteX1" fmla="*/ 1895070 w 3419070"/>
              <a:gd name="connsiteY1" fmla="*/ 1803810 h 2055711"/>
              <a:gd name="connsiteX2" fmla="*/ 424078 w 3419070"/>
              <a:gd name="connsiteY2" fmla="*/ 1034174 h 2055711"/>
              <a:gd name="connsiteX3" fmla="*/ 9 w 3419070"/>
              <a:gd name="connsiteY3" fmla="*/ 0 h 2055711"/>
              <a:gd name="connsiteX0" fmla="*/ 3419070 w 3419070"/>
              <a:gd name="connsiteY0" fmla="*/ 2054087 h 2057638"/>
              <a:gd name="connsiteX1" fmla="*/ 1961331 w 3419070"/>
              <a:gd name="connsiteY1" fmla="*/ 1869231 h 2057638"/>
              <a:gd name="connsiteX2" fmla="*/ 424078 w 3419070"/>
              <a:gd name="connsiteY2" fmla="*/ 1034174 h 2057638"/>
              <a:gd name="connsiteX3" fmla="*/ 9 w 3419070"/>
              <a:gd name="connsiteY3" fmla="*/ 0 h 2057638"/>
              <a:gd name="connsiteX0" fmla="*/ 3419065 w 3419065"/>
              <a:gd name="connsiteY0" fmla="*/ 2054087 h 2056698"/>
              <a:gd name="connsiteX1" fmla="*/ 1961326 w 3419065"/>
              <a:gd name="connsiteY1" fmla="*/ 1869231 h 2056698"/>
              <a:gd name="connsiteX2" fmla="*/ 569565 w 3419065"/>
              <a:gd name="connsiteY2" fmla="*/ 1165014 h 2056698"/>
              <a:gd name="connsiteX3" fmla="*/ 4 w 3419065"/>
              <a:gd name="connsiteY3" fmla="*/ 0 h 2056698"/>
              <a:gd name="connsiteX0" fmla="*/ 3419065 w 3419065"/>
              <a:gd name="connsiteY0" fmla="*/ 2054087 h 2057581"/>
              <a:gd name="connsiteX1" fmla="*/ 1961326 w 3419065"/>
              <a:gd name="connsiteY1" fmla="*/ 1869231 h 2057581"/>
              <a:gd name="connsiteX2" fmla="*/ 608556 w 3419065"/>
              <a:gd name="connsiteY2" fmla="*/ 1040477 h 2057581"/>
              <a:gd name="connsiteX3" fmla="*/ 4 w 3419065"/>
              <a:gd name="connsiteY3" fmla="*/ 0 h 2057581"/>
              <a:gd name="connsiteX0" fmla="*/ 3419065 w 3419065"/>
              <a:gd name="connsiteY0" fmla="*/ 2054087 h 2055280"/>
              <a:gd name="connsiteX1" fmla="*/ 1951578 w 3419065"/>
              <a:gd name="connsiteY1" fmla="*/ 1763853 h 2055280"/>
              <a:gd name="connsiteX2" fmla="*/ 608556 w 3419065"/>
              <a:gd name="connsiteY2" fmla="*/ 1040477 h 2055280"/>
              <a:gd name="connsiteX3" fmla="*/ 4 w 3419065"/>
              <a:gd name="connsiteY3" fmla="*/ 0 h 2055280"/>
              <a:gd name="connsiteX0" fmla="*/ 3419065 w 3419065"/>
              <a:gd name="connsiteY0" fmla="*/ 2054087 h 2054283"/>
              <a:gd name="connsiteX1" fmla="*/ 1951578 w 3419065"/>
              <a:gd name="connsiteY1" fmla="*/ 1763853 h 2054283"/>
              <a:gd name="connsiteX2" fmla="*/ 608556 w 3419065"/>
              <a:gd name="connsiteY2" fmla="*/ 1040477 h 2054283"/>
              <a:gd name="connsiteX3" fmla="*/ 4 w 3419065"/>
              <a:gd name="connsiteY3" fmla="*/ 0 h 2054283"/>
            </a:gdLst>
            <a:ahLst/>
            <a:cxnLst>
              <a:cxn ang="0">
                <a:pos x="connsiteX0" y="connsiteY0"/>
              </a:cxn>
              <a:cxn ang="0">
                <a:pos x="connsiteX1" y="connsiteY1"/>
              </a:cxn>
              <a:cxn ang="0">
                <a:pos x="connsiteX2" y="connsiteY2"/>
              </a:cxn>
              <a:cxn ang="0">
                <a:pos x="connsiteX3" y="connsiteY3"/>
              </a:cxn>
            </a:cxnLst>
            <a:rect l="l" t="t" r="r" b="b"/>
            <a:pathLst>
              <a:path w="3419065" h="2054283">
                <a:moveTo>
                  <a:pt x="3419065" y="2054087"/>
                </a:moveTo>
                <a:cubicBezTo>
                  <a:pt x="2957638" y="2059969"/>
                  <a:pt x="2419996" y="1932788"/>
                  <a:pt x="1951578" y="1763853"/>
                </a:cubicBezTo>
                <a:cubicBezTo>
                  <a:pt x="1483160" y="1594918"/>
                  <a:pt x="933818" y="1334453"/>
                  <a:pt x="608556" y="1040477"/>
                </a:cubicBezTo>
                <a:cubicBezTo>
                  <a:pt x="283294" y="746502"/>
                  <a:pt x="-1101" y="376582"/>
                  <a:pt x="4" y="0"/>
                </a:cubicBezTo>
              </a:path>
            </a:pathLst>
          </a:cu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C48C0B-55B0-ED4F-940A-04692D3B9D6C}"/>
              </a:ext>
            </a:extLst>
          </p:cNvPr>
          <p:cNvGrpSpPr/>
          <p:nvPr/>
        </p:nvGrpSpPr>
        <p:grpSpPr>
          <a:xfrm>
            <a:off x="6475923" y="1447800"/>
            <a:ext cx="5182677" cy="4495800"/>
            <a:chOff x="6475923" y="1447800"/>
            <a:chExt cx="5182677" cy="4495800"/>
          </a:xfrm>
        </p:grpSpPr>
        <p:grpSp>
          <p:nvGrpSpPr>
            <p:cNvPr id="32" name="Group 31">
              <a:extLst>
                <a:ext uri="{FF2B5EF4-FFF2-40B4-BE49-F238E27FC236}">
                  <a16:creationId xmlns:a16="http://schemas.microsoft.com/office/drawing/2014/main" id="{E07C7BB0-197C-BD48-9915-182D01A8F14C}"/>
                </a:ext>
              </a:extLst>
            </p:cNvPr>
            <p:cNvGrpSpPr/>
            <p:nvPr/>
          </p:nvGrpSpPr>
          <p:grpSpPr>
            <a:xfrm>
              <a:off x="6475923" y="1447800"/>
              <a:ext cx="5182677" cy="4495800"/>
              <a:chOff x="6475923" y="1447800"/>
              <a:chExt cx="5182677" cy="4495800"/>
            </a:xfrm>
          </p:grpSpPr>
          <p:sp>
            <p:nvSpPr>
              <p:cNvPr id="44" name="Rectangle 43">
                <a:extLst>
                  <a:ext uri="{FF2B5EF4-FFF2-40B4-BE49-F238E27FC236}">
                    <a16:creationId xmlns:a16="http://schemas.microsoft.com/office/drawing/2014/main" id="{79E59A04-4375-5A49-883E-16D6ABED93F8}"/>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45" name="Rectangle 44">
                <a:extLst>
                  <a:ext uri="{FF2B5EF4-FFF2-40B4-BE49-F238E27FC236}">
                    <a16:creationId xmlns:a16="http://schemas.microsoft.com/office/drawing/2014/main" id="{FDA1E4D2-B5FB-A64B-9C91-A5EFB2A99B0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46" name="Rectangle 45">
                <a:extLst>
                  <a:ext uri="{FF2B5EF4-FFF2-40B4-BE49-F238E27FC236}">
                    <a16:creationId xmlns:a16="http://schemas.microsoft.com/office/drawing/2014/main" id="{F7A82932-EC61-1745-90A1-FAE2367340D5}"/>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47" name="Curved Connector 46">
                <a:extLst>
                  <a:ext uri="{FF2B5EF4-FFF2-40B4-BE49-F238E27FC236}">
                    <a16:creationId xmlns:a16="http://schemas.microsoft.com/office/drawing/2014/main" id="{294B2F46-0D8B-E040-BA7A-69A6551D1544}"/>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398EF3-1403-FA4E-A5C8-C60950E9A7C7}"/>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BA9BB99-E1ED-064D-AC47-2C8C6B56782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50" name="Curved Connector 49">
                <a:extLst>
                  <a:ext uri="{FF2B5EF4-FFF2-40B4-BE49-F238E27FC236}">
                    <a16:creationId xmlns:a16="http://schemas.microsoft.com/office/drawing/2014/main" id="{B315B4F9-F3D1-8145-BE3E-774BD5CB6F11}"/>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242DBDE1-14F5-4342-BC93-EBC6763E6EC0}"/>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F96D4E6-9728-C841-B39D-E927F2379EE1}"/>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54" name="TextBox 53">
                <a:extLst>
                  <a:ext uri="{FF2B5EF4-FFF2-40B4-BE49-F238E27FC236}">
                    <a16:creationId xmlns:a16="http://schemas.microsoft.com/office/drawing/2014/main" id="{3C72BD0B-3334-5B43-89A6-024F4F986249}"/>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55" name="TextBox 54">
                <a:extLst>
                  <a:ext uri="{FF2B5EF4-FFF2-40B4-BE49-F238E27FC236}">
                    <a16:creationId xmlns:a16="http://schemas.microsoft.com/office/drawing/2014/main" id="{0F4672E9-BB8F-6149-806B-468D5CBDA833}"/>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56" name="Rectangle 55">
                <a:extLst>
                  <a:ext uri="{FF2B5EF4-FFF2-40B4-BE49-F238E27FC236}">
                    <a16:creationId xmlns:a16="http://schemas.microsoft.com/office/drawing/2014/main" id="{4FF30C87-5B09-294D-9856-E69FF3BAAFAB}"/>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57" name="Curved Connector 56">
                <a:extLst>
                  <a:ext uri="{FF2B5EF4-FFF2-40B4-BE49-F238E27FC236}">
                    <a16:creationId xmlns:a16="http://schemas.microsoft.com/office/drawing/2014/main" id="{138A67CB-AD02-764C-AFD5-311D1C6F1EA0}"/>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604521-B148-FA47-9468-5047DD946436}"/>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sp>
            <p:nvSpPr>
              <p:cNvPr id="51" name="Rectangle 50">
                <a:extLst>
                  <a:ext uri="{FF2B5EF4-FFF2-40B4-BE49-F238E27FC236}">
                    <a16:creationId xmlns:a16="http://schemas.microsoft.com/office/drawing/2014/main" id="{336F7241-B096-7A4A-A280-7D7FA2CE5DA7}"/>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grpSp>
        <p:grpSp>
          <p:nvGrpSpPr>
            <p:cNvPr id="38" name="Group 37">
              <a:extLst>
                <a:ext uri="{FF2B5EF4-FFF2-40B4-BE49-F238E27FC236}">
                  <a16:creationId xmlns:a16="http://schemas.microsoft.com/office/drawing/2014/main" id="{140C5774-BFDF-5D4E-B936-A9811E36BA1C}"/>
                </a:ext>
              </a:extLst>
            </p:cNvPr>
            <p:cNvGrpSpPr/>
            <p:nvPr/>
          </p:nvGrpSpPr>
          <p:grpSpPr>
            <a:xfrm>
              <a:off x="6743700" y="2133600"/>
              <a:ext cx="3162300" cy="3505200"/>
              <a:chOff x="6743700" y="2133600"/>
              <a:chExt cx="3162300" cy="3505200"/>
            </a:xfrm>
          </p:grpSpPr>
          <p:cxnSp>
            <p:nvCxnSpPr>
              <p:cNvPr id="39" name="Curved Connector 38">
                <a:extLst>
                  <a:ext uri="{FF2B5EF4-FFF2-40B4-BE49-F238E27FC236}">
                    <a16:creationId xmlns:a16="http://schemas.microsoft.com/office/drawing/2014/main" id="{A668638A-2349-3C4C-A899-3B2BB30A624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987043CD-28B4-EE41-B15E-A33F8583F030}"/>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E7BE0C0B-D0FE-0949-9AD8-337B083A3149}"/>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6201FD8D-19FC-9244-8D52-62DF1FCB4F3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8185F08-62E3-314A-8C2C-6C3C53A7FE1D}"/>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a:extLst>
              <a:ext uri="{FF2B5EF4-FFF2-40B4-BE49-F238E27FC236}">
                <a16:creationId xmlns:a16="http://schemas.microsoft.com/office/drawing/2014/main" id="{C62C4D12-9F12-C042-B7A7-C4CE6D1D43B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700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59"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  In Real Life</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In this case, </a:t>
            </a:r>
            <a:r>
              <a:rPr lang="en-US" i="1" dirty="0"/>
              <a:t>very significant</a:t>
            </a:r>
            <a:br>
              <a:rPr lang="en-US" dirty="0"/>
            </a:br>
            <a:r>
              <a:rPr lang="en-US" dirty="0"/>
              <a:t>amounts of work may need to be</a:t>
            </a:r>
            <a:br>
              <a:rPr lang="en-US" dirty="0"/>
            </a:br>
            <a:r>
              <a:rPr lang="en-US" dirty="0"/>
              <a:t>reviewed, revised or discarded</a:t>
            </a:r>
          </a:p>
          <a:p>
            <a:endParaRPr lang="en-US" dirty="0"/>
          </a:p>
          <a:p>
            <a:endParaRPr lang="en-US" dirty="0"/>
          </a:p>
          <a:p>
            <a:r>
              <a:rPr lang="en-US" dirty="0"/>
              <a:t>It’s 50x to 200x less expensive to get a</a:t>
            </a:r>
            <a:br>
              <a:rPr lang="en-US" dirty="0"/>
            </a:br>
            <a:r>
              <a:rPr lang="en-US" dirty="0"/>
              <a:t>requirement right in the first place, than</a:t>
            </a:r>
            <a:br>
              <a:rPr lang="en-US" dirty="0"/>
            </a:br>
            <a:r>
              <a:rPr lang="en-US" dirty="0"/>
              <a:t>to fix a requirement after implementation</a:t>
            </a:r>
          </a:p>
          <a:p>
            <a:pPr lvl="1"/>
            <a:r>
              <a:rPr lang="en-US" dirty="0"/>
              <a:t>Boehm and </a:t>
            </a:r>
            <a:r>
              <a:rPr lang="en-US" dirty="0" err="1"/>
              <a:t>Papaccio</a:t>
            </a:r>
            <a:r>
              <a:rPr lang="en-US" dirty="0"/>
              <a:t>, 1988</a:t>
            </a:r>
          </a:p>
        </p:txBody>
      </p:sp>
      <p:sp>
        <p:nvSpPr>
          <p:cNvPr id="14" name="Freeform 13">
            <a:extLst>
              <a:ext uri="{FF2B5EF4-FFF2-40B4-BE49-F238E27FC236}">
                <a16:creationId xmlns:a16="http://schemas.microsoft.com/office/drawing/2014/main" id="{FE0DC083-D53A-F345-ACBF-977AE9D36DC6}"/>
              </a:ext>
            </a:extLst>
          </p:cNvPr>
          <p:cNvSpPr/>
          <p:nvPr/>
        </p:nvSpPr>
        <p:spPr>
          <a:xfrm>
            <a:off x="6553200" y="2133600"/>
            <a:ext cx="1981200" cy="2133600"/>
          </a:xfrm>
          <a:custGeom>
            <a:avLst/>
            <a:gdLst>
              <a:gd name="connsiteX0" fmla="*/ 3419187 w 3419187"/>
              <a:gd name="connsiteY0" fmla="*/ 2054087 h 2063177"/>
              <a:gd name="connsiteX1" fmla="*/ 2001204 w 3419187"/>
              <a:gd name="connsiteY1" fmla="*/ 1921566 h 2063177"/>
              <a:gd name="connsiteX2" fmla="*/ 331430 w 3419187"/>
              <a:gd name="connsiteY2" fmla="*/ 1073426 h 2063177"/>
              <a:gd name="connsiteX3" fmla="*/ 126 w 3419187"/>
              <a:gd name="connsiteY3" fmla="*/ 0 h 2063177"/>
              <a:gd name="connsiteX0" fmla="*/ 3419071 w 3419071"/>
              <a:gd name="connsiteY0" fmla="*/ 2054087 h 2064440"/>
              <a:gd name="connsiteX1" fmla="*/ 2001088 w 3419071"/>
              <a:gd name="connsiteY1" fmla="*/ 1921566 h 2064440"/>
              <a:gd name="connsiteX2" fmla="*/ 424079 w 3419071"/>
              <a:gd name="connsiteY2" fmla="*/ 1034174 h 2064440"/>
              <a:gd name="connsiteX3" fmla="*/ 10 w 3419071"/>
              <a:gd name="connsiteY3" fmla="*/ 0 h 2064440"/>
              <a:gd name="connsiteX0" fmla="*/ 3419070 w 3419070"/>
              <a:gd name="connsiteY0" fmla="*/ 2054087 h 2055711"/>
              <a:gd name="connsiteX1" fmla="*/ 1895070 w 3419070"/>
              <a:gd name="connsiteY1" fmla="*/ 1803810 h 2055711"/>
              <a:gd name="connsiteX2" fmla="*/ 424078 w 3419070"/>
              <a:gd name="connsiteY2" fmla="*/ 1034174 h 2055711"/>
              <a:gd name="connsiteX3" fmla="*/ 9 w 3419070"/>
              <a:gd name="connsiteY3" fmla="*/ 0 h 2055711"/>
              <a:gd name="connsiteX0" fmla="*/ 3419070 w 3419070"/>
              <a:gd name="connsiteY0" fmla="*/ 2054087 h 2057638"/>
              <a:gd name="connsiteX1" fmla="*/ 1961331 w 3419070"/>
              <a:gd name="connsiteY1" fmla="*/ 1869231 h 2057638"/>
              <a:gd name="connsiteX2" fmla="*/ 424078 w 3419070"/>
              <a:gd name="connsiteY2" fmla="*/ 1034174 h 2057638"/>
              <a:gd name="connsiteX3" fmla="*/ 9 w 3419070"/>
              <a:gd name="connsiteY3" fmla="*/ 0 h 2057638"/>
              <a:gd name="connsiteX0" fmla="*/ 3419065 w 3419065"/>
              <a:gd name="connsiteY0" fmla="*/ 2054087 h 2056698"/>
              <a:gd name="connsiteX1" fmla="*/ 1961326 w 3419065"/>
              <a:gd name="connsiteY1" fmla="*/ 1869231 h 2056698"/>
              <a:gd name="connsiteX2" fmla="*/ 569565 w 3419065"/>
              <a:gd name="connsiteY2" fmla="*/ 1165014 h 2056698"/>
              <a:gd name="connsiteX3" fmla="*/ 4 w 3419065"/>
              <a:gd name="connsiteY3" fmla="*/ 0 h 2056698"/>
              <a:gd name="connsiteX0" fmla="*/ 3419065 w 3419065"/>
              <a:gd name="connsiteY0" fmla="*/ 2054087 h 2057581"/>
              <a:gd name="connsiteX1" fmla="*/ 1961326 w 3419065"/>
              <a:gd name="connsiteY1" fmla="*/ 1869231 h 2057581"/>
              <a:gd name="connsiteX2" fmla="*/ 608556 w 3419065"/>
              <a:gd name="connsiteY2" fmla="*/ 1040477 h 2057581"/>
              <a:gd name="connsiteX3" fmla="*/ 4 w 3419065"/>
              <a:gd name="connsiteY3" fmla="*/ 0 h 2057581"/>
              <a:gd name="connsiteX0" fmla="*/ 3419065 w 3419065"/>
              <a:gd name="connsiteY0" fmla="*/ 2054087 h 2055280"/>
              <a:gd name="connsiteX1" fmla="*/ 1951578 w 3419065"/>
              <a:gd name="connsiteY1" fmla="*/ 1763853 h 2055280"/>
              <a:gd name="connsiteX2" fmla="*/ 608556 w 3419065"/>
              <a:gd name="connsiteY2" fmla="*/ 1040477 h 2055280"/>
              <a:gd name="connsiteX3" fmla="*/ 4 w 3419065"/>
              <a:gd name="connsiteY3" fmla="*/ 0 h 2055280"/>
              <a:gd name="connsiteX0" fmla="*/ 3419065 w 3419065"/>
              <a:gd name="connsiteY0" fmla="*/ 2054087 h 2054283"/>
              <a:gd name="connsiteX1" fmla="*/ 1951578 w 3419065"/>
              <a:gd name="connsiteY1" fmla="*/ 1763853 h 2054283"/>
              <a:gd name="connsiteX2" fmla="*/ 608556 w 3419065"/>
              <a:gd name="connsiteY2" fmla="*/ 1040477 h 2054283"/>
              <a:gd name="connsiteX3" fmla="*/ 4 w 3419065"/>
              <a:gd name="connsiteY3" fmla="*/ 0 h 2054283"/>
            </a:gdLst>
            <a:ahLst/>
            <a:cxnLst>
              <a:cxn ang="0">
                <a:pos x="connsiteX0" y="connsiteY0"/>
              </a:cxn>
              <a:cxn ang="0">
                <a:pos x="connsiteX1" y="connsiteY1"/>
              </a:cxn>
              <a:cxn ang="0">
                <a:pos x="connsiteX2" y="connsiteY2"/>
              </a:cxn>
              <a:cxn ang="0">
                <a:pos x="connsiteX3" y="connsiteY3"/>
              </a:cxn>
            </a:cxnLst>
            <a:rect l="l" t="t" r="r" b="b"/>
            <a:pathLst>
              <a:path w="3419065" h="2054283">
                <a:moveTo>
                  <a:pt x="3419065" y="2054087"/>
                </a:moveTo>
                <a:cubicBezTo>
                  <a:pt x="2957638" y="2059969"/>
                  <a:pt x="2419996" y="1932788"/>
                  <a:pt x="1951578" y="1763853"/>
                </a:cubicBezTo>
                <a:cubicBezTo>
                  <a:pt x="1483160" y="1594918"/>
                  <a:pt x="933818" y="1334453"/>
                  <a:pt x="608556" y="1040477"/>
                </a:cubicBezTo>
                <a:cubicBezTo>
                  <a:pt x="283294" y="746502"/>
                  <a:pt x="-1101" y="376582"/>
                  <a:pt x="4" y="0"/>
                </a:cubicBezTo>
              </a:path>
            </a:pathLst>
          </a:cu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C48C0B-55B0-ED4F-940A-04692D3B9D6C}"/>
              </a:ext>
            </a:extLst>
          </p:cNvPr>
          <p:cNvGrpSpPr/>
          <p:nvPr/>
        </p:nvGrpSpPr>
        <p:grpSpPr>
          <a:xfrm>
            <a:off x="6475923" y="1447800"/>
            <a:ext cx="5182677" cy="4495800"/>
            <a:chOff x="6475923" y="1447800"/>
            <a:chExt cx="5182677" cy="4495800"/>
          </a:xfrm>
        </p:grpSpPr>
        <p:grpSp>
          <p:nvGrpSpPr>
            <p:cNvPr id="32" name="Group 31">
              <a:extLst>
                <a:ext uri="{FF2B5EF4-FFF2-40B4-BE49-F238E27FC236}">
                  <a16:creationId xmlns:a16="http://schemas.microsoft.com/office/drawing/2014/main" id="{E07C7BB0-197C-BD48-9915-182D01A8F14C}"/>
                </a:ext>
              </a:extLst>
            </p:cNvPr>
            <p:cNvGrpSpPr/>
            <p:nvPr/>
          </p:nvGrpSpPr>
          <p:grpSpPr>
            <a:xfrm>
              <a:off x="6475923" y="1447800"/>
              <a:ext cx="5182677" cy="4495800"/>
              <a:chOff x="6475923" y="1447800"/>
              <a:chExt cx="5182677" cy="4495800"/>
            </a:xfrm>
          </p:grpSpPr>
          <p:sp>
            <p:nvSpPr>
              <p:cNvPr id="44" name="Rectangle 43">
                <a:extLst>
                  <a:ext uri="{FF2B5EF4-FFF2-40B4-BE49-F238E27FC236}">
                    <a16:creationId xmlns:a16="http://schemas.microsoft.com/office/drawing/2014/main" id="{79E59A04-4375-5A49-883E-16D6ABED93F8}"/>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45" name="Rectangle 44">
                <a:extLst>
                  <a:ext uri="{FF2B5EF4-FFF2-40B4-BE49-F238E27FC236}">
                    <a16:creationId xmlns:a16="http://schemas.microsoft.com/office/drawing/2014/main" id="{FDA1E4D2-B5FB-A64B-9C91-A5EFB2A99B0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46" name="Rectangle 45">
                <a:extLst>
                  <a:ext uri="{FF2B5EF4-FFF2-40B4-BE49-F238E27FC236}">
                    <a16:creationId xmlns:a16="http://schemas.microsoft.com/office/drawing/2014/main" id="{F7A82932-EC61-1745-90A1-FAE2367340D5}"/>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47" name="Curved Connector 46">
                <a:extLst>
                  <a:ext uri="{FF2B5EF4-FFF2-40B4-BE49-F238E27FC236}">
                    <a16:creationId xmlns:a16="http://schemas.microsoft.com/office/drawing/2014/main" id="{294B2F46-0D8B-E040-BA7A-69A6551D1544}"/>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398EF3-1403-FA4E-A5C8-C60950E9A7C7}"/>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BA9BB99-E1ED-064D-AC47-2C8C6B56782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50" name="Curved Connector 49">
                <a:extLst>
                  <a:ext uri="{FF2B5EF4-FFF2-40B4-BE49-F238E27FC236}">
                    <a16:creationId xmlns:a16="http://schemas.microsoft.com/office/drawing/2014/main" id="{B315B4F9-F3D1-8145-BE3E-774BD5CB6F11}"/>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36F7241-B096-7A4A-A280-7D7FA2CE5DA7}"/>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52" name="Curved Connector 51">
                <a:extLst>
                  <a:ext uri="{FF2B5EF4-FFF2-40B4-BE49-F238E27FC236}">
                    <a16:creationId xmlns:a16="http://schemas.microsoft.com/office/drawing/2014/main" id="{242DBDE1-14F5-4342-BC93-EBC6763E6EC0}"/>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F96D4E6-9728-C841-B39D-E927F2379EE1}"/>
                  </a:ext>
                </a:extLst>
              </p:cNvPr>
              <p:cNvSpPr txBox="1"/>
              <p:nvPr/>
            </p:nvSpPr>
            <p:spPr>
              <a:xfrm>
                <a:off x="8228523" y="1447800"/>
                <a:ext cx="2744277" cy="369332"/>
              </a:xfrm>
              <a:prstGeom prst="rect">
                <a:avLst/>
              </a:prstGeom>
              <a:noFill/>
            </p:spPr>
            <p:txBody>
              <a:bodyPr wrap="none" rtlCol="0">
                <a:spAutoFit/>
              </a:bodyPr>
              <a:lstStyle/>
              <a:p>
                <a:r>
                  <a:rPr lang="en-US" dirty="0">
                    <a:solidFill>
                      <a:srgbClr val="FF0000"/>
                    </a:solidFill>
                  </a:rPr>
                  <a:t>Requirements Specification</a:t>
                </a:r>
              </a:p>
            </p:txBody>
          </p:sp>
          <p:sp>
            <p:nvSpPr>
              <p:cNvPr id="54" name="TextBox 53">
                <a:extLst>
                  <a:ext uri="{FF2B5EF4-FFF2-40B4-BE49-F238E27FC236}">
                    <a16:creationId xmlns:a16="http://schemas.microsoft.com/office/drawing/2014/main" id="{3C72BD0B-3334-5B43-89A6-024F4F986249}"/>
                  </a:ext>
                </a:extLst>
              </p:cNvPr>
              <p:cNvSpPr txBox="1"/>
              <p:nvPr/>
            </p:nvSpPr>
            <p:spPr>
              <a:xfrm>
                <a:off x="9583958" y="2743201"/>
                <a:ext cx="1388842" cy="954107"/>
              </a:xfrm>
              <a:prstGeom prst="rect">
                <a:avLst/>
              </a:prstGeom>
              <a:noFill/>
            </p:spPr>
            <p:txBody>
              <a:bodyPr wrap="none" rtlCol="0">
                <a:spAutoFit/>
              </a:bodyPr>
              <a:lstStyle/>
              <a:p>
                <a:r>
                  <a:rPr lang="en-US" sz="1400" dirty="0">
                    <a:solidFill>
                      <a:srgbClr val="FF0000"/>
                    </a:solidFill>
                  </a:rPr>
                  <a:t>Project Code</a:t>
                </a:r>
              </a:p>
              <a:p>
                <a:r>
                  <a:rPr lang="en-US" sz="1400" dirty="0">
                    <a:solidFill>
                      <a:srgbClr val="FF0000"/>
                    </a:solidFill>
                  </a:rPr>
                  <a:t>Test Code</a:t>
                </a:r>
              </a:p>
              <a:p>
                <a:r>
                  <a:rPr lang="en-US" sz="1400" dirty="0">
                    <a:solidFill>
                      <a:srgbClr val="FF0000"/>
                    </a:solidFill>
                  </a:rPr>
                  <a:t>      Build Process</a:t>
                </a:r>
              </a:p>
              <a:p>
                <a:r>
                  <a:rPr lang="en-US" sz="1400" dirty="0">
                    <a:solidFill>
                      <a:srgbClr val="FF0000"/>
                    </a:solidFill>
                  </a:rPr>
                  <a:t>            Installer</a:t>
                </a:r>
              </a:p>
            </p:txBody>
          </p:sp>
          <p:sp>
            <p:nvSpPr>
              <p:cNvPr id="55" name="TextBox 54">
                <a:extLst>
                  <a:ext uri="{FF2B5EF4-FFF2-40B4-BE49-F238E27FC236}">
                    <a16:creationId xmlns:a16="http://schemas.microsoft.com/office/drawing/2014/main" id="{0F4672E9-BB8F-6149-806B-468D5CBDA833}"/>
                  </a:ext>
                </a:extLst>
              </p:cNvPr>
              <p:cNvSpPr txBox="1"/>
              <p:nvPr/>
            </p:nvSpPr>
            <p:spPr>
              <a:xfrm>
                <a:off x="10305960" y="3733800"/>
                <a:ext cx="1276440" cy="369332"/>
              </a:xfrm>
              <a:prstGeom prst="rect">
                <a:avLst/>
              </a:prstGeom>
              <a:noFill/>
            </p:spPr>
            <p:txBody>
              <a:bodyPr wrap="none" rtlCol="0">
                <a:spAutoFit/>
              </a:bodyPr>
              <a:lstStyle/>
              <a:p>
                <a:r>
                  <a:rPr lang="en-US" dirty="0">
                    <a:solidFill>
                      <a:srgbClr val="FF0000"/>
                    </a:solidFill>
                  </a:rPr>
                  <a:t>Test Results</a:t>
                </a:r>
              </a:p>
            </p:txBody>
          </p:sp>
          <p:sp>
            <p:nvSpPr>
              <p:cNvPr id="56" name="Rectangle 55">
                <a:extLst>
                  <a:ext uri="{FF2B5EF4-FFF2-40B4-BE49-F238E27FC236}">
                    <a16:creationId xmlns:a16="http://schemas.microsoft.com/office/drawing/2014/main" id="{4FF30C87-5B09-294D-9856-E69FF3BAAFAB}"/>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57" name="Curved Connector 56">
                <a:extLst>
                  <a:ext uri="{FF2B5EF4-FFF2-40B4-BE49-F238E27FC236}">
                    <a16:creationId xmlns:a16="http://schemas.microsoft.com/office/drawing/2014/main" id="{138A67CB-AD02-764C-AFD5-311D1C6F1EA0}"/>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604521-B148-FA47-9468-5047DD946436}"/>
                  </a:ext>
                </a:extLst>
              </p:cNvPr>
              <p:cNvSpPr txBox="1"/>
              <p:nvPr/>
            </p:nvSpPr>
            <p:spPr>
              <a:xfrm>
                <a:off x="8900615" y="1828800"/>
                <a:ext cx="2605585" cy="738664"/>
              </a:xfrm>
              <a:prstGeom prst="rect">
                <a:avLst/>
              </a:prstGeom>
              <a:noFill/>
            </p:spPr>
            <p:txBody>
              <a:bodyPr wrap="none" rtlCol="0">
                <a:spAutoFit/>
              </a:bodyPr>
              <a:lstStyle/>
              <a:p>
                <a:r>
                  <a:rPr lang="en-US" sz="1400" dirty="0">
                    <a:solidFill>
                      <a:srgbClr val="FF0000"/>
                    </a:solidFill>
                  </a:rPr>
                  <a:t>Software Design Specification</a:t>
                </a:r>
              </a:p>
              <a:p>
                <a:r>
                  <a:rPr lang="en-US" sz="1400" dirty="0">
                    <a:solidFill>
                      <a:srgbClr val="FF0000"/>
                    </a:solidFill>
                  </a:rPr>
                  <a:t>Requirements Traceability Matrix</a:t>
                </a:r>
              </a:p>
              <a:p>
                <a:r>
                  <a:rPr lang="en-US" sz="1400" dirty="0">
                    <a:solidFill>
                      <a:srgbClr val="FF0000"/>
                    </a:solidFill>
                  </a:rPr>
                  <a:t>Development Schedule</a:t>
                </a:r>
              </a:p>
            </p:txBody>
          </p:sp>
        </p:grpSp>
        <p:grpSp>
          <p:nvGrpSpPr>
            <p:cNvPr id="38" name="Group 37">
              <a:extLst>
                <a:ext uri="{FF2B5EF4-FFF2-40B4-BE49-F238E27FC236}">
                  <a16:creationId xmlns:a16="http://schemas.microsoft.com/office/drawing/2014/main" id="{140C5774-BFDF-5D4E-B936-A9811E36BA1C}"/>
                </a:ext>
              </a:extLst>
            </p:cNvPr>
            <p:cNvGrpSpPr/>
            <p:nvPr/>
          </p:nvGrpSpPr>
          <p:grpSpPr>
            <a:xfrm>
              <a:off x="6743700" y="2133600"/>
              <a:ext cx="3162300" cy="3505200"/>
              <a:chOff x="6743700" y="2133600"/>
              <a:chExt cx="3162300" cy="3505200"/>
            </a:xfrm>
          </p:grpSpPr>
          <p:cxnSp>
            <p:nvCxnSpPr>
              <p:cNvPr id="39" name="Curved Connector 38">
                <a:extLst>
                  <a:ext uri="{FF2B5EF4-FFF2-40B4-BE49-F238E27FC236}">
                    <a16:creationId xmlns:a16="http://schemas.microsoft.com/office/drawing/2014/main" id="{A668638A-2349-3C4C-A899-3B2BB30A624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987043CD-28B4-EE41-B15E-A33F8583F030}"/>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E7BE0C0B-D0FE-0949-9AD8-337B083A3149}"/>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6201FD8D-19FC-9244-8D52-62DF1FCB4F3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8185F08-62E3-314A-8C2C-6C3C53A7FE1D}"/>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a:extLst>
              <a:ext uri="{FF2B5EF4-FFF2-40B4-BE49-F238E27FC236}">
                <a16:creationId xmlns:a16="http://schemas.microsoft.com/office/drawing/2014/main" id="{CE755D53-C116-1B47-BFB0-55747B072CD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9081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06E4-6B9C-9C46-8278-0FABFDEB231C}"/>
              </a:ext>
            </a:extLst>
          </p:cNvPr>
          <p:cNvSpPr>
            <a:spLocks noGrp="1"/>
          </p:cNvSpPr>
          <p:nvPr>
            <p:ph type="title"/>
          </p:nvPr>
        </p:nvSpPr>
        <p:spPr/>
        <p:txBody>
          <a:bodyPr/>
          <a:lstStyle/>
          <a:p>
            <a:r>
              <a:rPr lang="en-US" dirty="0"/>
              <a:t>The Waterfall Model</a:t>
            </a:r>
          </a:p>
        </p:txBody>
      </p:sp>
      <p:sp>
        <p:nvSpPr>
          <p:cNvPr id="3" name="Content Placeholder 2">
            <a:extLst>
              <a:ext uri="{FF2B5EF4-FFF2-40B4-BE49-F238E27FC236}">
                <a16:creationId xmlns:a16="http://schemas.microsoft.com/office/drawing/2014/main" id="{5DE3431A-29B2-E44E-9E06-83D526AB554A}"/>
              </a:ext>
            </a:extLst>
          </p:cNvPr>
          <p:cNvSpPr>
            <a:spLocks noGrp="1"/>
          </p:cNvSpPr>
          <p:nvPr>
            <p:ph idx="1"/>
          </p:nvPr>
        </p:nvSpPr>
        <p:spPr/>
        <p:txBody>
          <a:bodyPr>
            <a:normAutofit lnSpcReduction="10000"/>
          </a:bodyPr>
          <a:lstStyle/>
          <a:p>
            <a:r>
              <a:rPr lang="en-US" dirty="0"/>
              <a:t>When does the waterfall model</a:t>
            </a:r>
            <a:br>
              <a:rPr lang="en-US" dirty="0"/>
            </a:br>
            <a:r>
              <a:rPr lang="en-US" dirty="0"/>
              <a:t>work well?</a:t>
            </a:r>
          </a:p>
          <a:p>
            <a:r>
              <a:rPr lang="en-US" dirty="0"/>
              <a:t>Waterfall model works well when:</a:t>
            </a:r>
          </a:p>
          <a:p>
            <a:pPr lvl="1"/>
            <a:r>
              <a:rPr lang="en-US" dirty="0"/>
              <a:t>Software requirements are very clear,</a:t>
            </a:r>
            <a:br>
              <a:rPr lang="en-US" dirty="0"/>
            </a:br>
            <a:r>
              <a:rPr lang="en-US" dirty="0"/>
              <a:t>well understood, and unchanging</a:t>
            </a:r>
          </a:p>
          <a:p>
            <a:pPr lvl="1"/>
            <a:r>
              <a:rPr lang="en-US" dirty="0"/>
              <a:t>Technical implementation details are</a:t>
            </a:r>
            <a:br>
              <a:rPr lang="en-US" dirty="0"/>
            </a:br>
            <a:r>
              <a:rPr lang="en-US" dirty="0"/>
              <a:t>also very well understood</a:t>
            </a:r>
          </a:p>
          <a:p>
            <a:pPr lvl="1"/>
            <a:r>
              <a:rPr lang="en-US" dirty="0"/>
              <a:t>(Generally considered more suited to manufacturing,</a:t>
            </a:r>
            <a:br>
              <a:rPr lang="en-US" dirty="0"/>
            </a:br>
            <a:r>
              <a:rPr lang="en-US" dirty="0"/>
              <a:t>but this is also changing with rapid prototyping!)</a:t>
            </a:r>
          </a:p>
          <a:p>
            <a:r>
              <a:rPr lang="en-US" dirty="0"/>
              <a:t>Inversely, waterfall model works terribly when</a:t>
            </a:r>
            <a:br>
              <a:rPr lang="en-US" dirty="0"/>
            </a:br>
            <a:r>
              <a:rPr lang="en-US" dirty="0"/>
              <a:t>these things aren’t present, greatly exceeding</a:t>
            </a:r>
            <a:br>
              <a:rPr lang="en-US" dirty="0"/>
            </a:br>
            <a:r>
              <a:rPr lang="en-US" dirty="0"/>
              <a:t>time and financial budgets</a:t>
            </a:r>
          </a:p>
          <a:p>
            <a:endParaRPr lang="en-US" dirty="0"/>
          </a:p>
        </p:txBody>
      </p:sp>
      <p:grpSp>
        <p:nvGrpSpPr>
          <p:cNvPr id="4" name="Group 3">
            <a:extLst>
              <a:ext uri="{FF2B5EF4-FFF2-40B4-BE49-F238E27FC236}">
                <a16:creationId xmlns:a16="http://schemas.microsoft.com/office/drawing/2014/main" id="{7B277783-1D8D-E345-952A-DBF196696598}"/>
              </a:ext>
            </a:extLst>
          </p:cNvPr>
          <p:cNvGrpSpPr/>
          <p:nvPr/>
        </p:nvGrpSpPr>
        <p:grpSpPr>
          <a:xfrm>
            <a:off x="6475923" y="1447800"/>
            <a:ext cx="5182677" cy="4495800"/>
            <a:chOff x="6475923" y="1447800"/>
            <a:chExt cx="5182677" cy="4495800"/>
          </a:xfrm>
        </p:grpSpPr>
        <p:grpSp>
          <p:nvGrpSpPr>
            <p:cNvPr id="5" name="Group 4">
              <a:extLst>
                <a:ext uri="{FF2B5EF4-FFF2-40B4-BE49-F238E27FC236}">
                  <a16:creationId xmlns:a16="http://schemas.microsoft.com/office/drawing/2014/main" id="{C89800EA-8873-4D4A-8E16-3F89EF8168F8}"/>
                </a:ext>
              </a:extLst>
            </p:cNvPr>
            <p:cNvGrpSpPr/>
            <p:nvPr/>
          </p:nvGrpSpPr>
          <p:grpSpPr>
            <a:xfrm>
              <a:off x="6475923" y="1447800"/>
              <a:ext cx="5182677" cy="4495800"/>
              <a:chOff x="6475923" y="1447800"/>
              <a:chExt cx="5182677" cy="4495800"/>
            </a:xfrm>
          </p:grpSpPr>
          <p:sp>
            <p:nvSpPr>
              <p:cNvPr id="12" name="Rectangle 11">
                <a:extLst>
                  <a:ext uri="{FF2B5EF4-FFF2-40B4-BE49-F238E27FC236}">
                    <a16:creationId xmlns:a16="http://schemas.microsoft.com/office/drawing/2014/main" id="{8E0C2FB6-B43A-B84C-B56D-BCEE75E652B0}"/>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13" name="Rectangle 12">
                <a:extLst>
                  <a:ext uri="{FF2B5EF4-FFF2-40B4-BE49-F238E27FC236}">
                    <a16:creationId xmlns:a16="http://schemas.microsoft.com/office/drawing/2014/main" id="{B8035B82-2D34-4948-B56E-2B7FE14BEA8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14" name="Rectangle 13">
                <a:extLst>
                  <a:ext uri="{FF2B5EF4-FFF2-40B4-BE49-F238E27FC236}">
                    <a16:creationId xmlns:a16="http://schemas.microsoft.com/office/drawing/2014/main" id="{811970A4-8A24-C449-B4A9-5605F3C6E6EA}"/>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15" name="Curved Connector 14">
                <a:extLst>
                  <a:ext uri="{FF2B5EF4-FFF2-40B4-BE49-F238E27FC236}">
                    <a16:creationId xmlns:a16="http://schemas.microsoft.com/office/drawing/2014/main" id="{44747445-9556-3C4B-B33D-7E1BF2A9785F}"/>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FE66D3D-633E-8449-9565-4F1B41527B93}"/>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2BA9D2-9FE6-5B4F-AAB1-75274EC15150}"/>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18" name="Curved Connector 17">
                <a:extLst>
                  <a:ext uri="{FF2B5EF4-FFF2-40B4-BE49-F238E27FC236}">
                    <a16:creationId xmlns:a16="http://schemas.microsoft.com/office/drawing/2014/main" id="{99FF9E30-FB6F-5E4B-847C-F3D413A6FA4A}"/>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5F847D4-08AD-E149-8657-C64E96339F15}"/>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20" name="Curved Connector 19">
                <a:extLst>
                  <a:ext uri="{FF2B5EF4-FFF2-40B4-BE49-F238E27FC236}">
                    <a16:creationId xmlns:a16="http://schemas.microsoft.com/office/drawing/2014/main" id="{4DF87F2F-11C5-4C41-A889-60604F35E8C5}"/>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686D97E-E956-7E47-9878-B0DB96AA3369}"/>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22" name="TextBox 21">
                <a:extLst>
                  <a:ext uri="{FF2B5EF4-FFF2-40B4-BE49-F238E27FC236}">
                    <a16:creationId xmlns:a16="http://schemas.microsoft.com/office/drawing/2014/main" id="{4CC9DE76-E745-9943-82A4-99B218C052E1}"/>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23" name="TextBox 22">
                <a:extLst>
                  <a:ext uri="{FF2B5EF4-FFF2-40B4-BE49-F238E27FC236}">
                    <a16:creationId xmlns:a16="http://schemas.microsoft.com/office/drawing/2014/main" id="{F89E7A69-C8F4-7D4C-A29B-D3AC24E53C3F}"/>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24" name="Rectangle 23">
                <a:extLst>
                  <a:ext uri="{FF2B5EF4-FFF2-40B4-BE49-F238E27FC236}">
                    <a16:creationId xmlns:a16="http://schemas.microsoft.com/office/drawing/2014/main" id="{7D1F0A96-FE8D-AA4E-A982-2344689BADD1}"/>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25" name="Curved Connector 24">
                <a:extLst>
                  <a:ext uri="{FF2B5EF4-FFF2-40B4-BE49-F238E27FC236}">
                    <a16:creationId xmlns:a16="http://schemas.microsoft.com/office/drawing/2014/main" id="{8D4DBA86-402B-9047-BDDC-81B1A6E1C97C}"/>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BA0EF33-F081-4945-A2A5-A126EA80BAE8}"/>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grpSp>
        <p:grpSp>
          <p:nvGrpSpPr>
            <p:cNvPr id="6" name="Group 5">
              <a:extLst>
                <a:ext uri="{FF2B5EF4-FFF2-40B4-BE49-F238E27FC236}">
                  <a16:creationId xmlns:a16="http://schemas.microsoft.com/office/drawing/2014/main" id="{CBD09010-45F3-A54D-B90A-B624285F863F}"/>
                </a:ext>
              </a:extLst>
            </p:cNvPr>
            <p:cNvGrpSpPr/>
            <p:nvPr/>
          </p:nvGrpSpPr>
          <p:grpSpPr>
            <a:xfrm>
              <a:off x="6743700" y="2133600"/>
              <a:ext cx="3162300" cy="3505200"/>
              <a:chOff x="6743700" y="2133600"/>
              <a:chExt cx="3162300" cy="3505200"/>
            </a:xfrm>
          </p:grpSpPr>
          <p:cxnSp>
            <p:nvCxnSpPr>
              <p:cNvPr id="7" name="Curved Connector 6">
                <a:extLst>
                  <a:ext uri="{FF2B5EF4-FFF2-40B4-BE49-F238E27FC236}">
                    <a16:creationId xmlns:a16="http://schemas.microsoft.com/office/drawing/2014/main" id="{E6AF0FDD-0662-794E-9479-5F99B519D9C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4D7CA1A9-B585-3B49-9952-B314B75E059D}"/>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F6E0BA1A-FF00-554C-A1BE-0FCF82E6BAD3}"/>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2FF728CE-0011-E74D-8E3E-76D95E597F5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6EC1CF8B-95AD-3D45-A5CA-2F05D1CB57A8}"/>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27" name="Slide Number Placeholder 26">
            <a:extLst>
              <a:ext uri="{FF2B5EF4-FFF2-40B4-BE49-F238E27FC236}">
                <a16:creationId xmlns:a16="http://schemas.microsoft.com/office/drawing/2014/main" id="{A579219C-6D69-B747-AAA5-3782CECCBB3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5185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8995</TotalTime>
  <Words>2721</Words>
  <Application>Microsoft Macintosh PowerPoint</Application>
  <PresentationFormat>Widescreen</PresentationFormat>
  <Paragraphs>364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Project Management</vt:lpstr>
      <vt:lpstr>What is Project Management?</vt:lpstr>
      <vt:lpstr>Who needs project management (PM)?</vt:lpstr>
      <vt:lpstr>Phases of a Software Project</vt:lpstr>
      <vt:lpstr>Software Development Process?</vt:lpstr>
      <vt:lpstr>The Waterfall Model</vt:lpstr>
      <vt:lpstr>The Waterfall Model:  In Real Life</vt:lpstr>
      <vt:lpstr>The Waterfall Model:  In Real Life</vt:lpstr>
      <vt:lpstr>The Waterfall Model</vt:lpstr>
      <vt:lpstr>Software Development Methodologies</vt:lpstr>
      <vt:lpstr>The Agile Manifesto (2001)</vt:lpstr>
      <vt:lpstr>Core Value of Agile</vt:lpstr>
      <vt:lpstr>Individuals and Interactions over Processes and Tools</vt:lpstr>
      <vt:lpstr>Individuals and Interactions over Processes and Tools (2)</vt:lpstr>
      <vt:lpstr>Working Software over Comprehensive Documentation</vt:lpstr>
      <vt:lpstr>Customer Collaboration over Contract Negotiation</vt:lpstr>
      <vt:lpstr>Responding to Change over Following a Plan</vt:lpstr>
      <vt:lpstr>Scrum</vt:lpstr>
      <vt:lpstr>Sprints</vt:lpstr>
      <vt:lpstr>From Sprint to Sprint</vt:lpstr>
      <vt:lpstr>Agile vs. Waterfall</vt:lpstr>
      <vt:lpstr>Defining the Work</vt:lpstr>
      <vt:lpstr>User Stories</vt:lpstr>
      <vt:lpstr>Kanban</vt:lpstr>
      <vt:lpstr>MoSCoW</vt:lpstr>
      <vt:lpstr>Hands-On: Setup</vt:lpstr>
      <vt:lpstr>Hands-On</vt:lpstr>
    </vt:vector>
  </TitlesOfParts>
  <Manager/>
  <Company>USRSE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subject>Project Management for RSE Bootcamp 2023</dc:subject>
  <dc:creator>Rumph, Dave</dc:creator>
  <cp:keywords/>
  <dc:description/>
  <cp:lastModifiedBy>Rumph, Dave</cp:lastModifiedBy>
  <cp:revision>10</cp:revision>
  <dcterms:created xsi:type="dcterms:W3CDTF">2023-06-20T22:20:43Z</dcterms:created>
  <dcterms:modified xsi:type="dcterms:W3CDTF">2023-07-06T00:12:47Z</dcterms:modified>
  <cp:category/>
</cp:coreProperties>
</file>