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handoutMasterIdLst>
    <p:handoutMasterId r:id="rId16"/>
  </p:handoutMasterIdLst>
  <p:sldIdLst>
    <p:sldId id="268" r:id="rId3"/>
    <p:sldId id="257" r:id="rId4"/>
    <p:sldId id="258" r:id="rId5"/>
    <p:sldId id="262" r:id="rId6"/>
    <p:sldId id="263" r:id="rId7"/>
    <p:sldId id="266" r:id="rId8"/>
    <p:sldId id="267" r:id="rId9"/>
    <p:sldId id="259" r:id="rId10"/>
    <p:sldId id="261" r:id="rId11"/>
    <p:sldId id="271" r:id="rId12"/>
    <p:sldId id="269" r:id="rId13"/>
    <p:sldId id="270" r:id="rId14"/>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7" autoAdjust="0"/>
  </p:normalViewPr>
  <p:slideViewPr>
    <p:cSldViewPr snapToGrid="0">
      <p:cViewPr varScale="1">
        <p:scale>
          <a:sx n="72" d="100"/>
          <a:sy n="72"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E5283909-425F-4EE1-ACBC-0A3B3B8D4111}" type="datetimeFigureOut">
              <a:rPr lang="en-US" smtClean="0"/>
              <a:t>5/19/2017</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D079ECFA-4F9F-488C-9D14-D38A795E450F}" type="slidenum">
              <a:rPr lang="en-US" smtClean="0"/>
              <a:t>‹#›</a:t>
            </a:fld>
            <a:endParaRPr lang="en-US"/>
          </a:p>
        </p:txBody>
      </p:sp>
    </p:spTree>
    <p:extLst>
      <p:ext uri="{BB962C8B-B14F-4D97-AF65-F5344CB8AC3E}">
        <p14:creationId xmlns:p14="http://schemas.microsoft.com/office/powerpoint/2010/main" val="230414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0283CDDD-1342-4FAA-AD5A-3A87066000C6}" type="datetimeFigureOut">
              <a:rPr lang="en-US" smtClean="0"/>
              <a:t>5/19/2017</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74D8E1CB-1B12-49A2-A60A-3AEDB44EC5AC}" type="slidenum">
              <a:rPr lang="en-US" smtClean="0"/>
              <a:t>‹#›</a:t>
            </a:fld>
            <a:endParaRPr lang="en-US"/>
          </a:p>
        </p:txBody>
      </p:sp>
    </p:spTree>
    <p:extLst>
      <p:ext uri="{BB962C8B-B14F-4D97-AF65-F5344CB8AC3E}">
        <p14:creationId xmlns:p14="http://schemas.microsoft.com/office/powerpoint/2010/main" val="399508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大家好，我是黄文灏，来自微软亚洲研究院，大数据挖掘组。</a:t>
            </a:r>
            <a:endParaRPr lang="en-US" altLang="zh-CN" dirty="0"/>
          </a:p>
          <a:p>
            <a:r>
              <a:rPr lang="zh-CN" altLang="en-US" dirty="0"/>
              <a:t>今天我为大家简单介绍一下如何使用微软</a:t>
            </a:r>
            <a:r>
              <a:rPr lang="en-US" altLang="zh-CN" dirty="0"/>
              <a:t>Bot Framework</a:t>
            </a:r>
            <a:r>
              <a:rPr lang="zh-CN" altLang="en-US" dirty="0"/>
              <a:t>开发自己的聊天机器人。</a:t>
            </a:r>
            <a:endParaRPr lang="en-US" dirty="0"/>
          </a:p>
        </p:txBody>
      </p:sp>
      <p:sp>
        <p:nvSpPr>
          <p:cNvPr id="4" name="Slide Number Placeholder 3"/>
          <p:cNvSpPr>
            <a:spLocks noGrp="1"/>
          </p:cNvSpPr>
          <p:nvPr>
            <p:ph type="sldNum" sz="quarter" idx="10"/>
          </p:nvPr>
        </p:nvSpPr>
        <p:spPr/>
        <p:txBody>
          <a:bodyPr/>
          <a:lstStyle/>
          <a:p>
            <a:fld id="{74D8E1CB-1B12-49A2-A60A-3AEDB44EC5AC}" type="slidenum">
              <a:rPr lang="en-US" smtClean="0"/>
              <a:t>1</a:t>
            </a:fld>
            <a:endParaRPr lang="en-US"/>
          </a:p>
        </p:txBody>
      </p:sp>
    </p:spTree>
    <p:extLst>
      <p:ext uri="{BB962C8B-B14F-4D97-AF65-F5344CB8AC3E}">
        <p14:creationId xmlns:p14="http://schemas.microsoft.com/office/powerpoint/2010/main" val="172363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下面我为大家介绍一下</a:t>
            </a:r>
            <a:r>
              <a:rPr lang="en-US" altLang="zh-CN" dirty="0"/>
              <a:t>Bot Framework</a:t>
            </a:r>
            <a:r>
              <a:rPr lang="zh-CN" altLang="en-US" dirty="0"/>
              <a:t>可以直接使用的快速生成</a:t>
            </a:r>
            <a:r>
              <a:rPr lang="en-US" altLang="zh-CN" dirty="0"/>
              <a:t>QA bot </a:t>
            </a:r>
            <a:r>
              <a:rPr lang="zh-CN" altLang="en-US" dirty="0"/>
              <a:t>（</a:t>
            </a:r>
            <a:r>
              <a:rPr lang="en-US" altLang="zh-CN" dirty="0"/>
              <a:t>question answering</a:t>
            </a:r>
            <a:r>
              <a:rPr lang="zh-CN" altLang="en-US" dirty="0"/>
              <a:t>也就是问答</a:t>
            </a:r>
            <a:r>
              <a:rPr lang="en-US" altLang="zh-CN" dirty="0"/>
              <a:t>bot</a:t>
            </a:r>
            <a:r>
              <a:rPr lang="zh-CN" altLang="en-US" dirty="0"/>
              <a:t>）的工具</a:t>
            </a:r>
            <a:r>
              <a:rPr lang="en-US" altLang="zh-CN" dirty="0" err="1"/>
              <a:t>QnAMaker</a:t>
            </a:r>
            <a:r>
              <a:rPr lang="zh-CN" altLang="en-US" dirty="0"/>
              <a:t>。</a:t>
            </a:r>
            <a:endParaRPr lang="en-US" altLang="zh-CN" dirty="0"/>
          </a:p>
          <a:p>
            <a:r>
              <a:rPr lang="en-US" altLang="zh-CN" dirty="0"/>
              <a:t>FAQ</a:t>
            </a:r>
            <a:r>
              <a:rPr lang="zh-CN" altLang="en-US" dirty="0"/>
              <a:t>是</a:t>
            </a:r>
            <a:r>
              <a:rPr lang="en-US" altLang="zh-CN" dirty="0"/>
              <a:t>bot</a:t>
            </a:r>
            <a:r>
              <a:rPr lang="zh-CN" altLang="en-US" dirty="0"/>
              <a:t>的一项重要功能。</a:t>
            </a:r>
            <a:r>
              <a:rPr lang="en-US" altLang="zh-CN" dirty="0" err="1"/>
              <a:t>QnA</a:t>
            </a:r>
            <a:r>
              <a:rPr lang="en-US" altLang="zh-CN" dirty="0"/>
              <a:t> Maker</a:t>
            </a:r>
            <a:r>
              <a:rPr lang="zh-CN" altLang="en-US" dirty="0"/>
              <a:t>提供了一套完整的服务帮助开发者快速创建</a:t>
            </a:r>
            <a:r>
              <a:rPr lang="en-US" altLang="zh-CN" dirty="0"/>
              <a:t>FAQ</a:t>
            </a:r>
            <a:r>
              <a:rPr lang="zh-CN" altLang="en-US" dirty="0"/>
              <a:t>问答服务。</a:t>
            </a:r>
            <a:endParaRPr lang="en-US" altLang="zh-CN" dirty="0"/>
          </a:p>
          <a:p>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10</a:t>
            </a:fld>
            <a:endParaRPr lang="en-US"/>
          </a:p>
        </p:txBody>
      </p:sp>
    </p:spTree>
    <p:extLst>
      <p:ext uri="{BB962C8B-B14F-4D97-AF65-F5344CB8AC3E}">
        <p14:creationId xmlns:p14="http://schemas.microsoft.com/office/powerpoint/2010/main" val="164499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11</a:t>
            </a:fld>
            <a:endParaRPr lang="en-US"/>
          </a:p>
        </p:txBody>
      </p:sp>
    </p:spTree>
    <p:extLst>
      <p:ext uri="{BB962C8B-B14F-4D97-AF65-F5344CB8AC3E}">
        <p14:creationId xmlns:p14="http://schemas.microsoft.com/office/powerpoint/2010/main" val="252103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12</a:t>
            </a:fld>
            <a:endParaRPr lang="en-US"/>
          </a:p>
        </p:txBody>
      </p:sp>
    </p:spTree>
    <p:extLst>
      <p:ext uri="{BB962C8B-B14F-4D97-AF65-F5344CB8AC3E}">
        <p14:creationId xmlns:p14="http://schemas.microsoft.com/office/powerpoint/2010/main" val="278889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微软</a:t>
            </a:r>
            <a:r>
              <a:rPr lang="en-US" altLang="zh-CN" dirty="0"/>
              <a:t>Bot Framework</a:t>
            </a:r>
            <a:r>
              <a:rPr lang="zh-CN" altLang="en-US" dirty="0"/>
              <a:t>是微软在去年的开发者大会</a:t>
            </a:r>
            <a:r>
              <a:rPr lang="en-US" altLang="zh-CN" dirty="0"/>
              <a:t>build</a:t>
            </a:r>
            <a:r>
              <a:rPr lang="zh-CN" altLang="en-US" dirty="0"/>
              <a:t>上正式推出的聊天机器人开发框架，是微软</a:t>
            </a:r>
            <a:r>
              <a:rPr lang="en-US" altLang="zh-CN" dirty="0" err="1"/>
              <a:t>CaaP</a:t>
            </a:r>
            <a:r>
              <a:rPr lang="zh-CN" altLang="en-US" dirty="0"/>
              <a:t>战略的重要组成部分。</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它能帮助开发者快速有效地进行聊天机器人开发。</a:t>
            </a:r>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2</a:t>
            </a:fld>
            <a:endParaRPr lang="en-US"/>
          </a:p>
        </p:txBody>
      </p:sp>
    </p:spTree>
    <p:extLst>
      <p:ext uri="{BB962C8B-B14F-4D97-AF65-F5344CB8AC3E}">
        <p14:creationId xmlns:p14="http://schemas.microsoft.com/office/powerpoint/2010/main" val="215622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Bot Framework</a:t>
            </a:r>
            <a:r>
              <a:rPr lang="zh-CN" altLang="en-US" dirty="0"/>
              <a:t>有三个重要的组成部分。</a:t>
            </a:r>
            <a:endParaRPr lang="en-US" altLang="zh-CN" dirty="0"/>
          </a:p>
          <a:p>
            <a:r>
              <a:rPr lang="zh-CN" altLang="en-US" dirty="0"/>
              <a:t>第一部分为</a:t>
            </a:r>
            <a:r>
              <a:rPr lang="en-US" altLang="zh-CN" dirty="0"/>
              <a:t>Bot Connector</a:t>
            </a:r>
            <a:r>
              <a:rPr lang="zh-CN" altLang="en-US" dirty="0"/>
              <a:t>，它主要帮助开发者将聊天机器人的后端服务发布到各个不同的交流平台上，包括短信，邮件，</a:t>
            </a:r>
            <a:r>
              <a:rPr lang="en-US" altLang="zh-CN" dirty="0"/>
              <a:t>Skype</a:t>
            </a:r>
            <a:r>
              <a:rPr lang="zh-CN" altLang="en-US" dirty="0"/>
              <a:t>，</a:t>
            </a:r>
            <a:r>
              <a:rPr lang="en-US" altLang="zh-CN" dirty="0"/>
              <a:t>Slack</a:t>
            </a:r>
            <a:r>
              <a:rPr lang="zh-CN" altLang="en-US" dirty="0"/>
              <a:t>等。</a:t>
            </a:r>
            <a:endParaRPr lang="en-US" altLang="zh-CN" dirty="0"/>
          </a:p>
          <a:p>
            <a:r>
              <a:rPr lang="zh-CN" altLang="en-US" dirty="0"/>
              <a:t>开发者只需开发一个后端服务，就可以快速连接上不同的</a:t>
            </a:r>
            <a:r>
              <a:rPr lang="en-US" altLang="zh-CN" dirty="0"/>
              <a:t>channel</a:t>
            </a:r>
            <a:r>
              <a:rPr lang="zh-CN" altLang="en-US" dirty="0"/>
              <a:t>（交流平台），节省了大量通讯端的开发成本。</a:t>
            </a:r>
            <a:endParaRPr lang="en-US" altLang="zh-CN" dirty="0"/>
          </a:p>
          <a:p>
            <a:r>
              <a:rPr lang="zh-CN" altLang="en-US" dirty="0"/>
              <a:t>它可以连接的</a:t>
            </a:r>
            <a:r>
              <a:rPr lang="en-US" altLang="zh-CN" dirty="0"/>
              <a:t>channel</a:t>
            </a:r>
            <a:r>
              <a:rPr lang="zh-CN" altLang="en-US" dirty="0"/>
              <a:t>正在快速增多，相信很快国内常用的微信，微博都会登陆</a:t>
            </a:r>
            <a:r>
              <a:rPr lang="en-US" altLang="zh-CN" dirty="0"/>
              <a:t>bot connector</a:t>
            </a:r>
            <a:r>
              <a:rPr lang="zh-CN" altLang="en-US" dirty="0"/>
              <a:t>。</a:t>
            </a:r>
            <a:endParaRPr lang="en-US" altLang="zh-CN" dirty="0"/>
          </a:p>
          <a:p>
            <a:r>
              <a:rPr lang="zh-CN" altLang="en-US" dirty="0"/>
              <a:t>第二部分是</a:t>
            </a:r>
            <a:r>
              <a:rPr lang="en-US" altLang="zh-CN" dirty="0"/>
              <a:t>Bot Builder</a:t>
            </a:r>
            <a:r>
              <a:rPr lang="zh-CN" altLang="en-US" dirty="0"/>
              <a:t>。它是一套开源的</a:t>
            </a:r>
            <a:r>
              <a:rPr lang="en-US" altLang="zh-CN" dirty="0"/>
              <a:t>SDK</a:t>
            </a:r>
            <a:r>
              <a:rPr lang="zh-CN" altLang="en-US" dirty="0"/>
              <a:t>，可以快速生成聊天机器人后端开发模板，并且提供了开发聊天机器人常用的工具，帮助开发者更高效地开发自己的聊天机器人。</a:t>
            </a:r>
            <a:endParaRPr lang="en-US" altLang="zh-CN" dirty="0"/>
          </a:p>
          <a:p>
            <a:r>
              <a:rPr lang="zh-CN" altLang="en-US" dirty="0"/>
              <a:t>第三部分是</a:t>
            </a:r>
            <a:r>
              <a:rPr lang="en-US" altLang="zh-CN" dirty="0"/>
              <a:t>Bot Directory</a:t>
            </a:r>
            <a:r>
              <a:rPr lang="zh-CN" altLang="en-US" dirty="0"/>
              <a:t>，它是一个</a:t>
            </a:r>
            <a:r>
              <a:rPr lang="en-US" altLang="zh-CN" dirty="0"/>
              <a:t>bot</a:t>
            </a:r>
            <a:r>
              <a:rPr lang="zh-CN" altLang="en-US" dirty="0"/>
              <a:t>的商店，用户在其中看到并试用别人开发的</a:t>
            </a:r>
            <a:r>
              <a:rPr lang="en-US" altLang="zh-CN" dirty="0"/>
              <a:t>Bot</a:t>
            </a:r>
            <a:r>
              <a:rPr lang="zh-CN" altLang="en-US" dirty="0"/>
              <a:t>。</a:t>
            </a:r>
            <a:endParaRPr lang="en-US" dirty="0"/>
          </a:p>
        </p:txBody>
      </p:sp>
      <p:sp>
        <p:nvSpPr>
          <p:cNvPr id="4" name="Slide Number Placeholder 3"/>
          <p:cNvSpPr>
            <a:spLocks noGrp="1"/>
          </p:cNvSpPr>
          <p:nvPr>
            <p:ph type="sldNum" sz="quarter" idx="10"/>
          </p:nvPr>
        </p:nvSpPr>
        <p:spPr/>
        <p:txBody>
          <a:bodyPr/>
          <a:lstStyle/>
          <a:p>
            <a:fld id="{74D8E1CB-1B12-49A2-A60A-3AEDB44EC5AC}" type="slidenum">
              <a:rPr lang="en-US" smtClean="0"/>
              <a:t>3</a:t>
            </a:fld>
            <a:endParaRPr lang="en-US"/>
          </a:p>
        </p:txBody>
      </p:sp>
    </p:spTree>
    <p:extLst>
      <p:ext uri="{BB962C8B-B14F-4D97-AF65-F5344CB8AC3E}">
        <p14:creationId xmlns:p14="http://schemas.microsoft.com/office/powerpoint/2010/main" val="3734453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今天的课程会以实际操作为主。</a:t>
            </a:r>
            <a:endParaRPr lang="en-US" altLang="zh-CN" dirty="0"/>
          </a:p>
          <a:p>
            <a:r>
              <a:rPr lang="zh-CN" altLang="en-US" dirty="0"/>
              <a:t>下面我简单介绍一下开发需要的环境准备和基本步骤。</a:t>
            </a:r>
            <a:endParaRPr lang="en-US" altLang="zh-CN" dirty="0"/>
          </a:p>
          <a:p>
            <a:r>
              <a:rPr lang="zh-CN" altLang="en-US" dirty="0"/>
              <a:t>然后就会通过几个实际的例子帮助大家快速上手</a:t>
            </a:r>
            <a:r>
              <a:rPr lang="en-US" altLang="zh-CN" dirty="0"/>
              <a:t>bot framework</a:t>
            </a:r>
            <a:r>
              <a:rPr lang="zh-CN" altLang="en-US" dirty="0"/>
              <a:t>。</a:t>
            </a:r>
            <a:endParaRPr lang="en-US" altLang="zh-CN" dirty="0"/>
          </a:p>
          <a:p>
            <a:endParaRPr lang="en-US" altLang="zh-CN" dirty="0"/>
          </a:p>
          <a:p>
            <a:r>
              <a:rPr lang="zh-CN" altLang="en-US" dirty="0"/>
              <a:t>今天的课程以</a:t>
            </a:r>
            <a:r>
              <a:rPr lang="en-US" altLang="zh-CN" dirty="0" err="1"/>
              <a:t>c#</a:t>
            </a:r>
            <a:r>
              <a:rPr lang="zh-CN" altLang="en-US" dirty="0"/>
              <a:t>作为开发语言讲解。使用其他开发语言的同学可以参阅</a:t>
            </a:r>
            <a:r>
              <a:rPr lang="en-US" altLang="zh-CN" dirty="0"/>
              <a:t>bot framework</a:t>
            </a:r>
            <a:r>
              <a:rPr lang="zh-CN" altLang="en-US" dirty="0"/>
              <a:t>的官方网站查看其他相对应的教程。</a:t>
            </a:r>
            <a:endParaRPr lang="en-US" altLang="zh-CN" dirty="0"/>
          </a:p>
          <a:p>
            <a:endParaRPr lang="en-US" dirty="0"/>
          </a:p>
          <a:p>
            <a:r>
              <a:rPr lang="zh-CN" altLang="en-US" dirty="0"/>
              <a:t>首先我们需要安装</a:t>
            </a:r>
            <a:r>
              <a:rPr lang="en-US" altLang="zh-CN" dirty="0"/>
              <a:t>Visual Studio</a:t>
            </a:r>
            <a:r>
              <a:rPr lang="zh-CN" altLang="en-US" dirty="0"/>
              <a:t>，这里提醒大家最好将</a:t>
            </a:r>
            <a:r>
              <a:rPr lang="en-US" altLang="zh-CN" dirty="0"/>
              <a:t>visual studio</a:t>
            </a:r>
            <a:r>
              <a:rPr lang="zh-CN" altLang="en-US" dirty="0"/>
              <a:t>升级到最新版本，这样可以使用一些比较高级的功能。</a:t>
            </a:r>
            <a:endParaRPr lang="en-US" altLang="zh-CN" dirty="0"/>
          </a:p>
          <a:p>
            <a:r>
              <a:rPr lang="zh-CN" altLang="en-US" dirty="0"/>
              <a:t>然后我们需要下载</a:t>
            </a:r>
            <a:r>
              <a:rPr lang="en-US" altLang="zh-CN" dirty="0"/>
              <a:t>bot application</a:t>
            </a:r>
            <a:r>
              <a:rPr lang="zh-CN" altLang="en-US" dirty="0"/>
              <a:t>的模板，下载链接可以在</a:t>
            </a:r>
            <a:r>
              <a:rPr lang="en-US" altLang="zh-CN" dirty="0"/>
              <a:t>bot framework</a:t>
            </a:r>
            <a:r>
              <a:rPr lang="zh-CN" altLang="en-US" dirty="0"/>
              <a:t>官网上找到，我一会大家进行演示。</a:t>
            </a:r>
            <a:endParaRPr lang="en-US" altLang="zh-CN" dirty="0"/>
          </a:p>
          <a:p>
            <a:r>
              <a:rPr lang="zh-CN" altLang="en-US" dirty="0"/>
              <a:t>接下来我们打开</a:t>
            </a:r>
            <a:r>
              <a:rPr lang="en-US" altLang="zh-CN" dirty="0"/>
              <a:t>visual studio</a:t>
            </a:r>
            <a:r>
              <a:rPr lang="zh-CN" altLang="en-US" dirty="0"/>
              <a:t>就可以新建</a:t>
            </a:r>
            <a:r>
              <a:rPr lang="en-US" altLang="zh-CN" dirty="0"/>
              <a:t>bot application</a:t>
            </a:r>
            <a:r>
              <a:rPr lang="zh-CN" altLang="en-US" dirty="0"/>
              <a:t>项目了</a:t>
            </a:r>
            <a:endParaRPr lang="en-US" dirty="0"/>
          </a:p>
        </p:txBody>
      </p:sp>
      <p:sp>
        <p:nvSpPr>
          <p:cNvPr id="4" name="Slide Number Placeholder 3"/>
          <p:cNvSpPr>
            <a:spLocks noGrp="1"/>
          </p:cNvSpPr>
          <p:nvPr>
            <p:ph type="sldNum" sz="quarter" idx="10"/>
          </p:nvPr>
        </p:nvSpPr>
        <p:spPr/>
        <p:txBody>
          <a:bodyPr/>
          <a:lstStyle/>
          <a:p>
            <a:fld id="{74D8E1CB-1B12-49A2-A60A-3AEDB44EC5AC}" type="slidenum">
              <a:rPr lang="en-US" smtClean="0"/>
              <a:t>4</a:t>
            </a:fld>
            <a:endParaRPr lang="en-US"/>
          </a:p>
        </p:txBody>
      </p:sp>
    </p:spTree>
    <p:extLst>
      <p:ext uri="{BB962C8B-B14F-4D97-AF65-F5344CB8AC3E}">
        <p14:creationId xmlns:p14="http://schemas.microsoft.com/office/powerpoint/2010/main" val="119585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接下来我们需要引用</a:t>
            </a:r>
            <a:r>
              <a:rPr lang="en-US" altLang="zh-CN" dirty="0"/>
              <a:t>bot builder</a:t>
            </a:r>
            <a:r>
              <a:rPr lang="zh-CN" altLang="en-US" dirty="0"/>
              <a:t>的</a:t>
            </a:r>
            <a:r>
              <a:rPr lang="en-US" altLang="zh-CN" dirty="0"/>
              <a:t>nugget </a:t>
            </a:r>
            <a:r>
              <a:rPr lang="zh-CN" altLang="en-US" dirty="0"/>
              <a:t>资源。</a:t>
            </a:r>
            <a:endParaRPr lang="en-US" altLang="zh-CN" dirty="0"/>
          </a:p>
          <a:p>
            <a:r>
              <a:rPr lang="zh-CN" altLang="en-US" dirty="0"/>
              <a:t>具体步骤我一回也会向大家演示。</a:t>
            </a:r>
            <a:endParaRPr lang="en-US" altLang="zh-CN" dirty="0"/>
          </a:p>
          <a:p>
            <a:r>
              <a:rPr lang="zh-CN" altLang="en-US" dirty="0"/>
              <a:t>当然大家也可以在</a:t>
            </a:r>
            <a:r>
              <a:rPr lang="en-US" altLang="zh-CN" dirty="0" err="1"/>
              <a:t>github</a:t>
            </a:r>
            <a:r>
              <a:rPr lang="zh-CN" altLang="en-US" dirty="0"/>
              <a:t>上下载到</a:t>
            </a:r>
            <a:r>
              <a:rPr lang="en-US" altLang="zh-CN" dirty="0"/>
              <a:t>bot SDK</a:t>
            </a:r>
            <a:r>
              <a:rPr lang="zh-CN" altLang="en-US" dirty="0"/>
              <a:t>，该项目是完全开源的。</a:t>
            </a:r>
            <a:endParaRPr lang="en-US" altLang="zh-CN" dirty="0"/>
          </a:p>
          <a:p>
            <a:endParaRPr lang="en-US" dirty="0"/>
          </a:p>
        </p:txBody>
      </p:sp>
      <p:sp>
        <p:nvSpPr>
          <p:cNvPr id="4" name="Slide Number Placeholder 3"/>
          <p:cNvSpPr>
            <a:spLocks noGrp="1"/>
          </p:cNvSpPr>
          <p:nvPr>
            <p:ph type="sldNum" sz="quarter" idx="10"/>
          </p:nvPr>
        </p:nvSpPr>
        <p:spPr/>
        <p:txBody>
          <a:bodyPr/>
          <a:lstStyle/>
          <a:p>
            <a:fld id="{74D8E1CB-1B12-49A2-A60A-3AEDB44EC5AC}" type="slidenum">
              <a:rPr lang="en-US" smtClean="0"/>
              <a:t>5</a:t>
            </a:fld>
            <a:endParaRPr lang="en-US"/>
          </a:p>
        </p:txBody>
      </p:sp>
    </p:spTree>
    <p:extLst>
      <p:ext uri="{BB962C8B-B14F-4D97-AF65-F5344CB8AC3E}">
        <p14:creationId xmlns:p14="http://schemas.microsoft.com/office/powerpoint/2010/main" val="215503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接下来，为了方便大家本地调试，</a:t>
            </a:r>
            <a:r>
              <a:rPr lang="en-US" altLang="zh-CN" dirty="0"/>
              <a:t>bot framework</a:t>
            </a:r>
            <a:r>
              <a:rPr lang="zh-CN" altLang="en-US" dirty="0"/>
              <a:t>提供了</a:t>
            </a:r>
            <a:r>
              <a:rPr lang="en-US" altLang="zh-CN" dirty="0"/>
              <a:t>bot emulator</a:t>
            </a:r>
            <a:r>
              <a:rPr lang="zh-CN" altLang="en-US" dirty="0"/>
              <a:t>模拟器。</a:t>
            </a:r>
            <a:endParaRPr lang="en-US" altLang="zh-CN" dirty="0"/>
          </a:p>
          <a:p>
            <a:r>
              <a:rPr lang="zh-CN" altLang="en-US"/>
              <a:t>下载链接可以在官方网站上找到。</a:t>
            </a:r>
            <a:endParaRPr lang="en-US" dirty="0"/>
          </a:p>
        </p:txBody>
      </p:sp>
      <p:sp>
        <p:nvSpPr>
          <p:cNvPr id="4" name="Slide Number Placeholder 3"/>
          <p:cNvSpPr>
            <a:spLocks noGrp="1"/>
          </p:cNvSpPr>
          <p:nvPr>
            <p:ph type="sldNum" sz="quarter" idx="10"/>
          </p:nvPr>
        </p:nvSpPr>
        <p:spPr/>
        <p:txBody>
          <a:bodyPr/>
          <a:lstStyle/>
          <a:p>
            <a:fld id="{74D8E1CB-1B12-49A2-A60A-3AEDB44EC5AC}" type="slidenum">
              <a:rPr lang="en-US" smtClean="0"/>
              <a:t>6</a:t>
            </a:fld>
            <a:endParaRPr lang="en-US"/>
          </a:p>
        </p:txBody>
      </p:sp>
    </p:spTree>
    <p:extLst>
      <p:ext uri="{BB962C8B-B14F-4D97-AF65-F5344CB8AC3E}">
        <p14:creationId xmlns:p14="http://schemas.microsoft.com/office/powerpoint/2010/main" val="271042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7</a:t>
            </a:fld>
            <a:endParaRPr lang="en-US"/>
          </a:p>
        </p:txBody>
      </p:sp>
    </p:spTree>
    <p:extLst>
      <p:ext uri="{BB962C8B-B14F-4D97-AF65-F5344CB8AC3E}">
        <p14:creationId xmlns:p14="http://schemas.microsoft.com/office/powerpoint/2010/main" val="218222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D8E1CB-1B12-49A2-A60A-3AEDB44EC5AC}" type="slidenum">
              <a:rPr lang="en-US" smtClean="0"/>
              <a:t>8</a:t>
            </a:fld>
            <a:endParaRPr lang="en-US"/>
          </a:p>
        </p:txBody>
      </p:sp>
    </p:spTree>
    <p:extLst>
      <p:ext uri="{BB962C8B-B14F-4D97-AF65-F5344CB8AC3E}">
        <p14:creationId xmlns:p14="http://schemas.microsoft.com/office/powerpoint/2010/main" val="50200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1E034-5232-41F8-B991-F18E5FA0EB1B}" type="slidenum">
              <a:rPr lang="en-US" smtClean="0"/>
              <a:t>9</a:t>
            </a:fld>
            <a:endParaRPr lang="en-US"/>
          </a:p>
        </p:txBody>
      </p:sp>
    </p:spTree>
    <p:extLst>
      <p:ext uri="{BB962C8B-B14F-4D97-AF65-F5344CB8AC3E}">
        <p14:creationId xmlns:p14="http://schemas.microsoft.com/office/powerpoint/2010/main" val="177046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A06738-9104-40F5-A477-D5116F1DB03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131011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06738-9104-40F5-A477-D5116F1DB03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219410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06738-9104-40F5-A477-D5116F1DB03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3680955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icrosoft">
    <p:bg>
      <p:bgPr>
        <a:solidFill>
          <a:srgbClr val="3E92D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3" name="Picture 2"/>
          <p:cNvPicPr>
            <a:picLocks noChangeAspect="1"/>
          </p:cNvPicPr>
          <p:nvPr userDrawn="1"/>
        </p:nvPicPr>
        <p:blipFill>
          <a:blip r:embed="rId4"/>
          <a:stretch>
            <a:fillRect/>
          </a:stretch>
        </p:blipFill>
        <p:spPr>
          <a:xfrm>
            <a:off x="4753151" y="-923888"/>
            <a:ext cx="2819048" cy="590476"/>
          </a:xfrm>
          <a:prstGeom prst="rect">
            <a:avLst/>
          </a:prstGeom>
        </p:spPr>
      </p:pic>
    </p:spTree>
    <p:extLst>
      <p:ext uri="{BB962C8B-B14F-4D97-AF65-F5344CB8AC3E}">
        <p14:creationId xmlns:p14="http://schemas.microsoft.com/office/powerpoint/2010/main" val="218974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24380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Microsoft">
    <p:bg>
      <p:bgPr>
        <a:solidFill>
          <a:srgbClr val="3E92D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3" name="Picture 2"/>
          <p:cNvPicPr>
            <a:picLocks noChangeAspect="1"/>
          </p:cNvPicPr>
          <p:nvPr userDrawn="1"/>
        </p:nvPicPr>
        <p:blipFill>
          <a:blip r:embed="rId4"/>
          <a:stretch>
            <a:fillRect/>
          </a:stretch>
        </p:blipFill>
        <p:spPr>
          <a:xfrm>
            <a:off x="4753151" y="-923888"/>
            <a:ext cx="2819048" cy="590476"/>
          </a:xfrm>
          <a:prstGeom prst="rect">
            <a:avLst/>
          </a:prstGeom>
        </p:spPr>
      </p:pic>
    </p:spTree>
    <p:extLst>
      <p:ext uri="{BB962C8B-B14F-4D97-AF65-F5344CB8AC3E}">
        <p14:creationId xmlns:p14="http://schemas.microsoft.com/office/powerpoint/2010/main" val="24089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Build">
    <p:bg>
      <p:bgPr>
        <a:solidFill>
          <a:srgbClr val="3E92D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pic>
        <p:nvPicPr>
          <p:cNvPr id="2" name="Picture 1"/>
          <p:cNvPicPr>
            <a:picLocks noChangeAspect="1"/>
          </p:cNvPicPr>
          <p:nvPr userDrawn="1"/>
        </p:nvPicPr>
        <p:blipFill>
          <a:blip r:embed="rId3"/>
          <a:stretch>
            <a:fillRect/>
          </a:stretch>
        </p:blipFill>
        <p:spPr>
          <a:xfrm>
            <a:off x="4010201" y="-1400138"/>
            <a:ext cx="2819048" cy="590476"/>
          </a:xfrm>
          <a:prstGeom prst="rect">
            <a:avLst/>
          </a:prstGeom>
        </p:spPr>
      </p:pic>
    </p:spTree>
    <p:extLst>
      <p:ext uri="{BB962C8B-B14F-4D97-AF65-F5344CB8AC3E}">
        <p14:creationId xmlns:p14="http://schemas.microsoft.com/office/powerpoint/2010/main" val="341885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61642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30443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9206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38134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06738-9104-40F5-A477-D5116F1DB03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3539686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5943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927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77892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9232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34955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0585159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947671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8181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005052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0374133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A06738-9104-40F5-A477-D5116F1DB03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1823234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49321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3E92D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5077001" y="-800063"/>
            <a:ext cx="2819048" cy="590476"/>
          </a:xfrm>
          <a:prstGeom prst="rect">
            <a:avLst/>
          </a:prstGeom>
        </p:spPr>
      </p:pic>
    </p:spTree>
    <p:extLst>
      <p:ext uri="{BB962C8B-B14F-4D97-AF65-F5344CB8AC3E}">
        <p14:creationId xmlns:p14="http://schemas.microsoft.com/office/powerpoint/2010/main" val="24943528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E425C"/>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876976" y="-961988"/>
            <a:ext cx="2819048" cy="590476"/>
          </a:xfrm>
          <a:prstGeom prst="rect">
            <a:avLst/>
          </a:prstGeom>
        </p:spPr>
      </p:pic>
    </p:spTree>
    <p:extLst>
      <p:ext uri="{BB962C8B-B14F-4D97-AF65-F5344CB8AC3E}">
        <p14:creationId xmlns:p14="http://schemas.microsoft.com/office/powerpoint/2010/main" val="17984478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75134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32215233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76181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A06738-9104-40F5-A477-D5116F1DB03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259394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A06738-9104-40F5-A477-D5116F1DB031}"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243404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A06738-9104-40F5-A477-D5116F1DB031}"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34553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06738-9104-40F5-A477-D5116F1DB031}"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118905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A06738-9104-40F5-A477-D5116F1DB03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21319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A06738-9104-40F5-A477-D5116F1DB03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B9249-CC28-47CB-B598-892D2468E029}" type="slidenum">
              <a:rPr lang="en-US" smtClean="0"/>
              <a:t>‹#›</a:t>
            </a:fld>
            <a:endParaRPr lang="en-US"/>
          </a:p>
        </p:txBody>
      </p:sp>
    </p:spTree>
    <p:extLst>
      <p:ext uri="{BB962C8B-B14F-4D97-AF65-F5344CB8AC3E}">
        <p14:creationId xmlns:p14="http://schemas.microsoft.com/office/powerpoint/2010/main" val="248143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06738-9104-40F5-A477-D5116F1DB031}" type="datetimeFigureOut">
              <a:rPr lang="en-US" smtClean="0"/>
              <a:t>5/19/2017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B9249-CC28-47CB-B598-892D2468E029}" type="slidenum">
              <a:rPr lang="en-US" smtClean="0"/>
              <a:t>‹#›</a:t>
            </a:fld>
            <a:endParaRPr lang="en-US"/>
          </a:p>
        </p:txBody>
      </p:sp>
    </p:spTree>
    <p:extLst>
      <p:ext uri="{BB962C8B-B14F-4D97-AF65-F5344CB8AC3E}">
        <p14:creationId xmlns:p14="http://schemas.microsoft.com/office/powerpoint/2010/main" val="200644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526189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www.visualstudio.com/"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hyperlink" Target="http://aka.ms/bf-bc-vstemplat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s://aka.ms/bf-bc-emulator"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docs.botframework.com/"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hyperlink" Target="https://stackoverflow.com/questions/tagged/botframework" TargetMode="External"/><Relationship Id="rId4" Type="http://schemas.openxmlformats.org/officeDocument/2006/relationships/hyperlink" Target="https://github.com/Microsoft/botbuild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EE09-1159-44E8-8BEC-BA176D8D5938}"/>
              </a:ext>
            </a:extLst>
          </p:cNvPr>
          <p:cNvSpPr>
            <a:spLocks noGrp="1"/>
          </p:cNvSpPr>
          <p:nvPr>
            <p:ph type="title"/>
          </p:nvPr>
        </p:nvSpPr>
        <p:spPr/>
        <p:txBody>
          <a:bodyPr/>
          <a:lstStyle/>
          <a:p>
            <a:r>
              <a:rPr lang="en-US" dirty="0"/>
              <a:t>Developing chat bot using </a:t>
            </a:r>
            <a:br>
              <a:rPr lang="en-US" dirty="0"/>
            </a:br>
            <a:r>
              <a:rPr lang="en-US" dirty="0"/>
              <a:t>Microsoft Bot Framework</a:t>
            </a:r>
          </a:p>
        </p:txBody>
      </p:sp>
      <p:sp>
        <p:nvSpPr>
          <p:cNvPr id="3" name="Text Placeholder 2">
            <a:extLst>
              <a:ext uri="{FF2B5EF4-FFF2-40B4-BE49-F238E27FC236}">
                <a16:creationId xmlns:a16="http://schemas.microsoft.com/office/drawing/2014/main" id="{0A39CD14-15D0-43F6-9B52-EE36875E27FF}"/>
              </a:ext>
            </a:extLst>
          </p:cNvPr>
          <p:cNvSpPr>
            <a:spLocks noGrp="1"/>
          </p:cNvSpPr>
          <p:nvPr>
            <p:ph type="body" sz="quarter" idx="12"/>
          </p:nvPr>
        </p:nvSpPr>
        <p:spPr/>
        <p:txBody>
          <a:bodyPr/>
          <a:lstStyle/>
          <a:p>
            <a:r>
              <a:rPr lang="en-US" dirty="0"/>
              <a:t>Wenhao Huang (</a:t>
            </a:r>
            <a:r>
              <a:rPr lang="zh-CN" altLang="en-US" dirty="0"/>
              <a:t>黄文灏</a:t>
            </a:r>
            <a:r>
              <a:rPr lang="en-US" dirty="0"/>
              <a:t>)</a:t>
            </a:r>
          </a:p>
          <a:p>
            <a:r>
              <a:rPr lang="en-US" dirty="0"/>
              <a:t>Microsoft Research Asia</a:t>
            </a:r>
          </a:p>
          <a:p>
            <a:r>
              <a:rPr lang="en-US" dirty="0"/>
              <a:t>Big Data Mining Group</a:t>
            </a:r>
          </a:p>
          <a:p>
            <a:r>
              <a:rPr lang="en-US" dirty="0"/>
              <a:t>2017-05-19</a:t>
            </a:r>
          </a:p>
        </p:txBody>
      </p:sp>
    </p:spTree>
    <p:extLst>
      <p:ext uri="{BB962C8B-B14F-4D97-AF65-F5344CB8AC3E}">
        <p14:creationId xmlns:p14="http://schemas.microsoft.com/office/powerpoint/2010/main" val="52379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1186356"/>
            <a:ext cx="8964248" cy="1162178"/>
          </a:xfrm>
        </p:spPr>
        <p:txBody>
          <a:bodyPr/>
          <a:lstStyle/>
          <a:p>
            <a:r>
              <a:rPr lang="en-US" altLang="zh-CN" dirty="0" err="1"/>
              <a:t>QnA</a:t>
            </a:r>
            <a:r>
              <a:rPr lang="en-US" altLang="zh-CN"/>
              <a:t> Maker</a:t>
            </a:r>
            <a:endParaRPr lang="en-US" dirty="0"/>
          </a:p>
        </p:txBody>
      </p:sp>
    </p:spTree>
    <p:extLst>
      <p:ext uri="{BB962C8B-B14F-4D97-AF65-F5344CB8AC3E}">
        <p14:creationId xmlns:p14="http://schemas.microsoft.com/office/powerpoint/2010/main" val="1265858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a:t>
            </a:r>
          </a:p>
        </p:txBody>
      </p:sp>
    </p:spTree>
    <p:extLst>
      <p:ext uri="{BB962C8B-B14F-4D97-AF65-F5344CB8AC3E}">
        <p14:creationId xmlns:p14="http://schemas.microsoft.com/office/powerpoint/2010/main" val="3105252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720" y="962164"/>
            <a:ext cx="11653523" cy="6357894"/>
          </a:xfrm>
        </p:spPr>
        <p:txBody>
          <a:bodyPr/>
          <a:lstStyle/>
          <a:p>
            <a:pPr marL="336145" lvl="1" indent="0">
              <a:buNone/>
            </a:pPr>
            <a:endParaRPr lang="en-US" sz="2000" dirty="0"/>
          </a:p>
          <a:p>
            <a:r>
              <a:rPr lang="en-US" sz="3200" dirty="0"/>
              <a:t>Focus more on design before you start</a:t>
            </a:r>
          </a:p>
          <a:p>
            <a:r>
              <a:rPr lang="en-US" sz="3200" dirty="0"/>
              <a:t>Good handle for multi-turn dialogs</a:t>
            </a:r>
          </a:p>
          <a:p>
            <a:r>
              <a:rPr lang="en-US" sz="3200" dirty="0"/>
              <a:t>Appropriate </a:t>
            </a:r>
            <a:r>
              <a:rPr lang="en-US" altLang="zh-CN" sz="3200" dirty="0"/>
              <a:t>hints</a:t>
            </a:r>
          </a:p>
          <a:p>
            <a:r>
              <a:rPr lang="en-US" sz="3200" dirty="0"/>
              <a:t>Good use of cards</a:t>
            </a:r>
          </a:p>
          <a:p>
            <a:r>
              <a:rPr lang="en-US" sz="3200" dirty="0"/>
              <a:t>Know what can answer and what can not answer</a:t>
            </a:r>
          </a:p>
          <a:p>
            <a:r>
              <a:rPr lang="en-US" sz="3200" dirty="0"/>
              <a:t>Abundant try and test, continue improving</a:t>
            </a:r>
          </a:p>
          <a:p>
            <a:r>
              <a:rPr lang="en-US" sz="3200" dirty="0"/>
              <a:t>Open question: involve human (AI+HI)</a:t>
            </a:r>
          </a:p>
          <a:p>
            <a:endParaRPr lang="en-US" sz="3200" dirty="0"/>
          </a:p>
          <a:p>
            <a:r>
              <a:rPr lang="zh-CN" altLang="en-US" sz="3200" dirty="0"/>
              <a:t>如何让人工智能助理杜绝“智障”</a:t>
            </a:r>
            <a:endParaRPr lang="en-US" sz="3200" dirty="0"/>
          </a:p>
          <a:p>
            <a:pPr lvl="1"/>
            <a:r>
              <a:rPr lang="en-US" sz="2000" dirty="0"/>
              <a:t>http://weibo.com/ttarticle/p/show?id=2309404095426365125977</a:t>
            </a:r>
          </a:p>
          <a:p>
            <a:endParaRPr lang="en-US" sz="2000" dirty="0"/>
          </a:p>
          <a:p>
            <a:pPr marL="336145" lvl="1" indent="0">
              <a:buNone/>
            </a:pPr>
            <a:endParaRPr lang="en-US" sz="2000" dirty="0"/>
          </a:p>
        </p:txBody>
      </p:sp>
      <p:sp>
        <p:nvSpPr>
          <p:cNvPr id="3" name="Title 2"/>
          <p:cNvSpPr>
            <a:spLocks noGrp="1"/>
          </p:cNvSpPr>
          <p:nvPr>
            <p:ph type="title"/>
          </p:nvPr>
        </p:nvSpPr>
        <p:spPr/>
        <p:txBody>
          <a:bodyPr/>
          <a:lstStyle/>
          <a:p>
            <a:r>
              <a:rPr lang="en-US" dirty="0"/>
              <a:t>How to build a good chat bot</a:t>
            </a:r>
          </a:p>
        </p:txBody>
      </p:sp>
    </p:spTree>
    <p:extLst>
      <p:ext uri="{BB962C8B-B14F-4D97-AF65-F5344CB8AC3E}">
        <p14:creationId xmlns:p14="http://schemas.microsoft.com/office/powerpoint/2010/main" val="25275871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FW-hero-animation-hq">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038935"/>
            <a:ext cx="12192000" cy="4741863"/>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43765" y="5893537"/>
            <a:ext cx="761811" cy="761811"/>
          </a:xfrm>
          <a:prstGeom prst="rect">
            <a:avLst/>
          </a:prstGeom>
        </p:spPr>
      </p:pic>
      <p:sp>
        <p:nvSpPr>
          <p:cNvPr id="7" name="TextBox 6"/>
          <p:cNvSpPr txBox="1"/>
          <p:nvPr/>
        </p:nvSpPr>
        <p:spPr>
          <a:xfrm>
            <a:off x="8966393" y="5991114"/>
            <a:ext cx="2968554" cy="566656"/>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000" b="0" i="0" u="none" strike="noStrike" kern="0" cap="none" spc="0" normalizeH="0" baseline="0" noProof="0" dirty="0">
                <a:ln>
                  <a:noFill/>
                </a:ln>
                <a:effectLst/>
                <a:uLnTx/>
                <a:uFillTx/>
                <a:latin typeface="+mj-lt"/>
              </a:rPr>
              <a:t>www.botframework.com</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47260"/>
            <a:ext cx="12185680" cy="4706037"/>
          </a:xfrm>
          <a:prstGeom prst="rect">
            <a:avLst/>
          </a:prstGeom>
        </p:spPr>
      </p:pic>
    </p:spTree>
    <p:extLst>
      <p:ext uri="{BB962C8B-B14F-4D97-AF65-F5344CB8AC3E}">
        <p14:creationId xmlns:p14="http://schemas.microsoft.com/office/powerpoint/2010/main" val="89329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058" fill="hold"/>
                                        <p:tgtEl>
                                          <p:spTgt spid="5"/>
                                        </p:tgtEl>
                                      </p:cBhvr>
                                    </p:cmd>
                                  </p:childTnLst>
                                </p:cTn>
                              </p:par>
                            </p:childTnLst>
                          </p:cTn>
                        </p:par>
                        <p:par>
                          <p:cTn id="7" fill="hold">
                            <p:stCondLst>
                              <p:cond delay="17058"/>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086526" y="-871809"/>
            <a:ext cx="2819048" cy="590476"/>
          </a:xfrm>
          <a:prstGeom prst="rect">
            <a:avLst/>
          </a:prstGeom>
        </p:spPr>
      </p:pic>
      <p:grpSp>
        <p:nvGrpSpPr>
          <p:cNvPr id="26" name="Group 25"/>
          <p:cNvGrpSpPr/>
          <p:nvPr/>
        </p:nvGrpSpPr>
        <p:grpSpPr>
          <a:xfrm>
            <a:off x="623009" y="1478872"/>
            <a:ext cx="10734675" cy="4644545"/>
            <a:chOff x="676275" y="1905000"/>
            <a:chExt cx="10734675" cy="4644545"/>
          </a:xfrm>
        </p:grpSpPr>
        <p:sp>
          <p:nvSpPr>
            <p:cNvPr id="7" name="Rectangle 6"/>
            <p:cNvSpPr/>
            <p:nvPr/>
          </p:nvSpPr>
          <p:spPr bwMode="auto">
            <a:xfrm>
              <a:off x="676275" y="1905000"/>
              <a:ext cx="3371850" cy="4644545"/>
            </a:xfrm>
            <a:prstGeom prst="rect">
              <a:avLst/>
            </a:prstGeom>
            <a:solidFill>
              <a:srgbClr val="307A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4357686" y="1905000"/>
              <a:ext cx="3371850" cy="4644545"/>
            </a:xfrm>
            <a:prstGeom prst="rect">
              <a:avLst/>
            </a:prstGeom>
            <a:solidFill>
              <a:srgbClr val="307A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8039100" y="1905000"/>
              <a:ext cx="3371850" cy="4644545"/>
            </a:xfrm>
            <a:prstGeom prst="rect">
              <a:avLst/>
            </a:prstGeom>
            <a:solidFill>
              <a:srgbClr val="307A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TextBox 11"/>
            <p:cNvSpPr txBox="1"/>
            <p:nvPr/>
          </p:nvSpPr>
          <p:spPr>
            <a:xfrm>
              <a:off x="1034988" y="1905000"/>
              <a:ext cx="2650790"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rPr>
                <a:t>Bot Connector</a:t>
              </a:r>
            </a:p>
          </p:txBody>
        </p:sp>
        <p:sp>
          <p:nvSpPr>
            <p:cNvPr id="14" name="TextBox 13"/>
            <p:cNvSpPr txBox="1"/>
            <p:nvPr/>
          </p:nvSpPr>
          <p:spPr>
            <a:xfrm>
              <a:off x="8509435" y="1905000"/>
              <a:ext cx="2456826"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rPr>
                <a:t>Bot Directory</a:t>
              </a:r>
            </a:p>
          </p:txBody>
        </p:sp>
        <p:sp>
          <p:nvSpPr>
            <p:cNvPr id="15" name="TextBox 14"/>
            <p:cNvSpPr txBox="1"/>
            <p:nvPr/>
          </p:nvSpPr>
          <p:spPr>
            <a:xfrm>
              <a:off x="4538070" y="1905000"/>
              <a:ext cx="3011081"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rPr>
                <a:t>Bot Builder SDKs</a:t>
              </a:r>
            </a:p>
          </p:txBody>
        </p:sp>
        <p:sp>
          <p:nvSpPr>
            <p:cNvPr id="16" name="TextBox 15"/>
            <p:cNvSpPr txBox="1"/>
            <p:nvPr/>
          </p:nvSpPr>
          <p:spPr>
            <a:xfrm>
              <a:off x="876300"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rPr>
                <a:t>Connect your bot(s) to text/</a:t>
              </a:r>
              <a:r>
                <a:rPr kumimoji="0" lang="en-US" sz="1800" b="0" i="0" u="none" strike="noStrike" kern="0" cap="none" spc="0" normalizeH="0" baseline="0" noProof="0" dirty="0" err="1">
                  <a:ln>
                    <a:noFill/>
                  </a:ln>
                  <a:solidFill>
                    <a:schemeClr val="bg1"/>
                  </a:solidFill>
                  <a:effectLst/>
                  <a:uLnTx/>
                  <a:uFillTx/>
                </a:rPr>
                <a:t>sms</a:t>
              </a:r>
              <a:r>
                <a:rPr kumimoji="0" lang="en-US" sz="1800" b="0" i="0" u="none" strike="noStrike" kern="0" cap="none" spc="0" normalizeH="0" baseline="0" noProof="0" dirty="0">
                  <a:ln>
                    <a:noFill/>
                  </a:ln>
                  <a:solidFill>
                    <a:schemeClr val="bg1"/>
                  </a:solidFill>
                  <a:effectLst/>
                  <a:uLnTx/>
                  <a:uFillTx/>
                </a:rPr>
                <a:t>, Office 365 mail, Skype, Slack, and other services</a:t>
              </a:r>
              <a:r>
                <a:rPr kumimoji="0" lang="en-US" sz="1400" b="0" i="0" u="none" strike="noStrike" kern="0" cap="none" spc="0" normalizeH="0" baseline="0" noProof="0" dirty="0">
                  <a:ln>
                    <a:noFill/>
                  </a:ln>
                  <a:solidFill>
                    <a:sysClr val="windowText" lastClr="000000"/>
                  </a:solidFill>
                  <a:effectLst/>
                  <a:uLnTx/>
                  <a:uFillTx/>
                </a:rPr>
                <a:t>.</a:t>
              </a: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7" name="TextBox 16"/>
            <p:cNvSpPr txBox="1"/>
            <p:nvPr/>
          </p:nvSpPr>
          <p:spPr>
            <a:xfrm>
              <a:off x="4567236" y="2452704"/>
              <a:ext cx="2952750" cy="1015663"/>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Build great dialogs within your Node.js- or C#-based bot</a:t>
              </a:r>
            </a:p>
          </p:txBody>
        </p:sp>
        <p:sp>
          <p:nvSpPr>
            <p:cNvPr id="18" name="TextBox 17"/>
            <p:cNvSpPr txBox="1"/>
            <p:nvPr/>
          </p:nvSpPr>
          <p:spPr>
            <a:xfrm>
              <a:off x="8261473" y="2452704"/>
              <a:ext cx="2952750" cy="932563"/>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rPr>
                <a:t>Try, use, and add published bots to the world’s top conversation experiences</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TextBox 18"/>
            <p:cNvSpPr txBox="1"/>
            <p:nvPr/>
          </p:nvSpPr>
          <p:spPr>
            <a:xfrm>
              <a:off x="876300" y="3696456"/>
              <a:ext cx="2952750" cy="2563779"/>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Register, connect, publish and manage your bot through the bot dashboard</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Message routing</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Automatic translation to 30+ languages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User and state management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Embeddable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Debugging tools</a:t>
              </a:r>
            </a:p>
          </p:txBody>
        </p:sp>
        <p:sp>
          <p:nvSpPr>
            <p:cNvPr id="23" name="TextBox 22"/>
            <p:cNvSpPr txBox="1"/>
            <p:nvPr/>
          </p:nvSpPr>
          <p:spPr>
            <a:xfrm>
              <a:off x="4575065" y="3696456"/>
              <a:ext cx="2952750" cy="2708434"/>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Open source SDK on </a:t>
              </a:r>
              <a:r>
                <a:rPr kumimoji="0" lang="en-US" sz="1600" b="0" i="0" u="none" strike="noStrike" kern="0" cap="none" spc="0" normalizeH="0" baseline="0" noProof="0" dirty="0" err="1">
                  <a:ln>
                    <a:noFill/>
                  </a:ln>
                  <a:solidFill>
                    <a:schemeClr val="bg1"/>
                  </a:solidFill>
                  <a:effectLst/>
                  <a:uLnTx/>
                  <a:uFillTx/>
                  <a:latin typeface="+mj-lt"/>
                </a:rPr>
                <a:t>Github</a:t>
              </a:r>
              <a:endParaRPr kumimoji="0" lang="en-US" sz="1600" b="0" i="0" u="none" strike="noStrike" kern="0" cap="none" spc="0" normalizeH="0" baseline="0" noProof="0" dirty="0">
                <a:ln>
                  <a:noFill/>
                </a:ln>
                <a:solidFill>
                  <a:schemeClr val="bg1"/>
                </a:soli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From simple built-in prompts and command dialogs to simple to use yet sophisticated  ‘</a:t>
              </a:r>
              <a:r>
                <a:rPr kumimoji="0" lang="en-US" sz="1600" b="0" i="0" u="none" strike="noStrike" kern="0" cap="none" spc="0" normalizeH="0" baseline="0" noProof="0" dirty="0" err="1">
                  <a:ln>
                    <a:noFill/>
                  </a:ln>
                  <a:solidFill>
                    <a:schemeClr val="bg1"/>
                  </a:solidFill>
                  <a:effectLst/>
                  <a:uLnTx/>
                  <a:uFillTx/>
                  <a:latin typeface="+mj-lt"/>
                </a:rPr>
                <a:t>FormFlow</a:t>
              </a:r>
              <a:r>
                <a:rPr kumimoji="0" lang="en-US" sz="1600" b="0" i="0" u="none" strike="noStrike" kern="0" cap="none" spc="0" normalizeH="0" baseline="0" noProof="0" dirty="0">
                  <a:ln>
                    <a:noFill/>
                  </a:ln>
                  <a:solidFill>
                    <a:schemeClr val="bg1"/>
                  </a:solidFill>
                  <a:effectLst/>
                  <a:uLnTx/>
                  <a:uFillTx/>
                  <a:latin typeface="+mj-lt"/>
                </a:rPr>
                <a:t>’ dialogs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Libraries, samples and tools to make a great conversationalist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Chat emulator</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Leverage related services available in Cognitive Services</a:t>
              </a:r>
            </a:p>
          </p:txBody>
        </p:sp>
        <p:sp>
          <p:nvSpPr>
            <p:cNvPr id="24" name="TextBox 23"/>
            <p:cNvSpPr txBox="1"/>
            <p:nvPr/>
          </p:nvSpPr>
          <p:spPr>
            <a:xfrm>
              <a:off x="8243106" y="3696456"/>
              <a:ext cx="2952750" cy="2332946"/>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Public directory of bots registered and approved with Bot Framework</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Users can try your bot from the directory via the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mj-lt"/>
                </a:rPr>
                <a:t>Users can discover and add your bot to the channels on which it is configured</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latin typeface="+mj-lt"/>
              </a:endParaRPr>
            </a:p>
          </p:txBody>
        </p:sp>
      </p:grpSp>
      <p:sp>
        <p:nvSpPr>
          <p:cNvPr id="25" name="Title 24"/>
          <p:cNvSpPr>
            <a:spLocks noGrp="1"/>
          </p:cNvSpPr>
          <p:nvPr>
            <p:ph type="title"/>
          </p:nvPr>
        </p:nvSpPr>
        <p:spPr/>
        <p:txBody>
          <a:bodyPr/>
          <a:lstStyle/>
          <a:p>
            <a:r>
              <a:rPr lang="en-US" dirty="0"/>
              <a:t>Bot Framework Components </a:t>
            </a:r>
          </a:p>
        </p:txBody>
      </p:sp>
    </p:spTree>
    <p:extLst>
      <p:ext uri="{BB962C8B-B14F-4D97-AF65-F5344CB8AC3E}">
        <p14:creationId xmlns:p14="http://schemas.microsoft.com/office/powerpoint/2010/main" val="8544005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Started</a:t>
            </a:r>
          </a:p>
        </p:txBody>
      </p:sp>
      <p:sp>
        <p:nvSpPr>
          <p:cNvPr id="3" name="Text Placeholder 1"/>
          <p:cNvSpPr txBox="1">
            <a:spLocks/>
          </p:cNvSpPr>
          <p:nvPr/>
        </p:nvSpPr>
        <p:spPr>
          <a:xfrm>
            <a:off x="269239" y="1189177"/>
            <a:ext cx="11653523" cy="496135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t>Install prerequisite software</a:t>
            </a:r>
          </a:p>
          <a:p>
            <a:pPr lvl="1"/>
            <a:r>
              <a:rPr lang="en-US" sz="1800" dirty="0"/>
              <a:t>Visual Studio (latest update) - you can download the community version here for free: </a:t>
            </a:r>
            <a:r>
              <a:rPr lang="en-US" sz="1800" b="1" dirty="0">
                <a:hlinkClick r:id="rId3"/>
              </a:rPr>
              <a:t>www.visualstudio.com</a:t>
            </a:r>
            <a:endParaRPr lang="en-US" sz="1800" dirty="0"/>
          </a:p>
          <a:p>
            <a:pPr lvl="1"/>
            <a:r>
              <a:rPr lang="en-US" sz="1800" dirty="0"/>
              <a:t>Important: Please update all VS extensions to their latest versions Tools-&gt;Extensions and Updates-&gt;Updates</a:t>
            </a:r>
          </a:p>
          <a:p>
            <a:r>
              <a:rPr lang="en-US" sz="3200" dirty="0"/>
              <a:t>Download and install the Bot Application template</a:t>
            </a:r>
          </a:p>
          <a:p>
            <a:pPr lvl="1"/>
            <a:r>
              <a:rPr lang="en-US" sz="1800" dirty="0"/>
              <a:t>Download the file from the direct download link </a:t>
            </a:r>
            <a:r>
              <a:rPr lang="en-US" sz="1800" b="1" dirty="0">
                <a:hlinkClick r:id="rId4"/>
              </a:rPr>
              <a:t>here</a:t>
            </a:r>
            <a:r>
              <a:rPr lang="en-US" sz="1800" dirty="0"/>
              <a:t>:</a:t>
            </a:r>
          </a:p>
          <a:p>
            <a:pPr lvl="1"/>
            <a:r>
              <a:rPr lang="en-US" sz="1800" dirty="0"/>
              <a:t>Save the zip file to your Visual Studio 2015 templates directory which is traditionally in "%USERPROFILE%\Documents\Visual Studio 2015\Templates\</a:t>
            </a:r>
            <a:r>
              <a:rPr lang="en-US" sz="1800" dirty="0" err="1"/>
              <a:t>ProjectTemplates</a:t>
            </a:r>
            <a:r>
              <a:rPr lang="en-US" sz="1800" dirty="0"/>
              <a:t>\Visual C#\"</a:t>
            </a:r>
          </a:p>
          <a:p>
            <a:r>
              <a:rPr lang="en-US" sz="3200" dirty="0"/>
              <a:t>Open Visual Studio</a:t>
            </a:r>
          </a:p>
          <a:p>
            <a:r>
              <a:rPr lang="en-US" sz="3200" dirty="0"/>
              <a:t>Create a new C# project using the new Bot Application template.</a:t>
            </a:r>
          </a:p>
          <a:p>
            <a:endParaRPr lang="en-US" sz="3200" dirty="0"/>
          </a:p>
        </p:txBody>
      </p:sp>
    </p:spTree>
    <p:extLst>
      <p:ext uri="{BB962C8B-B14F-4D97-AF65-F5344CB8AC3E}">
        <p14:creationId xmlns:p14="http://schemas.microsoft.com/office/powerpoint/2010/main" val="2753646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Started</a:t>
            </a:r>
          </a:p>
        </p:txBody>
      </p:sp>
      <p:sp>
        <p:nvSpPr>
          <p:cNvPr id="3" name="Text Placeholder 1"/>
          <p:cNvSpPr txBox="1">
            <a:spLocks/>
          </p:cNvSpPr>
          <p:nvPr/>
        </p:nvSpPr>
        <p:spPr>
          <a:xfrm>
            <a:off x="269239" y="1189177"/>
            <a:ext cx="11653523" cy="496135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t>In order to use the framework you need to:</a:t>
            </a:r>
          </a:p>
          <a:p>
            <a:endParaRPr lang="en-US" sz="3200" dirty="0"/>
          </a:p>
          <a:p>
            <a:r>
              <a:rPr lang="en-US" sz="3200" dirty="0"/>
              <a:t>1. Right-click on your project and select "Manage </a:t>
            </a:r>
            <a:r>
              <a:rPr lang="en-US" sz="3200" dirty="0" err="1"/>
              <a:t>NuGet</a:t>
            </a:r>
            <a:r>
              <a:rPr lang="en-US" sz="3200" dirty="0"/>
              <a:t> Packages".</a:t>
            </a:r>
          </a:p>
          <a:p>
            <a:r>
              <a:rPr lang="en-US" sz="3200" dirty="0"/>
              <a:t>2. In the "Browse" tab, type "</a:t>
            </a:r>
            <a:r>
              <a:rPr lang="en-US" sz="3200" dirty="0" err="1"/>
              <a:t>Microsoft.Bot.Builder</a:t>
            </a:r>
            <a:r>
              <a:rPr lang="en-US" sz="3200" dirty="0"/>
              <a:t>".</a:t>
            </a:r>
          </a:p>
          <a:p>
            <a:r>
              <a:rPr lang="en-US" sz="3200" dirty="0"/>
              <a:t>3. Click the "Install" button and accept the changes.</a:t>
            </a:r>
          </a:p>
          <a:p>
            <a:endParaRPr lang="en-US" sz="3200" dirty="0"/>
          </a:p>
          <a:p>
            <a:r>
              <a:rPr lang="en-US" sz="3200" dirty="0"/>
              <a:t>At this point your project has the builder installed and is ready to use it. </a:t>
            </a:r>
          </a:p>
        </p:txBody>
      </p:sp>
    </p:spTree>
    <p:extLst>
      <p:ext uri="{BB962C8B-B14F-4D97-AF65-F5344CB8AC3E}">
        <p14:creationId xmlns:p14="http://schemas.microsoft.com/office/powerpoint/2010/main" val="2392045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Started</a:t>
            </a:r>
          </a:p>
        </p:txBody>
      </p:sp>
      <p:sp>
        <p:nvSpPr>
          <p:cNvPr id="3" name="Text Placeholder 1"/>
          <p:cNvSpPr txBox="1">
            <a:spLocks/>
          </p:cNvSpPr>
          <p:nvPr/>
        </p:nvSpPr>
        <p:spPr>
          <a:xfrm>
            <a:off x="269239" y="1189177"/>
            <a:ext cx="11653523" cy="496135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t>Use the Bot Framework Emulator to test your Bot application</a:t>
            </a:r>
          </a:p>
          <a:p>
            <a:pPr lvl="1"/>
            <a:r>
              <a:rPr lang="en-US" sz="1800" dirty="0">
                <a:hlinkClick r:id="rId3"/>
              </a:rPr>
              <a:t>https://aka.ms/bf-bc-emulator</a:t>
            </a:r>
            <a:r>
              <a:rPr lang="en-US" sz="1800" dirty="0"/>
              <a:t> </a:t>
            </a:r>
          </a:p>
          <a:p>
            <a:pPr lvl="1"/>
            <a:endParaRPr lang="en-US" sz="1632" dirty="0"/>
          </a:p>
          <a:p>
            <a:r>
              <a:rPr lang="en-US" sz="3200" dirty="0"/>
              <a:t>The Bot Framework provides a channel emulator that lets you test calls to your Bot as if it were being called by the Bot Framework cloud service. </a:t>
            </a:r>
          </a:p>
          <a:p>
            <a:endParaRPr lang="en-US" sz="3200" dirty="0"/>
          </a:p>
          <a:p>
            <a:r>
              <a:rPr lang="en-US" sz="3200" dirty="0"/>
              <a:t>One installed, you're ready to test.</a:t>
            </a:r>
          </a:p>
        </p:txBody>
      </p:sp>
    </p:spTree>
    <p:extLst>
      <p:ext uri="{BB962C8B-B14F-4D97-AF65-F5344CB8AC3E}">
        <p14:creationId xmlns:p14="http://schemas.microsoft.com/office/powerpoint/2010/main" val="3194651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altLang="zh-CN" dirty="0"/>
              <a:t>Examples</a:t>
            </a:r>
            <a:endParaRPr lang="en-US" dirty="0"/>
          </a:p>
        </p:txBody>
      </p:sp>
    </p:spTree>
    <p:extLst>
      <p:ext uri="{BB962C8B-B14F-4D97-AF65-F5344CB8AC3E}">
        <p14:creationId xmlns:p14="http://schemas.microsoft.com/office/powerpoint/2010/main" val="140651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961358"/>
          </a:xfrm>
        </p:spPr>
        <p:txBody>
          <a:bodyPr/>
          <a:lstStyle/>
          <a:p>
            <a:pPr marL="514350" indent="-514350">
              <a:buFont typeface="+mj-lt"/>
              <a:buAutoNum type="arabicPeriod"/>
            </a:pPr>
            <a:r>
              <a:rPr lang="en-US" sz="3200" dirty="0"/>
              <a:t>Create your empty Bot and publish to get your URL</a:t>
            </a:r>
          </a:p>
          <a:p>
            <a:pPr marL="514350" indent="-514350">
              <a:buFont typeface="+mj-lt"/>
              <a:buAutoNum type="arabicPeriod"/>
            </a:pPr>
            <a:r>
              <a:rPr lang="en-US" sz="3200" dirty="0"/>
              <a:t>Register your Bot with the Bot Connector</a:t>
            </a:r>
          </a:p>
          <a:p>
            <a:pPr marL="514350" indent="-514350">
              <a:buFont typeface="+mj-lt"/>
              <a:buAutoNum type="arabicPeriod"/>
            </a:pPr>
            <a:r>
              <a:rPr lang="en-US" sz="3200" dirty="0"/>
              <a:t>Apply your Bot Connector keys to your </a:t>
            </a:r>
            <a:r>
              <a:rPr lang="en-US" sz="3200" dirty="0" err="1"/>
              <a:t>web.config</a:t>
            </a:r>
            <a:endParaRPr lang="en-US" sz="3200" dirty="0"/>
          </a:p>
          <a:p>
            <a:pPr marL="514350" indent="-514350">
              <a:buFont typeface="+mj-lt"/>
              <a:buAutoNum type="arabicPeriod"/>
            </a:pPr>
            <a:r>
              <a:rPr lang="en-US" sz="3200" dirty="0"/>
              <a:t>Verify with the test channel in the dev portal</a:t>
            </a:r>
          </a:p>
          <a:p>
            <a:pPr marL="514350" indent="-514350">
              <a:buFont typeface="+mj-lt"/>
              <a:buAutoNum type="arabicPeriod"/>
            </a:pPr>
            <a:r>
              <a:rPr lang="en-US" sz="3200" dirty="0"/>
              <a:t>Actually write your Bot’s logic</a:t>
            </a:r>
          </a:p>
          <a:p>
            <a:pPr marL="514350" indent="-514350">
              <a:buFont typeface="+mj-lt"/>
              <a:buAutoNum type="arabicPeriod"/>
            </a:pPr>
            <a:r>
              <a:rPr lang="en-US" sz="3200" dirty="0"/>
              <a:t>Test locally &amp; in the cloud with Bot Framework Emulator</a:t>
            </a:r>
          </a:p>
          <a:p>
            <a:pPr marL="514350" indent="-514350">
              <a:buFont typeface="+mj-lt"/>
              <a:buAutoNum type="arabicPeriod"/>
            </a:pPr>
            <a:r>
              <a:rPr lang="en-US" sz="3200" dirty="0"/>
              <a:t>Configure channels for your Bot </a:t>
            </a:r>
          </a:p>
          <a:p>
            <a:pPr marL="514350" indent="-514350">
              <a:buFont typeface="+mj-lt"/>
              <a:buAutoNum type="arabicPeriod"/>
            </a:pPr>
            <a:r>
              <a:rPr lang="en-US" sz="3200" dirty="0"/>
              <a:t>Share</a:t>
            </a:r>
          </a:p>
          <a:p>
            <a:endParaRPr lang="en-US" sz="3200" dirty="0"/>
          </a:p>
        </p:txBody>
      </p:sp>
      <p:sp>
        <p:nvSpPr>
          <p:cNvPr id="3" name="Title 2"/>
          <p:cNvSpPr>
            <a:spLocks noGrp="1"/>
          </p:cNvSpPr>
          <p:nvPr>
            <p:ph type="title"/>
          </p:nvPr>
        </p:nvSpPr>
        <p:spPr/>
        <p:txBody>
          <a:bodyPr/>
          <a:lstStyle/>
          <a:p>
            <a:r>
              <a:rPr lang="en-US" dirty="0"/>
              <a:t>Building a Bot</a:t>
            </a:r>
          </a:p>
        </p:txBody>
      </p:sp>
    </p:spTree>
    <p:extLst>
      <p:ext uri="{BB962C8B-B14F-4D97-AF65-F5344CB8AC3E}">
        <p14:creationId xmlns:p14="http://schemas.microsoft.com/office/powerpoint/2010/main" val="3213151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524315"/>
          </a:xfrm>
        </p:spPr>
        <p:txBody>
          <a:bodyPr/>
          <a:lstStyle/>
          <a:p>
            <a:pPr marL="336145" lvl="1" indent="0">
              <a:buNone/>
            </a:pPr>
            <a:endParaRPr lang="en-US" sz="2000" dirty="0"/>
          </a:p>
          <a:p>
            <a:r>
              <a:rPr lang="en-US" sz="3600" dirty="0"/>
              <a:t>Documentation on Bot Framework Portal</a:t>
            </a:r>
          </a:p>
          <a:p>
            <a:pPr lvl="1"/>
            <a:r>
              <a:rPr lang="en-US" altLang="zh-CN" sz="2400" b="1" dirty="0">
                <a:solidFill>
                  <a:srgbClr val="FF0000"/>
                </a:solidFill>
              </a:rPr>
              <a:t>Very </a:t>
            </a:r>
            <a:r>
              <a:rPr lang="en-US" altLang="zh-CN" sz="2400" b="1" dirty="0" err="1">
                <a:solidFill>
                  <a:srgbClr val="FF0000"/>
                </a:solidFill>
              </a:rPr>
              <a:t>very</a:t>
            </a:r>
            <a:r>
              <a:rPr lang="en-US" altLang="zh-CN" sz="2400" b="1" dirty="0">
                <a:solidFill>
                  <a:srgbClr val="FF0000"/>
                </a:solidFill>
              </a:rPr>
              <a:t> </a:t>
            </a:r>
            <a:r>
              <a:rPr lang="en-US" altLang="zh-CN" sz="2400" b="1" dirty="0" err="1">
                <a:solidFill>
                  <a:srgbClr val="FF0000"/>
                </a:solidFill>
              </a:rPr>
              <a:t>very</a:t>
            </a:r>
            <a:r>
              <a:rPr lang="en-US" altLang="zh-CN" sz="2400" b="1" dirty="0">
                <a:solidFill>
                  <a:srgbClr val="FF0000"/>
                </a:solidFill>
              </a:rPr>
              <a:t> useful!!!</a:t>
            </a:r>
          </a:p>
          <a:p>
            <a:pPr lvl="1"/>
            <a:r>
              <a:rPr lang="en-US" sz="2400" b="1" dirty="0">
                <a:solidFill>
                  <a:srgbClr val="FF0000"/>
                </a:solidFill>
              </a:rPr>
              <a:t>Must read before you start</a:t>
            </a:r>
          </a:p>
          <a:p>
            <a:pPr lvl="1"/>
            <a:r>
              <a:rPr lang="en-US" sz="2000" dirty="0">
                <a:hlinkClick r:id="rId3"/>
              </a:rPr>
              <a:t>https://docs.botframework.com</a:t>
            </a:r>
            <a:endParaRPr lang="en-US" sz="2000" dirty="0"/>
          </a:p>
          <a:p>
            <a:pPr marL="336145" lvl="1" indent="0">
              <a:buNone/>
            </a:pPr>
            <a:endParaRPr lang="en-US" sz="2000" dirty="0"/>
          </a:p>
          <a:p>
            <a:r>
              <a:rPr lang="en-US" sz="3600" dirty="0"/>
              <a:t>External Resources</a:t>
            </a:r>
          </a:p>
          <a:p>
            <a:pPr lvl="1"/>
            <a:r>
              <a:rPr lang="en-US" sz="2000" dirty="0" err="1"/>
              <a:t>Github</a:t>
            </a:r>
            <a:r>
              <a:rPr lang="en-US" sz="2000" dirty="0"/>
              <a:t> for Builder: </a:t>
            </a:r>
            <a:r>
              <a:rPr lang="en-US" sz="2000" dirty="0">
                <a:hlinkClick r:id="rId4"/>
              </a:rPr>
              <a:t>https://github.com/Microsoft/botbuilder</a:t>
            </a:r>
            <a:endParaRPr lang="en-US" sz="2000" dirty="0"/>
          </a:p>
          <a:p>
            <a:pPr lvl="1"/>
            <a:r>
              <a:rPr lang="en-US" sz="2000" dirty="0" err="1"/>
              <a:t>Stackoverflow</a:t>
            </a:r>
            <a:r>
              <a:rPr lang="en-US" sz="2000" dirty="0"/>
              <a:t>: </a:t>
            </a:r>
            <a:r>
              <a:rPr lang="en-US" sz="2000" dirty="0">
                <a:hlinkClick r:id="rId5"/>
              </a:rPr>
              <a:t>https://stackoverflow.com/questions/tagged/botframework</a:t>
            </a:r>
            <a:endParaRPr lang="en-US" sz="2000" dirty="0"/>
          </a:p>
          <a:p>
            <a:pPr lvl="1"/>
            <a:endParaRPr lang="en-US" sz="2000" dirty="0"/>
          </a:p>
          <a:p>
            <a:pPr marL="336145" lvl="1" indent="0">
              <a:buNone/>
            </a:pPr>
            <a:endParaRPr lang="en-US" sz="2000" dirty="0"/>
          </a:p>
        </p:txBody>
      </p:sp>
      <p:sp>
        <p:nvSpPr>
          <p:cNvPr id="3" name="Title 2"/>
          <p:cNvSpPr>
            <a:spLocks noGrp="1"/>
          </p:cNvSpPr>
          <p:nvPr>
            <p:ph type="title"/>
          </p:nvPr>
        </p:nvSpPr>
        <p:spPr/>
        <p:txBody>
          <a:bodyPr/>
          <a:lstStyle/>
          <a:p>
            <a:r>
              <a:rPr lang="en-US" dirty="0"/>
              <a:t>Bot Framework Resources</a:t>
            </a:r>
          </a:p>
        </p:txBody>
      </p:sp>
    </p:spTree>
    <p:extLst>
      <p:ext uri="{BB962C8B-B14F-4D97-AF65-F5344CB8AC3E}">
        <p14:creationId xmlns:p14="http://schemas.microsoft.com/office/powerpoint/2010/main" val="341003586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1043</Words>
  <Application>Microsoft Office PowerPoint</Application>
  <PresentationFormat>Widescreen</PresentationFormat>
  <Paragraphs>123</Paragraphs>
  <Slides>12</Slides>
  <Notes>12</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等线</vt:lpstr>
      <vt:lpstr>Arial</vt:lpstr>
      <vt:lpstr>Calibri</vt:lpstr>
      <vt:lpstr>Calibri Light</vt:lpstr>
      <vt:lpstr>Consolas</vt:lpstr>
      <vt:lpstr>Segoe UI</vt:lpstr>
      <vt:lpstr>Segoe UI Light</vt:lpstr>
      <vt:lpstr>Wingdings</vt:lpstr>
      <vt:lpstr>Office Theme</vt:lpstr>
      <vt:lpstr>5-30721_Build_2016_Template_Light</vt:lpstr>
      <vt:lpstr>Developing chat bot using  Microsoft Bot Framework</vt:lpstr>
      <vt:lpstr>PowerPoint Presentation</vt:lpstr>
      <vt:lpstr>Bot Framework Components </vt:lpstr>
      <vt:lpstr>Get Started</vt:lpstr>
      <vt:lpstr>Get Started</vt:lpstr>
      <vt:lpstr>Get Started</vt:lpstr>
      <vt:lpstr>Code Examples</vt:lpstr>
      <vt:lpstr>Building a Bot</vt:lpstr>
      <vt:lpstr>Bot Framework Resources</vt:lpstr>
      <vt:lpstr>QnA Maker</vt:lpstr>
      <vt:lpstr>Suggestions</vt:lpstr>
      <vt:lpstr>How to build a good chat 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Wenhao Huang</dc:creator>
  <cp:lastModifiedBy>Wenhao Huang</cp:lastModifiedBy>
  <cp:revision>34</cp:revision>
  <cp:lastPrinted>2017-05-19T08:42:22Z</cp:lastPrinted>
  <dcterms:created xsi:type="dcterms:W3CDTF">2016-08-10T05:25:46Z</dcterms:created>
  <dcterms:modified xsi:type="dcterms:W3CDTF">2017-05-19T09:53:17Z</dcterms:modified>
</cp:coreProperties>
</file>