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  <p:sldMasterId id="2147483680" r:id="rId2"/>
  </p:sldMasterIdLst>
  <p:notesMasterIdLst>
    <p:notesMasterId r:id="rId32"/>
  </p:notesMasterIdLst>
  <p:handoutMasterIdLst>
    <p:handoutMasterId r:id="rId33"/>
  </p:handoutMasterIdLst>
  <p:sldIdLst>
    <p:sldId id="291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90" r:id="rId12"/>
    <p:sldId id="289" r:id="rId13"/>
    <p:sldId id="288" r:id="rId14"/>
    <p:sldId id="276" r:id="rId15"/>
    <p:sldId id="267" r:id="rId16"/>
    <p:sldId id="285" r:id="rId17"/>
    <p:sldId id="272" r:id="rId18"/>
    <p:sldId id="275" r:id="rId19"/>
    <p:sldId id="268" r:id="rId20"/>
    <p:sldId id="270" r:id="rId21"/>
    <p:sldId id="271" r:id="rId22"/>
    <p:sldId id="266" r:id="rId23"/>
    <p:sldId id="265" r:id="rId24"/>
    <p:sldId id="263" r:id="rId25"/>
    <p:sldId id="264" r:id="rId26"/>
    <p:sldId id="262" r:id="rId27"/>
    <p:sldId id="286" r:id="rId28"/>
    <p:sldId id="273" r:id="rId29"/>
    <p:sldId id="287" r:id="rId30"/>
    <p:sldId id="274" r:id="rId31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3DD"/>
    <a:srgbClr val="FF3300"/>
    <a:srgbClr val="FF6600"/>
    <a:srgbClr val="CDDC15"/>
    <a:srgbClr val="605D5C"/>
    <a:srgbClr val="EEEB51"/>
    <a:srgbClr val="6E6F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5"/>
    <p:restoredTop sz="87696"/>
  </p:normalViewPr>
  <p:slideViewPr>
    <p:cSldViewPr>
      <p:cViewPr varScale="1">
        <p:scale>
          <a:sx n="54" d="100"/>
          <a:sy n="54" d="100"/>
        </p:scale>
        <p:origin x="13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84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762B3-B324-2047-8EA0-74E8FED9BFB2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20F6-3612-104C-8BE4-9479DB1262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1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00754-1F18-604B-AEFA-763F6E068D01}" type="datetimeFigureOut">
              <a:rPr lang="en-US" smtClean="0"/>
              <a:pPr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C0AED-275A-4F45-92C2-041DD1460C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62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FC0AED-275A-4F45-92C2-041DD1460C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563888" y="47878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pic>
        <p:nvPicPr>
          <p:cNvPr id="22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55776" y="4149080"/>
            <a:ext cx="3992082" cy="576064"/>
          </a:xfrm>
          <a:prstGeom prst="rect">
            <a:avLst/>
          </a:prstGeom>
          <a:noFill/>
        </p:spPr>
      </p:pic>
      <p:pic>
        <p:nvPicPr>
          <p:cNvPr id="23" name="Picture 2" descr="D:\Documents\INTO-CPS\Common\Logo\h2020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6010838"/>
            <a:ext cx="2448272" cy="4424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09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1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7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66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3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90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74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719509"/>
            <a:ext cx="7776864" cy="917403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0093D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04248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87824" y="2636912"/>
            <a:ext cx="3216275" cy="5445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605D5C"/>
                </a:solidFill>
              </a:defRPr>
            </a:lvl1pPr>
          </a:lstStyle>
          <a:p>
            <a:pPr lvl="0"/>
            <a:r>
              <a:rPr lang="en-GB" dirty="0"/>
              <a:t>Click to add date</a:t>
            </a:r>
            <a:endParaRPr lang="en-US" dirty="0"/>
          </a:p>
        </p:txBody>
      </p:sp>
      <p:pic>
        <p:nvPicPr>
          <p:cNvPr id="10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2304256" cy="477980"/>
          </a:xfrm>
          <a:prstGeom prst="rect">
            <a:avLst/>
          </a:prstGeom>
          <a:noFill/>
        </p:spPr>
      </p:pic>
      <p:sp>
        <p:nvSpPr>
          <p:cNvPr id="20" name="Rounded Rectangle 19"/>
          <p:cNvSpPr/>
          <p:nvPr userDrawn="1"/>
        </p:nvSpPr>
        <p:spPr>
          <a:xfrm>
            <a:off x="323528" y="4077072"/>
            <a:ext cx="8496944" cy="2276872"/>
          </a:xfrm>
          <a:prstGeom prst="roundRect">
            <a:avLst>
              <a:gd name="adj" fmla="val 10830"/>
            </a:avLst>
          </a:prstGeom>
          <a:solidFill>
            <a:schemeClr val="bg1"/>
          </a:solidFill>
          <a:ln w="25400">
            <a:solidFill>
              <a:srgbClr val="605D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york_logo_blue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5877272"/>
            <a:ext cx="2293203" cy="288032"/>
          </a:xfrm>
          <a:prstGeom prst="rect">
            <a:avLst/>
          </a:prstGeom>
        </p:spPr>
      </p:pic>
      <p:pic>
        <p:nvPicPr>
          <p:cNvPr id="11" name="Picture 10" descr="fp_cvi_logo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802" y="4941168"/>
            <a:ext cx="1746974" cy="648072"/>
          </a:xfrm>
          <a:prstGeom prst="rect">
            <a:avLst/>
          </a:prstGeom>
        </p:spPr>
      </p:pic>
      <p:pic>
        <p:nvPicPr>
          <p:cNvPr id="12" name="Picture 11" descr="AUlogo.png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881" y="4221088"/>
            <a:ext cx="1829903" cy="468955"/>
          </a:xfrm>
          <a:prstGeom prst="rect">
            <a:avLst/>
          </a:prstGeom>
        </p:spPr>
      </p:pic>
      <p:pic>
        <p:nvPicPr>
          <p:cNvPr id="3075" name="Picture 3" descr="C:\Users\Ken\AppData\Local\Temp\liu_eng.jpg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312" y="4228224"/>
            <a:ext cx="1296144" cy="928968"/>
          </a:xfrm>
          <a:prstGeom prst="rect">
            <a:avLst/>
          </a:prstGeom>
          <a:noFill/>
        </p:spPr>
      </p:pic>
      <p:pic>
        <p:nvPicPr>
          <p:cNvPr id="3079" name="Picture 7" descr="http://www.controllab.nl/images/stories/Images/LogoCLP.png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5085184"/>
            <a:ext cx="1944216" cy="555537"/>
          </a:xfrm>
          <a:prstGeom prst="rect">
            <a:avLst/>
          </a:prstGeom>
          <a:noFill/>
        </p:spPr>
      </p:pic>
      <p:pic>
        <p:nvPicPr>
          <p:cNvPr id="3081" name="Picture 9" descr="http://www.24presse.com/ckfinder/userfiles/images/logoclearsy(6).jpg"/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312" y="5229200"/>
            <a:ext cx="1296144" cy="972108"/>
          </a:xfrm>
          <a:prstGeom prst="rect">
            <a:avLst/>
          </a:prstGeom>
          <a:noFill/>
        </p:spPr>
      </p:pic>
      <p:pic>
        <p:nvPicPr>
          <p:cNvPr id="3083" name="Picture 11" descr="http://www.twt-gmbh.de/fileadmin/images/hires/TWT_Logo_300.png"/>
          <p:cNvPicPr>
            <a:picLocks noChangeAspect="1" noChangeArrowheads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6056" y="4293096"/>
            <a:ext cx="1872208" cy="648072"/>
          </a:xfrm>
          <a:prstGeom prst="rect">
            <a:avLst/>
          </a:prstGeom>
          <a:noFill/>
        </p:spPr>
      </p:pic>
      <p:pic>
        <p:nvPicPr>
          <p:cNvPr id="3087" name="Picture 15" descr="http://lippincott.com/cache/made/cc190b03fd288467/united_technologies_lg_959_487_c1.png"/>
          <p:cNvPicPr>
            <a:picLocks noChangeAspect="1" noChangeArrowheads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824" y="4221088"/>
            <a:ext cx="1750539" cy="528809"/>
          </a:xfrm>
          <a:prstGeom prst="rect">
            <a:avLst/>
          </a:prstGeom>
          <a:noFill/>
        </p:spPr>
      </p:pic>
      <p:pic>
        <p:nvPicPr>
          <p:cNvPr id="3091" name="Picture 19" descr="http://www.sinelabore.com/lib/exe/fetch.php?media=wiki:landing_pages:logo_modeliosoft_4.png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5816" y="5013178"/>
            <a:ext cx="1944216" cy="388842"/>
          </a:xfrm>
          <a:prstGeom prst="rect">
            <a:avLst/>
          </a:prstGeom>
          <a:noFill/>
        </p:spPr>
      </p:pic>
      <p:pic>
        <p:nvPicPr>
          <p:cNvPr id="3077" name="Picture 5" descr="http://news.safetrans-de.org/tl_files/mitglieder/verified_Logo_web.png"/>
          <p:cNvPicPr>
            <a:picLocks noChangeAspect="1" noChangeArrowheads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17585">
            <a:off x="3299924" y="5541610"/>
            <a:ext cx="1212279" cy="812227"/>
          </a:xfrm>
          <a:prstGeom prst="rect">
            <a:avLst/>
          </a:prstGeom>
          <a:noFill/>
        </p:spPr>
      </p:pic>
      <p:pic>
        <p:nvPicPr>
          <p:cNvPr id="21" name="Picture 2" descr="https://media.licdn.com/mpr/mpr/shrink_200_200/AAEAAQAAAAAAAAZtAAAAJDcyYzM3MjQwLTMzNWEtNGM4OS1hNzUwLTI3NDA2MzliZjZiMQ.png"/>
          <p:cNvPicPr>
            <a:picLocks noChangeAspect="1" noChangeArrowheads="1"/>
          </p:cNvPicPr>
          <p:nvPr userDrawn="1"/>
        </p:nvPicPr>
        <p:blipFill>
          <a:blip r:embed="rId13" cstate="print"/>
          <a:srcRect t="25270" b="28402"/>
          <a:stretch>
            <a:fillRect/>
          </a:stretch>
        </p:blipFill>
        <p:spPr bwMode="auto">
          <a:xfrm>
            <a:off x="5508104" y="5733256"/>
            <a:ext cx="1088016" cy="5040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897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51520" y="1523925"/>
            <a:ext cx="8640960" cy="477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51520" y="6453336"/>
            <a:ext cx="1440160" cy="221109"/>
          </a:xfrm>
        </p:spPr>
        <p:txBody>
          <a:bodyPr/>
          <a:lstStyle>
            <a:lvl1pPr>
              <a:defRPr b="1">
                <a:solidFill>
                  <a:srgbClr val="0093D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452320" y="6453336"/>
            <a:ext cx="1440160" cy="221109"/>
          </a:xfrm>
        </p:spPr>
        <p:txBody>
          <a:bodyPr/>
          <a:lstStyle>
            <a:lvl1pPr>
              <a:defRPr b="1">
                <a:solidFill>
                  <a:srgbClr val="0093DD"/>
                </a:solidFill>
              </a:defRPr>
            </a:lvl1pPr>
          </a:lstStyle>
          <a:p>
            <a:fld id="{BB33D194-6503-B145-ADA6-6CFF32982F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D:\Documents\INTO-CPS\Common\Logo\logo-horiz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2200" y="223636"/>
            <a:ext cx="2523776" cy="364185"/>
          </a:xfrm>
          <a:prstGeom prst="rect">
            <a:avLst/>
          </a:prstGeom>
          <a:noFill/>
        </p:spPr>
      </p:pic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5696" y="6453336"/>
            <a:ext cx="5472608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51520" y="659829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751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Headline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511930"/>
            <a:ext cx="8928992" cy="47973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7504" y="414571"/>
            <a:ext cx="7632848" cy="710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/>
              <a:t>INtegrated TOol</a:t>
            </a:r>
            <a:r>
              <a:rPr lang="en-GB" baseline="0"/>
              <a:t>chain for Cyber-Physical Systems</a:t>
            </a:r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9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339503"/>
            <a:ext cx="1235967" cy="883202"/>
          </a:xfrm>
          <a:prstGeom prst="rect">
            <a:avLst/>
          </a:prstGeom>
          <a:noFill/>
        </p:spPr>
      </p:pic>
      <p:pic>
        <p:nvPicPr>
          <p:cNvPr id="31746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1859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96336" y="6453336"/>
            <a:ext cx="1440160" cy="22110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62FFA-9C85-4587-AC02-EF116B0D5459}" type="slidenum">
              <a:rPr lang="da-DK"/>
              <a:pPr>
                <a:defRPr/>
              </a:pPr>
              <a:t>‹#›</a:t>
            </a:fld>
            <a:endParaRPr lang="da-DK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288032"/>
          </a:xfrm>
          <a:prstGeom prst="rect">
            <a:avLst/>
          </a:prstGeom>
          <a:solidFill>
            <a:srgbClr val="009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/>
              <a:t>INtegrated TOol</a:t>
            </a:r>
            <a:r>
              <a:rPr lang="en-GB" baseline="0"/>
              <a:t>chain for Cyber-Physical Systems</a:t>
            </a:r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6913581" y="-48880"/>
            <a:ext cx="223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http://into-cps.au.dk/</a:t>
            </a:r>
          </a:p>
        </p:txBody>
      </p:sp>
      <p:pic>
        <p:nvPicPr>
          <p:cNvPr id="31746" name="Picture 2" descr="http://www.cpse-labs.eu/images/EU_flag_text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903" y="6346845"/>
            <a:ext cx="1308745" cy="460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83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2" b="0" i="0">
                <a:solidFill>
                  <a:schemeClr val="tx1"/>
                </a:solidFill>
                <a:latin typeface="Ebrima"/>
                <a:cs typeface="Ebri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95" b="0" i="0">
                <a:solidFill>
                  <a:srgbClr val="D6E8B6"/>
                </a:solidFill>
                <a:latin typeface="Ebrima"/>
                <a:cs typeface="Ebrima"/>
              </a:defRPr>
            </a:lvl1pPr>
          </a:lstStyle>
          <a:p>
            <a:pPr marL="23033">
              <a:spcBef>
                <a:spcPts val="249"/>
              </a:spcBef>
            </a:pPr>
            <a:fld id="{81D60167-4931-47E6-BA6A-407CBD079E47}" type="slidenum">
              <a:rPr lang="en-GB" smtClean="0"/>
              <a:pPr marL="23033">
                <a:spcBef>
                  <a:spcPts val="249"/>
                </a:spcBef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816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7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4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16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520" y="665953"/>
            <a:ext cx="8640960" cy="71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511930"/>
            <a:ext cx="8640960" cy="4797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5696" y="6453336"/>
            <a:ext cx="5472608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93D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2320" y="6453336"/>
            <a:ext cx="144016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93DD"/>
                </a:solidFill>
              </a:defRPr>
            </a:lvl1pPr>
          </a:lstStyle>
          <a:p>
            <a:fld id="{BB33D194-6503-B145-ADA6-6CFF32982F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7" r:id="rId4"/>
    <p:sldLayoutId id="2147483695" r:id="rId5"/>
    <p:sldLayoutId id="2147483696" r:id="rId6"/>
  </p:sldLayoutIdLst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29A3-D4F0-4199-B273-7C8C8266FAD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D:\Documents\INTO-CPS\Common\Logo\Logo Medium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2360" y="116632"/>
            <a:ext cx="1235967" cy="883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054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slow" p14:dur="3000" advTm="7000">
        <p:fade thruBlk="1"/>
      </p:transition>
    </mc:Choice>
    <mc:Fallback xmlns="">
      <p:transition spd="slow" advTm="7000">
        <p:fade thruBlk="1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512" y="425040"/>
            <a:ext cx="8784976" cy="2062239"/>
          </a:xfrm>
        </p:spPr>
        <p:txBody>
          <a:bodyPr>
            <a:noAutofit/>
          </a:bodyPr>
          <a:lstStyle/>
          <a:p>
            <a:r>
              <a:rPr lang="en-GB" b="1" dirty="0"/>
              <a:t>20-sim Tutorial</a:t>
            </a:r>
          </a:p>
        </p:txBody>
      </p:sp>
      <p:sp>
        <p:nvSpPr>
          <p:cNvPr id="24" name="Subtitle 6"/>
          <p:cNvSpPr txBox="1">
            <a:spLocks/>
          </p:cNvSpPr>
          <p:nvPr/>
        </p:nvSpPr>
        <p:spPr>
          <a:xfrm>
            <a:off x="323528" y="1808820"/>
            <a:ext cx="8496944" cy="1637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Ken Pierce, </a:t>
            </a:r>
            <a:r>
              <a:rPr lang="en-US" dirty="0">
                <a:solidFill>
                  <a:schemeClr val="accent1"/>
                </a:solidFill>
              </a:rPr>
              <a:t>Newcastle University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62FFA-9C85-4587-AC02-EF116B0D5459}" type="slidenum">
              <a:rPr lang="da-DK" smtClean="0"/>
              <a:pPr>
                <a:defRPr/>
              </a:pPr>
              <a:t>1</a:t>
            </a:fld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6152320"/>
            <a:ext cx="2728797" cy="5730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318" y="5949280"/>
            <a:ext cx="2399575" cy="8428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7C1EE-50ED-9E47-85A2-C5664A048BFB}"/>
              </a:ext>
            </a:extLst>
          </p:cNvPr>
          <p:cNvSpPr txBox="1"/>
          <p:nvPr/>
        </p:nvSpPr>
        <p:spPr>
          <a:xfrm>
            <a:off x="6660232" y="63720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solidFill>
                  <a:srgbClr val="6E6F73"/>
                </a:solidFill>
              </a:rPr>
              <a:t>www.into-cps.org</a:t>
            </a:r>
            <a:endParaRPr lang="en-US" dirty="0">
              <a:solidFill>
                <a:srgbClr val="6E6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0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000"/>
    </mc:Choice>
    <mc:Fallback xmlns="">
      <p:transition advTm="17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D1FCB787-54F7-4A08-8C45-344728B93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426F5197-A9A1-4B44-BE18-A0A5F8778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10</a:t>
            </a:fld>
            <a:endParaRPr lang="da-DK"/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Mechanics</a:t>
            </a:r>
            <a:endParaRPr lang="en-GB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228911E-3F00-4D2E-AA4C-695B15EF55A9}"/>
              </a:ext>
            </a:extLst>
          </p:cNvPr>
          <p:cNvGrpSpPr/>
          <p:nvPr/>
        </p:nvGrpSpPr>
        <p:grpSpPr>
          <a:xfrm>
            <a:off x="395536" y="1643482"/>
            <a:ext cx="6724781" cy="1787763"/>
            <a:chOff x="747413" y="1281197"/>
            <a:chExt cx="5995422" cy="1593865"/>
          </a:xfrm>
        </p:grpSpPr>
        <p:sp>
          <p:nvSpPr>
            <p:cNvPr id="2" name="object 2"/>
            <p:cNvSpPr/>
            <p:nvPr/>
          </p:nvSpPr>
          <p:spPr>
            <a:xfrm>
              <a:off x="747413" y="1998667"/>
              <a:ext cx="229175" cy="2188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" name="object 3"/>
            <p:cNvSpPr/>
            <p:nvPr/>
          </p:nvSpPr>
          <p:spPr>
            <a:xfrm>
              <a:off x="3454912" y="1513826"/>
              <a:ext cx="237237" cy="219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" name="object 4"/>
            <p:cNvSpPr/>
            <p:nvPr/>
          </p:nvSpPr>
          <p:spPr>
            <a:xfrm>
              <a:off x="3580440" y="2443198"/>
              <a:ext cx="119770" cy="1105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" name="object 5"/>
            <p:cNvSpPr/>
            <p:nvPr/>
          </p:nvSpPr>
          <p:spPr>
            <a:xfrm>
              <a:off x="3731305" y="2519207"/>
              <a:ext cx="27639" cy="76008"/>
            </a:xfrm>
            <a:custGeom>
              <a:avLst/>
              <a:gdLst/>
              <a:ahLst/>
              <a:cxnLst/>
              <a:rect l="l" t="t" r="r" b="b"/>
              <a:pathLst>
                <a:path w="30479" h="83819">
                  <a:moveTo>
                    <a:pt x="30479" y="82550"/>
                  </a:moveTo>
                  <a:lnTo>
                    <a:pt x="1270" y="82550"/>
                  </a:lnTo>
                  <a:lnTo>
                    <a:pt x="1270" y="83820"/>
                  </a:lnTo>
                  <a:lnTo>
                    <a:pt x="30479" y="83820"/>
                  </a:lnTo>
                  <a:lnTo>
                    <a:pt x="30479" y="82550"/>
                  </a:lnTo>
                  <a:close/>
                </a:path>
                <a:path w="30479" h="83819">
                  <a:moveTo>
                    <a:pt x="25400" y="81279"/>
                  </a:moveTo>
                  <a:lnTo>
                    <a:pt x="6350" y="81279"/>
                  </a:lnTo>
                  <a:lnTo>
                    <a:pt x="3810" y="82550"/>
                  </a:lnTo>
                  <a:lnTo>
                    <a:pt x="27939" y="82550"/>
                  </a:lnTo>
                  <a:lnTo>
                    <a:pt x="25400" y="81279"/>
                  </a:lnTo>
                  <a:close/>
                </a:path>
                <a:path w="30479" h="83819">
                  <a:moveTo>
                    <a:pt x="21589" y="80010"/>
                  </a:moveTo>
                  <a:lnTo>
                    <a:pt x="8889" y="80010"/>
                  </a:lnTo>
                  <a:lnTo>
                    <a:pt x="8889" y="81279"/>
                  </a:lnTo>
                  <a:lnTo>
                    <a:pt x="22860" y="81279"/>
                  </a:lnTo>
                  <a:lnTo>
                    <a:pt x="21589" y="80010"/>
                  </a:lnTo>
                  <a:close/>
                </a:path>
                <a:path w="30479" h="83819">
                  <a:moveTo>
                    <a:pt x="20320" y="8889"/>
                  </a:moveTo>
                  <a:lnTo>
                    <a:pt x="8889" y="8889"/>
                  </a:lnTo>
                  <a:lnTo>
                    <a:pt x="10160" y="10160"/>
                  </a:lnTo>
                  <a:lnTo>
                    <a:pt x="10160" y="13970"/>
                  </a:lnTo>
                  <a:lnTo>
                    <a:pt x="11429" y="16510"/>
                  </a:lnTo>
                  <a:lnTo>
                    <a:pt x="11429" y="76200"/>
                  </a:lnTo>
                  <a:lnTo>
                    <a:pt x="10160" y="77470"/>
                  </a:lnTo>
                  <a:lnTo>
                    <a:pt x="10160" y="80010"/>
                  </a:lnTo>
                  <a:lnTo>
                    <a:pt x="20320" y="80010"/>
                  </a:lnTo>
                  <a:lnTo>
                    <a:pt x="20320" y="8889"/>
                  </a:lnTo>
                  <a:close/>
                </a:path>
                <a:path w="30479" h="83819">
                  <a:moveTo>
                    <a:pt x="20320" y="0"/>
                  </a:moveTo>
                  <a:lnTo>
                    <a:pt x="17779" y="0"/>
                  </a:lnTo>
                  <a:lnTo>
                    <a:pt x="0" y="8889"/>
                  </a:lnTo>
                  <a:lnTo>
                    <a:pt x="0" y="10160"/>
                  </a:lnTo>
                  <a:lnTo>
                    <a:pt x="2539" y="8889"/>
                  </a:lnTo>
                  <a:lnTo>
                    <a:pt x="20320" y="8889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/>
            <p:nvPr/>
          </p:nvSpPr>
          <p:spPr>
            <a:xfrm>
              <a:off x="3848772" y="2528420"/>
              <a:ext cx="20729" cy="54127"/>
            </a:xfrm>
            <a:custGeom>
              <a:avLst/>
              <a:gdLst/>
              <a:ahLst/>
              <a:cxnLst/>
              <a:rect l="l" t="t" r="r" b="b"/>
              <a:pathLst>
                <a:path w="22860" h="59689">
                  <a:moveTo>
                    <a:pt x="22860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1430" y="24129"/>
                  </a:lnTo>
                  <a:lnTo>
                    <a:pt x="11430" y="29210"/>
                  </a:lnTo>
                  <a:lnTo>
                    <a:pt x="10160" y="34289"/>
                  </a:lnTo>
                  <a:lnTo>
                    <a:pt x="8889" y="38100"/>
                  </a:lnTo>
                  <a:lnTo>
                    <a:pt x="8889" y="41910"/>
                  </a:lnTo>
                  <a:lnTo>
                    <a:pt x="2539" y="48260"/>
                  </a:lnTo>
                  <a:lnTo>
                    <a:pt x="0" y="49529"/>
                  </a:lnTo>
                  <a:lnTo>
                    <a:pt x="6350" y="59689"/>
                  </a:lnTo>
                  <a:lnTo>
                    <a:pt x="13970" y="54610"/>
                  </a:lnTo>
                  <a:lnTo>
                    <a:pt x="21589" y="43179"/>
                  </a:lnTo>
                  <a:lnTo>
                    <a:pt x="22860" y="3810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7" name="object 7"/>
            <p:cNvSpPr/>
            <p:nvPr/>
          </p:nvSpPr>
          <p:spPr>
            <a:xfrm>
              <a:off x="3959329" y="2385616"/>
              <a:ext cx="148560" cy="1646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" name="object 8"/>
            <p:cNvSpPr/>
            <p:nvPr/>
          </p:nvSpPr>
          <p:spPr>
            <a:xfrm>
              <a:off x="4135530" y="2513448"/>
              <a:ext cx="27639" cy="81766"/>
            </a:xfrm>
            <a:custGeom>
              <a:avLst/>
              <a:gdLst/>
              <a:ahLst/>
              <a:cxnLst/>
              <a:rect l="l" t="t" r="r" b="b"/>
              <a:pathLst>
                <a:path w="30479" h="90169">
                  <a:moveTo>
                    <a:pt x="30479" y="20320"/>
                  </a:moveTo>
                  <a:lnTo>
                    <a:pt x="19050" y="20320"/>
                  </a:lnTo>
                  <a:lnTo>
                    <a:pt x="19050" y="90170"/>
                  </a:lnTo>
                  <a:lnTo>
                    <a:pt x="30479" y="90170"/>
                  </a:lnTo>
                  <a:lnTo>
                    <a:pt x="30479" y="20320"/>
                  </a:lnTo>
                  <a:close/>
                </a:path>
                <a:path w="30479" h="90169">
                  <a:moveTo>
                    <a:pt x="30479" y="0"/>
                  </a:moveTo>
                  <a:lnTo>
                    <a:pt x="22859" y="0"/>
                  </a:lnTo>
                  <a:lnTo>
                    <a:pt x="21589" y="2539"/>
                  </a:lnTo>
                  <a:lnTo>
                    <a:pt x="16509" y="10160"/>
                  </a:lnTo>
                  <a:lnTo>
                    <a:pt x="13969" y="12700"/>
                  </a:lnTo>
                  <a:lnTo>
                    <a:pt x="10159" y="15239"/>
                  </a:lnTo>
                  <a:lnTo>
                    <a:pt x="7619" y="17779"/>
                  </a:lnTo>
                  <a:lnTo>
                    <a:pt x="2539" y="20320"/>
                  </a:lnTo>
                  <a:lnTo>
                    <a:pt x="0" y="22860"/>
                  </a:lnTo>
                  <a:lnTo>
                    <a:pt x="0" y="33020"/>
                  </a:lnTo>
                  <a:lnTo>
                    <a:pt x="5079" y="30479"/>
                  </a:lnTo>
                  <a:lnTo>
                    <a:pt x="7619" y="30479"/>
                  </a:lnTo>
                  <a:lnTo>
                    <a:pt x="10159" y="27939"/>
                  </a:lnTo>
                  <a:lnTo>
                    <a:pt x="12700" y="26670"/>
                  </a:lnTo>
                  <a:lnTo>
                    <a:pt x="19050" y="20320"/>
                  </a:lnTo>
                  <a:lnTo>
                    <a:pt x="30479" y="20320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2516327" y="1289257"/>
              <a:ext cx="131287" cy="16468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5345" y="1281197"/>
              <a:ext cx="0" cy="164684"/>
            </a:xfrm>
            <a:custGeom>
              <a:avLst/>
              <a:gdLst/>
              <a:ahLst/>
              <a:cxnLst/>
              <a:rect l="l" t="t" r="r" b="b"/>
              <a:pathLst>
                <a:path h="181609">
                  <a:moveTo>
                    <a:pt x="0" y="0"/>
                  </a:moveTo>
                  <a:lnTo>
                    <a:pt x="0" y="181610"/>
                  </a:lnTo>
                </a:path>
              </a:pathLst>
            </a:custGeom>
            <a:ln w="228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84659" y="1998667"/>
              <a:ext cx="185413" cy="2095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9716" y="2370646"/>
              <a:ext cx="200384" cy="22111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0455" y="1452790"/>
              <a:ext cx="82918" cy="1681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82950" y="1574864"/>
              <a:ext cx="59885" cy="9788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4936" y="1452790"/>
              <a:ext cx="81765" cy="1681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6" name="object 16"/>
            <p:cNvSpPr/>
            <p:nvPr/>
          </p:nvSpPr>
          <p:spPr>
            <a:xfrm>
              <a:off x="4357794" y="1574864"/>
              <a:ext cx="32246" cy="97889"/>
            </a:xfrm>
            <a:custGeom>
              <a:avLst/>
              <a:gdLst/>
              <a:ahLst/>
              <a:cxnLst/>
              <a:rect l="l" t="t" r="r" b="b"/>
              <a:pathLst>
                <a:path w="35560" h="107950">
                  <a:moveTo>
                    <a:pt x="35560" y="22860"/>
                  </a:moveTo>
                  <a:lnTo>
                    <a:pt x="22860" y="22860"/>
                  </a:lnTo>
                  <a:lnTo>
                    <a:pt x="22860" y="107950"/>
                  </a:lnTo>
                  <a:lnTo>
                    <a:pt x="35560" y="107950"/>
                  </a:lnTo>
                  <a:lnTo>
                    <a:pt x="35560" y="22860"/>
                  </a:lnTo>
                  <a:close/>
                </a:path>
                <a:path w="35560" h="107950">
                  <a:moveTo>
                    <a:pt x="35560" y="0"/>
                  </a:moveTo>
                  <a:lnTo>
                    <a:pt x="27940" y="0"/>
                  </a:lnTo>
                  <a:lnTo>
                    <a:pt x="25400" y="2539"/>
                  </a:lnTo>
                  <a:lnTo>
                    <a:pt x="22860" y="7620"/>
                  </a:lnTo>
                  <a:lnTo>
                    <a:pt x="20320" y="11429"/>
                  </a:lnTo>
                  <a:lnTo>
                    <a:pt x="12700" y="19050"/>
                  </a:lnTo>
                  <a:lnTo>
                    <a:pt x="7620" y="20320"/>
                  </a:lnTo>
                  <a:lnTo>
                    <a:pt x="3810" y="24129"/>
                  </a:lnTo>
                  <a:lnTo>
                    <a:pt x="0" y="26670"/>
                  </a:lnTo>
                  <a:lnTo>
                    <a:pt x="0" y="39370"/>
                  </a:lnTo>
                  <a:lnTo>
                    <a:pt x="1270" y="38100"/>
                  </a:lnTo>
                  <a:lnTo>
                    <a:pt x="5080" y="36829"/>
                  </a:lnTo>
                  <a:lnTo>
                    <a:pt x="8890" y="34289"/>
                  </a:lnTo>
                  <a:lnTo>
                    <a:pt x="11430" y="31750"/>
                  </a:lnTo>
                  <a:lnTo>
                    <a:pt x="13970" y="30479"/>
                  </a:lnTo>
                  <a:lnTo>
                    <a:pt x="17780" y="27939"/>
                  </a:lnTo>
                  <a:lnTo>
                    <a:pt x="22860" y="22860"/>
                  </a:lnTo>
                  <a:lnTo>
                    <a:pt x="35560" y="2286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7624" y="1706150"/>
              <a:ext cx="17275" cy="44914"/>
            </a:xfrm>
            <a:custGeom>
              <a:avLst/>
              <a:gdLst/>
              <a:ahLst/>
              <a:cxnLst/>
              <a:rect l="l" t="t" r="r" b="b"/>
              <a:pathLst>
                <a:path w="19050" h="49530">
                  <a:moveTo>
                    <a:pt x="1905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19050" y="4953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8" name="object 18"/>
            <p:cNvSpPr/>
            <p:nvPr/>
          </p:nvSpPr>
          <p:spPr>
            <a:xfrm>
              <a:off x="996166" y="1696938"/>
              <a:ext cx="101344" cy="0"/>
            </a:xfrm>
            <a:custGeom>
              <a:avLst/>
              <a:gdLst/>
              <a:ahLst/>
              <a:cxnLst/>
              <a:rect l="l" t="t" r="r" b="b"/>
              <a:pathLst>
                <a:path w="111759">
                  <a:moveTo>
                    <a:pt x="0" y="0"/>
                  </a:moveTo>
                  <a:lnTo>
                    <a:pt x="111759" y="0"/>
                  </a:lnTo>
                </a:path>
              </a:pathLst>
            </a:custGeom>
            <a:ln w="20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7624" y="1641659"/>
              <a:ext cx="17275" cy="46065"/>
            </a:xfrm>
            <a:custGeom>
              <a:avLst/>
              <a:gdLst/>
              <a:ahLst/>
              <a:cxnLst/>
              <a:rect l="l" t="t" r="r" b="b"/>
              <a:pathLst>
                <a:path w="19050" h="50800">
                  <a:moveTo>
                    <a:pt x="1905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19050" y="508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36293" y="1706150"/>
              <a:ext cx="18426" cy="44914"/>
            </a:xfrm>
            <a:custGeom>
              <a:avLst/>
              <a:gdLst/>
              <a:ahLst/>
              <a:cxnLst/>
              <a:rect l="l" t="t" r="r" b="b"/>
              <a:pathLst>
                <a:path w="20320" h="49530">
                  <a:moveTo>
                    <a:pt x="20320" y="0"/>
                  </a:moveTo>
                  <a:lnTo>
                    <a:pt x="0" y="0"/>
                  </a:lnTo>
                  <a:lnTo>
                    <a:pt x="0" y="49530"/>
                  </a:lnTo>
                  <a:lnTo>
                    <a:pt x="20320" y="4953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4834" y="1696938"/>
              <a:ext cx="101344" cy="0"/>
            </a:xfrm>
            <a:custGeom>
              <a:avLst/>
              <a:gdLst/>
              <a:ahLst/>
              <a:cxnLst/>
              <a:rect l="l" t="t" r="r" b="b"/>
              <a:pathLst>
                <a:path w="111760">
                  <a:moveTo>
                    <a:pt x="0" y="0"/>
                  </a:moveTo>
                  <a:lnTo>
                    <a:pt x="111759" y="0"/>
                  </a:lnTo>
                </a:path>
              </a:pathLst>
            </a:custGeom>
            <a:ln w="203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36293" y="1641659"/>
              <a:ext cx="18426" cy="46065"/>
            </a:xfrm>
            <a:custGeom>
              <a:avLst/>
              <a:gdLst/>
              <a:ahLst/>
              <a:cxnLst/>
              <a:rect l="l" t="t" r="r" b="b"/>
              <a:pathLst>
                <a:path w="20320" h="50800">
                  <a:moveTo>
                    <a:pt x="20320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20320" y="50800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/>
            <p:nvPr/>
          </p:nvSpPr>
          <p:spPr>
            <a:xfrm>
              <a:off x="991559" y="2481202"/>
              <a:ext cx="56430" cy="19578"/>
            </a:xfrm>
            <a:custGeom>
              <a:avLst/>
              <a:gdLst/>
              <a:ahLst/>
              <a:cxnLst/>
              <a:rect l="l" t="t" r="r" b="b"/>
              <a:pathLst>
                <a:path w="62230" h="21589">
                  <a:moveTo>
                    <a:pt x="0" y="21589"/>
                  </a:moveTo>
                  <a:lnTo>
                    <a:pt x="0" y="0"/>
                  </a:lnTo>
                  <a:lnTo>
                    <a:pt x="62230" y="0"/>
                  </a:lnTo>
                  <a:lnTo>
                    <a:pt x="62230" y="21589"/>
                  </a:lnTo>
                  <a:lnTo>
                    <a:pt x="0" y="21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/>
            <p:nvPr/>
          </p:nvSpPr>
          <p:spPr>
            <a:xfrm>
              <a:off x="3291379" y="2481202"/>
              <a:ext cx="56430" cy="19578"/>
            </a:xfrm>
            <a:custGeom>
              <a:avLst/>
              <a:gdLst/>
              <a:ahLst/>
              <a:cxnLst/>
              <a:rect l="l" t="t" r="r" b="b"/>
              <a:pathLst>
                <a:path w="62229" h="21589">
                  <a:moveTo>
                    <a:pt x="0" y="21589"/>
                  </a:moveTo>
                  <a:lnTo>
                    <a:pt x="0" y="0"/>
                  </a:lnTo>
                  <a:lnTo>
                    <a:pt x="62229" y="0"/>
                  </a:lnTo>
                  <a:lnTo>
                    <a:pt x="62229" y="21589"/>
                  </a:lnTo>
                  <a:lnTo>
                    <a:pt x="0" y="21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4842" y="1952602"/>
              <a:ext cx="249905" cy="26948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205763" y="1696938"/>
              <a:ext cx="12668" cy="513630"/>
            </a:xfrm>
            <a:custGeom>
              <a:avLst/>
              <a:gdLst/>
              <a:ahLst/>
              <a:cxnLst/>
              <a:rect l="l" t="t" r="r" b="b"/>
              <a:pathLst>
                <a:path w="13969" h="566419">
                  <a:moveTo>
                    <a:pt x="6350" y="0"/>
                  </a:moveTo>
                  <a:lnTo>
                    <a:pt x="0" y="7619"/>
                  </a:lnTo>
                  <a:lnTo>
                    <a:pt x="0" y="566419"/>
                  </a:lnTo>
                  <a:lnTo>
                    <a:pt x="13969" y="566419"/>
                  </a:lnTo>
                  <a:lnTo>
                    <a:pt x="13969" y="16509"/>
                  </a:lnTo>
                  <a:lnTo>
                    <a:pt x="6350" y="16509"/>
                  </a:lnTo>
                  <a:lnTo>
                    <a:pt x="6350" y="0"/>
                  </a:lnTo>
                  <a:close/>
                </a:path>
                <a:path w="13969" h="566419">
                  <a:moveTo>
                    <a:pt x="13969" y="7619"/>
                  </a:moveTo>
                  <a:lnTo>
                    <a:pt x="6350" y="16509"/>
                  </a:lnTo>
                  <a:lnTo>
                    <a:pt x="13969" y="16509"/>
                  </a:lnTo>
                  <a:lnTo>
                    <a:pt x="13969" y="7619"/>
                  </a:lnTo>
                  <a:close/>
                </a:path>
                <a:path w="13969" h="566419">
                  <a:moveTo>
                    <a:pt x="635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1522" y="1704423"/>
              <a:ext cx="371978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410209" y="0"/>
                  </a:lnTo>
                </a:path>
              </a:pathLst>
            </a:custGeom>
            <a:ln w="1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8" name="object 28"/>
            <p:cNvSpPr/>
            <p:nvPr/>
          </p:nvSpPr>
          <p:spPr>
            <a:xfrm>
              <a:off x="2379283" y="1581774"/>
              <a:ext cx="484839" cy="14971"/>
            </a:xfrm>
            <a:custGeom>
              <a:avLst/>
              <a:gdLst/>
              <a:ahLst/>
              <a:cxnLst/>
              <a:rect l="l" t="t" r="r" b="b"/>
              <a:pathLst>
                <a:path w="534669" h="16510">
                  <a:moveTo>
                    <a:pt x="52705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527050" y="16509"/>
                  </a:lnTo>
                  <a:lnTo>
                    <a:pt x="520700" y="8889"/>
                  </a:lnTo>
                  <a:lnTo>
                    <a:pt x="534669" y="8889"/>
                  </a:lnTo>
                  <a:lnTo>
                    <a:pt x="527050" y="0"/>
                  </a:lnTo>
                  <a:close/>
                </a:path>
                <a:path w="534669" h="16510">
                  <a:moveTo>
                    <a:pt x="534669" y="0"/>
                  </a:moveTo>
                  <a:lnTo>
                    <a:pt x="527050" y="0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1454" y="1589835"/>
              <a:ext cx="12668" cy="237237"/>
            </a:xfrm>
            <a:custGeom>
              <a:avLst/>
              <a:gdLst/>
              <a:ahLst/>
              <a:cxnLst/>
              <a:rect l="l" t="t" r="r" b="b"/>
              <a:pathLst>
                <a:path w="13969" h="261619">
                  <a:moveTo>
                    <a:pt x="13969" y="245110"/>
                  </a:moveTo>
                  <a:lnTo>
                    <a:pt x="6350" y="245110"/>
                  </a:lnTo>
                  <a:lnTo>
                    <a:pt x="6350" y="261619"/>
                  </a:lnTo>
                  <a:lnTo>
                    <a:pt x="13969" y="252729"/>
                  </a:lnTo>
                  <a:lnTo>
                    <a:pt x="13969" y="245110"/>
                  </a:lnTo>
                  <a:close/>
                </a:path>
                <a:path w="13969" h="261619">
                  <a:moveTo>
                    <a:pt x="13969" y="252729"/>
                  </a:moveTo>
                  <a:lnTo>
                    <a:pt x="6350" y="261619"/>
                  </a:lnTo>
                  <a:lnTo>
                    <a:pt x="13969" y="261619"/>
                  </a:lnTo>
                  <a:lnTo>
                    <a:pt x="13969" y="252729"/>
                  </a:lnTo>
                  <a:close/>
                </a:path>
                <a:path w="13969" h="261619">
                  <a:moveTo>
                    <a:pt x="13969" y="0"/>
                  </a:moveTo>
                  <a:lnTo>
                    <a:pt x="0" y="0"/>
                  </a:lnTo>
                  <a:lnTo>
                    <a:pt x="0" y="252729"/>
                  </a:lnTo>
                  <a:lnTo>
                    <a:pt x="6350" y="245110"/>
                  </a:lnTo>
                  <a:lnTo>
                    <a:pt x="13969" y="245110"/>
                  </a:lnTo>
                  <a:lnTo>
                    <a:pt x="139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0" name="object 30"/>
            <p:cNvSpPr/>
            <p:nvPr/>
          </p:nvSpPr>
          <p:spPr>
            <a:xfrm>
              <a:off x="2373524" y="1812101"/>
              <a:ext cx="483688" cy="14971"/>
            </a:xfrm>
            <a:custGeom>
              <a:avLst/>
              <a:gdLst/>
              <a:ahLst/>
              <a:cxnLst/>
              <a:rect l="l" t="t" r="r" b="b"/>
              <a:pathLst>
                <a:path w="533400" h="16510">
                  <a:moveTo>
                    <a:pt x="0" y="7619"/>
                  </a:moveTo>
                  <a:lnTo>
                    <a:pt x="0" y="16509"/>
                  </a:lnTo>
                  <a:lnTo>
                    <a:pt x="6350" y="16509"/>
                  </a:lnTo>
                  <a:lnTo>
                    <a:pt x="0" y="7619"/>
                  </a:lnTo>
                  <a:close/>
                </a:path>
                <a:path w="533400" h="16510">
                  <a:moveTo>
                    <a:pt x="533400" y="0"/>
                  </a:moveTo>
                  <a:lnTo>
                    <a:pt x="6350" y="0"/>
                  </a:lnTo>
                  <a:lnTo>
                    <a:pt x="13969" y="7619"/>
                  </a:lnTo>
                  <a:lnTo>
                    <a:pt x="0" y="7619"/>
                  </a:lnTo>
                  <a:lnTo>
                    <a:pt x="6350" y="16509"/>
                  </a:lnTo>
                  <a:lnTo>
                    <a:pt x="533400" y="16509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1" name="object 31"/>
            <p:cNvSpPr/>
            <p:nvPr/>
          </p:nvSpPr>
          <p:spPr>
            <a:xfrm>
              <a:off x="2373524" y="1581774"/>
              <a:ext cx="12668" cy="237237"/>
            </a:xfrm>
            <a:custGeom>
              <a:avLst/>
              <a:gdLst/>
              <a:ahLst/>
              <a:cxnLst/>
              <a:rect l="l" t="t" r="r" b="b"/>
              <a:pathLst>
                <a:path w="13969" h="261619">
                  <a:moveTo>
                    <a:pt x="6350" y="0"/>
                  </a:moveTo>
                  <a:lnTo>
                    <a:pt x="0" y="8889"/>
                  </a:lnTo>
                  <a:lnTo>
                    <a:pt x="0" y="261619"/>
                  </a:lnTo>
                  <a:lnTo>
                    <a:pt x="13969" y="261619"/>
                  </a:lnTo>
                  <a:lnTo>
                    <a:pt x="13969" y="16509"/>
                  </a:lnTo>
                  <a:lnTo>
                    <a:pt x="6350" y="16509"/>
                  </a:lnTo>
                  <a:lnTo>
                    <a:pt x="6350" y="0"/>
                  </a:lnTo>
                  <a:close/>
                </a:path>
                <a:path w="13969" h="261619">
                  <a:moveTo>
                    <a:pt x="13969" y="8889"/>
                  </a:moveTo>
                  <a:lnTo>
                    <a:pt x="6350" y="16509"/>
                  </a:lnTo>
                  <a:lnTo>
                    <a:pt x="13969" y="16509"/>
                  </a:lnTo>
                  <a:lnTo>
                    <a:pt x="13969" y="8889"/>
                  </a:lnTo>
                  <a:close/>
                </a:path>
                <a:path w="13969" h="261619">
                  <a:moveTo>
                    <a:pt x="635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1244" y="1838588"/>
              <a:ext cx="132438" cy="14395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1244" y="2225539"/>
              <a:ext cx="132438" cy="14395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8384" y="1909990"/>
              <a:ext cx="359311" cy="386950"/>
            </a:xfrm>
            <a:custGeom>
              <a:avLst/>
              <a:gdLst/>
              <a:ahLst/>
              <a:cxnLst/>
              <a:rect l="l" t="t" r="r" b="b"/>
              <a:pathLst>
                <a:path w="396239" h="426719">
                  <a:moveTo>
                    <a:pt x="198120" y="0"/>
                  </a:moveTo>
                  <a:lnTo>
                    <a:pt x="157480" y="3809"/>
                  </a:lnTo>
                  <a:lnTo>
                    <a:pt x="120650" y="16509"/>
                  </a:lnTo>
                  <a:lnTo>
                    <a:pt x="87630" y="35559"/>
                  </a:lnTo>
                  <a:lnTo>
                    <a:pt x="58420" y="62229"/>
                  </a:lnTo>
                  <a:lnTo>
                    <a:pt x="34289" y="93979"/>
                  </a:lnTo>
                  <a:lnTo>
                    <a:pt x="15239" y="130809"/>
                  </a:lnTo>
                  <a:lnTo>
                    <a:pt x="3810" y="171450"/>
                  </a:lnTo>
                  <a:lnTo>
                    <a:pt x="0" y="214629"/>
                  </a:lnTo>
                  <a:lnTo>
                    <a:pt x="1270" y="236219"/>
                  </a:lnTo>
                  <a:lnTo>
                    <a:pt x="8889" y="278129"/>
                  </a:lnTo>
                  <a:lnTo>
                    <a:pt x="24130" y="314959"/>
                  </a:lnTo>
                  <a:lnTo>
                    <a:pt x="45720" y="349250"/>
                  </a:lnTo>
                  <a:lnTo>
                    <a:pt x="72389" y="378459"/>
                  </a:lnTo>
                  <a:lnTo>
                    <a:pt x="104139" y="401319"/>
                  </a:lnTo>
                  <a:lnTo>
                    <a:pt x="139700" y="417829"/>
                  </a:lnTo>
                  <a:lnTo>
                    <a:pt x="177800" y="426719"/>
                  </a:lnTo>
                  <a:lnTo>
                    <a:pt x="218439" y="426719"/>
                  </a:lnTo>
                  <a:lnTo>
                    <a:pt x="256539" y="417829"/>
                  </a:lnTo>
                  <a:lnTo>
                    <a:pt x="292100" y="401319"/>
                  </a:lnTo>
                  <a:lnTo>
                    <a:pt x="323850" y="378459"/>
                  </a:lnTo>
                  <a:lnTo>
                    <a:pt x="350520" y="349250"/>
                  </a:lnTo>
                  <a:lnTo>
                    <a:pt x="372110" y="314959"/>
                  </a:lnTo>
                  <a:lnTo>
                    <a:pt x="387350" y="278129"/>
                  </a:lnTo>
                  <a:lnTo>
                    <a:pt x="394970" y="236219"/>
                  </a:lnTo>
                  <a:lnTo>
                    <a:pt x="396239" y="214629"/>
                  </a:lnTo>
                  <a:lnTo>
                    <a:pt x="394970" y="193039"/>
                  </a:lnTo>
                  <a:lnTo>
                    <a:pt x="387350" y="149859"/>
                  </a:lnTo>
                  <a:lnTo>
                    <a:pt x="372110" y="111759"/>
                  </a:lnTo>
                  <a:lnTo>
                    <a:pt x="350520" y="77469"/>
                  </a:lnTo>
                  <a:lnTo>
                    <a:pt x="308610" y="35559"/>
                  </a:lnTo>
                  <a:lnTo>
                    <a:pt x="275589" y="16509"/>
                  </a:lnTo>
                  <a:lnTo>
                    <a:pt x="238760" y="3809"/>
                  </a:lnTo>
                  <a:lnTo>
                    <a:pt x="198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5" name="object 35"/>
            <p:cNvSpPr/>
            <p:nvPr/>
          </p:nvSpPr>
          <p:spPr>
            <a:xfrm>
              <a:off x="3041474" y="1901928"/>
              <a:ext cx="371978" cy="40307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6" name="object 36"/>
            <p:cNvSpPr/>
            <p:nvPr/>
          </p:nvSpPr>
          <p:spPr>
            <a:xfrm>
              <a:off x="3222280" y="1696938"/>
              <a:ext cx="13820" cy="150864"/>
            </a:xfrm>
            <a:custGeom>
              <a:avLst/>
              <a:gdLst/>
              <a:ahLst/>
              <a:cxnLst/>
              <a:rect l="l" t="t" r="r" b="b"/>
              <a:pathLst>
                <a:path w="15239" h="166369">
                  <a:moveTo>
                    <a:pt x="0" y="7619"/>
                  </a:moveTo>
                  <a:lnTo>
                    <a:pt x="0" y="166369"/>
                  </a:lnTo>
                  <a:lnTo>
                    <a:pt x="15239" y="166369"/>
                  </a:lnTo>
                  <a:lnTo>
                    <a:pt x="15239" y="16509"/>
                  </a:lnTo>
                  <a:lnTo>
                    <a:pt x="7619" y="16509"/>
                  </a:lnTo>
                  <a:lnTo>
                    <a:pt x="0" y="7619"/>
                  </a:lnTo>
                  <a:close/>
                </a:path>
                <a:path w="15239" h="166369">
                  <a:moveTo>
                    <a:pt x="7619" y="0"/>
                  </a:moveTo>
                  <a:lnTo>
                    <a:pt x="7619" y="16509"/>
                  </a:lnTo>
                  <a:lnTo>
                    <a:pt x="15239" y="16509"/>
                  </a:lnTo>
                  <a:lnTo>
                    <a:pt x="15239" y="7619"/>
                  </a:lnTo>
                  <a:lnTo>
                    <a:pt x="7619" y="0"/>
                  </a:lnTo>
                  <a:close/>
                </a:path>
                <a:path w="15239" h="166369">
                  <a:moveTo>
                    <a:pt x="15239" y="0"/>
                  </a:moveTo>
                  <a:lnTo>
                    <a:pt x="7619" y="0"/>
                  </a:lnTo>
                  <a:lnTo>
                    <a:pt x="15239" y="761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7213" y="1704423"/>
              <a:ext cx="371978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410209" y="0"/>
                  </a:lnTo>
                </a:path>
              </a:pathLst>
            </a:custGeom>
            <a:ln w="1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8" name="object 38"/>
            <p:cNvSpPr/>
            <p:nvPr/>
          </p:nvSpPr>
          <p:spPr>
            <a:xfrm>
              <a:off x="1205763" y="2219781"/>
              <a:ext cx="13820" cy="264877"/>
            </a:xfrm>
            <a:custGeom>
              <a:avLst/>
              <a:gdLst/>
              <a:ahLst/>
              <a:cxnLst/>
              <a:rect l="l" t="t" r="r" b="b"/>
              <a:pathLst>
                <a:path w="15240" h="292100">
                  <a:moveTo>
                    <a:pt x="0" y="284479"/>
                  </a:moveTo>
                  <a:lnTo>
                    <a:pt x="0" y="292100"/>
                  </a:lnTo>
                  <a:lnTo>
                    <a:pt x="7619" y="292100"/>
                  </a:lnTo>
                  <a:lnTo>
                    <a:pt x="0" y="284479"/>
                  </a:lnTo>
                  <a:close/>
                </a:path>
                <a:path w="15240" h="292100">
                  <a:moveTo>
                    <a:pt x="15240" y="0"/>
                  </a:moveTo>
                  <a:lnTo>
                    <a:pt x="1269" y="0"/>
                  </a:lnTo>
                  <a:lnTo>
                    <a:pt x="0" y="284479"/>
                  </a:lnTo>
                  <a:lnTo>
                    <a:pt x="7619" y="292100"/>
                  </a:lnTo>
                  <a:lnTo>
                    <a:pt x="7619" y="276860"/>
                  </a:lnTo>
                  <a:lnTo>
                    <a:pt x="15240" y="276860"/>
                  </a:lnTo>
                  <a:lnTo>
                    <a:pt x="15240" y="0"/>
                  </a:lnTo>
                  <a:close/>
                </a:path>
                <a:path w="15240" h="292100">
                  <a:moveTo>
                    <a:pt x="15240" y="276860"/>
                  </a:moveTo>
                  <a:lnTo>
                    <a:pt x="7619" y="276860"/>
                  </a:lnTo>
                  <a:lnTo>
                    <a:pt x="15240" y="284479"/>
                  </a:lnTo>
                  <a:lnTo>
                    <a:pt x="15240" y="276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2674" y="2470838"/>
              <a:ext cx="2023427" cy="13820"/>
            </a:xfrm>
            <a:custGeom>
              <a:avLst/>
              <a:gdLst/>
              <a:ahLst/>
              <a:cxnLst/>
              <a:rect l="l" t="t" r="r" b="b"/>
              <a:pathLst>
                <a:path w="2231390" h="15239">
                  <a:moveTo>
                    <a:pt x="22237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2223769" y="15239"/>
                  </a:lnTo>
                  <a:lnTo>
                    <a:pt x="2231390" y="7619"/>
                  </a:lnTo>
                  <a:lnTo>
                    <a:pt x="2216150" y="7619"/>
                  </a:lnTo>
                  <a:lnTo>
                    <a:pt x="2223769" y="0"/>
                  </a:lnTo>
                  <a:close/>
                </a:path>
                <a:path w="2231390" h="15239">
                  <a:moveTo>
                    <a:pt x="2231390" y="7619"/>
                  </a:moveTo>
                  <a:lnTo>
                    <a:pt x="2223769" y="15239"/>
                  </a:lnTo>
                  <a:lnTo>
                    <a:pt x="2231390" y="15239"/>
                  </a:lnTo>
                  <a:lnTo>
                    <a:pt x="223139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0" name="object 40"/>
            <p:cNvSpPr/>
            <p:nvPr/>
          </p:nvSpPr>
          <p:spPr>
            <a:xfrm>
              <a:off x="3229190" y="2363736"/>
              <a:ext cx="0" cy="114012"/>
            </a:xfrm>
            <a:custGeom>
              <a:avLst/>
              <a:gdLst/>
              <a:ahLst/>
              <a:cxnLst/>
              <a:rect l="l" t="t" r="r" b="b"/>
              <a:pathLst>
                <a:path h="125730">
                  <a:moveTo>
                    <a:pt x="0" y="0"/>
                  </a:moveTo>
                  <a:lnTo>
                    <a:pt x="0" y="12572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1" name="object 41"/>
            <p:cNvSpPr/>
            <p:nvPr/>
          </p:nvSpPr>
          <p:spPr>
            <a:xfrm>
              <a:off x="1212098" y="2478899"/>
              <a:ext cx="0" cy="257967"/>
            </a:xfrm>
            <a:custGeom>
              <a:avLst/>
              <a:gdLst/>
              <a:ahLst/>
              <a:cxnLst/>
              <a:rect l="l" t="t" r="r" b="b"/>
              <a:pathLst>
                <a:path h="284480">
                  <a:moveTo>
                    <a:pt x="0" y="0"/>
                  </a:moveTo>
                  <a:lnTo>
                    <a:pt x="0" y="284479"/>
                  </a:lnTo>
                </a:path>
              </a:pathLst>
            </a:custGeom>
            <a:ln w="139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2" name="object 42"/>
            <p:cNvSpPr/>
            <p:nvPr/>
          </p:nvSpPr>
          <p:spPr>
            <a:xfrm>
              <a:off x="1171214" y="2860091"/>
              <a:ext cx="59885" cy="14971"/>
            </a:xfrm>
            <a:custGeom>
              <a:avLst/>
              <a:gdLst/>
              <a:ahLst/>
              <a:cxnLst/>
              <a:rect l="l" t="t" r="r" b="b"/>
              <a:pathLst>
                <a:path w="66040" h="16510">
                  <a:moveTo>
                    <a:pt x="66040" y="0"/>
                  </a:moveTo>
                  <a:lnTo>
                    <a:pt x="0" y="0"/>
                  </a:lnTo>
                  <a:lnTo>
                    <a:pt x="0" y="16509"/>
                  </a:lnTo>
                  <a:lnTo>
                    <a:pt x="66040" y="16509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110178" y="2803084"/>
              <a:ext cx="180807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0" y="0"/>
                  </a:moveTo>
                  <a:lnTo>
                    <a:pt x="199389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4" name="object 44"/>
            <p:cNvSpPr/>
            <p:nvPr/>
          </p:nvSpPr>
          <p:spPr>
            <a:xfrm>
              <a:off x="1052597" y="2738018"/>
              <a:ext cx="297122" cy="0"/>
            </a:xfrm>
            <a:custGeom>
              <a:avLst/>
              <a:gdLst/>
              <a:ahLst/>
              <a:cxnLst/>
              <a:rect l="l" t="t" r="r" b="b"/>
              <a:pathLst>
                <a:path w="327659">
                  <a:moveTo>
                    <a:pt x="0" y="0"/>
                  </a:moveTo>
                  <a:lnTo>
                    <a:pt x="327659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5" name="object 45"/>
            <p:cNvSpPr/>
            <p:nvPr/>
          </p:nvSpPr>
          <p:spPr>
            <a:xfrm>
              <a:off x="3411150" y="1754520"/>
              <a:ext cx="3329382" cy="82572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6590" y="1581774"/>
              <a:ext cx="77160" cy="122074"/>
            </a:xfrm>
            <a:custGeom>
              <a:avLst/>
              <a:gdLst/>
              <a:ahLst/>
              <a:cxnLst/>
              <a:rect l="l" t="t" r="r" b="b"/>
              <a:pathLst>
                <a:path w="85089" h="134619">
                  <a:moveTo>
                    <a:pt x="85089" y="0"/>
                  </a:moveTo>
                  <a:lnTo>
                    <a:pt x="36830" y="15239"/>
                  </a:lnTo>
                  <a:lnTo>
                    <a:pt x="11430" y="53339"/>
                  </a:lnTo>
                  <a:lnTo>
                    <a:pt x="2539" y="96519"/>
                  </a:lnTo>
                  <a:lnTo>
                    <a:pt x="1269" y="118109"/>
                  </a:lnTo>
                  <a:lnTo>
                    <a:pt x="0" y="134619"/>
                  </a:lnTo>
                  <a:lnTo>
                    <a:pt x="15239" y="134619"/>
                  </a:lnTo>
                  <a:lnTo>
                    <a:pt x="13969" y="118109"/>
                  </a:lnTo>
                  <a:lnTo>
                    <a:pt x="15239" y="99059"/>
                  </a:lnTo>
                  <a:lnTo>
                    <a:pt x="24130" y="58419"/>
                  </a:lnTo>
                  <a:lnTo>
                    <a:pt x="62230" y="19050"/>
                  </a:lnTo>
                  <a:lnTo>
                    <a:pt x="85089" y="1523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7" name="object 47"/>
            <p:cNvSpPr/>
            <p:nvPr/>
          </p:nvSpPr>
          <p:spPr>
            <a:xfrm>
              <a:off x="1653751" y="1581774"/>
              <a:ext cx="77160" cy="122074"/>
            </a:xfrm>
            <a:custGeom>
              <a:avLst/>
              <a:gdLst/>
              <a:ahLst/>
              <a:cxnLst/>
              <a:rect l="l" t="t" r="r" b="b"/>
              <a:pathLst>
                <a:path w="85089" h="134619">
                  <a:moveTo>
                    <a:pt x="0" y="0"/>
                  </a:moveTo>
                  <a:lnTo>
                    <a:pt x="0" y="15239"/>
                  </a:lnTo>
                  <a:lnTo>
                    <a:pt x="22860" y="19050"/>
                  </a:lnTo>
                  <a:lnTo>
                    <a:pt x="41910" y="29209"/>
                  </a:lnTo>
                  <a:lnTo>
                    <a:pt x="67310" y="78739"/>
                  </a:lnTo>
                  <a:lnTo>
                    <a:pt x="71119" y="118109"/>
                  </a:lnTo>
                  <a:lnTo>
                    <a:pt x="69850" y="134619"/>
                  </a:lnTo>
                  <a:lnTo>
                    <a:pt x="85090" y="134619"/>
                  </a:lnTo>
                  <a:lnTo>
                    <a:pt x="85090" y="118109"/>
                  </a:lnTo>
                  <a:lnTo>
                    <a:pt x="83819" y="96519"/>
                  </a:lnTo>
                  <a:lnTo>
                    <a:pt x="74930" y="53339"/>
                  </a:lnTo>
                  <a:lnTo>
                    <a:pt x="49530" y="15239"/>
                  </a:lnTo>
                  <a:lnTo>
                    <a:pt x="27940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17091" y="1581774"/>
              <a:ext cx="78311" cy="122074"/>
            </a:xfrm>
            <a:custGeom>
              <a:avLst/>
              <a:gdLst/>
              <a:ahLst/>
              <a:cxnLst/>
              <a:rect l="l" t="t" r="r" b="b"/>
              <a:pathLst>
                <a:path w="86360" h="134619">
                  <a:moveTo>
                    <a:pt x="86360" y="0"/>
                  </a:moveTo>
                  <a:lnTo>
                    <a:pt x="36830" y="15239"/>
                  </a:lnTo>
                  <a:lnTo>
                    <a:pt x="11430" y="53339"/>
                  </a:lnTo>
                  <a:lnTo>
                    <a:pt x="0" y="118109"/>
                  </a:lnTo>
                  <a:lnTo>
                    <a:pt x="0" y="134619"/>
                  </a:lnTo>
                  <a:lnTo>
                    <a:pt x="15240" y="134619"/>
                  </a:lnTo>
                  <a:lnTo>
                    <a:pt x="15240" y="99059"/>
                  </a:lnTo>
                  <a:lnTo>
                    <a:pt x="17780" y="77469"/>
                  </a:lnTo>
                  <a:lnTo>
                    <a:pt x="33019" y="40639"/>
                  </a:lnTo>
                  <a:lnTo>
                    <a:pt x="86360" y="15239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9" name="object 49"/>
            <p:cNvSpPr/>
            <p:nvPr/>
          </p:nvSpPr>
          <p:spPr>
            <a:xfrm>
              <a:off x="1795402" y="1581774"/>
              <a:ext cx="78311" cy="122074"/>
            </a:xfrm>
            <a:custGeom>
              <a:avLst/>
              <a:gdLst/>
              <a:ahLst/>
              <a:cxnLst/>
              <a:rect l="l" t="t" r="r" b="b"/>
              <a:pathLst>
                <a:path w="86360" h="134619">
                  <a:moveTo>
                    <a:pt x="0" y="0"/>
                  </a:moveTo>
                  <a:lnTo>
                    <a:pt x="0" y="15239"/>
                  </a:lnTo>
                  <a:lnTo>
                    <a:pt x="25400" y="19050"/>
                  </a:lnTo>
                  <a:lnTo>
                    <a:pt x="43180" y="29209"/>
                  </a:lnTo>
                  <a:lnTo>
                    <a:pt x="54609" y="41909"/>
                  </a:lnTo>
                  <a:lnTo>
                    <a:pt x="62230" y="58419"/>
                  </a:lnTo>
                  <a:lnTo>
                    <a:pt x="68580" y="78739"/>
                  </a:lnTo>
                  <a:lnTo>
                    <a:pt x="71119" y="99059"/>
                  </a:lnTo>
                  <a:lnTo>
                    <a:pt x="71119" y="134619"/>
                  </a:lnTo>
                  <a:lnTo>
                    <a:pt x="86359" y="134619"/>
                  </a:lnTo>
                  <a:lnTo>
                    <a:pt x="86359" y="118109"/>
                  </a:lnTo>
                  <a:lnTo>
                    <a:pt x="81280" y="74929"/>
                  </a:lnTo>
                  <a:lnTo>
                    <a:pt x="76200" y="53339"/>
                  </a:lnTo>
                  <a:lnTo>
                    <a:pt x="66039" y="33019"/>
                  </a:lnTo>
                  <a:lnTo>
                    <a:pt x="49530" y="15239"/>
                  </a:lnTo>
                  <a:lnTo>
                    <a:pt x="29209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0" name="object 50"/>
            <p:cNvSpPr/>
            <p:nvPr/>
          </p:nvSpPr>
          <p:spPr>
            <a:xfrm>
              <a:off x="1859894" y="1581774"/>
              <a:ext cx="77160" cy="122074"/>
            </a:xfrm>
            <a:custGeom>
              <a:avLst/>
              <a:gdLst/>
              <a:ahLst/>
              <a:cxnLst/>
              <a:rect l="l" t="t" r="r" b="b"/>
              <a:pathLst>
                <a:path w="85089" h="134619">
                  <a:moveTo>
                    <a:pt x="85089" y="0"/>
                  </a:moveTo>
                  <a:lnTo>
                    <a:pt x="36830" y="15239"/>
                  </a:lnTo>
                  <a:lnTo>
                    <a:pt x="10160" y="53339"/>
                  </a:lnTo>
                  <a:lnTo>
                    <a:pt x="0" y="118109"/>
                  </a:lnTo>
                  <a:lnTo>
                    <a:pt x="0" y="134619"/>
                  </a:lnTo>
                  <a:lnTo>
                    <a:pt x="15239" y="134619"/>
                  </a:lnTo>
                  <a:lnTo>
                    <a:pt x="13969" y="118109"/>
                  </a:lnTo>
                  <a:lnTo>
                    <a:pt x="15239" y="99059"/>
                  </a:lnTo>
                  <a:lnTo>
                    <a:pt x="24130" y="58419"/>
                  </a:lnTo>
                  <a:lnTo>
                    <a:pt x="62230" y="19050"/>
                  </a:lnTo>
                  <a:lnTo>
                    <a:pt x="85089" y="1523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1" name="object 51"/>
            <p:cNvSpPr/>
            <p:nvPr/>
          </p:nvSpPr>
          <p:spPr>
            <a:xfrm>
              <a:off x="1937053" y="1581774"/>
              <a:ext cx="77160" cy="122074"/>
            </a:xfrm>
            <a:custGeom>
              <a:avLst/>
              <a:gdLst/>
              <a:ahLst/>
              <a:cxnLst/>
              <a:rect l="l" t="t" r="r" b="b"/>
              <a:pathLst>
                <a:path w="85089" h="134619">
                  <a:moveTo>
                    <a:pt x="0" y="0"/>
                  </a:moveTo>
                  <a:lnTo>
                    <a:pt x="0" y="15239"/>
                  </a:lnTo>
                  <a:lnTo>
                    <a:pt x="24130" y="19050"/>
                  </a:lnTo>
                  <a:lnTo>
                    <a:pt x="40640" y="29209"/>
                  </a:lnTo>
                  <a:lnTo>
                    <a:pt x="53340" y="41909"/>
                  </a:lnTo>
                  <a:lnTo>
                    <a:pt x="62230" y="58419"/>
                  </a:lnTo>
                  <a:lnTo>
                    <a:pt x="67310" y="78739"/>
                  </a:lnTo>
                  <a:lnTo>
                    <a:pt x="69850" y="99059"/>
                  </a:lnTo>
                  <a:lnTo>
                    <a:pt x="69850" y="134619"/>
                  </a:lnTo>
                  <a:lnTo>
                    <a:pt x="85090" y="134619"/>
                  </a:lnTo>
                  <a:lnTo>
                    <a:pt x="85090" y="118109"/>
                  </a:lnTo>
                  <a:lnTo>
                    <a:pt x="83820" y="96519"/>
                  </a:lnTo>
                  <a:lnTo>
                    <a:pt x="74930" y="53339"/>
                  </a:lnTo>
                  <a:lnTo>
                    <a:pt x="49530" y="15239"/>
                  </a:lnTo>
                  <a:lnTo>
                    <a:pt x="27940" y="5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2" name="object 52"/>
            <p:cNvSpPr/>
            <p:nvPr/>
          </p:nvSpPr>
          <p:spPr>
            <a:xfrm>
              <a:off x="2000393" y="1581774"/>
              <a:ext cx="78311" cy="122074"/>
            </a:xfrm>
            <a:custGeom>
              <a:avLst/>
              <a:gdLst/>
              <a:ahLst/>
              <a:cxnLst/>
              <a:rect l="l" t="t" r="r" b="b"/>
              <a:pathLst>
                <a:path w="86360" h="134619">
                  <a:moveTo>
                    <a:pt x="86360" y="0"/>
                  </a:moveTo>
                  <a:lnTo>
                    <a:pt x="38100" y="15239"/>
                  </a:lnTo>
                  <a:lnTo>
                    <a:pt x="11430" y="53339"/>
                  </a:lnTo>
                  <a:lnTo>
                    <a:pt x="2540" y="96519"/>
                  </a:lnTo>
                  <a:lnTo>
                    <a:pt x="1270" y="118109"/>
                  </a:lnTo>
                  <a:lnTo>
                    <a:pt x="0" y="134619"/>
                  </a:lnTo>
                  <a:lnTo>
                    <a:pt x="15240" y="134619"/>
                  </a:lnTo>
                  <a:lnTo>
                    <a:pt x="13970" y="118109"/>
                  </a:lnTo>
                  <a:lnTo>
                    <a:pt x="16510" y="99059"/>
                  </a:lnTo>
                  <a:lnTo>
                    <a:pt x="24130" y="58419"/>
                  </a:lnTo>
                  <a:lnTo>
                    <a:pt x="62230" y="19050"/>
                  </a:lnTo>
                  <a:lnTo>
                    <a:pt x="86360" y="15239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3" name="object 53"/>
            <p:cNvSpPr/>
            <p:nvPr/>
          </p:nvSpPr>
          <p:spPr>
            <a:xfrm>
              <a:off x="2078705" y="1581774"/>
              <a:ext cx="78311" cy="130135"/>
            </a:xfrm>
            <a:custGeom>
              <a:avLst/>
              <a:gdLst/>
              <a:ahLst/>
              <a:cxnLst/>
              <a:rect l="l" t="t" r="r" b="b"/>
              <a:pathLst>
                <a:path w="86360" h="143510">
                  <a:moveTo>
                    <a:pt x="0" y="0"/>
                  </a:moveTo>
                  <a:lnTo>
                    <a:pt x="0" y="15239"/>
                  </a:lnTo>
                  <a:lnTo>
                    <a:pt x="24130" y="20319"/>
                  </a:lnTo>
                  <a:lnTo>
                    <a:pt x="40639" y="33019"/>
                  </a:lnTo>
                  <a:lnTo>
                    <a:pt x="53339" y="52069"/>
                  </a:lnTo>
                  <a:lnTo>
                    <a:pt x="62230" y="73659"/>
                  </a:lnTo>
                  <a:lnTo>
                    <a:pt x="67310" y="96519"/>
                  </a:lnTo>
                  <a:lnTo>
                    <a:pt x="69850" y="115569"/>
                  </a:lnTo>
                  <a:lnTo>
                    <a:pt x="72389" y="130809"/>
                  </a:lnTo>
                  <a:lnTo>
                    <a:pt x="71119" y="134619"/>
                  </a:lnTo>
                  <a:lnTo>
                    <a:pt x="78739" y="143509"/>
                  </a:lnTo>
                  <a:lnTo>
                    <a:pt x="78739" y="127000"/>
                  </a:lnTo>
                  <a:lnTo>
                    <a:pt x="84878" y="127000"/>
                  </a:lnTo>
                  <a:lnTo>
                    <a:pt x="74930" y="68579"/>
                  </a:lnTo>
                  <a:lnTo>
                    <a:pt x="50800" y="21589"/>
                  </a:lnTo>
                  <a:lnTo>
                    <a:pt x="29210" y="6350"/>
                  </a:lnTo>
                  <a:lnTo>
                    <a:pt x="0" y="0"/>
                  </a:lnTo>
                  <a:close/>
                </a:path>
                <a:path w="86360" h="143510">
                  <a:moveTo>
                    <a:pt x="84878" y="127000"/>
                  </a:moveTo>
                  <a:lnTo>
                    <a:pt x="78739" y="127000"/>
                  </a:lnTo>
                  <a:lnTo>
                    <a:pt x="86360" y="134619"/>
                  </a:lnTo>
                  <a:lnTo>
                    <a:pt x="85089" y="129539"/>
                  </a:lnTo>
                  <a:lnTo>
                    <a:pt x="84878" y="127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4" name="object 54"/>
            <p:cNvSpPr/>
            <p:nvPr/>
          </p:nvSpPr>
          <p:spPr>
            <a:xfrm>
              <a:off x="2150106" y="1704423"/>
              <a:ext cx="230327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254000" y="0"/>
                  </a:lnTo>
                </a:path>
              </a:pathLst>
            </a:custGeom>
            <a:ln w="165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5" name="object 55"/>
            <p:cNvSpPr/>
            <p:nvPr/>
          </p:nvSpPr>
          <p:spPr>
            <a:xfrm>
              <a:off x="5917112" y="2429378"/>
              <a:ext cx="119770" cy="10940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6" name="object 56"/>
            <p:cNvSpPr/>
            <p:nvPr/>
          </p:nvSpPr>
          <p:spPr>
            <a:xfrm>
              <a:off x="6058763" y="2499629"/>
              <a:ext cx="49520" cy="80615"/>
            </a:xfrm>
            <a:custGeom>
              <a:avLst/>
              <a:gdLst/>
              <a:ahLst/>
              <a:cxnLst/>
              <a:rect l="l" t="t" r="r" b="b"/>
              <a:pathLst>
                <a:path w="54609" h="88900">
                  <a:moveTo>
                    <a:pt x="47836" y="7619"/>
                  </a:moveTo>
                  <a:lnTo>
                    <a:pt x="30479" y="7619"/>
                  </a:lnTo>
                  <a:lnTo>
                    <a:pt x="33020" y="8889"/>
                  </a:lnTo>
                  <a:lnTo>
                    <a:pt x="36829" y="10160"/>
                  </a:lnTo>
                  <a:lnTo>
                    <a:pt x="38100" y="12700"/>
                  </a:lnTo>
                  <a:lnTo>
                    <a:pt x="40639" y="15239"/>
                  </a:lnTo>
                  <a:lnTo>
                    <a:pt x="41909" y="17779"/>
                  </a:lnTo>
                  <a:lnTo>
                    <a:pt x="43179" y="21589"/>
                  </a:lnTo>
                  <a:lnTo>
                    <a:pt x="43179" y="22860"/>
                  </a:lnTo>
                  <a:lnTo>
                    <a:pt x="41909" y="26669"/>
                  </a:lnTo>
                  <a:lnTo>
                    <a:pt x="41909" y="29210"/>
                  </a:lnTo>
                  <a:lnTo>
                    <a:pt x="40639" y="33019"/>
                  </a:lnTo>
                  <a:lnTo>
                    <a:pt x="35559" y="40639"/>
                  </a:lnTo>
                  <a:lnTo>
                    <a:pt x="30479" y="45719"/>
                  </a:lnTo>
                  <a:lnTo>
                    <a:pt x="26670" y="50800"/>
                  </a:lnTo>
                  <a:lnTo>
                    <a:pt x="20320" y="55879"/>
                  </a:lnTo>
                  <a:lnTo>
                    <a:pt x="15239" y="59689"/>
                  </a:lnTo>
                  <a:lnTo>
                    <a:pt x="12700" y="63500"/>
                  </a:lnTo>
                  <a:lnTo>
                    <a:pt x="8889" y="67310"/>
                  </a:lnTo>
                  <a:lnTo>
                    <a:pt x="6350" y="71119"/>
                  </a:lnTo>
                  <a:lnTo>
                    <a:pt x="3809" y="76200"/>
                  </a:lnTo>
                  <a:lnTo>
                    <a:pt x="2539" y="80010"/>
                  </a:lnTo>
                  <a:lnTo>
                    <a:pt x="1270" y="82550"/>
                  </a:lnTo>
                  <a:lnTo>
                    <a:pt x="0" y="83819"/>
                  </a:lnTo>
                  <a:lnTo>
                    <a:pt x="0" y="88900"/>
                  </a:lnTo>
                  <a:lnTo>
                    <a:pt x="54609" y="88900"/>
                  </a:lnTo>
                  <a:lnTo>
                    <a:pt x="54609" y="78739"/>
                  </a:lnTo>
                  <a:lnTo>
                    <a:pt x="13970" y="78739"/>
                  </a:lnTo>
                  <a:lnTo>
                    <a:pt x="13970" y="77469"/>
                  </a:lnTo>
                  <a:lnTo>
                    <a:pt x="15239" y="74929"/>
                  </a:lnTo>
                  <a:lnTo>
                    <a:pt x="17779" y="72389"/>
                  </a:lnTo>
                  <a:lnTo>
                    <a:pt x="20320" y="71119"/>
                  </a:lnTo>
                  <a:lnTo>
                    <a:pt x="26670" y="64769"/>
                  </a:lnTo>
                  <a:lnTo>
                    <a:pt x="29209" y="60960"/>
                  </a:lnTo>
                  <a:lnTo>
                    <a:pt x="34289" y="57150"/>
                  </a:lnTo>
                  <a:lnTo>
                    <a:pt x="38100" y="52069"/>
                  </a:lnTo>
                  <a:lnTo>
                    <a:pt x="46989" y="43179"/>
                  </a:lnTo>
                  <a:lnTo>
                    <a:pt x="48259" y="39369"/>
                  </a:lnTo>
                  <a:lnTo>
                    <a:pt x="53339" y="29210"/>
                  </a:lnTo>
                  <a:lnTo>
                    <a:pt x="53339" y="22860"/>
                  </a:lnTo>
                  <a:lnTo>
                    <a:pt x="52070" y="19050"/>
                  </a:lnTo>
                  <a:lnTo>
                    <a:pt x="50800" y="13969"/>
                  </a:lnTo>
                  <a:lnTo>
                    <a:pt x="49529" y="10160"/>
                  </a:lnTo>
                  <a:lnTo>
                    <a:pt x="47836" y="7619"/>
                  </a:lnTo>
                  <a:close/>
                </a:path>
                <a:path w="54609" h="88900">
                  <a:moveTo>
                    <a:pt x="33020" y="0"/>
                  </a:moveTo>
                  <a:lnTo>
                    <a:pt x="22859" y="0"/>
                  </a:lnTo>
                  <a:lnTo>
                    <a:pt x="16509" y="1269"/>
                  </a:lnTo>
                  <a:lnTo>
                    <a:pt x="12700" y="2539"/>
                  </a:lnTo>
                  <a:lnTo>
                    <a:pt x="8889" y="5079"/>
                  </a:lnTo>
                  <a:lnTo>
                    <a:pt x="3809" y="12700"/>
                  </a:lnTo>
                  <a:lnTo>
                    <a:pt x="1270" y="22860"/>
                  </a:lnTo>
                  <a:lnTo>
                    <a:pt x="11429" y="25400"/>
                  </a:lnTo>
                  <a:lnTo>
                    <a:pt x="11429" y="21589"/>
                  </a:lnTo>
                  <a:lnTo>
                    <a:pt x="13970" y="19050"/>
                  </a:lnTo>
                  <a:lnTo>
                    <a:pt x="13970" y="15239"/>
                  </a:lnTo>
                  <a:lnTo>
                    <a:pt x="20320" y="8889"/>
                  </a:lnTo>
                  <a:lnTo>
                    <a:pt x="24129" y="7619"/>
                  </a:lnTo>
                  <a:lnTo>
                    <a:pt x="47836" y="7619"/>
                  </a:lnTo>
                  <a:lnTo>
                    <a:pt x="46989" y="6350"/>
                  </a:lnTo>
                  <a:lnTo>
                    <a:pt x="41909" y="3810"/>
                  </a:lnTo>
                  <a:lnTo>
                    <a:pt x="38100" y="1269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7" name="object 57"/>
            <p:cNvSpPr/>
            <p:nvPr/>
          </p:nvSpPr>
          <p:spPr>
            <a:xfrm>
              <a:off x="6191201" y="2513448"/>
              <a:ext cx="20729" cy="54127"/>
            </a:xfrm>
            <a:custGeom>
              <a:avLst/>
              <a:gdLst/>
              <a:ahLst/>
              <a:cxnLst/>
              <a:rect l="l" t="t" r="r" b="b"/>
              <a:pathLst>
                <a:path w="22859" h="59689">
                  <a:moveTo>
                    <a:pt x="22859" y="0"/>
                  </a:moveTo>
                  <a:lnTo>
                    <a:pt x="0" y="0"/>
                  </a:lnTo>
                  <a:lnTo>
                    <a:pt x="0" y="24129"/>
                  </a:lnTo>
                  <a:lnTo>
                    <a:pt x="10159" y="24129"/>
                  </a:lnTo>
                  <a:lnTo>
                    <a:pt x="10159" y="30479"/>
                  </a:lnTo>
                  <a:lnTo>
                    <a:pt x="8889" y="34289"/>
                  </a:lnTo>
                  <a:lnTo>
                    <a:pt x="8889" y="38100"/>
                  </a:lnTo>
                  <a:lnTo>
                    <a:pt x="7620" y="43179"/>
                  </a:lnTo>
                  <a:lnTo>
                    <a:pt x="3809" y="46989"/>
                  </a:lnTo>
                  <a:lnTo>
                    <a:pt x="2539" y="49529"/>
                  </a:lnTo>
                  <a:lnTo>
                    <a:pt x="0" y="49529"/>
                  </a:lnTo>
                  <a:lnTo>
                    <a:pt x="5079" y="59689"/>
                  </a:lnTo>
                  <a:lnTo>
                    <a:pt x="12700" y="54610"/>
                  </a:lnTo>
                  <a:lnTo>
                    <a:pt x="16509" y="50800"/>
                  </a:lnTo>
                  <a:lnTo>
                    <a:pt x="17779" y="48260"/>
                  </a:lnTo>
                  <a:lnTo>
                    <a:pt x="19050" y="43179"/>
                  </a:lnTo>
                  <a:lnTo>
                    <a:pt x="21589" y="38100"/>
                  </a:lnTo>
                  <a:lnTo>
                    <a:pt x="21589" y="31750"/>
                  </a:lnTo>
                  <a:lnTo>
                    <a:pt x="22859" y="24129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58" name="object 58"/>
            <p:cNvSpPr/>
            <p:nvPr/>
          </p:nvSpPr>
          <p:spPr>
            <a:xfrm>
              <a:off x="5503674" y="1711908"/>
              <a:ext cx="124377" cy="1646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32"/>
            </a:p>
          </p:txBody>
        </p:sp>
      </p:grpSp>
      <p:sp>
        <p:nvSpPr>
          <p:cNvPr id="60" name="object 60"/>
          <p:cNvSpPr/>
          <p:nvPr/>
        </p:nvSpPr>
        <p:spPr>
          <a:xfrm>
            <a:off x="3171477" y="3835559"/>
            <a:ext cx="5707087" cy="10794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30629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B201E05-7DDD-4B79-9F9A-20A493EB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C4FE-BFBC-4FEA-AC0D-5C91292BB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11</a:t>
            </a:fld>
            <a:endParaRPr lang="da-DK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Electronics</a:t>
            </a:r>
            <a:endParaRPr lang="en-GB" dirty="0"/>
          </a:p>
        </p:txBody>
      </p:sp>
      <p:sp>
        <p:nvSpPr>
          <p:cNvPr id="2" name="object 2"/>
          <p:cNvSpPr/>
          <p:nvPr/>
        </p:nvSpPr>
        <p:spPr>
          <a:xfrm>
            <a:off x="2517238" y="3350811"/>
            <a:ext cx="6519258" cy="2958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251520" y="1572077"/>
            <a:ext cx="4071038" cy="20729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70606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FA2921-A387-42D7-9DCE-1EB77D41E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C0067-655A-478E-9E78-3CED0EA37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12</a:t>
            </a:fld>
            <a:endParaRPr lang="da-DK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Hydraulics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1145879" y="1377021"/>
            <a:ext cx="3032261" cy="4896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4074492" y="2636912"/>
            <a:ext cx="4361250" cy="2611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9776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CE53BB-B80A-47CB-9758-4411C299D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C1B17-37E7-4BB4-AE88-70D40DD13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13</a:t>
            </a:fld>
            <a:endParaRPr lang="da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20FD05-7E2D-438D-968D-D781F98D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Domains</a:t>
            </a:r>
            <a:endParaRPr lang="en-GB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A8C9A9EC-822D-450F-AB02-EDBAAB497BBE}"/>
              </a:ext>
            </a:extLst>
          </p:cNvPr>
          <p:cNvSpPr/>
          <p:nvPr/>
        </p:nvSpPr>
        <p:spPr>
          <a:xfrm>
            <a:off x="702024" y="1511930"/>
            <a:ext cx="6443808" cy="4825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632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F8CD60-E2FC-405F-9AB7-97AE37E64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4CF32-A4C7-4AC5-80E8-5133DB3AA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14</a:t>
            </a:fld>
            <a:endParaRPr lang="da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2D945-2582-4F49-8A7D-952D27ED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Differential Equations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E45E7-FE44-4897-8E0A-1DF040A2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6" y="1511930"/>
            <a:ext cx="8787587" cy="45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69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CF345835-F678-4A6D-A64B-1DE15E335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Language Definition</a:t>
            </a:r>
            <a:endParaRPr lang="en-GB" dirty="0"/>
          </a:p>
        </p:txBody>
      </p:sp>
      <p:sp>
        <p:nvSpPr>
          <p:cNvPr id="2" name="object 2"/>
          <p:cNvSpPr txBox="1"/>
          <p:nvPr/>
        </p:nvSpPr>
        <p:spPr>
          <a:xfrm>
            <a:off x="3348960" y="1981385"/>
            <a:ext cx="2723622" cy="11981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542" b="1" spc="-5" dirty="0">
                <a:latin typeface="Arial"/>
                <a:cs typeface="Arial"/>
              </a:rPr>
              <a:t>constants</a:t>
            </a:r>
            <a:endParaRPr sz="1542">
              <a:latin typeface="Arial"/>
              <a:cs typeface="Arial"/>
            </a:endParaRPr>
          </a:p>
          <a:p>
            <a:pPr marL="236661"/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//enter </a:t>
            </a:r>
            <a:r>
              <a:rPr sz="1542" spc="-9" dirty="0">
                <a:solidFill>
                  <a:srgbClr val="007F00"/>
                </a:solidFill>
                <a:latin typeface="Arial"/>
                <a:cs typeface="Arial"/>
              </a:rPr>
              <a:t>your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constants</a:t>
            </a:r>
            <a:r>
              <a:rPr sz="1542" spc="-27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here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5" dirty="0">
                <a:latin typeface="Arial"/>
                <a:cs typeface="Arial"/>
              </a:rPr>
              <a:t>parameters</a:t>
            </a:r>
            <a:endParaRPr sz="1542">
              <a:latin typeface="Arial"/>
              <a:cs typeface="Arial"/>
            </a:endParaRPr>
          </a:p>
          <a:p>
            <a:pPr marL="236661"/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//enter </a:t>
            </a:r>
            <a:r>
              <a:rPr sz="1542" spc="-9" dirty="0">
                <a:solidFill>
                  <a:srgbClr val="007F00"/>
                </a:solidFill>
                <a:latin typeface="Arial"/>
                <a:cs typeface="Arial"/>
              </a:rPr>
              <a:t>your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parameters</a:t>
            </a:r>
            <a:r>
              <a:rPr sz="1542" spc="-54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here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9" dirty="0">
                <a:latin typeface="Arial"/>
                <a:cs typeface="Arial"/>
              </a:rPr>
              <a:t>variables</a:t>
            </a:r>
            <a:endParaRPr sz="154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8960" y="3156055"/>
            <a:ext cx="2519782" cy="48624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6661">
              <a:spcBef>
                <a:spcPts val="91"/>
              </a:spcBef>
            </a:pP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//enter </a:t>
            </a:r>
            <a:r>
              <a:rPr sz="1542" spc="-9" dirty="0">
                <a:solidFill>
                  <a:srgbClr val="007F00"/>
                </a:solidFill>
                <a:latin typeface="Arial"/>
                <a:cs typeface="Arial"/>
              </a:rPr>
              <a:t>your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variables</a:t>
            </a:r>
            <a:r>
              <a:rPr sz="1542" spc="-36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here</a:t>
            </a:r>
            <a:endParaRPr sz="1542">
              <a:latin typeface="Arial"/>
              <a:cs typeface="Arial"/>
            </a:endParaRPr>
          </a:p>
          <a:p>
            <a:pPr marL="11516">
              <a:spcBef>
                <a:spcPts val="9"/>
              </a:spcBef>
            </a:pPr>
            <a:r>
              <a:rPr sz="1542" b="1" spc="-5" dirty="0">
                <a:latin typeface="Arial"/>
                <a:cs typeface="Arial"/>
              </a:rPr>
              <a:t>initialequations</a:t>
            </a:r>
            <a:endParaRPr sz="154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8961" y="3627075"/>
            <a:ext cx="3141091" cy="48624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6661">
              <a:spcBef>
                <a:spcPts val="91"/>
              </a:spcBef>
            </a:pP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 enter </a:t>
            </a:r>
            <a:r>
              <a:rPr sz="1542" spc="-9" dirty="0">
                <a:solidFill>
                  <a:srgbClr val="007F00"/>
                </a:solidFill>
                <a:latin typeface="Arial"/>
                <a:cs typeface="Arial"/>
              </a:rPr>
              <a:t>your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initial equations</a:t>
            </a:r>
            <a:r>
              <a:rPr sz="1542" spc="-9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here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5" dirty="0">
                <a:latin typeface="Arial"/>
                <a:cs typeface="Arial"/>
              </a:rPr>
              <a:t>equations</a:t>
            </a:r>
            <a:endParaRPr sz="154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48961" y="4096944"/>
            <a:ext cx="2638977" cy="96086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6661">
              <a:spcBef>
                <a:spcPts val="91"/>
              </a:spcBef>
            </a:pP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 enter </a:t>
            </a:r>
            <a:r>
              <a:rPr sz="1542" spc="-9" dirty="0">
                <a:solidFill>
                  <a:srgbClr val="007F00"/>
                </a:solidFill>
                <a:latin typeface="Arial"/>
                <a:cs typeface="Arial"/>
              </a:rPr>
              <a:t>your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equations</a:t>
            </a:r>
            <a:r>
              <a:rPr sz="1542" spc="-41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here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dirty="0">
                <a:latin typeface="Arial"/>
                <a:cs typeface="Arial"/>
              </a:rPr>
              <a:t>code</a:t>
            </a:r>
            <a:endParaRPr sz="1542">
              <a:latin typeface="Arial"/>
              <a:cs typeface="Arial"/>
            </a:endParaRPr>
          </a:p>
          <a:p>
            <a:pPr marL="236661"/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 enter </a:t>
            </a:r>
            <a:r>
              <a:rPr sz="1542" spc="-9" dirty="0">
                <a:solidFill>
                  <a:srgbClr val="007F00"/>
                </a:solidFill>
                <a:latin typeface="Arial"/>
                <a:cs typeface="Arial"/>
              </a:rPr>
              <a:t>your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equations</a:t>
            </a:r>
            <a:r>
              <a:rPr sz="1542" spc="-41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here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5" dirty="0">
                <a:latin typeface="Arial"/>
                <a:cs typeface="Arial"/>
              </a:rPr>
              <a:t>finalequations</a:t>
            </a:r>
            <a:endParaRPr sz="154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4682" y="5036680"/>
            <a:ext cx="2826694" cy="2489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 enter </a:t>
            </a:r>
            <a:r>
              <a:rPr sz="1542" spc="-9" dirty="0">
                <a:solidFill>
                  <a:srgbClr val="007F00"/>
                </a:solidFill>
                <a:latin typeface="Arial"/>
                <a:cs typeface="Arial"/>
              </a:rPr>
              <a:t>your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final equations</a:t>
            </a:r>
            <a:r>
              <a:rPr sz="1542" spc="-23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here</a:t>
            </a:r>
            <a:endParaRPr sz="1542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01548" y="3812488"/>
            <a:ext cx="70365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8" name="object 8"/>
          <p:cNvSpPr txBox="1"/>
          <p:nvPr/>
        </p:nvSpPr>
        <p:spPr>
          <a:xfrm>
            <a:off x="1274862" y="4997523"/>
            <a:ext cx="1189065" cy="56998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814" dirty="0">
                <a:latin typeface="Arial"/>
                <a:cs typeface="Arial"/>
              </a:rPr>
              <a:t>C</a:t>
            </a:r>
            <a:r>
              <a:rPr sz="1814" spc="-5" dirty="0">
                <a:latin typeface="Arial"/>
                <a:cs typeface="Arial"/>
              </a:rPr>
              <a:t>a</a:t>
            </a:r>
            <a:r>
              <a:rPr sz="1814" dirty="0">
                <a:latin typeface="Arial"/>
                <a:cs typeface="Arial"/>
              </a:rPr>
              <a:t>l</a:t>
            </a:r>
            <a:r>
              <a:rPr sz="1814" spc="-5" dirty="0">
                <a:latin typeface="Arial"/>
                <a:cs typeface="Arial"/>
              </a:rPr>
              <a:t>c</a:t>
            </a:r>
            <a:r>
              <a:rPr sz="1814" dirty="0">
                <a:latin typeface="Arial"/>
                <a:cs typeface="Arial"/>
              </a:rPr>
              <a:t>u</a:t>
            </a:r>
            <a:r>
              <a:rPr sz="1814" spc="-9" dirty="0">
                <a:latin typeface="Arial"/>
                <a:cs typeface="Arial"/>
              </a:rPr>
              <a:t>l</a:t>
            </a:r>
            <a:r>
              <a:rPr sz="1814" spc="-5" dirty="0">
                <a:latin typeface="Arial"/>
                <a:cs typeface="Arial"/>
              </a:rPr>
              <a:t>a</a:t>
            </a:r>
            <a:r>
              <a:rPr sz="1814" spc="5" dirty="0">
                <a:latin typeface="Arial"/>
                <a:cs typeface="Arial"/>
              </a:rPr>
              <a:t>t</a:t>
            </a:r>
            <a:r>
              <a:rPr sz="1814" spc="-5" dirty="0">
                <a:latin typeface="Arial"/>
                <a:cs typeface="Arial"/>
              </a:rPr>
              <a:t>e</a:t>
            </a:r>
            <a:r>
              <a:rPr sz="1814" dirty="0">
                <a:latin typeface="Arial"/>
                <a:cs typeface="Arial"/>
              </a:rPr>
              <a:t>d  </a:t>
            </a:r>
            <a:r>
              <a:rPr sz="1814" spc="-5" dirty="0">
                <a:latin typeface="Arial"/>
                <a:cs typeface="Arial"/>
              </a:rPr>
              <a:t>at the</a:t>
            </a:r>
            <a:r>
              <a:rPr sz="1814" spc="-45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end</a:t>
            </a:r>
            <a:endParaRPr sz="1814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01548" y="5300404"/>
            <a:ext cx="70365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0" name="object 10"/>
          <p:cNvSpPr txBox="1"/>
          <p:nvPr/>
        </p:nvSpPr>
        <p:spPr>
          <a:xfrm>
            <a:off x="6829209" y="4041664"/>
            <a:ext cx="1853559" cy="56998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814" spc="-5" dirty="0">
                <a:latin typeface="Arial"/>
                <a:cs typeface="Arial"/>
              </a:rPr>
              <a:t>Calculated </a:t>
            </a:r>
            <a:r>
              <a:rPr sz="1814" spc="-9" dirty="0">
                <a:latin typeface="Arial"/>
                <a:cs typeface="Arial"/>
              </a:rPr>
              <a:t>every  </a:t>
            </a:r>
            <a:r>
              <a:rPr sz="1814" spc="-5" dirty="0">
                <a:latin typeface="Arial"/>
                <a:cs typeface="Arial"/>
              </a:rPr>
              <a:t>simulation</a:t>
            </a:r>
            <a:r>
              <a:rPr sz="1814" spc="-18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step</a:t>
            </a:r>
            <a:endParaRPr sz="1814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6997" y="4344546"/>
            <a:ext cx="702499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 txBox="1"/>
          <p:nvPr/>
        </p:nvSpPr>
        <p:spPr>
          <a:xfrm>
            <a:off x="1273710" y="2060848"/>
            <a:ext cx="1175246" cy="84916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814" spc="-5" dirty="0">
                <a:latin typeface="Arial"/>
                <a:cs typeface="Arial"/>
              </a:rPr>
              <a:t>Fixed  during  </a:t>
            </a:r>
            <a:r>
              <a:rPr sz="1814" dirty="0">
                <a:latin typeface="Arial"/>
                <a:cs typeface="Arial"/>
              </a:rPr>
              <a:t>s</a:t>
            </a:r>
            <a:r>
              <a:rPr sz="1814" spc="-9" dirty="0">
                <a:latin typeface="Arial"/>
                <a:cs typeface="Arial"/>
              </a:rPr>
              <a:t>i</a:t>
            </a:r>
            <a:r>
              <a:rPr sz="1814" spc="-5" dirty="0">
                <a:latin typeface="Arial"/>
                <a:cs typeface="Arial"/>
              </a:rPr>
              <a:t>mul</a:t>
            </a:r>
            <a:r>
              <a:rPr sz="1814" dirty="0">
                <a:latin typeface="Arial"/>
                <a:cs typeface="Arial"/>
              </a:rPr>
              <a:t>at</a:t>
            </a:r>
            <a:r>
              <a:rPr sz="1814" spc="-9" dirty="0">
                <a:latin typeface="Arial"/>
                <a:cs typeface="Arial"/>
              </a:rPr>
              <a:t>i</a:t>
            </a:r>
            <a:r>
              <a:rPr sz="1814" dirty="0">
                <a:latin typeface="Arial"/>
                <a:cs typeface="Arial"/>
              </a:rPr>
              <a:t>on</a:t>
            </a:r>
            <a:endParaRPr sz="1814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01548" y="2363729"/>
            <a:ext cx="70365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6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2601548" y="2516896"/>
            <a:ext cx="703650" cy="305184"/>
          </a:xfrm>
          <a:custGeom>
            <a:avLst/>
            <a:gdLst/>
            <a:ahLst/>
            <a:cxnLst/>
            <a:rect l="l" t="t" r="r" b="b"/>
            <a:pathLst>
              <a:path w="775970" h="336550">
                <a:moveTo>
                  <a:pt x="0" y="0"/>
                </a:moveTo>
                <a:lnTo>
                  <a:pt x="775969" y="3365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 txBox="1"/>
          <p:nvPr/>
        </p:nvSpPr>
        <p:spPr>
          <a:xfrm>
            <a:off x="6829210" y="3051256"/>
            <a:ext cx="1285803" cy="569986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814" spc="-27" dirty="0">
                <a:latin typeface="Arial"/>
                <a:cs typeface="Arial"/>
              </a:rPr>
              <a:t>Vary</a:t>
            </a:r>
            <a:r>
              <a:rPr sz="1814" spc="-109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during  simulation</a:t>
            </a:r>
            <a:endParaRPr sz="1814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76997" y="3354137"/>
            <a:ext cx="702499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5976997" y="4463163"/>
            <a:ext cx="702499" cy="302881"/>
          </a:xfrm>
          <a:custGeom>
            <a:avLst/>
            <a:gdLst/>
            <a:ahLst/>
            <a:cxnLst/>
            <a:rect l="l" t="t" r="r" b="b"/>
            <a:pathLst>
              <a:path w="774700" h="334010">
                <a:moveTo>
                  <a:pt x="0" y="334010"/>
                </a:moveTo>
                <a:lnTo>
                  <a:pt x="774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 txBox="1"/>
          <p:nvPr/>
        </p:nvSpPr>
        <p:spPr>
          <a:xfrm>
            <a:off x="1274861" y="4648578"/>
            <a:ext cx="1546649" cy="29080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814" spc="-5" dirty="0">
                <a:solidFill>
                  <a:srgbClr val="DB224F"/>
                </a:solidFill>
                <a:latin typeface="Arial"/>
                <a:cs typeface="Arial"/>
              </a:rPr>
              <a:t>Not</a:t>
            </a:r>
            <a:r>
              <a:rPr sz="1814" spc="-45" dirty="0">
                <a:solidFill>
                  <a:srgbClr val="DB224F"/>
                </a:solidFill>
                <a:latin typeface="Arial"/>
                <a:cs typeface="Arial"/>
              </a:rPr>
              <a:t> </a:t>
            </a:r>
            <a:r>
              <a:rPr sz="1814" spc="-5" dirty="0">
                <a:solidFill>
                  <a:srgbClr val="DB224F"/>
                </a:solidFill>
                <a:latin typeface="Arial"/>
                <a:cs typeface="Arial"/>
              </a:rPr>
              <a:t>optimized</a:t>
            </a:r>
            <a:endParaRPr sz="1814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74862" y="3508457"/>
            <a:ext cx="1201734" cy="95175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spcBef>
                <a:spcPts val="91"/>
              </a:spcBef>
            </a:pPr>
            <a:r>
              <a:rPr sz="1814" spc="-5" dirty="0">
                <a:latin typeface="Arial"/>
                <a:cs typeface="Arial"/>
              </a:rPr>
              <a:t>Calculated  at the</a:t>
            </a:r>
            <a:r>
              <a:rPr sz="1814" spc="-63" dirty="0">
                <a:latin typeface="Arial"/>
                <a:cs typeface="Arial"/>
              </a:rPr>
              <a:t> </a:t>
            </a:r>
            <a:r>
              <a:rPr sz="1814" spc="-5" dirty="0">
                <a:latin typeface="Arial"/>
                <a:cs typeface="Arial"/>
              </a:rPr>
              <a:t>start</a:t>
            </a:r>
            <a:endParaRPr sz="1814" dirty="0">
              <a:latin typeface="Arial"/>
              <a:cs typeface="Arial"/>
            </a:endParaRPr>
          </a:p>
          <a:p>
            <a:pPr marL="11516">
              <a:spcBef>
                <a:spcPts val="816"/>
              </a:spcBef>
            </a:pPr>
            <a:r>
              <a:rPr sz="1814" spc="-5" dirty="0">
                <a:solidFill>
                  <a:srgbClr val="DB224F"/>
                </a:solidFill>
                <a:latin typeface="Arial"/>
                <a:cs typeface="Arial"/>
              </a:rPr>
              <a:t>Optimized</a:t>
            </a:r>
            <a:endParaRPr sz="1814" dirty="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01548" y="4313450"/>
            <a:ext cx="70365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969" y="0"/>
                </a:lnTo>
              </a:path>
            </a:pathLst>
          </a:custGeom>
          <a:ln w="12700">
            <a:solidFill>
              <a:srgbClr val="DB224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/>
          <p:nvPr/>
        </p:nvSpPr>
        <p:spPr>
          <a:xfrm>
            <a:off x="2813450" y="4816717"/>
            <a:ext cx="491749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0" y="0"/>
                </a:moveTo>
                <a:lnTo>
                  <a:pt x="542289" y="0"/>
                </a:lnTo>
              </a:path>
            </a:pathLst>
          </a:custGeom>
          <a:ln w="12700">
            <a:solidFill>
              <a:srgbClr val="DB224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662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7792" y="2220141"/>
            <a:ext cx="1507493" cy="2489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 </a:t>
            </a:r>
            <a:r>
              <a:rPr sz="1542" spc="-9" dirty="0">
                <a:solidFill>
                  <a:srgbClr val="007F00"/>
                </a:solidFill>
                <a:latin typeface="Arial"/>
                <a:cs typeface="Arial"/>
              </a:rPr>
              <a:t>gravity: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free</a:t>
            </a:r>
            <a:r>
              <a:rPr sz="1542" spc="-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fall</a:t>
            </a:r>
            <a:endParaRPr sz="1542">
              <a:latin typeface="Arial"/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3F52A3-B958-4BF3-80B7-EE728097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Language Example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1274861" y="1985208"/>
            <a:ext cx="2363160" cy="96086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542" b="1" spc="-5" dirty="0">
                <a:latin typeface="Arial"/>
                <a:cs typeface="Arial"/>
              </a:rPr>
              <a:t>constants</a:t>
            </a:r>
            <a:endParaRPr sz="1542">
              <a:latin typeface="Arial"/>
              <a:cs typeface="Arial"/>
            </a:endParaRPr>
          </a:p>
          <a:p>
            <a:pPr marL="237237"/>
            <a:r>
              <a:rPr sz="1542" b="1" spc="-5" dirty="0">
                <a:latin typeface="Arial"/>
                <a:cs typeface="Arial"/>
              </a:rPr>
              <a:t>real </a:t>
            </a:r>
            <a:r>
              <a:rPr sz="1542" b="1" dirty="0">
                <a:solidFill>
                  <a:srgbClr val="A40020"/>
                </a:solidFill>
                <a:latin typeface="Arial"/>
                <a:cs typeface="Arial"/>
              </a:rPr>
              <a:t>g </a:t>
            </a:r>
            <a:r>
              <a:rPr sz="1542" dirty="0">
                <a:latin typeface="Arial"/>
                <a:cs typeface="Arial"/>
              </a:rPr>
              <a:t>= </a:t>
            </a:r>
            <a:r>
              <a:rPr sz="1542" spc="-5" dirty="0">
                <a:latin typeface="Arial"/>
                <a:cs typeface="Arial"/>
              </a:rPr>
              <a:t>9.81</a:t>
            </a:r>
            <a:r>
              <a:rPr sz="1542" spc="-41" dirty="0">
                <a:latin typeface="Arial"/>
                <a:cs typeface="Arial"/>
              </a:rPr>
              <a:t> </a:t>
            </a:r>
            <a:r>
              <a:rPr sz="1542" spc="-5" dirty="0">
                <a:latin typeface="Arial"/>
                <a:cs typeface="Arial"/>
              </a:rPr>
              <a:t>{m/s2};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5" dirty="0">
                <a:latin typeface="Arial"/>
                <a:cs typeface="Arial"/>
              </a:rPr>
              <a:t>parameters</a:t>
            </a:r>
            <a:endParaRPr sz="1542">
              <a:latin typeface="Arial"/>
              <a:cs typeface="Arial"/>
            </a:endParaRPr>
          </a:p>
          <a:p>
            <a:pPr marL="237237"/>
            <a:r>
              <a:rPr sz="1542" b="1" spc="-5" dirty="0">
                <a:latin typeface="Arial"/>
                <a:cs typeface="Arial"/>
              </a:rPr>
              <a:t>real </a:t>
            </a:r>
            <a:r>
              <a:rPr sz="1542" b="1" spc="-5" dirty="0">
                <a:solidFill>
                  <a:srgbClr val="A40020"/>
                </a:solidFill>
                <a:latin typeface="Arial"/>
                <a:cs typeface="Arial"/>
              </a:rPr>
              <a:t>start_time </a:t>
            </a:r>
            <a:r>
              <a:rPr sz="1542" dirty="0">
                <a:latin typeface="Arial"/>
                <a:cs typeface="Arial"/>
              </a:rPr>
              <a:t>= </a:t>
            </a:r>
            <a:r>
              <a:rPr sz="1542" spc="-5" dirty="0">
                <a:latin typeface="Arial"/>
                <a:cs typeface="Arial"/>
              </a:rPr>
              <a:t>10</a:t>
            </a:r>
            <a:r>
              <a:rPr sz="1542" spc="-54" dirty="0">
                <a:latin typeface="Arial"/>
                <a:cs typeface="Arial"/>
              </a:rPr>
              <a:t> </a:t>
            </a:r>
            <a:r>
              <a:rPr sz="1542" spc="-5" dirty="0">
                <a:latin typeface="Arial"/>
                <a:cs typeface="Arial"/>
              </a:rPr>
              <a:t>{s};</a:t>
            </a:r>
            <a:endParaRPr sz="154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792" y="2690010"/>
            <a:ext cx="1834558" cy="24893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 start time </a:t>
            </a:r>
            <a:r>
              <a:rPr sz="1542" dirty="0">
                <a:solidFill>
                  <a:srgbClr val="007F00"/>
                </a:solidFill>
                <a:latin typeface="Arial"/>
                <a:cs typeface="Arial"/>
              </a:rPr>
              <a:t>of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the</a:t>
            </a:r>
            <a:r>
              <a:rPr sz="1542" spc="-82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fall</a:t>
            </a:r>
            <a:endParaRPr sz="154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4862" y="2924944"/>
            <a:ext cx="6426711" cy="3115683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37237">
              <a:spcBef>
                <a:spcPts val="91"/>
              </a:spcBef>
            </a:pPr>
            <a:r>
              <a:rPr sz="1542" b="1" spc="-5" dirty="0">
                <a:latin typeface="Arial"/>
                <a:cs typeface="Arial"/>
              </a:rPr>
              <a:t>string </a:t>
            </a:r>
            <a:r>
              <a:rPr sz="1542" b="1" spc="-5" dirty="0">
                <a:solidFill>
                  <a:srgbClr val="993300"/>
                </a:solidFill>
                <a:latin typeface="Arial"/>
                <a:cs typeface="Arial"/>
              </a:rPr>
              <a:t>out_string </a:t>
            </a:r>
            <a:r>
              <a:rPr sz="1542" dirty="0">
                <a:latin typeface="Arial"/>
                <a:cs typeface="Arial"/>
              </a:rPr>
              <a:t>= </a:t>
            </a:r>
            <a:r>
              <a:rPr sz="1542" spc="-5" dirty="0">
                <a:latin typeface="Arial"/>
                <a:cs typeface="Arial"/>
              </a:rPr>
              <a:t>'run</a:t>
            </a:r>
            <a:r>
              <a:rPr sz="1542" dirty="0">
                <a:latin typeface="Arial"/>
                <a:cs typeface="Arial"/>
              </a:rPr>
              <a:t> </a:t>
            </a:r>
            <a:r>
              <a:rPr sz="1542" spc="-5" dirty="0">
                <a:latin typeface="Arial"/>
                <a:cs typeface="Arial"/>
              </a:rPr>
              <a:t>1';</a:t>
            </a:r>
            <a:endParaRPr sz="1542">
              <a:latin typeface="Arial"/>
              <a:cs typeface="Arial"/>
            </a:endParaRPr>
          </a:p>
          <a:p>
            <a:pPr marL="11516"/>
            <a:r>
              <a:rPr sz="1542" b="1" spc="-9" dirty="0">
                <a:latin typeface="Arial"/>
                <a:cs typeface="Arial"/>
              </a:rPr>
              <a:t>variables</a:t>
            </a:r>
            <a:endParaRPr sz="1542">
              <a:latin typeface="Arial"/>
              <a:cs typeface="Arial"/>
            </a:endParaRPr>
          </a:p>
          <a:p>
            <a:pPr marL="237237"/>
            <a:r>
              <a:rPr sz="1542" b="1" spc="-5" dirty="0">
                <a:latin typeface="Arial"/>
                <a:cs typeface="Arial"/>
              </a:rPr>
              <a:t>real </a:t>
            </a:r>
            <a:r>
              <a:rPr sz="1542" b="1" spc="-5" dirty="0">
                <a:solidFill>
                  <a:srgbClr val="1A04C5"/>
                </a:solidFill>
                <a:latin typeface="Arial"/>
                <a:cs typeface="Arial"/>
              </a:rPr>
              <a:t>half_g </a:t>
            </a:r>
            <a:r>
              <a:rPr sz="1542" spc="-5" dirty="0">
                <a:latin typeface="Arial"/>
                <a:cs typeface="Arial"/>
              </a:rPr>
              <a:t>{m/s2};</a:t>
            </a:r>
            <a:endParaRPr sz="1542">
              <a:latin typeface="Arial"/>
              <a:cs typeface="Arial"/>
            </a:endParaRPr>
          </a:p>
          <a:p>
            <a:pPr marL="237237" marR="4793685" indent="-225721">
              <a:lnSpc>
                <a:spcPts val="1859"/>
              </a:lnSpc>
              <a:spcBef>
                <a:spcPts val="54"/>
              </a:spcBef>
            </a:pPr>
            <a:r>
              <a:rPr sz="1542" b="1" spc="-5" dirty="0">
                <a:latin typeface="Arial"/>
                <a:cs typeface="Arial"/>
              </a:rPr>
              <a:t>initialequations  </a:t>
            </a:r>
            <a:r>
              <a:rPr sz="1542" b="1" spc="-5" dirty="0">
                <a:solidFill>
                  <a:srgbClr val="1A04C5"/>
                </a:solidFill>
                <a:latin typeface="Arial"/>
                <a:cs typeface="Arial"/>
              </a:rPr>
              <a:t>half_g </a:t>
            </a:r>
            <a:r>
              <a:rPr sz="1542" dirty="0">
                <a:latin typeface="Arial"/>
                <a:cs typeface="Arial"/>
              </a:rPr>
              <a:t>=</a:t>
            </a:r>
            <a:r>
              <a:rPr sz="1542" spc="-50" dirty="0">
                <a:latin typeface="Arial"/>
                <a:cs typeface="Arial"/>
              </a:rPr>
              <a:t> </a:t>
            </a:r>
            <a:r>
              <a:rPr sz="1542" spc="-5" dirty="0">
                <a:latin typeface="Arial"/>
                <a:cs typeface="Arial"/>
              </a:rPr>
              <a:t>-0.5*</a:t>
            </a:r>
            <a:r>
              <a:rPr sz="1542" b="1" spc="-5" dirty="0">
                <a:solidFill>
                  <a:srgbClr val="A40020"/>
                </a:solidFill>
                <a:latin typeface="Arial"/>
                <a:cs typeface="Arial"/>
              </a:rPr>
              <a:t>g</a:t>
            </a:r>
            <a:r>
              <a:rPr sz="1542" spc="-5" dirty="0">
                <a:latin typeface="Arial"/>
                <a:cs typeface="Arial"/>
              </a:rPr>
              <a:t>;</a:t>
            </a:r>
            <a:endParaRPr sz="1542">
              <a:latin typeface="Arial"/>
              <a:cs typeface="Arial"/>
            </a:endParaRPr>
          </a:p>
          <a:p>
            <a:pPr marL="11516">
              <a:lnSpc>
                <a:spcPts val="1786"/>
              </a:lnSpc>
            </a:pPr>
            <a:r>
              <a:rPr sz="1542" b="1" spc="-5" dirty="0">
                <a:latin typeface="Arial"/>
                <a:cs typeface="Arial"/>
              </a:rPr>
              <a:t>equations</a:t>
            </a:r>
            <a:endParaRPr sz="1542">
              <a:latin typeface="Arial"/>
              <a:cs typeface="Arial"/>
            </a:endParaRPr>
          </a:p>
          <a:p>
            <a:pPr marL="462958" marR="3981781" indent="-225721"/>
            <a:r>
              <a:rPr sz="1542" b="1" spc="-9" dirty="0">
                <a:latin typeface="Arial"/>
                <a:cs typeface="Arial"/>
              </a:rPr>
              <a:t>if </a:t>
            </a:r>
            <a:r>
              <a:rPr sz="1542" b="1" spc="-5" dirty="0">
                <a:solidFill>
                  <a:srgbClr val="1A04C5"/>
                </a:solidFill>
                <a:latin typeface="Arial"/>
                <a:cs typeface="Arial"/>
              </a:rPr>
              <a:t>time </a:t>
            </a:r>
            <a:r>
              <a:rPr sz="1542" dirty="0">
                <a:latin typeface="Arial"/>
                <a:cs typeface="Arial"/>
              </a:rPr>
              <a:t>&lt; </a:t>
            </a:r>
            <a:r>
              <a:rPr sz="1542" b="1" spc="-5" dirty="0">
                <a:solidFill>
                  <a:srgbClr val="A40020"/>
                </a:solidFill>
                <a:latin typeface="Arial"/>
                <a:cs typeface="Arial"/>
              </a:rPr>
              <a:t>start_time</a:t>
            </a:r>
            <a:r>
              <a:rPr sz="1542" b="1" spc="-63" dirty="0">
                <a:solidFill>
                  <a:srgbClr val="A40020"/>
                </a:solidFill>
                <a:latin typeface="Arial"/>
                <a:cs typeface="Arial"/>
              </a:rPr>
              <a:t> </a:t>
            </a:r>
            <a:r>
              <a:rPr sz="1542" b="1" dirty="0">
                <a:latin typeface="Arial"/>
                <a:cs typeface="Arial"/>
              </a:rPr>
              <a:t>then  </a:t>
            </a:r>
            <a:r>
              <a:rPr sz="1542" b="1" dirty="0">
                <a:solidFill>
                  <a:srgbClr val="990099"/>
                </a:solidFill>
                <a:latin typeface="Arial"/>
                <a:cs typeface="Arial"/>
              </a:rPr>
              <a:t>output </a:t>
            </a:r>
            <a:r>
              <a:rPr sz="1542" dirty="0">
                <a:latin typeface="Arial"/>
                <a:cs typeface="Arial"/>
              </a:rPr>
              <a:t>=</a:t>
            </a:r>
            <a:r>
              <a:rPr sz="1542" spc="-14" dirty="0">
                <a:latin typeface="Arial"/>
                <a:cs typeface="Arial"/>
              </a:rPr>
              <a:t> </a:t>
            </a:r>
            <a:r>
              <a:rPr sz="1542" dirty="0">
                <a:latin typeface="Arial"/>
                <a:cs typeface="Arial"/>
              </a:rPr>
              <a:t>0;</a:t>
            </a:r>
            <a:endParaRPr sz="1542">
              <a:latin typeface="Arial"/>
              <a:cs typeface="Arial"/>
            </a:endParaRPr>
          </a:p>
          <a:p>
            <a:pPr marL="237237"/>
            <a:r>
              <a:rPr sz="1542" b="1" spc="-5" dirty="0">
                <a:latin typeface="Arial"/>
                <a:cs typeface="Arial"/>
              </a:rPr>
              <a:t>else</a:t>
            </a:r>
            <a:endParaRPr sz="1542">
              <a:latin typeface="Arial"/>
              <a:cs typeface="Arial"/>
            </a:endParaRPr>
          </a:p>
          <a:p>
            <a:pPr marL="462958"/>
            <a:r>
              <a:rPr sz="1542" b="1" dirty="0">
                <a:solidFill>
                  <a:srgbClr val="990099"/>
                </a:solidFill>
                <a:latin typeface="Arial"/>
                <a:cs typeface="Arial"/>
              </a:rPr>
              <a:t>output </a:t>
            </a:r>
            <a:r>
              <a:rPr sz="1542" dirty="0">
                <a:latin typeface="Arial"/>
                <a:cs typeface="Arial"/>
              </a:rPr>
              <a:t>= </a:t>
            </a:r>
            <a:r>
              <a:rPr sz="1542" spc="-5" dirty="0">
                <a:latin typeface="Arial"/>
                <a:cs typeface="Arial"/>
              </a:rPr>
              <a:t>half_g*( </a:t>
            </a:r>
            <a:r>
              <a:rPr sz="1542" spc="-9" dirty="0">
                <a:latin typeface="Arial"/>
                <a:cs typeface="Arial"/>
              </a:rPr>
              <a:t>(</a:t>
            </a:r>
            <a:r>
              <a:rPr sz="1542" b="1" spc="-9" dirty="0">
                <a:solidFill>
                  <a:srgbClr val="1A04C5"/>
                </a:solidFill>
                <a:latin typeface="Arial"/>
                <a:cs typeface="Arial"/>
              </a:rPr>
              <a:t>time</a:t>
            </a:r>
            <a:r>
              <a:rPr sz="1542" spc="-9" dirty="0">
                <a:latin typeface="Arial"/>
                <a:cs typeface="Arial"/>
              </a:rPr>
              <a:t>-</a:t>
            </a:r>
            <a:r>
              <a:rPr sz="1542" b="1" spc="-9" dirty="0">
                <a:solidFill>
                  <a:srgbClr val="A40020"/>
                </a:solidFill>
                <a:latin typeface="Arial"/>
                <a:cs typeface="Arial"/>
              </a:rPr>
              <a:t>start_time</a:t>
            </a:r>
            <a:r>
              <a:rPr sz="1542" spc="-9" dirty="0">
                <a:latin typeface="Arial"/>
                <a:cs typeface="Arial"/>
              </a:rPr>
              <a:t>)^2 </a:t>
            </a:r>
            <a:r>
              <a:rPr sz="1542" spc="-5" dirty="0">
                <a:latin typeface="Arial"/>
                <a:cs typeface="Arial"/>
              </a:rPr>
              <a:t>);</a:t>
            </a:r>
            <a:endParaRPr sz="1542">
              <a:latin typeface="Arial"/>
              <a:cs typeface="Arial"/>
            </a:endParaRPr>
          </a:p>
          <a:p>
            <a:pPr marL="11516" marR="5080442" indent="225721"/>
            <a:r>
              <a:rPr sz="1542" b="1" spc="-5" dirty="0">
                <a:latin typeface="Arial"/>
                <a:cs typeface="Arial"/>
              </a:rPr>
              <a:t>end</a:t>
            </a:r>
            <a:r>
              <a:rPr sz="1542" spc="-5" dirty="0">
                <a:latin typeface="Arial"/>
                <a:cs typeface="Arial"/>
              </a:rPr>
              <a:t>;  </a:t>
            </a:r>
            <a:r>
              <a:rPr sz="1542" b="1" spc="-9" dirty="0">
                <a:latin typeface="Arial"/>
                <a:cs typeface="Arial"/>
              </a:rPr>
              <a:t>f</a:t>
            </a:r>
            <a:r>
              <a:rPr sz="1542" b="1" spc="-5" dirty="0">
                <a:latin typeface="Arial"/>
                <a:cs typeface="Arial"/>
              </a:rPr>
              <a:t>i</a:t>
            </a:r>
            <a:r>
              <a:rPr sz="1542" b="1" dirty="0">
                <a:latin typeface="Arial"/>
                <a:cs typeface="Arial"/>
              </a:rPr>
              <a:t>na</a:t>
            </a:r>
            <a:r>
              <a:rPr sz="1542" b="1" spc="-5" dirty="0">
                <a:latin typeface="Arial"/>
                <a:cs typeface="Arial"/>
              </a:rPr>
              <a:t>l</a:t>
            </a:r>
            <a:r>
              <a:rPr sz="1542" b="1" spc="-9" dirty="0">
                <a:latin typeface="Arial"/>
                <a:cs typeface="Arial"/>
              </a:rPr>
              <a:t>e</a:t>
            </a:r>
            <a:r>
              <a:rPr sz="1542" b="1" spc="5" dirty="0">
                <a:latin typeface="Arial"/>
                <a:cs typeface="Arial"/>
              </a:rPr>
              <a:t>q</a:t>
            </a:r>
            <a:r>
              <a:rPr sz="1542" b="1" dirty="0">
                <a:latin typeface="Arial"/>
                <a:cs typeface="Arial"/>
              </a:rPr>
              <a:t>ua</a:t>
            </a:r>
            <a:r>
              <a:rPr sz="1542" b="1" spc="-9" dirty="0">
                <a:latin typeface="Arial"/>
                <a:cs typeface="Arial"/>
              </a:rPr>
              <a:t>t</a:t>
            </a:r>
            <a:r>
              <a:rPr sz="1542" b="1" spc="-5" dirty="0">
                <a:latin typeface="Arial"/>
                <a:cs typeface="Arial"/>
              </a:rPr>
              <a:t>i</a:t>
            </a:r>
            <a:r>
              <a:rPr sz="1542" b="1" spc="5" dirty="0">
                <a:latin typeface="Arial"/>
                <a:cs typeface="Arial"/>
              </a:rPr>
              <a:t>o</a:t>
            </a:r>
            <a:r>
              <a:rPr sz="1542" b="1" dirty="0">
                <a:latin typeface="Arial"/>
                <a:cs typeface="Arial"/>
              </a:rPr>
              <a:t>ns</a:t>
            </a:r>
            <a:endParaRPr sz="1542">
              <a:latin typeface="Arial"/>
              <a:cs typeface="Arial"/>
            </a:endParaRPr>
          </a:p>
          <a:p>
            <a:pPr marL="237237">
              <a:tabLst>
                <a:tab pos="3848192" algn="l"/>
              </a:tabLst>
            </a:pPr>
            <a:r>
              <a:rPr sz="1542" b="1" spc="-5" dirty="0">
                <a:latin typeface="Arial"/>
                <a:cs typeface="Arial"/>
              </a:rPr>
              <a:t>toMatlab</a:t>
            </a:r>
            <a:r>
              <a:rPr sz="1542" b="1" spc="23" dirty="0">
                <a:latin typeface="Arial"/>
                <a:cs typeface="Arial"/>
              </a:rPr>
              <a:t> </a:t>
            </a:r>
            <a:r>
              <a:rPr sz="1542" dirty="0">
                <a:latin typeface="Arial"/>
                <a:cs typeface="Arial"/>
              </a:rPr>
              <a:t>(</a:t>
            </a:r>
            <a:r>
              <a:rPr sz="1542" spc="5" dirty="0">
                <a:latin typeface="Arial"/>
                <a:cs typeface="Arial"/>
              </a:rPr>
              <a:t> </a:t>
            </a:r>
            <a:r>
              <a:rPr sz="1542" b="1" spc="-5" dirty="0">
                <a:solidFill>
                  <a:srgbClr val="990099"/>
                </a:solidFill>
                <a:latin typeface="Arial"/>
                <a:cs typeface="Arial"/>
              </a:rPr>
              <a:t>output</a:t>
            </a:r>
            <a:r>
              <a:rPr sz="1542" spc="-5" dirty="0">
                <a:latin typeface="Arial"/>
                <a:cs typeface="Arial"/>
              </a:rPr>
              <a:t>,out_</a:t>
            </a:r>
            <a:r>
              <a:rPr sz="1542" b="1" spc="-5" dirty="0">
                <a:solidFill>
                  <a:srgbClr val="993300"/>
                </a:solidFill>
                <a:latin typeface="Arial"/>
                <a:cs typeface="Arial"/>
              </a:rPr>
              <a:t>string</a:t>
            </a:r>
            <a:r>
              <a:rPr sz="1542" spc="-5" dirty="0">
                <a:latin typeface="Arial"/>
                <a:cs typeface="Arial"/>
              </a:rPr>
              <a:t>);	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// send output value to</a:t>
            </a:r>
            <a:r>
              <a:rPr sz="1542" spc="-36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1542" spc="-5" dirty="0">
                <a:solidFill>
                  <a:srgbClr val="007F00"/>
                </a:solidFill>
                <a:latin typeface="Arial"/>
                <a:cs typeface="Arial"/>
              </a:rPr>
              <a:t>Matlab</a:t>
            </a:r>
            <a:endParaRPr sz="154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592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3B601AF-3A29-4B8B-A6B1-58DD6E6B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Integral Form &amp; Differential Form</a:t>
            </a:r>
            <a:endParaRPr lang="en-GB" dirty="0"/>
          </a:p>
        </p:txBody>
      </p:sp>
      <p:sp>
        <p:nvSpPr>
          <p:cNvPr id="10" name="object 10"/>
          <p:cNvSpPr txBox="1"/>
          <p:nvPr/>
        </p:nvSpPr>
        <p:spPr>
          <a:xfrm>
            <a:off x="179512" y="4462019"/>
            <a:ext cx="8424936" cy="1402861"/>
          </a:xfrm>
          <a:prstGeom prst="rect">
            <a:avLst/>
          </a:prstGeom>
        </p:spPr>
        <p:txBody>
          <a:bodyPr vert="horz" wrap="square" lIns="0" tIns="107102" rIns="0" bIns="0" rtlCol="0">
            <a:spAutoFit/>
          </a:bodyPr>
          <a:lstStyle/>
          <a:p>
            <a:pPr marL="297266" indent="-285750">
              <a:spcBef>
                <a:spcPts val="843"/>
              </a:spcBef>
              <a:buFont typeface="Arial" panose="020B0604020202020204" pitchFamily="34" charset="0"/>
              <a:buChar char="•"/>
            </a:pPr>
            <a:r>
              <a:rPr sz="2360" spc="-5" dirty="0">
                <a:latin typeface="Arial"/>
                <a:cs typeface="Arial"/>
              </a:rPr>
              <a:t>Integral form </a:t>
            </a:r>
            <a:r>
              <a:rPr sz="2360" dirty="0">
                <a:latin typeface="Arial"/>
                <a:cs typeface="Arial"/>
              </a:rPr>
              <a:t>is </a:t>
            </a:r>
            <a:r>
              <a:rPr sz="2360" spc="-9" dirty="0">
                <a:latin typeface="Arial"/>
                <a:cs typeface="Arial"/>
              </a:rPr>
              <a:t>preferred: much easier </a:t>
            </a:r>
            <a:r>
              <a:rPr sz="2360" spc="-5" dirty="0">
                <a:latin typeface="Arial"/>
                <a:cs typeface="Arial"/>
              </a:rPr>
              <a:t>to</a:t>
            </a:r>
            <a:r>
              <a:rPr sz="2360" spc="23" dirty="0">
                <a:latin typeface="Arial"/>
                <a:cs typeface="Arial"/>
              </a:rPr>
              <a:t> </a:t>
            </a:r>
            <a:r>
              <a:rPr sz="2360" spc="-5" dirty="0">
                <a:latin typeface="Arial"/>
                <a:cs typeface="Arial"/>
              </a:rPr>
              <a:t>simulate</a:t>
            </a:r>
            <a:endParaRPr sz="2360" dirty="0">
              <a:latin typeface="Arial"/>
              <a:cs typeface="Arial"/>
            </a:endParaRPr>
          </a:p>
          <a:p>
            <a:pPr marL="297266" indent="-285750">
              <a:spcBef>
                <a:spcPts val="753"/>
              </a:spcBef>
              <a:buFont typeface="Arial" panose="020B0604020202020204" pitchFamily="34" charset="0"/>
              <a:buChar char="•"/>
            </a:pPr>
            <a:r>
              <a:rPr sz="2360" spc="-5" dirty="0">
                <a:latin typeface="Arial"/>
                <a:cs typeface="Arial"/>
              </a:rPr>
              <a:t>20-sim </a:t>
            </a:r>
            <a:r>
              <a:rPr sz="2360" dirty="0">
                <a:latin typeface="Arial"/>
                <a:cs typeface="Arial"/>
              </a:rPr>
              <a:t>will rewrite </a:t>
            </a:r>
            <a:r>
              <a:rPr sz="2360" spc="-9" dirty="0">
                <a:latin typeface="Arial"/>
                <a:cs typeface="Arial"/>
              </a:rPr>
              <a:t>differential forms </a:t>
            </a:r>
            <a:r>
              <a:rPr sz="2360" spc="-5" dirty="0">
                <a:latin typeface="Arial"/>
                <a:cs typeface="Arial"/>
              </a:rPr>
              <a:t>to </a:t>
            </a:r>
            <a:r>
              <a:rPr sz="2360" spc="-9" dirty="0">
                <a:latin typeface="Arial"/>
                <a:cs typeface="Arial"/>
              </a:rPr>
              <a:t>integral </a:t>
            </a:r>
            <a:r>
              <a:rPr sz="2360" spc="-5" dirty="0">
                <a:latin typeface="Arial"/>
                <a:cs typeface="Arial"/>
              </a:rPr>
              <a:t>form if</a:t>
            </a:r>
            <a:r>
              <a:rPr sz="2360" spc="113" dirty="0">
                <a:latin typeface="Arial"/>
                <a:cs typeface="Arial"/>
              </a:rPr>
              <a:t> </a:t>
            </a:r>
            <a:r>
              <a:rPr sz="2360" spc="-5" dirty="0">
                <a:latin typeface="Arial"/>
                <a:cs typeface="Arial"/>
              </a:rPr>
              <a:t>possible</a:t>
            </a:r>
            <a:endParaRPr lang="en-GB" sz="2360" spc="-5" dirty="0">
              <a:latin typeface="Arial"/>
              <a:cs typeface="Arial"/>
            </a:endParaRPr>
          </a:p>
          <a:p>
            <a:pPr marL="297266" indent="-285750">
              <a:spcBef>
                <a:spcPts val="753"/>
              </a:spcBef>
              <a:buFont typeface="Arial" panose="020B0604020202020204" pitchFamily="34" charset="0"/>
              <a:buChar char="•"/>
            </a:pPr>
            <a:r>
              <a:rPr lang="en-GB" sz="2360" dirty="0">
                <a:latin typeface="Arial"/>
                <a:cs typeface="Arial"/>
              </a:rPr>
              <a:t>Write </a:t>
            </a:r>
            <a:r>
              <a:rPr lang="en-GB" sz="2360" spc="-9" dirty="0">
                <a:latin typeface="Arial"/>
                <a:cs typeface="Arial"/>
              </a:rPr>
              <a:t>your </a:t>
            </a:r>
            <a:r>
              <a:rPr lang="en-GB" sz="2360" spc="9" dirty="0">
                <a:latin typeface="Arial"/>
                <a:cs typeface="Arial"/>
              </a:rPr>
              <a:t>own </a:t>
            </a:r>
            <a:r>
              <a:rPr lang="en-GB" sz="2360" spc="-5" dirty="0">
                <a:latin typeface="Arial"/>
                <a:cs typeface="Arial"/>
              </a:rPr>
              <a:t>equations </a:t>
            </a:r>
            <a:r>
              <a:rPr lang="en-GB" sz="2360" dirty="0">
                <a:latin typeface="Arial"/>
                <a:cs typeface="Arial"/>
              </a:rPr>
              <a:t>in </a:t>
            </a:r>
            <a:r>
              <a:rPr lang="en-GB" sz="2360" spc="-9" dirty="0">
                <a:latin typeface="Arial"/>
                <a:cs typeface="Arial"/>
              </a:rPr>
              <a:t>integral </a:t>
            </a:r>
            <a:r>
              <a:rPr lang="en-GB" sz="2360" spc="-5" dirty="0">
                <a:latin typeface="Arial"/>
                <a:cs typeface="Arial"/>
              </a:rPr>
              <a:t>form </a:t>
            </a:r>
            <a:r>
              <a:rPr lang="en-GB" sz="2360" dirty="0">
                <a:latin typeface="Arial"/>
                <a:cs typeface="Arial"/>
              </a:rPr>
              <a:t>if</a:t>
            </a:r>
            <a:r>
              <a:rPr lang="en-GB" sz="2360" spc="-14" dirty="0">
                <a:latin typeface="Arial"/>
                <a:cs typeface="Arial"/>
              </a:rPr>
              <a:t> </a:t>
            </a:r>
            <a:r>
              <a:rPr lang="en-GB" sz="2360" spc="-5" dirty="0">
                <a:latin typeface="Arial"/>
                <a:cs typeface="Arial"/>
              </a:rPr>
              <a:t>possible!</a:t>
            </a:r>
            <a:endParaRPr lang="en-GB" sz="2360" dirty="0">
              <a:latin typeface="Arial"/>
              <a:cs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3DADED-5D27-4953-A1AA-C3EB8FE67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6516216" cy="29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7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B38109-C95A-44D5-A9EB-A203D38E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77282C-08AB-415F-BF7A-24B38B23F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18</a:t>
            </a:fld>
            <a:endParaRPr lang="da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2B3685-1054-4168-94C6-0C5A7415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Numerical Integration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DCE07-A2B6-492C-A2F8-D03ECFD8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19106"/>
            <a:ext cx="8156183" cy="46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4888" y="3225214"/>
            <a:ext cx="1618050" cy="0"/>
          </a:xfrm>
          <a:custGeom>
            <a:avLst/>
            <a:gdLst/>
            <a:ahLst/>
            <a:cxnLst/>
            <a:rect l="l" t="t" r="r" b="b"/>
            <a:pathLst>
              <a:path w="1784350">
                <a:moveTo>
                  <a:pt x="0" y="0"/>
                </a:moveTo>
                <a:lnTo>
                  <a:pt x="1784349" y="0"/>
                </a:lnTo>
              </a:path>
            </a:pathLst>
          </a:custGeom>
          <a:ln w="1904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/>
          <p:nvPr/>
        </p:nvSpPr>
        <p:spPr>
          <a:xfrm>
            <a:off x="2664888" y="32252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4282938" y="32252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3464124" y="3225214"/>
            <a:ext cx="1152" cy="517085"/>
          </a:xfrm>
          <a:custGeom>
            <a:avLst/>
            <a:gdLst/>
            <a:ahLst/>
            <a:cxnLst/>
            <a:rect l="l" t="t" r="r" b="b"/>
            <a:pathLst>
              <a:path w="1270" h="570229">
                <a:moveTo>
                  <a:pt x="0" y="0"/>
                </a:moveTo>
                <a:lnTo>
                  <a:pt x="1269" y="570229"/>
                </a:lnTo>
              </a:path>
            </a:pathLst>
          </a:custGeom>
          <a:ln w="1904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3433031" y="3737693"/>
            <a:ext cx="64492" cy="97889"/>
          </a:xfrm>
          <a:custGeom>
            <a:avLst/>
            <a:gdLst/>
            <a:ahLst/>
            <a:cxnLst/>
            <a:rect l="l" t="t" r="r" b="b"/>
            <a:pathLst>
              <a:path w="71120" h="107950">
                <a:moveTo>
                  <a:pt x="71119" y="0"/>
                </a:moveTo>
                <a:lnTo>
                  <a:pt x="0" y="0"/>
                </a:lnTo>
                <a:lnTo>
                  <a:pt x="35559" y="107950"/>
                </a:lnTo>
                <a:lnTo>
                  <a:pt x="71119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868F09C-7270-434B-8A00-F1C974088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Euler</a:t>
            </a:r>
            <a:endParaRPr lang="en-GB" dirty="0"/>
          </a:p>
        </p:txBody>
      </p:sp>
      <p:sp>
        <p:nvSpPr>
          <p:cNvPr id="8" name="object 8"/>
          <p:cNvSpPr txBox="1"/>
          <p:nvPr/>
        </p:nvSpPr>
        <p:spPr>
          <a:xfrm>
            <a:off x="716319" y="2204864"/>
            <a:ext cx="2336096" cy="1251575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R="191172" algn="r">
              <a:lnSpc>
                <a:spcPts val="1220"/>
              </a:lnSpc>
              <a:spcBef>
                <a:spcPts val="82"/>
              </a:spcBef>
            </a:pPr>
            <a:r>
              <a:rPr sz="1315" i="1" spc="-14" dirty="0">
                <a:latin typeface="Times New Roman"/>
                <a:cs typeface="Times New Roman"/>
              </a:rPr>
              <a:t>k</a:t>
            </a:r>
            <a:r>
              <a:rPr sz="1315" i="1" spc="-9" dirty="0">
                <a:latin typeface="Times New Roman"/>
                <a:cs typeface="Times New Roman"/>
              </a:rPr>
              <a:t>T</a:t>
            </a:r>
            <a:endParaRPr sz="1315">
              <a:latin typeface="Times New Roman"/>
              <a:cs typeface="Times New Roman"/>
            </a:endParaRPr>
          </a:p>
          <a:p>
            <a:pPr marR="148561" algn="r">
              <a:lnSpc>
                <a:spcPts val="3449"/>
              </a:lnSpc>
              <a:tabLst>
                <a:tab pos="1934173" algn="l"/>
              </a:tabLst>
            </a:pPr>
            <a:r>
              <a:rPr sz="2176" i="1" dirty="0">
                <a:latin typeface="Times New Roman"/>
                <a:cs typeface="Times New Roman"/>
              </a:rPr>
              <a:t>x</a:t>
            </a:r>
            <a:r>
              <a:rPr sz="2176" i="1" spc="-354" dirty="0">
                <a:latin typeface="Times New Roman"/>
                <a:cs typeface="Times New Roman"/>
              </a:rPr>
              <a:t> </a:t>
            </a:r>
            <a:r>
              <a:rPr sz="2176" spc="163" dirty="0">
                <a:latin typeface="Lucida Sans Unicode"/>
                <a:cs typeface="Lucida Sans Unicode"/>
              </a:rPr>
              <a:t>(</a:t>
            </a:r>
            <a:r>
              <a:rPr sz="2176" i="1" dirty="0">
                <a:latin typeface="Times New Roman"/>
                <a:cs typeface="Times New Roman"/>
              </a:rPr>
              <a:t>t</a:t>
            </a:r>
            <a:r>
              <a:rPr sz="2176" i="1" spc="-336" dirty="0">
                <a:latin typeface="Times New Roman"/>
                <a:cs typeface="Times New Roman"/>
              </a:rPr>
              <a:t> </a:t>
            </a:r>
            <a:r>
              <a:rPr sz="2176" spc="36" dirty="0">
                <a:latin typeface="Lucida Sans Unicode"/>
                <a:cs typeface="Lucida Sans Unicode"/>
              </a:rPr>
              <a:t>)</a:t>
            </a:r>
            <a:r>
              <a:rPr sz="2176" spc="168" dirty="0">
                <a:latin typeface="Lucida Sans Unicode"/>
                <a:cs typeface="Lucida Sans Unicode"/>
              </a:rPr>
              <a:t>=</a:t>
            </a:r>
            <a:r>
              <a:rPr sz="2176" i="1" dirty="0">
                <a:latin typeface="Times New Roman"/>
                <a:cs typeface="Times New Roman"/>
              </a:rPr>
              <a:t>x</a:t>
            </a:r>
            <a:r>
              <a:rPr sz="2176" i="1" spc="-290" dirty="0">
                <a:latin typeface="Times New Roman"/>
                <a:cs typeface="Times New Roman"/>
              </a:rPr>
              <a:t> </a:t>
            </a:r>
            <a:r>
              <a:rPr sz="2176" spc="163" dirty="0">
                <a:latin typeface="Lucida Sans Unicode"/>
                <a:cs typeface="Lucida Sans Unicode"/>
              </a:rPr>
              <a:t>(</a:t>
            </a:r>
            <a:r>
              <a:rPr sz="2176" i="1" dirty="0">
                <a:latin typeface="Times New Roman"/>
                <a:cs typeface="Times New Roman"/>
              </a:rPr>
              <a:t>k</a:t>
            </a:r>
            <a:r>
              <a:rPr sz="2176" i="1" spc="-290" dirty="0">
                <a:latin typeface="Times New Roman"/>
                <a:cs typeface="Times New Roman"/>
              </a:rPr>
              <a:t> </a:t>
            </a:r>
            <a:r>
              <a:rPr sz="2176" spc="32" dirty="0">
                <a:latin typeface="Lucida Sans Unicode"/>
                <a:cs typeface="Lucida Sans Unicode"/>
              </a:rPr>
              <a:t>−</a:t>
            </a:r>
            <a:r>
              <a:rPr sz="2176" spc="136" dirty="0">
                <a:latin typeface="Times New Roman"/>
                <a:cs typeface="Times New Roman"/>
              </a:rPr>
              <a:t>1</a:t>
            </a:r>
            <a:r>
              <a:rPr sz="2176" spc="36" dirty="0">
                <a:latin typeface="Lucida Sans Unicode"/>
                <a:cs typeface="Lucida Sans Unicode"/>
              </a:rPr>
              <a:t>)</a:t>
            </a:r>
            <a:r>
              <a:rPr sz="2176" spc="-462" dirty="0">
                <a:latin typeface="Lucida Sans Unicode"/>
                <a:cs typeface="Lucida Sans Unicode"/>
              </a:rPr>
              <a:t>+</a:t>
            </a:r>
            <a:r>
              <a:rPr sz="2176" dirty="0">
                <a:latin typeface="Lucida Sans Unicode"/>
                <a:cs typeface="Lucida Sans Unicode"/>
              </a:rPr>
              <a:t>	</a:t>
            </a:r>
            <a:r>
              <a:rPr sz="4761" baseline="-4761" dirty="0">
                <a:latin typeface="Lucida Sans Unicode"/>
                <a:cs typeface="Lucida Sans Unicode"/>
              </a:rPr>
              <a:t>∫</a:t>
            </a:r>
            <a:endParaRPr sz="4761" baseline="-4761">
              <a:latin typeface="Lucida Sans Unicode"/>
              <a:cs typeface="Lucida Sans Unicode"/>
            </a:endParaRPr>
          </a:p>
          <a:p>
            <a:pPr marR="4607" algn="r">
              <a:spcBef>
                <a:spcPts val="91"/>
              </a:spcBef>
            </a:pPr>
            <a:r>
              <a:rPr sz="1315" spc="109" dirty="0">
                <a:latin typeface="Lucida Sans Unicode"/>
                <a:cs typeface="Lucida Sans Unicode"/>
              </a:rPr>
              <a:t>(</a:t>
            </a:r>
            <a:r>
              <a:rPr sz="1315" i="1" spc="91" dirty="0">
                <a:latin typeface="Times New Roman"/>
                <a:cs typeface="Times New Roman"/>
              </a:rPr>
              <a:t>k</a:t>
            </a:r>
            <a:r>
              <a:rPr sz="1315" spc="36" dirty="0">
                <a:latin typeface="Lucida Sans Unicode"/>
                <a:cs typeface="Lucida Sans Unicode"/>
              </a:rPr>
              <a:t>−</a:t>
            </a:r>
            <a:r>
              <a:rPr sz="1315" spc="18" dirty="0">
                <a:latin typeface="Times New Roman"/>
                <a:cs typeface="Times New Roman"/>
              </a:rPr>
              <a:t>1</a:t>
            </a:r>
            <a:r>
              <a:rPr sz="1315" spc="109" dirty="0">
                <a:latin typeface="Lucida Sans Unicode"/>
                <a:cs typeface="Lucida Sans Unicode"/>
              </a:rPr>
              <a:t>)</a:t>
            </a:r>
            <a:r>
              <a:rPr sz="1315" i="1" spc="-9" dirty="0">
                <a:latin typeface="Times New Roman"/>
                <a:cs typeface="Times New Roman"/>
              </a:rPr>
              <a:t>T</a:t>
            </a:r>
            <a:endParaRPr sz="131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9306" y="2439797"/>
            <a:ext cx="1326686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76" i="1" dirty="0">
                <a:latin typeface="Times New Roman"/>
                <a:cs typeface="Times New Roman"/>
              </a:rPr>
              <a:t>f</a:t>
            </a:r>
            <a:r>
              <a:rPr sz="2176" i="1" spc="118" dirty="0">
                <a:latin typeface="Times New Roman"/>
                <a:cs typeface="Times New Roman"/>
              </a:rPr>
              <a:t> </a:t>
            </a:r>
            <a:r>
              <a:rPr sz="2176" spc="27" dirty="0">
                <a:latin typeface="Lucida Sans Unicode"/>
                <a:cs typeface="Lucida Sans Unicode"/>
              </a:rPr>
              <a:t>(</a:t>
            </a:r>
            <a:r>
              <a:rPr sz="2176" spc="-422" dirty="0">
                <a:latin typeface="Lucida Sans Unicode"/>
                <a:cs typeface="Lucida Sans Unicode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x</a:t>
            </a:r>
            <a:r>
              <a:rPr sz="2176" i="1" spc="-168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,</a:t>
            </a:r>
            <a:r>
              <a:rPr sz="2176" i="1" spc="-281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u</a:t>
            </a:r>
            <a:r>
              <a:rPr sz="2176" i="1" spc="-150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,</a:t>
            </a:r>
            <a:r>
              <a:rPr sz="2176" i="1" spc="-281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t</a:t>
            </a:r>
            <a:r>
              <a:rPr sz="2176" i="1" spc="-345" dirty="0">
                <a:latin typeface="Times New Roman"/>
                <a:cs typeface="Times New Roman"/>
              </a:rPr>
              <a:t> </a:t>
            </a:r>
            <a:r>
              <a:rPr sz="2176" spc="27" dirty="0">
                <a:latin typeface="Lucida Sans Unicode"/>
                <a:cs typeface="Lucida Sans Unicode"/>
              </a:rPr>
              <a:t>)</a:t>
            </a:r>
            <a:r>
              <a:rPr sz="2176" spc="-485" dirty="0">
                <a:latin typeface="Lucida Sans Unicode"/>
                <a:cs typeface="Lucida Sans Unicode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dt</a:t>
            </a:r>
            <a:endParaRPr sz="217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5896" y="4053241"/>
            <a:ext cx="3984089" cy="1078972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821887">
              <a:spcBef>
                <a:spcPts val="91"/>
              </a:spcBef>
            </a:pPr>
            <a:r>
              <a:rPr sz="2176" i="1" spc="136" dirty="0">
                <a:latin typeface="Times New Roman"/>
                <a:cs typeface="Times New Roman"/>
              </a:rPr>
              <a:t>G</a:t>
            </a:r>
            <a:r>
              <a:rPr sz="2176" spc="136" dirty="0">
                <a:latin typeface="Lucida Sans Unicode"/>
                <a:cs typeface="Lucida Sans Unicode"/>
              </a:rPr>
              <a:t>=</a:t>
            </a:r>
            <a:r>
              <a:rPr sz="2176" i="1" spc="136" dirty="0">
                <a:latin typeface="Times New Roman"/>
                <a:cs typeface="Times New Roman"/>
              </a:rPr>
              <a:t>T</a:t>
            </a:r>
            <a:r>
              <a:rPr sz="2176" spc="136" dirty="0">
                <a:latin typeface="Lucida Sans Unicode"/>
                <a:cs typeface="Lucida Sans Unicode"/>
              </a:rPr>
              <a:t>⋅</a:t>
            </a:r>
            <a:r>
              <a:rPr sz="2176" i="1" spc="136" dirty="0">
                <a:latin typeface="Times New Roman"/>
                <a:cs typeface="Times New Roman"/>
              </a:rPr>
              <a:t>f </a:t>
            </a:r>
            <a:r>
              <a:rPr sz="2176" spc="82" dirty="0">
                <a:latin typeface="Lucida Sans Unicode"/>
                <a:cs typeface="Lucida Sans Unicode"/>
              </a:rPr>
              <a:t>(</a:t>
            </a:r>
            <a:r>
              <a:rPr sz="2176" i="1" spc="82" dirty="0">
                <a:latin typeface="Times New Roman"/>
                <a:cs typeface="Times New Roman"/>
              </a:rPr>
              <a:t>k</a:t>
            </a:r>
            <a:r>
              <a:rPr sz="2176" i="1" spc="-336" dirty="0">
                <a:latin typeface="Times New Roman"/>
                <a:cs typeface="Times New Roman"/>
              </a:rPr>
              <a:t> </a:t>
            </a:r>
            <a:r>
              <a:rPr sz="2176" spc="59" dirty="0">
                <a:latin typeface="Lucida Sans Unicode"/>
                <a:cs typeface="Lucida Sans Unicode"/>
              </a:rPr>
              <a:t>−</a:t>
            </a:r>
            <a:r>
              <a:rPr sz="2176" spc="59" dirty="0">
                <a:latin typeface="Times New Roman"/>
                <a:cs typeface="Times New Roman"/>
              </a:rPr>
              <a:t>1</a:t>
            </a:r>
            <a:r>
              <a:rPr sz="2176" spc="59" dirty="0">
                <a:latin typeface="Lucida Sans Unicode"/>
                <a:cs typeface="Lucida Sans Unicode"/>
              </a:rPr>
              <a:t>)</a:t>
            </a:r>
            <a:endParaRPr sz="2176" dirty="0">
              <a:latin typeface="Lucida Sans Unicode"/>
              <a:cs typeface="Lucida Sans Unicode"/>
            </a:endParaRPr>
          </a:p>
          <a:p>
            <a:pPr>
              <a:spcBef>
                <a:spcPts val="27"/>
              </a:spcBef>
            </a:pPr>
            <a:endParaRPr sz="2584" dirty="0">
              <a:latin typeface="Times New Roman"/>
              <a:cs typeface="Times New Roman"/>
            </a:endParaRPr>
          </a:p>
          <a:p>
            <a:pPr marL="11516"/>
            <a:r>
              <a:rPr sz="2176" i="1" spc="-449" dirty="0">
                <a:latin typeface="Times New Roman"/>
                <a:cs typeface="Times New Roman"/>
              </a:rPr>
              <a:t>x</a:t>
            </a:r>
            <a:r>
              <a:rPr sz="3264" spc="-673" baseline="-3472" dirty="0">
                <a:latin typeface="Lucida Sans Unicode"/>
                <a:cs typeface="Lucida Sans Unicode"/>
              </a:rPr>
              <a:t>̃</a:t>
            </a:r>
            <a:r>
              <a:rPr sz="3264" spc="-496" baseline="-3472" dirty="0">
                <a:latin typeface="Lucida Sans Unicode"/>
                <a:cs typeface="Lucida Sans Unicode"/>
              </a:rPr>
              <a:t> </a:t>
            </a:r>
            <a:r>
              <a:rPr lang="en-GB" sz="3264" spc="-496" baseline="-3472" dirty="0">
                <a:latin typeface="Lucida Sans Unicode"/>
                <a:cs typeface="Lucida Sans Unicode"/>
              </a:rPr>
              <a:t> </a:t>
            </a:r>
            <a:r>
              <a:rPr sz="2176" spc="27" dirty="0">
                <a:latin typeface="Lucida Sans Unicode"/>
                <a:cs typeface="Lucida Sans Unicode"/>
              </a:rPr>
              <a:t>(</a:t>
            </a:r>
            <a:r>
              <a:rPr sz="2176" i="1" dirty="0">
                <a:latin typeface="Times New Roman"/>
                <a:cs typeface="Times New Roman"/>
              </a:rPr>
              <a:t>k</a:t>
            </a:r>
            <a:r>
              <a:rPr sz="2176" spc="-18" dirty="0">
                <a:latin typeface="Lucida Sans Unicode"/>
                <a:cs typeface="Lucida Sans Unicode"/>
              </a:rPr>
              <a:t>)=</a:t>
            </a:r>
            <a:r>
              <a:rPr sz="2176" spc="-458" dirty="0">
                <a:latin typeface="Lucida Sans Unicode"/>
                <a:cs typeface="Lucida Sans Unicode"/>
              </a:rPr>
              <a:t> </a:t>
            </a:r>
            <a:r>
              <a:rPr sz="2176" i="1" spc="-449" dirty="0">
                <a:latin typeface="Times New Roman"/>
                <a:cs typeface="Times New Roman"/>
              </a:rPr>
              <a:t>x</a:t>
            </a:r>
            <a:r>
              <a:rPr sz="3264" spc="-673" baseline="-3472" dirty="0">
                <a:latin typeface="Lucida Sans Unicode"/>
                <a:cs typeface="Lucida Sans Unicode"/>
              </a:rPr>
              <a:t>̃</a:t>
            </a:r>
            <a:r>
              <a:rPr sz="3264" spc="-401" baseline="-3472" dirty="0">
                <a:latin typeface="Lucida Sans Unicode"/>
                <a:cs typeface="Lucida Sans Unicode"/>
              </a:rPr>
              <a:t> </a:t>
            </a:r>
            <a:r>
              <a:rPr lang="en-GB" sz="3264" spc="-401" baseline="-3472" dirty="0">
                <a:latin typeface="Lucida Sans Unicode"/>
                <a:cs typeface="Lucida Sans Unicode"/>
              </a:rPr>
              <a:t> </a:t>
            </a:r>
            <a:r>
              <a:rPr sz="2176" spc="82" dirty="0">
                <a:latin typeface="Lucida Sans Unicode"/>
                <a:cs typeface="Lucida Sans Unicode"/>
              </a:rPr>
              <a:t>(</a:t>
            </a:r>
            <a:r>
              <a:rPr sz="2176" i="1" spc="82" dirty="0">
                <a:latin typeface="Times New Roman"/>
                <a:cs typeface="Times New Roman"/>
              </a:rPr>
              <a:t>k</a:t>
            </a:r>
            <a:r>
              <a:rPr sz="2176" i="1" spc="-295" dirty="0">
                <a:latin typeface="Times New Roman"/>
                <a:cs typeface="Times New Roman"/>
              </a:rPr>
              <a:t> </a:t>
            </a:r>
            <a:r>
              <a:rPr sz="2176" spc="45" dirty="0">
                <a:latin typeface="Lucida Sans Unicode"/>
                <a:cs typeface="Lucida Sans Unicode"/>
              </a:rPr>
              <a:t>−</a:t>
            </a:r>
            <a:r>
              <a:rPr sz="2176" spc="45" dirty="0">
                <a:latin typeface="Times New Roman"/>
                <a:cs typeface="Times New Roman"/>
              </a:rPr>
              <a:t>1</a:t>
            </a:r>
            <a:r>
              <a:rPr sz="2176" spc="45" dirty="0">
                <a:latin typeface="Lucida Sans Unicode"/>
                <a:cs typeface="Lucida Sans Unicode"/>
              </a:rPr>
              <a:t>)+</a:t>
            </a:r>
            <a:r>
              <a:rPr sz="2176" i="1" spc="45" dirty="0">
                <a:latin typeface="Times New Roman"/>
                <a:cs typeface="Times New Roman"/>
              </a:rPr>
              <a:t>T</a:t>
            </a:r>
            <a:r>
              <a:rPr sz="2176" spc="45" dirty="0">
                <a:latin typeface="Lucida Sans Unicode"/>
                <a:cs typeface="Lucida Sans Unicode"/>
              </a:rPr>
              <a:t>⋅</a:t>
            </a:r>
            <a:r>
              <a:rPr sz="2176" i="1" spc="45" dirty="0">
                <a:latin typeface="Times New Roman"/>
                <a:cs typeface="Times New Roman"/>
              </a:rPr>
              <a:t>f</a:t>
            </a:r>
            <a:r>
              <a:rPr sz="2176" i="1" spc="136" dirty="0">
                <a:latin typeface="Times New Roman"/>
                <a:cs typeface="Times New Roman"/>
              </a:rPr>
              <a:t> </a:t>
            </a:r>
            <a:r>
              <a:rPr sz="2176" spc="77" dirty="0">
                <a:latin typeface="Lucida Sans Unicode"/>
                <a:cs typeface="Lucida Sans Unicode"/>
              </a:rPr>
              <a:t>(</a:t>
            </a:r>
            <a:r>
              <a:rPr sz="2176" i="1" spc="77" dirty="0">
                <a:latin typeface="Times New Roman"/>
                <a:cs typeface="Times New Roman"/>
              </a:rPr>
              <a:t>k</a:t>
            </a:r>
            <a:r>
              <a:rPr sz="2176" i="1" spc="-295" dirty="0">
                <a:latin typeface="Times New Roman"/>
                <a:cs typeface="Times New Roman"/>
              </a:rPr>
              <a:t> </a:t>
            </a:r>
            <a:r>
              <a:rPr sz="2176" spc="59" dirty="0">
                <a:latin typeface="Lucida Sans Unicode"/>
                <a:cs typeface="Lucida Sans Unicode"/>
              </a:rPr>
              <a:t>−</a:t>
            </a:r>
            <a:r>
              <a:rPr sz="2176" spc="59" dirty="0">
                <a:latin typeface="Times New Roman"/>
                <a:cs typeface="Times New Roman"/>
              </a:rPr>
              <a:t>1</a:t>
            </a:r>
            <a:r>
              <a:rPr sz="2176" spc="59" dirty="0">
                <a:latin typeface="Lucida Sans Unicode"/>
                <a:cs typeface="Lucida Sans Unicode"/>
              </a:rPr>
              <a:t>)</a:t>
            </a:r>
            <a:endParaRPr sz="2176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6762" y="2224441"/>
            <a:ext cx="3917870" cy="3528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7452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151D7D-0C1F-4C72-8EE7-C7E83D329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79C09-13EA-4CBC-8D7E-6C51589F2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2</a:t>
            </a:fld>
            <a:endParaRPr lang="da-DK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Sketch to ...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4659566" y="1634748"/>
            <a:ext cx="3917869" cy="3167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611560" y="1654326"/>
            <a:ext cx="3917869" cy="3163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1908303" y="4890427"/>
            <a:ext cx="1339354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Controller</a:t>
            </a:r>
            <a:endParaRPr sz="2358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6269" y="4890427"/>
            <a:ext cx="2098283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Physical</a:t>
            </a:r>
            <a:r>
              <a:rPr sz="2358" spc="-45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System</a:t>
            </a:r>
            <a:endParaRPr sz="2358">
              <a:latin typeface="Ebrima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417727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5476" y="3333891"/>
            <a:ext cx="172746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499" y="0"/>
                </a:lnTo>
              </a:path>
            </a:pathLst>
          </a:custGeom>
          <a:ln w="130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 txBox="1"/>
          <p:nvPr/>
        </p:nvSpPr>
        <p:spPr>
          <a:xfrm>
            <a:off x="1869108" y="3307402"/>
            <a:ext cx="100192" cy="18965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34" spc="-27" dirty="0">
                <a:latin typeface="Arial"/>
                <a:cs typeface="Arial"/>
              </a:rPr>
              <a:t>1</a:t>
            </a:r>
            <a:endParaRPr sz="11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282" y="3307402"/>
            <a:ext cx="100192" cy="18965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34" spc="-27" dirty="0">
                <a:latin typeface="Arial"/>
                <a:cs typeface="Arial"/>
              </a:rPr>
              <a:t>2</a:t>
            </a:r>
            <a:endParaRPr sz="113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8417" y="3307402"/>
            <a:ext cx="100192" cy="18965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34" spc="-27" dirty="0">
                <a:latin typeface="Arial"/>
                <a:cs typeface="Arial"/>
              </a:rPr>
              <a:t>3</a:t>
            </a:r>
            <a:endParaRPr sz="113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0689" y="3307402"/>
            <a:ext cx="100192" cy="189652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16">
              <a:spcBef>
                <a:spcPts val="118"/>
              </a:spcBef>
            </a:pPr>
            <a:r>
              <a:rPr sz="1134" spc="-27" dirty="0">
                <a:latin typeface="Arial"/>
                <a:cs typeface="Arial"/>
              </a:rPr>
              <a:t>4</a:t>
            </a:r>
            <a:endParaRPr sz="113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9428" y="3043678"/>
            <a:ext cx="1733790" cy="73267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  <a:tabLst>
                <a:tab pos="1140695" algn="l"/>
              </a:tabLst>
            </a:pPr>
            <a:r>
              <a:rPr sz="1995" spc="-100" dirty="0">
                <a:latin typeface="Arial"/>
                <a:cs typeface="Arial"/>
              </a:rPr>
              <a:t>G </a:t>
            </a:r>
            <a:r>
              <a:rPr sz="1995" spc="-476" dirty="0">
                <a:latin typeface="Symbol"/>
                <a:cs typeface="Symbol"/>
              </a:rPr>
              <a:t></a:t>
            </a:r>
            <a:r>
              <a:rPr sz="1995" spc="-476" dirty="0">
                <a:latin typeface="Times New Roman"/>
                <a:cs typeface="Times New Roman"/>
              </a:rPr>
              <a:t>                           </a:t>
            </a:r>
            <a:r>
              <a:rPr sz="1995" spc="-458" dirty="0">
                <a:latin typeface="Times New Roman"/>
                <a:cs typeface="Times New Roman"/>
              </a:rPr>
              <a:t> </a:t>
            </a:r>
            <a:r>
              <a:rPr sz="2992" spc="-115" baseline="35353" dirty="0">
                <a:latin typeface="Arial"/>
                <a:cs typeface="Arial"/>
              </a:rPr>
              <a:t>T</a:t>
            </a:r>
            <a:r>
              <a:rPr sz="2992" spc="-81" baseline="35353" dirty="0">
                <a:latin typeface="Arial"/>
                <a:cs typeface="Arial"/>
              </a:rPr>
              <a:t> </a:t>
            </a:r>
            <a:r>
              <a:rPr sz="1995" spc="-277" dirty="0">
                <a:latin typeface="Symbol"/>
                <a:cs typeface="Symbol"/>
              </a:rPr>
              <a:t></a:t>
            </a:r>
            <a:r>
              <a:rPr sz="4013" spc="-414" baseline="-3766" dirty="0">
                <a:latin typeface="Symbol"/>
                <a:cs typeface="Symbol"/>
              </a:rPr>
              <a:t></a:t>
            </a:r>
            <a:r>
              <a:rPr sz="1995" spc="-277" dirty="0">
                <a:latin typeface="Arial"/>
                <a:cs typeface="Arial"/>
              </a:rPr>
              <a:t>k	</a:t>
            </a:r>
            <a:r>
              <a:rPr sz="1995" spc="-73" dirty="0">
                <a:latin typeface="Arial"/>
                <a:cs typeface="Arial"/>
              </a:rPr>
              <a:t>+ 2</a:t>
            </a:r>
            <a:r>
              <a:rPr sz="1995" spc="-295" dirty="0">
                <a:latin typeface="Arial"/>
                <a:cs typeface="Arial"/>
              </a:rPr>
              <a:t> </a:t>
            </a:r>
            <a:r>
              <a:rPr sz="1995" spc="-254" dirty="0">
                <a:latin typeface="Symbol"/>
                <a:cs typeface="Symbol"/>
              </a:rPr>
              <a:t></a:t>
            </a:r>
            <a:r>
              <a:rPr sz="1995" spc="-254" dirty="0">
                <a:latin typeface="Arial"/>
                <a:cs typeface="Arial"/>
              </a:rPr>
              <a:t>k</a:t>
            </a:r>
            <a:endParaRPr sz="199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2543" y="3043678"/>
            <a:ext cx="1307684" cy="425671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  <a:tabLst>
                <a:tab pos="784263" algn="l"/>
                <a:tab pos="1248373" algn="l"/>
              </a:tabLst>
            </a:pPr>
            <a:r>
              <a:rPr sz="1995" spc="-73" dirty="0">
                <a:latin typeface="Arial"/>
                <a:cs typeface="Arial"/>
              </a:rPr>
              <a:t>+</a:t>
            </a:r>
            <a:r>
              <a:rPr sz="1995" spc="-36" dirty="0">
                <a:latin typeface="Arial"/>
                <a:cs typeface="Arial"/>
              </a:rPr>
              <a:t> </a:t>
            </a:r>
            <a:r>
              <a:rPr sz="1995" spc="-73" dirty="0">
                <a:latin typeface="Arial"/>
                <a:cs typeface="Arial"/>
              </a:rPr>
              <a:t>2</a:t>
            </a:r>
            <a:r>
              <a:rPr sz="1995" spc="-263" dirty="0">
                <a:latin typeface="Arial"/>
                <a:cs typeface="Arial"/>
              </a:rPr>
              <a:t> </a:t>
            </a:r>
            <a:r>
              <a:rPr sz="1995" spc="-453" dirty="0">
                <a:latin typeface="Symbol"/>
                <a:cs typeface="Symbol"/>
              </a:rPr>
              <a:t></a:t>
            </a:r>
            <a:r>
              <a:rPr sz="1995" spc="-63" dirty="0">
                <a:latin typeface="Arial"/>
                <a:cs typeface="Arial"/>
              </a:rPr>
              <a:t>k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1995" spc="-73" dirty="0">
                <a:latin typeface="Arial"/>
                <a:cs typeface="Arial"/>
              </a:rPr>
              <a:t>+</a:t>
            </a:r>
            <a:r>
              <a:rPr sz="1995" spc="-36" dirty="0">
                <a:latin typeface="Arial"/>
                <a:cs typeface="Arial"/>
              </a:rPr>
              <a:t> </a:t>
            </a:r>
            <a:r>
              <a:rPr sz="1995" spc="-63" dirty="0">
                <a:latin typeface="Arial"/>
                <a:cs typeface="Arial"/>
              </a:rPr>
              <a:t>k</a:t>
            </a:r>
            <a:r>
              <a:rPr sz="1995" dirty="0">
                <a:latin typeface="Arial"/>
                <a:cs typeface="Arial"/>
              </a:rPr>
              <a:t>	</a:t>
            </a:r>
            <a:r>
              <a:rPr sz="4013" spc="-782" baseline="-3766" dirty="0">
                <a:latin typeface="Symbol"/>
                <a:cs typeface="Symbol"/>
              </a:rPr>
              <a:t></a:t>
            </a:r>
            <a:endParaRPr sz="4013" baseline="-3766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5841" y="3329284"/>
            <a:ext cx="155471" cy="31979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995" spc="-73" dirty="0">
                <a:latin typeface="Arial"/>
                <a:cs typeface="Arial"/>
              </a:rPr>
              <a:t>6</a:t>
            </a:r>
            <a:endParaRPr sz="199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9799" y="1844824"/>
            <a:ext cx="431288" cy="758911"/>
          </a:xfrm>
          <a:prstGeom prst="rect">
            <a:avLst/>
          </a:prstGeom>
        </p:spPr>
        <p:txBody>
          <a:bodyPr vert="horz" wrap="square" lIns="0" tIns="14971" rIns="0" bIns="0" rtlCol="0">
            <a:spAutoFit/>
          </a:bodyPr>
          <a:lstStyle/>
          <a:p>
            <a:pPr marL="1152" algn="ctr">
              <a:lnSpc>
                <a:spcPts val="1256"/>
              </a:lnSpc>
              <a:spcBef>
                <a:spcPts val="118"/>
              </a:spcBef>
            </a:pPr>
            <a:r>
              <a:rPr sz="1134" spc="-18" dirty="0">
                <a:latin typeface="Arial"/>
                <a:cs typeface="Arial"/>
              </a:rPr>
              <a:t>kT</a:t>
            </a:r>
            <a:endParaRPr sz="1134">
              <a:latin typeface="Arial"/>
              <a:cs typeface="Arial"/>
            </a:endParaRPr>
          </a:p>
          <a:p>
            <a:pPr marR="21881" algn="ctr">
              <a:lnSpc>
                <a:spcPts val="3342"/>
              </a:lnSpc>
            </a:pPr>
            <a:r>
              <a:rPr sz="2992" spc="-358" dirty="0">
                <a:latin typeface="Symbol"/>
                <a:cs typeface="Symbol"/>
              </a:rPr>
              <a:t></a:t>
            </a:r>
            <a:endParaRPr sz="2992">
              <a:latin typeface="Symbol"/>
              <a:cs typeface="Symbol"/>
            </a:endParaRPr>
          </a:p>
          <a:p>
            <a:pPr algn="ctr">
              <a:lnSpc>
                <a:spcPts val="1215"/>
              </a:lnSpc>
            </a:pPr>
            <a:r>
              <a:rPr sz="1134" spc="-59" dirty="0">
                <a:latin typeface="Arial"/>
                <a:cs typeface="Arial"/>
              </a:rPr>
              <a:t>(k</a:t>
            </a:r>
            <a:r>
              <a:rPr sz="1134" spc="-59" dirty="0">
                <a:latin typeface="Symbol"/>
                <a:cs typeface="Symbol"/>
              </a:rPr>
              <a:t></a:t>
            </a:r>
            <a:r>
              <a:rPr sz="1134" spc="-199" dirty="0">
                <a:latin typeface="Times New Roman"/>
                <a:cs typeface="Times New Roman"/>
              </a:rPr>
              <a:t> </a:t>
            </a:r>
            <a:r>
              <a:rPr sz="1134" spc="-36" dirty="0">
                <a:latin typeface="Arial"/>
                <a:cs typeface="Arial"/>
              </a:rPr>
              <a:t>1)T</a:t>
            </a:r>
            <a:endParaRPr sz="113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446" y="2027935"/>
            <a:ext cx="1539738" cy="31979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995" spc="-23" dirty="0">
                <a:latin typeface="Arial"/>
                <a:cs typeface="Arial"/>
              </a:rPr>
              <a:t>x(k) </a:t>
            </a:r>
            <a:r>
              <a:rPr sz="1995" spc="-476" dirty="0">
                <a:latin typeface="Symbol"/>
                <a:cs typeface="Symbol"/>
              </a:rPr>
              <a:t></a:t>
            </a:r>
            <a:r>
              <a:rPr sz="1995" spc="-476" dirty="0">
                <a:latin typeface="Times New Roman"/>
                <a:cs typeface="Times New Roman"/>
              </a:rPr>
              <a:t> </a:t>
            </a:r>
            <a:r>
              <a:rPr sz="1995" spc="-54" dirty="0">
                <a:latin typeface="Arial"/>
                <a:cs typeface="Arial"/>
              </a:rPr>
              <a:t>x(k </a:t>
            </a:r>
            <a:r>
              <a:rPr sz="1995" spc="-476" dirty="0">
                <a:latin typeface="Symbol"/>
                <a:cs typeface="Symbol"/>
              </a:rPr>
              <a:t></a:t>
            </a:r>
            <a:r>
              <a:rPr sz="1995" spc="-476" dirty="0">
                <a:latin typeface="Times New Roman"/>
                <a:cs typeface="Times New Roman"/>
              </a:rPr>
              <a:t> </a:t>
            </a:r>
            <a:r>
              <a:rPr sz="1995" spc="-168" dirty="0">
                <a:latin typeface="Arial"/>
                <a:cs typeface="Arial"/>
              </a:rPr>
              <a:t>1)</a:t>
            </a:r>
            <a:r>
              <a:rPr sz="1995" spc="-358" dirty="0">
                <a:latin typeface="Arial"/>
                <a:cs typeface="Arial"/>
              </a:rPr>
              <a:t> </a:t>
            </a:r>
            <a:r>
              <a:rPr sz="1995" spc="-476" dirty="0">
                <a:latin typeface="Symbol"/>
                <a:cs typeface="Symbol"/>
              </a:rPr>
              <a:t></a:t>
            </a:r>
            <a:endParaRPr sz="199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7102" y="2027935"/>
            <a:ext cx="944918" cy="31979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995" spc="-14" dirty="0">
                <a:latin typeface="Arial"/>
                <a:cs typeface="Arial"/>
              </a:rPr>
              <a:t>f(x,u,t)dt</a:t>
            </a:r>
            <a:endParaRPr sz="1995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86574" y="2699338"/>
            <a:ext cx="1590411" cy="0"/>
          </a:xfrm>
          <a:custGeom>
            <a:avLst/>
            <a:gdLst/>
            <a:ahLst/>
            <a:cxnLst/>
            <a:rect l="l" t="t" r="r" b="b"/>
            <a:pathLst>
              <a:path w="1753870">
                <a:moveTo>
                  <a:pt x="0" y="0"/>
                </a:moveTo>
                <a:lnTo>
                  <a:pt x="1753870" y="0"/>
                </a:lnTo>
              </a:path>
            </a:pathLst>
          </a:custGeom>
          <a:ln w="1904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1986574" y="26993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/>
          <p:nvPr/>
        </p:nvSpPr>
        <p:spPr>
          <a:xfrm>
            <a:off x="3576985" y="269933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/>
          <p:nvPr/>
        </p:nvSpPr>
        <p:spPr>
          <a:xfrm>
            <a:off x="2803084" y="2699338"/>
            <a:ext cx="0" cy="287909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19048">
            <a:solidFill>
              <a:srgbClr val="007F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2770839" y="2982642"/>
            <a:ext cx="64492" cy="97889"/>
          </a:xfrm>
          <a:custGeom>
            <a:avLst/>
            <a:gdLst/>
            <a:ahLst/>
            <a:cxnLst/>
            <a:rect l="l" t="t" r="r" b="b"/>
            <a:pathLst>
              <a:path w="71119" h="107950">
                <a:moveTo>
                  <a:pt x="71119" y="0"/>
                </a:moveTo>
                <a:lnTo>
                  <a:pt x="0" y="0"/>
                </a:lnTo>
                <a:lnTo>
                  <a:pt x="35560" y="107950"/>
                </a:lnTo>
                <a:lnTo>
                  <a:pt x="71119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 txBox="1"/>
          <p:nvPr/>
        </p:nvSpPr>
        <p:spPr>
          <a:xfrm>
            <a:off x="952403" y="3849825"/>
            <a:ext cx="2441471" cy="31979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995" spc="-32" dirty="0">
                <a:latin typeface="Arial"/>
                <a:cs typeface="Arial"/>
              </a:rPr>
              <a:t>k</a:t>
            </a:r>
            <a:r>
              <a:rPr sz="1700" spc="-47" baseline="-26666" dirty="0">
                <a:latin typeface="Arial"/>
                <a:cs typeface="Arial"/>
              </a:rPr>
              <a:t>1 </a:t>
            </a:r>
            <a:r>
              <a:rPr sz="1995" spc="-73" dirty="0">
                <a:latin typeface="Arial"/>
                <a:cs typeface="Arial"/>
              </a:rPr>
              <a:t>=</a:t>
            </a:r>
            <a:r>
              <a:rPr sz="1995" spc="32" dirty="0">
                <a:latin typeface="Arial"/>
                <a:cs typeface="Arial"/>
              </a:rPr>
              <a:t> </a:t>
            </a:r>
            <a:r>
              <a:rPr sz="1995" spc="-50" dirty="0">
                <a:latin typeface="Arial"/>
                <a:cs typeface="Arial"/>
              </a:rPr>
              <a:t>f(x(k-1),u(k-1),k-1)</a:t>
            </a:r>
            <a:endParaRPr sz="199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00011" y="4674397"/>
            <a:ext cx="171594" cy="0"/>
          </a:xfrm>
          <a:custGeom>
            <a:avLst/>
            <a:gdLst/>
            <a:ahLst/>
            <a:cxnLst/>
            <a:rect l="l" t="t" r="r" b="b"/>
            <a:pathLst>
              <a:path w="189230">
                <a:moveTo>
                  <a:pt x="0" y="0"/>
                </a:moveTo>
                <a:lnTo>
                  <a:pt x="189230" y="0"/>
                </a:lnTo>
              </a:path>
            </a:pathLst>
          </a:custGeom>
          <a:ln w="13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3316715" y="4674397"/>
            <a:ext cx="149713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13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3893686" y="4674397"/>
            <a:ext cx="149713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13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 txBox="1"/>
          <p:nvPr/>
        </p:nvSpPr>
        <p:spPr>
          <a:xfrm>
            <a:off x="2400011" y="4312782"/>
            <a:ext cx="1652599" cy="31979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  <a:tabLst>
                <a:tab pos="933401" algn="l"/>
                <a:tab pos="1508066" algn="l"/>
              </a:tabLst>
            </a:pPr>
            <a:r>
              <a:rPr sz="1995" spc="-77" dirty="0">
                <a:latin typeface="Arial"/>
                <a:cs typeface="Arial"/>
              </a:rPr>
              <a:t>T	</a:t>
            </a:r>
            <a:r>
              <a:rPr sz="1995" spc="-73" dirty="0">
                <a:latin typeface="Arial"/>
                <a:cs typeface="Arial"/>
              </a:rPr>
              <a:t>1	1</a:t>
            </a:r>
            <a:endParaRPr sz="1995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00011" y="5346953"/>
            <a:ext cx="172746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1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object 24"/>
          <p:cNvSpPr/>
          <p:nvPr/>
        </p:nvSpPr>
        <p:spPr>
          <a:xfrm>
            <a:off x="3345506" y="5346953"/>
            <a:ext cx="149713" cy="0"/>
          </a:xfrm>
          <a:custGeom>
            <a:avLst/>
            <a:gdLst/>
            <a:ahLst/>
            <a:cxnLst/>
            <a:rect l="l" t="t" r="r" b="b"/>
            <a:pathLst>
              <a:path w="165100">
                <a:moveTo>
                  <a:pt x="0" y="0"/>
                </a:moveTo>
                <a:lnTo>
                  <a:pt x="165100" y="0"/>
                </a:lnTo>
              </a:path>
            </a:pathLst>
          </a:custGeom>
          <a:ln w="1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/>
          <p:nvPr/>
        </p:nvSpPr>
        <p:spPr>
          <a:xfrm>
            <a:off x="3921325" y="5346953"/>
            <a:ext cx="150864" cy="0"/>
          </a:xfrm>
          <a:custGeom>
            <a:avLst/>
            <a:gdLst/>
            <a:ahLst/>
            <a:cxnLst/>
            <a:rect l="l" t="t" r="r" b="b"/>
            <a:pathLst>
              <a:path w="166370">
                <a:moveTo>
                  <a:pt x="0" y="0"/>
                </a:moveTo>
                <a:lnTo>
                  <a:pt x="166370" y="0"/>
                </a:lnTo>
              </a:path>
            </a:pathLst>
          </a:custGeom>
          <a:ln w="1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 txBox="1"/>
          <p:nvPr/>
        </p:nvSpPr>
        <p:spPr>
          <a:xfrm>
            <a:off x="2400011" y="4984188"/>
            <a:ext cx="1681390" cy="319799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  <a:tabLst>
                <a:tab pos="961040" algn="l"/>
                <a:tab pos="1537434" algn="l"/>
              </a:tabLst>
            </a:pPr>
            <a:r>
              <a:rPr sz="1995" spc="-77" dirty="0">
                <a:latin typeface="Arial"/>
                <a:cs typeface="Arial"/>
              </a:rPr>
              <a:t>T	</a:t>
            </a:r>
            <a:r>
              <a:rPr sz="1995" spc="-73" dirty="0">
                <a:latin typeface="Arial"/>
                <a:cs typeface="Arial"/>
              </a:rPr>
              <a:t>1	1</a:t>
            </a:r>
            <a:endParaRPr sz="199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3192" y="4471709"/>
            <a:ext cx="3256254" cy="1664782"/>
          </a:xfrm>
          <a:prstGeom prst="rect">
            <a:avLst/>
          </a:prstGeom>
        </p:spPr>
        <p:txBody>
          <a:bodyPr vert="horz" wrap="square" lIns="0" tIns="12668" rIns="0" bIns="0" rtlCol="0">
            <a:spAutoFit/>
          </a:bodyPr>
          <a:lstStyle/>
          <a:p>
            <a:pPr marL="11516">
              <a:spcBef>
                <a:spcPts val="100"/>
              </a:spcBef>
            </a:pPr>
            <a:r>
              <a:rPr sz="1995" spc="5" dirty="0">
                <a:latin typeface="Arial"/>
                <a:cs typeface="Arial"/>
              </a:rPr>
              <a:t>k</a:t>
            </a:r>
            <a:r>
              <a:rPr sz="1700" spc="6" baseline="-26666" dirty="0">
                <a:latin typeface="Arial"/>
                <a:cs typeface="Arial"/>
              </a:rPr>
              <a:t>2</a:t>
            </a:r>
            <a:r>
              <a:rPr sz="1700" spc="238" baseline="-26666" dirty="0">
                <a:latin typeface="Arial"/>
                <a:cs typeface="Arial"/>
              </a:rPr>
              <a:t> </a:t>
            </a:r>
            <a:r>
              <a:rPr sz="1995" spc="-73" dirty="0">
                <a:latin typeface="Arial"/>
                <a:cs typeface="Arial"/>
              </a:rPr>
              <a:t>=</a:t>
            </a:r>
            <a:r>
              <a:rPr sz="1995" spc="-45" dirty="0">
                <a:latin typeface="Arial"/>
                <a:cs typeface="Arial"/>
              </a:rPr>
              <a:t> </a:t>
            </a:r>
            <a:r>
              <a:rPr sz="1995" spc="-54" dirty="0">
                <a:latin typeface="Arial"/>
                <a:cs typeface="Arial"/>
              </a:rPr>
              <a:t>f(x(k-1)+</a:t>
            </a:r>
            <a:r>
              <a:rPr sz="1995" spc="-113" dirty="0">
                <a:latin typeface="Arial"/>
                <a:cs typeface="Arial"/>
              </a:rPr>
              <a:t> </a:t>
            </a:r>
            <a:r>
              <a:rPr sz="2992" spc="-109" baseline="-42929" dirty="0">
                <a:latin typeface="Arial"/>
                <a:cs typeface="Arial"/>
              </a:rPr>
              <a:t>2</a:t>
            </a:r>
            <a:r>
              <a:rPr sz="2992" spc="-299" baseline="-42929" dirty="0">
                <a:latin typeface="Arial"/>
                <a:cs typeface="Arial"/>
              </a:rPr>
              <a:t> </a:t>
            </a:r>
            <a:r>
              <a:rPr sz="1995" spc="-45" dirty="0">
                <a:latin typeface="Arial"/>
                <a:cs typeface="Arial"/>
              </a:rPr>
              <a:t>k</a:t>
            </a:r>
            <a:r>
              <a:rPr sz="1700" spc="-68" baseline="-26666" dirty="0">
                <a:latin typeface="Arial"/>
                <a:cs typeface="Arial"/>
              </a:rPr>
              <a:t>1</a:t>
            </a:r>
            <a:r>
              <a:rPr sz="1995" spc="-45" dirty="0">
                <a:latin typeface="Arial"/>
                <a:cs typeface="Arial"/>
              </a:rPr>
              <a:t>,u(k-</a:t>
            </a:r>
            <a:r>
              <a:rPr sz="1995" spc="-159" dirty="0">
                <a:latin typeface="Arial"/>
                <a:cs typeface="Arial"/>
              </a:rPr>
              <a:t> </a:t>
            </a:r>
            <a:r>
              <a:rPr sz="2992" spc="-109" baseline="-42929" dirty="0">
                <a:latin typeface="Arial"/>
                <a:cs typeface="Arial"/>
              </a:rPr>
              <a:t>2</a:t>
            </a:r>
            <a:r>
              <a:rPr sz="2992" spc="-319" baseline="-42929" dirty="0">
                <a:latin typeface="Arial"/>
                <a:cs typeface="Arial"/>
              </a:rPr>
              <a:t> </a:t>
            </a:r>
            <a:r>
              <a:rPr sz="1995" spc="-41" dirty="0">
                <a:latin typeface="Arial"/>
                <a:cs typeface="Arial"/>
              </a:rPr>
              <a:t>),k-</a:t>
            </a:r>
            <a:r>
              <a:rPr sz="1995" spc="-145" dirty="0">
                <a:latin typeface="Arial"/>
                <a:cs typeface="Arial"/>
              </a:rPr>
              <a:t> </a:t>
            </a:r>
            <a:r>
              <a:rPr sz="2992" spc="-109" baseline="-42929" dirty="0">
                <a:latin typeface="Arial"/>
                <a:cs typeface="Arial"/>
              </a:rPr>
              <a:t>2</a:t>
            </a:r>
            <a:r>
              <a:rPr sz="2992" spc="-326" baseline="-42929" dirty="0">
                <a:latin typeface="Arial"/>
                <a:cs typeface="Arial"/>
              </a:rPr>
              <a:t> </a:t>
            </a:r>
            <a:r>
              <a:rPr sz="1995" spc="-45" dirty="0">
                <a:latin typeface="Arial"/>
                <a:cs typeface="Arial"/>
              </a:rPr>
              <a:t>)</a:t>
            </a:r>
            <a:endParaRPr sz="1995">
              <a:latin typeface="Arial"/>
              <a:cs typeface="Arial"/>
            </a:endParaRPr>
          </a:p>
          <a:p>
            <a:pPr marL="11516">
              <a:spcBef>
                <a:spcPts val="2902"/>
              </a:spcBef>
            </a:pPr>
            <a:r>
              <a:rPr sz="1995" dirty="0">
                <a:latin typeface="Arial"/>
                <a:cs typeface="Arial"/>
              </a:rPr>
              <a:t>k</a:t>
            </a:r>
            <a:r>
              <a:rPr sz="1700" baseline="-26666" dirty="0">
                <a:latin typeface="Arial"/>
                <a:cs typeface="Arial"/>
              </a:rPr>
              <a:t>3</a:t>
            </a:r>
            <a:r>
              <a:rPr sz="1700" spc="258" baseline="-26666" dirty="0">
                <a:latin typeface="Arial"/>
                <a:cs typeface="Arial"/>
              </a:rPr>
              <a:t> </a:t>
            </a:r>
            <a:r>
              <a:rPr sz="1995" spc="-73" dirty="0">
                <a:latin typeface="Arial"/>
                <a:cs typeface="Arial"/>
              </a:rPr>
              <a:t>=</a:t>
            </a:r>
            <a:r>
              <a:rPr sz="1995" spc="-41" dirty="0">
                <a:latin typeface="Arial"/>
                <a:cs typeface="Arial"/>
              </a:rPr>
              <a:t> </a:t>
            </a:r>
            <a:r>
              <a:rPr sz="1995" spc="-54" dirty="0">
                <a:latin typeface="Arial"/>
                <a:cs typeface="Arial"/>
              </a:rPr>
              <a:t>f(x(k-1)+</a:t>
            </a:r>
            <a:r>
              <a:rPr sz="1995" spc="-100" dirty="0">
                <a:latin typeface="Arial"/>
                <a:cs typeface="Arial"/>
              </a:rPr>
              <a:t> </a:t>
            </a:r>
            <a:r>
              <a:rPr sz="2992" spc="-109" baseline="-42929" dirty="0">
                <a:latin typeface="Arial"/>
                <a:cs typeface="Arial"/>
              </a:rPr>
              <a:t>2</a:t>
            </a:r>
            <a:r>
              <a:rPr sz="2992" spc="-292" baseline="-42929" dirty="0">
                <a:latin typeface="Arial"/>
                <a:cs typeface="Arial"/>
              </a:rPr>
              <a:t> </a:t>
            </a:r>
            <a:r>
              <a:rPr sz="1995" spc="-18" dirty="0">
                <a:latin typeface="Arial"/>
                <a:cs typeface="Arial"/>
              </a:rPr>
              <a:t>k</a:t>
            </a:r>
            <a:r>
              <a:rPr sz="1700" spc="-27" baseline="-26666" dirty="0">
                <a:latin typeface="Arial"/>
                <a:cs typeface="Arial"/>
              </a:rPr>
              <a:t>2</a:t>
            </a:r>
            <a:r>
              <a:rPr sz="1995" spc="-18" dirty="0">
                <a:latin typeface="Arial"/>
                <a:cs typeface="Arial"/>
              </a:rPr>
              <a:t>,u(k-</a:t>
            </a:r>
            <a:r>
              <a:rPr sz="1995" spc="-154" dirty="0">
                <a:latin typeface="Arial"/>
                <a:cs typeface="Arial"/>
              </a:rPr>
              <a:t> </a:t>
            </a:r>
            <a:r>
              <a:rPr sz="2992" spc="-109" baseline="-42929" dirty="0">
                <a:latin typeface="Arial"/>
                <a:cs typeface="Arial"/>
              </a:rPr>
              <a:t>2</a:t>
            </a:r>
            <a:r>
              <a:rPr sz="2992" spc="-319" baseline="-42929" dirty="0">
                <a:latin typeface="Arial"/>
                <a:cs typeface="Arial"/>
              </a:rPr>
              <a:t> </a:t>
            </a:r>
            <a:r>
              <a:rPr sz="1995" spc="-41" dirty="0">
                <a:latin typeface="Arial"/>
                <a:cs typeface="Arial"/>
              </a:rPr>
              <a:t>),k-</a:t>
            </a:r>
            <a:r>
              <a:rPr sz="1995" spc="-159" dirty="0">
                <a:latin typeface="Arial"/>
                <a:cs typeface="Arial"/>
              </a:rPr>
              <a:t> </a:t>
            </a:r>
            <a:r>
              <a:rPr sz="2992" spc="-109" baseline="-42929" dirty="0">
                <a:latin typeface="Arial"/>
                <a:cs typeface="Arial"/>
              </a:rPr>
              <a:t>2</a:t>
            </a:r>
            <a:r>
              <a:rPr sz="2992" spc="-306" baseline="-42929" dirty="0">
                <a:latin typeface="Arial"/>
                <a:cs typeface="Arial"/>
              </a:rPr>
              <a:t> </a:t>
            </a:r>
            <a:r>
              <a:rPr sz="1995" spc="-45" dirty="0">
                <a:latin typeface="Arial"/>
                <a:cs typeface="Arial"/>
              </a:rPr>
              <a:t>)</a:t>
            </a:r>
            <a:endParaRPr sz="1995">
              <a:latin typeface="Arial"/>
              <a:cs typeface="Arial"/>
            </a:endParaRPr>
          </a:p>
          <a:p>
            <a:pPr marL="11516">
              <a:spcBef>
                <a:spcPts val="2802"/>
              </a:spcBef>
            </a:pPr>
            <a:r>
              <a:rPr sz="1995" spc="23" dirty="0">
                <a:latin typeface="Arial"/>
                <a:cs typeface="Arial"/>
              </a:rPr>
              <a:t>k</a:t>
            </a:r>
            <a:r>
              <a:rPr sz="1700" spc="34" baseline="-26666" dirty="0">
                <a:latin typeface="Arial"/>
                <a:cs typeface="Arial"/>
              </a:rPr>
              <a:t>4 </a:t>
            </a:r>
            <a:r>
              <a:rPr sz="1995" spc="-68" dirty="0">
                <a:latin typeface="Arial"/>
                <a:cs typeface="Arial"/>
              </a:rPr>
              <a:t>= </a:t>
            </a:r>
            <a:r>
              <a:rPr sz="1995" spc="-54" dirty="0">
                <a:latin typeface="Arial"/>
                <a:cs typeface="Arial"/>
              </a:rPr>
              <a:t>f(x(k-1)+T</a:t>
            </a:r>
            <a:r>
              <a:rPr sz="1995" spc="-371" dirty="0">
                <a:latin typeface="Arial"/>
                <a:cs typeface="Arial"/>
              </a:rPr>
              <a:t> </a:t>
            </a:r>
            <a:r>
              <a:rPr sz="1995" spc="-59" dirty="0">
                <a:latin typeface="Symbol"/>
                <a:cs typeface="Symbol"/>
              </a:rPr>
              <a:t></a:t>
            </a:r>
            <a:r>
              <a:rPr sz="1995" spc="-59" dirty="0">
                <a:latin typeface="Arial"/>
                <a:cs typeface="Arial"/>
              </a:rPr>
              <a:t>k</a:t>
            </a:r>
            <a:r>
              <a:rPr sz="1700" spc="-88" baseline="-26666" dirty="0">
                <a:latin typeface="Arial"/>
                <a:cs typeface="Arial"/>
              </a:rPr>
              <a:t>3</a:t>
            </a:r>
            <a:r>
              <a:rPr sz="1995" spc="-59" dirty="0">
                <a:latin typeface="Arial"/>
                <a:cs typeface="Arial"/>
              </a:rPr>
              <a:t>,u(k),k)</a:t>
            </a:r>
            <a:endParaRPr sz="1995">
              <a:latin typeface="Arial"/>
              <a:cs typeface="Arial"/>
            </a:endParaRP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E91B37E5-A9C3-4D99-AC56-0B631F2A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Runge-Kutta 4</a:t>
            </a:r>
            <a:endParaRPr lang="en-GB" dirty="0"/>
          </a:p>
        </p:txBody>
      </p:sp>
      <p:sp>
        <p:nvSpPr>
          <p:cNvPr id="29" name="object 29"/>
          <p:cNvSpPr/>
          <p:nvPr/>
        </p:nvSpPr>
        <p:spPr>
          <a:xfrm>
            <a:off x="4896762" y="2209892"/>
            <a:ext cx="3917870" cy="3548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29335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A80F2C0-34DC-4F66-BD08-FA650D15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Major and Minor Steps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543573" y="2135869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2644892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573" y="3155068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240" y="1872144"/>
            <a:ext cx="2989075" cy="1556856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41800"/>
              </a:lnSpc>
              <a:spcBef>
                <a:spcPts val="86"/>
              </a:spcBef>
            </a:pPr>
            <a:r>
              <a:rPr sz="2358" spc="-5" dirty="0">
                <a:latin typeface="Ebrima"/>
                <a:cs typeface="Ebrima"/>
              </a:rPr>
              <a:t>Major steps: </a:t>
            </a:r>
            <a:r>
              <a:rPr sz="2358" spc="-5" dirty="0">
                <a:solidFill>
                  <a:srgbClr val="678F35"/>
                </a:solidFill>
                <a:latin typeface="Ebrima"/>
                <a:cs typeface="Ebrima"/>
              </a:rPr>
              <a:t>f(k-1)</a:t>
            </a:r>
            <a:r>
              <a:rPr sz="2358" spc="-5" dirty="0">
                <a:latin typeface="Ebrima"/>
                <a:cs typeface="Ebrima"/>
              </a:rPr>
              <a:t>, </a:t>
            </a:r>
            <a:r>
              <a:rPr sz="2358" spc="-5" dirty="0">
                <a:solidFill>
                  <a:srgbClr val="678F35"/>
                </a:solidFill>
                <a:latin typeface="Ebrima"/>
                <a:cs typeface="Ebrima"/>
              </a:rPr>
              <a:t>f(k)  </a:t>
            </a:r>
            <a:r>
              <a:rPr sz="2358" spc="-5" dirty="0">
                <a:latin typeface="Ebrima"/>
                <a:cs typeface="Ebrima"/>
              </a:rPr>
              <a:t>Minor steps: </a:t>
            </a:r>
            <a:r>
              <a:rPr sz="2358" spc="-5" dirty="0">
                <a:solidFill>
                  <a:srgbClr val="FF0000"/>
                </a:solidFill>
                <a:latin typeface="Ebrima"/>
                <a:cs typeface="Ebrima"/>
              </a:rPr>
              <a:t>f(k+1/2)  </a:t>
            </a:r>
            <a:r>
              <a:rPr sz="2358" spc="-5" dirty="0">
                <a:latin typeface="Ebrima"/>
                <a:cs typeface="Ebrima"/>
              </a:rPr>
              <a:t>Don't use code</a:t>
            </a:r>
            <a:r>
              <a:rPr sz="2358" spc="-36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like:</a:t>
            </a:r>
            <a:endParaRPr sz="2358" dirty="0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445" y="3910542"/>
            <a:ext cx="2247996" cy="1558331"/>
          </a:xfrm>
          <a:prstGeom prst="rect">
            <a:avLst/>
          </a:prstGeom>
        </p:spPr>
        <p:txBody>
          <a:bodyPr vert="horz" wrap="square" lIns="0" tIns="10941" rIns="0" bIns="0" rtlCol="0">
            <a:spAutoFit/>
          </a:bodyPr>
          <a:lstStyle/>
          <a:p>
            <a:pPr marL="11516" marR="4607">
              <a:lnSpc>
                <a:spcPct val="141700"/>
              </a:lnSpc>
              <a:spcBef>
                <a:spcPts val="86"/>
              </a:spcBef>
            </a:pPr>
            <a:r>
              <a:rPr sz="2358" spc="-5" dirty="0">
                <a:latin typeface="Ebrima"/>
                <a:cs typeface="Ebrima"/>
              </a:rPr>
              <a:t>if (time </a:t>
            </a:r>
            <a:r>
              <a:rPr sz="2358" dirty="0">
                <a:latin typeface="Ebrima"/>
                <a:cs typeface="Ebrima"/>
              </a:rPr>
              <a:t>&gt; </a:t>
            </a:r>
            <a:r>
              <a:rPr sz="2358" spc="-5" dirty="0">
                <a:latin typeface="Ebrima"/>
                <a:cs typeface="Ebrima"/>
              </a:rPr>
              <a:t>0)</a:t>
            </a:r>
            <a:r>
              <a:rPr sz="2358" spc="-68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then  </a:t>
            </a:r>
            <a:r>
              <a:rPr sz="2358" dirty="0">
                <a:latin typeface="Ebrima"/>
                <a:cs typeface="Ebrima"/>
              </a:rPr>
              <a:t>x =</a:t>
            </a:r>
            <a:r>
              <a:rPr sz="2358" spc="-27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x+1;</a:t>
            </a:r>
            <a:endParaRPr sz="2358" dirty="0">
              <a:latin typeface="Ebrima"/>
              <a:cs typeface="Ebrima"/>
            </a:endParaRPr>
          </a:p>
          <a:p>
            <a:pPr marL="11516">
              <a:spcBef>
                <a:spcPts val="1188"/>
              </a:spcBef>
            </a:pPr>
            <a:r>
              <a:rPr sz="2358" spc="-5" dirty="0">
                <a:latin typeface="Ebrima"/>
                <a:cs typeface="Ebrima"/>
              </a:rPr>
              <a:t>end;</a:t>
            </a:r>
            <a:endParaRPr sz="2358" dirty="0">
              <a:latin typeface="Ebrima"/>
              <a:cs typeface="Ebri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01750" y="2230302"/>
            <a:ext cx="3917869" cy="3548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331052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3B1A-B748-4E46-A48A-3C4F6E441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Fixed and Variable Step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1407300" y="5016537"/>
            <a:ext cx="1387147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Fixed</a:t>
            </a:r>
            <a:r>
              <a:rPr sz="2358" spc="-63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Step</a:t>
            </a:r>
            <a:endParaRPr sz="2358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6978" y="5016537"/>
            <a:ext cx="1770642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Variable</a:t>
            </a:r>
            <a:r>
              <a:rPr sz="2358" spc="-63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Step</a:t>
            </a:r>
            <a:endParaRPr sz="2358">
              <a:latin typeface="Ebrima"/>
              <a:cs typeface="Ebri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2978" y="2018824"/>
            <a:ext cx="3917870" cy="26764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/>
          <p:nvPr/>
        </p:nvSpPr>
        <p:spPr>
          <a:xfrm>
            <a:off x="4896762" y="2018824"/>
            <a:ext cx="3917870" cy="2676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5756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EC0F7819-C737-453D-B768-7442D463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Stiff Models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543573" y="2114055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4054563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39" y="1882576"/>
            <a:ext cx="2861819" cy="294550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107102">
              <a:lnSpc>
                <a:spcPct val="132700"/>
              </a:lnSpc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Model has low  frequency</a:t>
            </a:r>
            <a:r>
              <a:rPr sz="2358" spc="-77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resonance  high frequency  resonances</a:t>
            </a:r>
            <a:endParaRPr sz="2358" dirty="0">
              <a:latin typeface="Ebrima"/>
              <a:cs typeface="Ebrima"/>
            </a:endParaRPr>
          </a:p>
          <a:p>
            <a:pPr marL="11516" marR="4607">
              <a:lnSpc>
                <a:spcPct val="132700"/>
              </a:lnSpc>
              <a:spcBef>
                <a:spcPts val="263"/>
              </a:spcBef>
            </a:pPr>
            <a:r>
              <a:rPr sz="2358" spc="-5" dirty="0">
                <a:latin typeface="Ebrima"/>
                <a:cs typeface="Ebrima"/>
              </a:rPr>
              <a:t>Hard </a:t>
            </a:r>
            <a:r>
              <a:rPr sz="2358" dirty="0">
                <a:latin typeface="Ebrima"/>
                <a:cs typeface="Ebrima"/>
              </a:rPr>
              <a:t>to </a:t>
            </a:r>
            <a:r>
              <a:rPr sz="2358" spc="-5" dirty="0">
                <a:latin typeface="Ebrima"/>
                <a:cs typeface="Ebrima"/>
              </a:rPr>
              <a:t>simulate</a:t>
            </a:r>
            <a:r>
              <a:rPr sz="2358" spc="-50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with  fixed step</a:t>
            </a:r>
            <a:r>
              <a:rPr sz="2358" spc="-23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methods</a:t>
            </a:r>
            <a:endParaRPr sz="2358" dirty="0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5800" y="5013878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0</a:t>
            </a:r>
            <a:endParaRPr sz="6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9221" y="5013878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2</a:t>
            </a:r>
            <a:endParaRPr sz="6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9550" y="5013878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4</a:t>
            </a:r>
            <a:endParaRPr sz="63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2971" y="5013878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6</a:t>
            </a:r>
            <a:endParaRPr sz="63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3302" y="5013878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8</a:t>
            </a:r>
            <a:endParaRPr sz="63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5992" y="5013878"/>
            <a:ext cx="114012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18" dirty="0">
                <a:latin typeface="Arial"/>
                <a:cs typeface="Arial"/>
              </a:rPr>
              <a:t>1</a:t>
            </a:r>
            <a:r>
              <a:rPr sz="635" spc="-18" dirty="0">
                <a:latin typeface="Arial"/>
                <a:cs typeface="Arial"/>
              </a:rPr>
              <a:t>0</a:t>
            </a:r>
            <a:endParaRPr sz="63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0914" y="5117526"/>
            <a:ext cx="311518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9" dirty="0">
                <a:latin typeface="Arial"/>
                <a:cs typeface="Arial"/>
              </a:rPr>
              <a:t>tim</a:t>
            </a:r>
            <a:r>
              <a:rPr sz="635" spc="-100" dirty="0">
                <a:latin typeface="Arial"/>
                <a:cs typeface="Arial"/>
              </a:rPr>
              <a:t> </a:t>
            </a:r>
            <a:r>
              <a:rPr sz="635" spc="-18" dirty="0">
                <a:latin typeface="Arial"/>
                <a:cs typeface="Arial"/>
              </a:rPr>
              <a:t>e</a:t>
            </a:r>
            <a:r>
              <a:rPr sz="635" dirty="0">
                <a:latin typeface="Arial"/>
                <a:cs typeface="Arial"/>
              </a:rPr>
              <a:t> </a:t>
            </a:r>
            <a:r>
              <a:rPr sz="635" spc="-14" dirty="0">
                <a:latin typeface="Arial"/>
                <a:cs typeface="Arial"/>
              </a:rPr>
              <a:t>{s</a:t>
            </a:r>
            <a:r>
              <a:rPr sz="635" spc="-109" dirty="0">
                <a:latin typeface="Arial"/>
                <a:cs typeface="Arial"/>
              </a:rPr>
              <a:t> </a:t>
            </a:r>
            <a:r>
              <a:rPr sz="635" spc="-14" dirty="0">
                <a:latin typeface="Arial"/>
                <a:cs typeface="Arial"/>
              </a:rPr>
              <a:t>}</a:t>
            </a:r>
            <a:endParaRPr sz="63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3956" y="4937869"/>
            <a:ext cx="210174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dirty="0">
                <a:latin typeface="Arial"/>
                <a:cs typeface="Arial"/>
              </a:rPr>
              <a:t>-</a:t>
            </a:r>
            <a:r>
              <a:rPr sz="635" spc="18" dirty="0">
                <a:latin typeface="Arial"/>
                <a:cs typeface="Arial"/>
              </a:rPr>
              <a:t>0</a:t>
            </a:r>
            <a:r>
              <a:rPr sz="635" spc="-18" dirty="0">
                <a:latin typeface="Arial"/>
                <a:cs typeface="Arial"/>
              </a:rPr>
              <a:t>.</a:t>
            </a:r>
            <a:r>
              <a:rPr sz="635" spc="18" dirty="0">
                <a:latin typeface="Arial"/>
                <a:cs typeface="Arial"/>
              </a:rPr>
              <a:t>0</a:t>
            </a:r>
            <a:r>
              <a:rPr sz="635" spc="-18" dirty="0">
                <a:latin typeface="Arial"/>
                <a:cs typeface="Arial"/>
              </a:rPr>
              <a:t>1</a:t>
            </a:r>
            <a:endParaRPr sz="63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5587" y="4155908"/>
            <a:ext cx="259694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dirty="0">
                <a:latin typeface="Arial"/>
                <a:cs typeface="Arial"/>
              </a:rPr>
              <a:t>-0.005</a:t>
            </a:r>
            <a:endParaRPr sz="63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062" y="3365884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0</a:t>
            </a:r>
            <a:endParaRPr sz="63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3225" y="2583924"/>
            <a:ext cx="232054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dirty="0">
                <a:latin typeface="Arial"/>
                <a:cs typeface="Arial"/>
              </a:rPr>
              <a:t>0.005</a:t>
            </a:r>
            <a:endParaRPr sz="63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28045" y="1868756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5258376" y="1868756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6081796" y="1868756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6912127" y="1868756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7735548" y="1868756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/>
          <p:nvPr/>
        </p:nvSpPr>
        <p:spPr>
          <a:xfrm>
            <a:off x="8565877" y="1868756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/>
          <p:nvPr/>
        </p:nvSpPr>
        <p:spPr>
          <a:xfrm>
            <a:off x="4428045" y="5012725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object 24"/>
          <p:cNvSpPr/>
          <p:nvPr/>
        </p:nvSpPr>
        <p:spPr>
          <a:xfrm>
            <a:off x="4428045" y="4223854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/>
          <p:nvPr/>
        </p:nvSpPr>
        <p:spPr>
          <a:xfrm>
            <a:off x="4428045" y="3440741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/>
          <p:nvPr/>
        </p:nvSpPr>
        <p:spPr>
          <a:xfrm>
            <a:off x="4428045" y="2651869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/>
          <p:nvPr/>
        </p:nvSpPr>
        <p:spPr>
          <a:xfrm>
            <a:off x="4428045" y="1868756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object 28"/>
          <p:cNvSpPr/>
          <p:nvPr/>
        </p:nvSpPr>
        <p:spPr>
          <a:xfrm>
            <a:off x="4428045" y="3440741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object 29"/>
          <p:cNvSpPr/>
          <p:nvPr/>
        </p:nvSpPr>
        <p:spPr>
          <a:xfrm>
            <a:off x="4428045" y="3420012"/>
            <a:ext cx="0" cy="48369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object 30"/>
          <p:cNvSpPr/>
          <p:nvPr/>
        </p:nvSpPr>
        <p:spPr>
          <a:xfrm>
            <a:off x="5258376" y="3420012"/>
            <a:ext cx="0" cy="48369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object 31"/>
          <p:cNvSpPr/>
          <p:nvPr/>
        </p:nvSpPr>
        <p:spPr>
          <a:xfrm>
            <a:off x="6081796" y="3420012"/>
            <a:ext cx="0" cy="48369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6912127" y="3420012"/>
            <a:ext cx="0" cy="48369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/>
          <p:nvPr/>
        </p:nvSpPr>
        <p:spPr>
          <a:xfrm>
            <a:off x="7735548" y="3420012"/>
            <a:ext cx="0" cy="48369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4" name="object 34"/>
          <p:cNvSpPr/>
          <p:nvPr/>
        </p:nvSpPr>
        <p:spPr>
          <a:xfrm>
            <a:off x="8565877" y="3420012"/>
            <a:ext cx="0" cy="48369"/>
          </a:xfrm>
          <a:custGeom>
            <a:avLst/>
            <a:gdLst/>
            <a:ahLst/>
            <a:cxnLst/>
            <a:rect l="l" t="t" r="r" b="b"/>
            <a:pathLst>
              <a:path h="53339">
                <a:moveTo>
                  <a:pt x="0" y="0"/>
                </a:moveTo>
                <a:lnTo>
                  <a:pt x="0" y="5333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5" name="object 35"/>
          <p:cNvSpPr/>
          <p:nvPr/>
        </p:nvSpPr>
        <p:spPr>
          <a:xfrm>
            <a:off x="4428045" y="1868756"/>
            <a:ext cx="4137833" cy="3143970"/>
          </a:xfrm>
          <a:custGeom>
            <a:avLst/>
            <a:gdLst/>
            <a:ahLst/>
            <a:cxnLst/>
            <a:rect l="l" t="t" r="r" b="b"/>
            <a:pathLst>
              <a:path w="4563109" h="3467100">
                <a:moveTo>
                  <a:pt x="0" y="0"/>
                </a:moveTo>
                <a:lnTo>
                  <a:pt x="4563109" y="0"/>
                </a:lnTo>
                <a:lnTo>
                  <a:pt x="4563109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ln w="7561">
            <a:solidFill>
              <a:srgbClr val="83A0B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6" name="object 36"/>
          <p:cNvSpPr/>
          <p:nvPr/>
        </p:nvSpPr>
        <p:spPr>
          <a:xfrm>
            <a:off x="4428045" y="1882576"/>
            <a:ext cx="3570076" cy="2991954"/>
          </a:xfrm>
          <a:custGeom>
            <a:avLst/>
            <a:gdLst/>
            <a:ahLst/>
            <a:cxnLst/>
            <a:rect l="l" t="t" r="r" b="b"/>
            <a:pathLst>
              <a:path w="3937000" h="3299460">
                <a:moveTo>
                  <a:pt x="0" y="1718309"/>
                </a:moveTo>
                <a:lnTo>
                  <a:pt x="458470" y="1718309"/>
                </a:lnTo>
                <a:lnTo>
                  <a:pt x="458470" y="1695450"/>
                </a:lnTo>
                <a:lnTo>
                  <a:pt x="466089" y="1687829"/>
                </a:lnTo>
                <a:lnTo>
                  <a:pt x="466089" y="1436369"/>
                </a:lnTo>
                <a:lnTo>
                  <a:pt x="473710" y="1367789"/>
                </a:lnTo>
                <a:lnTo>
                  <a:pt x="473710" y="772159"/>
                </a:lnTo>
                <a:lnTo>
                  <a:pt x="481329" y="673100"/>
                </a:lnTo>
                <a:lnTo>
                  <a:pt x="481329" y="146050"/>
                </a:lnTo>
                <a:lnTo>
                  <a:pt x="488950" y="83819"/>
                </a:lnTo>
                <a:lnTo>
                  <a:pt x="488950" y="0"/>
                </a:lnTo>
                <a:lnTo>
                  <a:pt x="488950" y="38100"/>
                </a:lnTo>
                <a:lnTo>
                  <a:pt x="496570" y="76200"/>
                </a:lnTo>
                <a:lnTo>
                  <a:pt x="496570" y="427989"/>
                </a:lnTo>
                <a:lnTo>
                  <a:pt x="504189" y="481329"/>
                </a:lnTo>
                <a:lnTo>
                  <a:pt x="504189" y="626109"/>
                </a:lnTo>
                <a:lnTo>
                  <a:pt x="511810" y="626109"/>
                </a:lnTo>
                <a:lnTo>
                  <a:pt x="511810" y="633729"/>
                </a:lnTo>
                <a:lnTo>
                  <a:pt x="511810" y="626109"/>
                </a:lnTo>
                <a:lnTo>
                  <a:pt x="511810" y="641350"/>
                </a:lnTo>
                <a:lnTo>
                  <a:pt x="519429" y="680719"/>
                </a:lnTo>
                <a:lnTo>
                  <a:pt x="519429" y="871219"/>
                </a:lnTo>
                <a:lnTo>
                  <a:pt x="527050" y="955039"/>
                </a:lnTo>
                <a:lnTo>
                  <a:pt x="527050" y="1313179"/>
                </a:lnTo>
                <a:lnTo>
                  <a:pt x="534670" y="1383029"/>
                </a:lnTo>
                <a:lnTo>
                  <a:pt x="534670" y="1520189"/>
                </a:lnTo>
                <a:lnTo>
                  <a:pt x="542289" y="1527809"/>
                </a:lnTo>
                <a:lnTo>
                  <a:pt x="542289" y="1604009"/>
                </a:lnTo>
                <a:lnTo>
                  <a:pt x="549910" y="1657350"/>
                </a:lnTo>
                <a:lnTo>
                  <a:pt x="549910" y="1971039"/>
                </a:lnTo>
                <a:lnTo>
                  <a:pt x="557529" y="2054859"/>
                </a:lnTo>
                <a:lnTo>
                  <a:pt x="557529" y="2359659"/>
                </a:lnTo>
                <a:lnTo>
                  <a:pt x="565150" y="2397759"/>
                </a:lnTo>
                <a:lnTo>
                  <a:pt x="565150" y="2443479"/>
                </a:lnTo>
                <a:lnTo>
                  <a:pt x="572770" y="2443479"/>
                </a:lnTo>
                <a:lnTo>
                  <a:pt x="572770" y="2536190"/>
                </a:lnTo>
                <a:lnTo>
                  <a:pt x="580389" y="2604769"/>
                </a:lnTo>
                <a:lnTo>
                  <a:pt x="580389" y="2833369"/>
                </a:lnTo>
                <a:lnTo>
                  <a:pt x="588010" y="2909569"/>
                </a:lnTo>
                <a:lnTo>
                  <a:pt x="588010" y="3092449"/>
                </a:lnTo>
                <a:lnTo>
                  <a:pt x="595629" y="3092449"/>
                </a:lnTo>
                <a:lnTo>
                  <a:pt x="595629" y="3008629"/>
                </a:lnTo>
                <a:lnTo>
                  <a:pt x="603250" y="2993390"/>
                </a:lnTo>
                <a:lnTo>
                  <a:pt x="603250" y="2985769"/>
                </a:lnTo>
                <a:lnTo>
                  <a:pt x="603250" y="3046729"/>
                </a:lnTo>
                <a:lnTo>
                  <a:pt x="610870" y="3092449"/>
                </a:lnTo>
                <a:lnTo>
                  <a:pt x="610870" y="3238499"/>
                </a:lnTo>
                <a:lnTo>
                  <a:pt x="618489" y="3276600"/>
                </a:lnTo>
                <a:lnTo>
                  <a:pt x="618489" y="3299459"/>
                </a:lnTo>
                <a:lnTo>
                  <a:pt x="618489" y="3252469"/>
                </a:lnTo>
                <a:lnTo>
                  <a:pt x="626110" y="3208019"/>
                </a:lnTo>
                <a:lnTo>
                  <a:pt x="626110" y="3001010"/>
                </a:lnTo>
                <a:lnTo>
                  <a:pt x="633729" y="2962910"/>
                </a:lnTo>
                <a:lnTo>
                  <a:pt x="633729" y="2940049"/>
                </a:lnTo>
                <a:lnTo>
                  <a:pt x="633729" y="2962910"/>
                </a:lnTo>
                <a:lnTo>
                  <a:pt x="641350" y="2985769"/>
                </a:lnTo>
                <a:lnTo>
                  <a:pt x="641350" y="3023869"/>
                </a:lnTo>
                <a:lnTo>
                  <a:pt x="641350" y="3016249"/>
                </a:lnTo>
                <a:lnTo>
                  <a:pt x="648970" y="2985769"/>
                </a:lnTo>
                <a:lnTo>
                  <a:pt x="648970" y="2802890"/>
                </a:lnTo>
                <a:lnTo>
                  <a:pt x="656589" y="2726690"/>
                </a:lnTo>
                <a:lnTo>
                  <a:pt x="656589" y="2443479"/>
                </a:lnTo>
                <a:lnTo>
                  <a:pt x="664210" y="2405379"/>
                </a:lnTo>
                <a:lnTo>
                  <a:pt x="664210" y="2367279"/>
                </a:lnTo>
                <a:lnTo>
                  <a:pt x="664210" y="2374900"/>
                </a:lnTo>
                <a:lnTo>
                  <a:pt x="671829" y="2374900"/>
                </a:lnTo>
                <a:lnTo>
                  <a:pt x="671829" y="2275840"/>
                </a:lnTo>
                <a:lnTo>
                  <a:pt x="679450" y="2207259"/>
                </a:lnTo>
                <a:lnTo>
                  <a:pt x="679450" y="1948179"/>
                </a:lnTo>
                <a:lnTo>
                  <a:pt x="687070" y="1863089"/>
                </a:lnTo>
                <a:lnTo>
                  <a:pt x="687070" y="1604009"/>
                </a:lnTo>
                <a:lnTo>
                  <a:pt x="694689" y="1573529"/>
                </a:lnTo>
                <a:lnTo>
                  <a:pt x="694689" y="1558289"/>
                </a:lnTo>
                <a:lnTo>
                  <a:pt x="702310" y="1550669"/>
                </a:lnTo>
                <a:lnTo>
                  <a:pt x="702310" y="1383029"/>
                </a:lnTo>
                <a:lnTo>
                  <a:pt x="709929" y="1306829"/>
                </a:lnTo>
                <a:lnTo>
                  <a:pt x="709929" y="977900"/>
                </a:lnTo>
                <a:lnTo>
                  <a:pt x="717550" y="916939"/>
                </a:lnTo>
                <a:lnTo>
                  <a:pt x="717550" y="833119"/>
                </a:lnTo>
                <a:lnTo>
                  <a:pt x="725170" y="833119"/>
                </a:lnTo>
                <a:lnTo>
                  <a:pt x="725170" y="878839"/>
                </a:lnTo>
                <a:lnTo>
                  <a:pt x="732789" y="871219"/>
                </a:lnTo>
                <a:lnTo>
                  <a:pt x="732789" y="702309"/>
                </a:lnTo>
                <a:lnTo>
                  <a:pt x="740410" y="641350"/>
                </a:lnTo>
                <a:lnTo>
                  <a:pt x="740410" y="427989"/>
                </a:lnTo>
                <a:lnTo>
                  <a:pt x="748029" y="412750"/>
                </a:lnTo>
                <a:lnTo>
                  <a:pt x="748029" y="405129"/>
                </a:lnTo>
                <a:lnTo>
                  <a:pt x="748029" y="450850"/>
                </a:lnTo>
                <a:lnTo>
                  <a:pt x="755650" y="488950"/>
                </a:lnTo>
                <a:lnTo>
                  <a:pt x="755650" y="603250"/>
                </a:lnTo>
                <a:lnTo>
                  <a:pt x="763270" y="603250"/>
                </a:lnTo>
                <a:lnTo>
                  <a:pt x="763270" y="488950"/>
                </a:lnTo>
                <a:lnTo>
                  <a:pt x="770889" y="450850"/>
                </a:lnTo>
                <a:lnTo>
                  <a:pt x="770889" y="389889"/>
                </a:lnTo>
                <a:lnTo>
                  <a:pt x="770889" y="397509"/>
                </a:lnTo>
                <a:lnTo>
                  <a:pt x="778510" y="420369"/>
                </a:lnTo>
                <a:lnTo>
                  <a:pt x="778510" y="656589"/>
                </a:lnTo>
                <a:lnTo>
                  <a:pt x="786129" y="709929"/>
                </a:lnTo>
                <a:lnTo>
                  <a:pt x="786129" y="833119"/>
                </a:lnTo>
                <a:lnTo>
                  <a:pt x="793750" y="833119"/>
                </a:lnTo>
                <a:lnTo>
                  <a:pt x="793750" y="787400"/>
                </a:lnTo>
                <a:lnTo>
                  <a:pt x="801370" y="779779"/>
                </a:lnTo>
                <a:lnTo>
                  <a:pt x="801370" y="863600"/>
                </a:lnTo>
                <a:lnTo>
                  <a:pt x="808989" y="916939"/>
                </a:lnTo>
                <a:lnTo>
                  <a:pt x="808989" y="1261109"/>
                </a:lnTo>
                <a:lnTo>
                  <a:pt x="816610" y="1313179"/>
                </a:lnTo>
                <a:lnTo>
                  <a:pt x="816610" y="1428750"/>
                </a:lnTo>
                <a:lnTo>
                  <a:pt x="824229" y="1428750"/>
                </a:lnTo>
                <a:lnTo>
                  <a:pt x="824229" y="1421129"/>
                </a:lnTo>
                <a:lnTo>
                  <a:pt x="831850" y="1436369"/>
                </a:lnTo>
                <a:lnTo>
                  <a:pt x="831850" y="1680209"/>
                </a:lnTo>
                <a:lnTo>
                  <a:pt x="839470" y="1756409"/>
                </a:lnTo>
                <a:lnTo>
                  <a:pt x="839470" y="2024379"/>
                </a:lnTo>
                <a:lnTo>
                  <a:pt x="847089" y="2070100"/>
                </a:lnTo>
                <a:lnTo>
                  <a:pt x="847089" y="2123440"/>
                </a:lnTo>
                <a:lnTo>
                  <a:pt x="854710" y="2108200"/>
                </a:lnTo>
                <a:lnTo>
                  <a:pt x="854710" y="2100579"/>
                </a:lnTo>
                <a:lnTo>
                  <a:pt x="854710" y="2138679"/>
                </a:lnTo>
                <a:lnTo>
                  <a:pt x="862329" y="2176779"/>
                </a:lnTo>
                <a:lnTo>
                  <a:pt x="862329" y="2397759"/>
                </a:lnTo>
                <a:lnTo>
                  <a:pt x="869950" y="2481579"/>
                </a:lnTo>
                <a:lnTo>
                  <a:pt x="869950" y="2658110"/>
                </a:lnTo>
                <a:lnTo>
                  <a:pt x="877570" y="2665729"/>
                </a:lnTo>
                <a:lnTo>
                  <a:pt x="877570" y="2620009"/>
                </a:lnTo>
                <a:lnTo>
                  <a:pt x="885189" y="2597150"/>
                </a:lnTo>
                <a:lnTo>
                  <a:pt x="885189" y="2565400"/>
                </a:lnTo>
                <a:lnTo>
                  <a:pt x="885189" y="2597150"/>
                </a:lnTo>
                <a:lnTo>
                  <a:pt x="892810" y="2635250"/>
                </a:lnTo>
                <a:lnTo>
                  <a:pt x="892810" y="2810510"/>
                </a:lnTo>
                <a:lnTo>
                  <a:pt x="900429" y="2856229"/>
                </a:lnTo>
                <a:lnTo>
                  <a:pt x="900429" y="2901949"/>
                </a:lnTo>
                <a:lnTo>
                  <a:pt x="900429" y="2894329"/>
                </a:lnTo>
                <a:lnTo>
                  <a:pt x="908050" y="2871469"/>
                </a:lnTo>
                <a:lnTo>
                  <a:pt x="908050" y="2688590"/>
                </a:lnTo>
                <a:lnTo>
                  <a:pt x="915670" y="2658110"/>
                </a:lnTo>
                <a:lnTo>
                  <a:pt x="915670" y="2627629"/>
                </a:lnTo>
                <a:lnTo>
                  <a:pt x="915670" y="2650490"/>
                </a:lnTo>
                <a:lnTo>
                  <a:pt x="924560" y="2665729"/>
                </a:lnTo>
                <a:lnTo>
                  <a:pt x="924560" y="2764790"/>
                </a:lnTo>
                <a:lnTo>
                  <a:pt x="932179" y="2772410"/>
                </a:lnTo>
                <a:lnTo>
                  <a:pt x="932179" y="2635250"/>
                </a:lnTo>
                <a:lnTo>
                  <a:pt x="938529" y="2581909"/>
                </a:lnTo>
                <a:lnTo>
                  <a:pt x="938529" y="2359659"/>
                </a:lnTo>
                <a:lnTo>
                  <a:pt x="946150" y="2329179"/>
                </a:lnTo>
                <a:lnTo>
                  <a:pt x="946150" y="2291079"/>
                </a:lnTo>
                <a:lnTo>
                  <a:pt x="946150" y="2313940"/>
                </a:lnTo>
                <a:lnTo>
                  <a:pt x="953770" y="2321559"/>
                </a:lnTo>
                <a:lnTo>
                  <a:pt x="953770" y="2336800"/>
                </a:lnTo>
                <a:lnTo>
                  <a:pt x="953770" y="2313940"/>
                </a:lnTo>
                <a:lnTo>
                  <a:pt x="961389" y="2283459"/>
                </a:lnTo>
                <a:lnTo>
                  <a:pt x="961389" y="2062479"/>
                </a:lnTo>
                <a:lnTo>
                  <a:pt x="969010" y="1993900"/>
                </a:lnTo>
                <a:lnTo>
                  <a:pt x="969010" y="1741169"/>
                </a:lnTo>
                <a:lnTo>
                  <a:pt x="976629" y="1725929"/>
                </a:lnTo>
                <a:lnTo>
                  <a:pt x="976629" y="1718309"/>
                </a:lnTo>
                <a:lnTo>
                  <a:pt x="976629" y="1741169"/>
                </a:lnTo>
                <a:lnTo>
                  <a:pt x="984250" y="1748789"/>
                </a:lnTo>
                <a:lnTo>
                  <a:pt x="984250" y="1687829"/>
                </a:lnTo>
                <a:lnTo>
                  <a:pt x="991870" y="1642109"/>
                </a:lnTo>
                <a:lnTo>
                  <a:pt x="991870" y="1328419"/>
                </a:lnTo>
                <a:lnTo>
                  <a:pt x="999489" y="1267459"/>
                </a:lnTo>
                <a:lnTo>
                  <a:pt x="999489" y="1153159"/>
                </a:lnTo>
                <a:lnTo>
                  <a:pt x="1007110" y="1153159"/>
                </a:lnTo>
                <a:lnTo>
                  <a:pt x="1007110" y="1206500"/>
                </a:lnTo>
                <a:lnTo>
                  <a:pt x="1016000" y="1214119"/>
                </a:lnTo>
                <a:lnTo>
                  <a:pt x="1016000" y="1130300"/>
                </a:lnTo>
                <a:lnTo>
                  <a:pt x="1023620" y="1076959"/>
                </a:lnTo>
                <a:lnTo>
                  <a:pt x="1023620" y="840739"/>
                </a:lnTo>
                <a:lnTo>
                  <a:pt x="1029970" y="802639"/>
                </a:lnTo>
                <a:lnTo>
                  <a:pt x="1029970" y="772159"/>
                </a:lnTo>
                <a:lnTo>
                  <a:pt x="1029970" y="795019"/>
                </a:lnTo>
                <a:lnTo>
                  <a:pt x="1037589" y="817879"/>
                </a:lnTo>
                <a:lnTo>
                  <a:pt x="1037589" y="939800"/>
                </a:lnTo>
                <a:lnTo>
                  <a:pt x="1046479" y="939800"/>
                </a:lnTo>
                <a:lnTo>
                  <a:pt x="1046479" y="848359"/>
                </a:lnTo>
                <a:lnTo>
                  <a:pt x="1054100" y="802639"/>
                </a:lnTo>
                <a:lnTo>
                  <a:pt x="1054100" y="694689"/>
                </a:lnTo>
                <a:lnTo>
                  <a:pt x="1061720" y="694689"/>
                </a:lnTo>
                <a:lnTo>
                  <a:pt x="1061720" y="863600"/>
                </a:lnTo>
                <a:lnTo>
                  <a:pt x="1069339" y="916939"/>
                </a:lnTo>
                <a:lnTo>
                  <a:pt x="1069339" y="1023619"/>
                </a:lnTo>
                <a:lnTo>
                  <a:pt x="1075689" y="1031239"/>
                </a:lnTo>
                <a:lnTo>
                  <a:pt x="1075689" y="962659"/>
                </a:lnTo>
                <a:lnTo>
                  <a:pt x="1083310" y="939800"/>
                </a:lnTo>
                <a:lnTo>
                  <a:pt x="1083310" y="916939"/>
                </a:lnTo>
                <a:lnTo>
                  <a:pt x="1083310" y="970279"/>
                </a:lnTo>
                <a:lnTo>
                  <a:pt x="1090929" y="1008379"/>
                </a:lnTo>
                <a:lnTo>
                  <a:pt x="1090929" y="1206500"/>
                </a:lnTo>
                <a:lnTo>
                  <a:pt x="1099820" y="1275079"/>
                </a:lnTo>
                <a:lnTo>
                  <a:pt x="1099820" y="1413509"/>
                </a:lnTo>
                <a:lnTo>
                  <a:pt x="1107439" y="1413509"/>
                </a:lnTo>
                <a:lnTo>
                  <a:pt x="1107439" y="1367789"/>
                </a:lnTo>
                <a:lnTo>
                  <a:pt x="1115060" y="1367789"/>
                </a:lnTo>
                <a:lnTo>
                  <a:pt x="1115060" y="1512569"/>
                </a:lnTo>
                <a:lnTo>
                  <a:pt x="1121410" y="1581150"/>
                </a:lnTo>
                <a:lnTo>
                  <a:pt x="1121410" y="1786889"/>
                </a:lnTo>
                <a:lnTo>
                  <a:pt x="1130300" y="1847850"/>
                </a:lnTo>
                <a:lnTo>
                  <a:pt x="1130300" y="1925319"/>
                </a:lnTo>
                <a:lnTo>
                  <a:pt x="1137920" y="1910079"/>
                </a:lnTo>
                <a:lnTo>
                  <a:pt x="1137920" y="1878329"/>
                </a:lnTo>
                <a:lnTo>
                  <a:pt x="1145539" y="1893569"/>
                </a:lnTo>
                <a:lnTo>
                  <a:pt x="1145539" y="2100579"/>
                </a:lnTo>
                <a:lnTo>
                  <a:pt x="1153160" y="2169159"/>
                </a:lnTo>
                <a:lnTo>
                  <a:pt x="1153160" y="2329179"/>
                </a:lnTo>
                <a:lnTo>
                  <a:pt x="1160779" y="2352040"/>
                </a:lnTo>
                <a:lnTo>
                  <a:pt x="1160779" y="2367279"/>
                </a:lnTo>
                <a:lnTo>
                  <a:pt x="1160779" y="2321559"/>
                </a:lnTo>
                <a:lnTo>
                  <a:pt x="1168400" y="2298700"/>
                </a:lnTo>
                <a:lnTo>
                  <a:pt x="1168400" y="2260600"/>
                </a:lnTo>
                <a:lnTo>
                  <a:pt x="1168400" y="2275840"/>
                </a:lnTo>
                <a:lnTo>
                  <a:pt x="1176020" y="2298700"/>
                </a:lnTo>
                <a:lnTo>
                  <a:pt x="1176020" y="2435859"/>
                </a:lnTo>
                <a:lnTo>
                  <a:pt x="1183639" y="2490469"/>
                </a:lnTo>
                <a:lnTo>
                  <a:pt x="1183639" y="2597150"/>
                </a:lnTo>
                <a:lnTo>
                  <a:pt x="1191260" y="2588259"/>
                </a:lnTo>
                <a:lnTo>
                  <a:pt x="1191260" y="2451100"/>
                </a:lnTo>
                <a:lnTo>
                  <a:pt x="1198879" y="2413000"/>
                </a:lnTo>
                <a:lnTo>
                  <a:pt x="1198879" y="2374900"/>
                </a:lnTo>
                <a:lnTo>
                  <a:pt x="1198879" y="2382519"/>
                </a:lnTo>
                <a:lnTo>
                  <a:pt x="1206500" y="2405379"/>
                </a:lnTo>
                <a:lnTo>
                  <a:pt x="1206500" y="2528569"/>
                </a:lnTo>
                <a:lnTo>
                  <a:pt x="1212850" y="2550159"/>
                </a:lnTo>
                <a:lnTo>
                  <a:pt x="1212850" y="2557779"/>
                </a:lnTo>
                <a:lnTo>
                  <a:pt x="1212850" y="2490469"/>
                </a:lnTo>
                <a:lnTo>
                  <a:pt x="1221739" y="2443479"/>
                </a:lnTo>
                <a:lnTo>
                  <a:pt x="1221739" y="2252979"/>
                </a:lnTo>
                <a:lnTo>
                  <a:pt x="1229360" y="2222500"/>
                </a:lnTo>
                <a:lnTo>
                  <a:pt x="1229360" y="2192019"/>
                </a:lnTo>
                <a:lnTo>
                  <a:pt x="1229360" y="2199640"/>
                </a:lnTo>
                <a:lnTo>
                  <a:pt x="1236979" y="2222500"/>
                </a:lnTo>
                <a:lnTo>
                  <a:pt x="1236979" y="2283459"/>
                </a:lnTo>
                <a:lnTo>
                  <a:pt x="1244600" y="2275840"/>
                </a:lnTo>
                <a:lnTo>
                  <a:pt x="1244600" y="2085339"/>
                </a:lnTo>
                <a:lnTo>
                  <a:pt x="1252220" y="2009139"/>
                </a:lnTo>
                <a:lnTo>
                  <a:pt x="1252220" y="1833879"/>
                </a:lnTo>
                <a:lnTo>
                  <a:pt x="1259839" y="1809750"/>
                </a:lnTo>
                <a:lnTo>
                  <a:pt x="1259839" y="1802129"/>
                </a:lnTo>
                <a:lnTo>
                  <a:pt x="1259839" y="1826259"/>
                </a:lnTo>
                <a:lnTo>
                  <a:pt x="1267460" y="1840229"/>
                </a:lnTo>
                <a:lnTo>
                  <a:pt x="1267460" y="1855469"/>
                </a:lnTo>
                <a:lnTo>
                  <a:pt x="1267460" y="1840229"/>
                </a:lnTo>
                <a:lnTo>
                  <a:pt x="1275079" y="1817369"/>
                </a:lnTo>
                <a:lnTo>
                  <a:pt x="1275079" y="1573529"/>
                </a:lnTo>
                <a:lnTo>
                  <a:pt x="1282700" y="1512569"/>
                </a:lnTo>
                <a:lnTo>
                  <a:pt x="1282700" y="1375409"/>
                </a:lnTo>
                <a:lnTo>
                  <a:pt x="1290320" y="1367789"/>
                </a:lnTo>
                <a:lnTo>
                  <a:pt x="1290320" y="1436369"/>
                </a:lnTo>
                <a:lnTo>
                  <a:pt x="1297939" y="1443989"/>
                </a:lnTo>
                <a:lnTo>
                  <a:pt x="1297939" y="1390650"/>
                </a:lnTo>
                <a:lnTo>
                  <a:pt x="1305560" y="1352550"/>
                </a:lnTo>
                <a:lnTo>
                  <a:pt x="1305560" y="1153159"/>
                </a:lnTo>
                <a:lnTo>
                  <a:pt x="1313179" y="1107439"/>
                </a:lnTo>
                <a:lnTo>
                  <a:pt x="1313179" y="1046479"/>
                </a:lnTo>
                <a:lnTo>
                  <a:pt x="1313179" y="1061719"/>
                </a:lnTo>
                <a:lnTo>
                  <a:pt x="1320800" y="1084579"/>
                </a:lnTo>
                <a:lnTo>
                  <a:pt x="1320800" y="1183639"/>
                </a:lnTo>
                <a:lnTo>
                  <a:pt x="1328420" y="1198879"/>
                </a:lnTo>
                <a:lnTo>
                  <a:pt x="1328420" y="1145539"/>
                </a:lnTo>
                <a:lnTo>
                  <a:pt x="1336039" y="1107439"/>
                </a:lnTo>
                <a:lnTo>
                  <a:pt x="1336039" y="939800"/>
                </a:lnTo>
                <a:lnTo>
                  <a:pt x="1343660" y="932179"/>
                </a:lnTo>
                <a:lnTo>
                  <a:pt x="1343660" y="1008379"/>
                </a:lnTo>
                <a:lnTo>
                  <a:pt x="1351279" y="1054100"/>
                </a:lnTo>
                <a:lnTo>
                  <a:pt x="1351279" y="1183639"/>
                </a:lnTo>
                <a:lnTo>
                  <a:pt x="1358900" y="1198879"/>
                </a:lnTo>
                <a:lnTo>
                  <a:pt x="1358900" y="1206500"/>
                </a:lnTo>
                <a:lnTo>
                  <a:pt x="1358900" y="1130300"/>
                </a:lnTo>
                <a:lnTo>
                  <a:pt x="1366520" y="1107439"/>
                </a:lnTo>
                <a:lnTo>
                  <a:pt x="1366520" y="1054100"/>
                </a:lnTo>
                <a:lnTo>
                  <a:pt x="1366520" y="1069339"/>
                </a:lnTo>
                <a:lnTo>
                  <a:pt x="1374139" y="1069339"/>
                </a:lnTo>
                <a:lnTo>
                  <a:pt x="1374139" y="1313179"/>
                </a:lnTo>
                <a:lnTo>
                  <a:pt x="1381760" y="1390650"/>
                </a:lnTo>
                <a:lnTo>
                  <a:pt x="1381760" y="1925319"/>
                </a:lnTo>
                <a:lnTo>
                  <a:pt x="1389379" y="2009139"/>
                </a:lnTo>
                <a:lnTo>
                  <a:pt x="1389379" y="2597150"/>
                </a:lnTo>
                <a:lnTo>
                  <a:pt x="1397000" y="2620009"/>
                </a:lnTo>
                <a:lnTo>
                  <a:pt x="1397000" y="3122929"/>
                </a:lnTo>
                <a:lnTo>
                  <a:pt x="1404620" y="3168649"/>
                </a:lnTo>
                <a:lnTo>
                  <a:pt x="1404620" y="3246119"/>
                </a:lnTo>
                <a:lnTo>
                  <a:pt x="1404620" y="3238499"/>
                </a:lnTo>
                <a:lnTo>
                  <a:pt x="1412239" y="3208019"/>
                </a:lnTo>
                <a:lnTo>
                  <a:pt x="1412239" y="2985769"/>
                </a:lnTo>
                <a:lnTo>
                  <a:pt x="1419860" y="2970529"/>
                </a:lnTo>
                <a:lnTo>
                  <a:pt x="1419860" y="2825749"/>
                </a:lnTo>
                <a:lnTo>
                  <a:pt x="1427479" y="2818129"/>
                </a:lnTo>
                <a:lnTo>
                  <a:pt x="1427479" y="2879090"/>
                </a:lnTo>
                <a:lnTo>
                  <a:pt x="1435100" y="2886710"/>
                </a:lnTo>
                <a:lnTo>
                  <a:pt x="1435100" y="2764790"/>
                </a:lnTo>
                <a:lnTo>
                  <a:pt x="1442720" y="2719069"/>
                </a:lnTo>
                <a:lnTo>
                  <a:pt x="1442720" y="2413000"/>
                </a:lnTo>
                <a:lnTo>
                  <a:pt x="1450339" y="2359659"/>
                </a:lnTo>
                <a:lnTo>
                  <a:pt x="1450339" y="2214879"/>
                </a:lnTo>
                <a:lnTo>
                  <a:pt x="1457960" y="2214879"/>
                </a:lnTo>
                <a:lnTo>
                  <a:pt x="1457960" y="2222500"/>
                </a:lnTo>
                <a:lnTo>
                  <a:pt x="1457960" y="2207259"/>
                </a:lnTo>
                <a:lnTo>
                  <a:pt x="1465579" y="2161540"/>
                </a:lnTo>
                <a:lnTo>
                  <a:pt x="1465579" y="2009139"/>
                </a:lnTo>
                <a:lnTo>
                  <a:pt x="1473200" y="1901189"/>
                </a:lnTo>
                <a:lnTo>
                  <a:pt x="1473200" y="1588769"/>
                </a:lnTo>
                <a:lnTo>
                  <a:pt x="1480820" y="1512569"/>
                </a:lnTo>
                <a:lnTo>
                  <a:pt x="1480820" y="1436369"/>
                </a:lnTo>
                <a:lnTo>
                  <a:pt x="1488439" y="1443989"/>
                </a:lnTo>
                <a:lnTo>
                  <a:pt x="1488439" y="1404619"/>
                </a:lnTo>
                <a:lnTo>
                  <a:pt x="1496060" y="1352550"/>
                </a:lnTo>
                <a:lnTo>
                  <a:pt x="1496060" y="1084579"/>
                </a:lnTo>
                <a:lnTo>
                  <a:pt x="1503679" y="985519"/>
                </a:lnTo>
                <a:lnTo>
                  <a:pt x="1503679" y="795019"/>
                </a:lnTo>
                <a:lnTo>
                  <a:pt x="1511300" y="779779"/>
                </a:lnTo>
                <a:lnTo>
                  <a:pt x="1511300" y="810259"/>
                </a:lnTo>
                <a:lnTo>
                  <a:pt x="1518920" y="833119"/>
                </a:lnTo>
                <a:lnTo>
                  <a:pt x="1518920" y="840739"/>
                </a:lnTo>
                <a:lnTo>
                  <a:pt x="1518920" y="787400"/>
                </a:lnTo>
                <a:lnTo>
                  <a:pt x="1526539" y="734059"/>
                </a:lnTo>
                <a:lnTo>
                  <a:pt x="1526539" y="534669"/>
                </a:lnTo>
                <a:lnTo>
                  <a:pt x="1534160" y="488950"/>
                </a:lnTo>
                <a:lnTo>
                  <a:pt x="1534160" y="435609"/>
                </a:lnTo>
                <a:lnTo>
                  <a:pt x="1534160" y="443229"/>
                </a:lnTo>
                <a:lnTo>
                  <a:pt x="1541779" y="458469"/>
                </a:lnTo>
                <a:lnTo>
                  <a:pt x="1541779" y="610869"/>
                </a:lnTo>
                <a:lnTo>
                  <a:pt x="1549400" y="641350"/>
                </a:lnTo>
                <a:lnTo>
                  <a:pt x="1549400" y="664209"/>
                </a:lnTo>
                <a:lnTo>
                  <a:pt x="1549400" y="641350"/>
                </a:lnTo>
                <a:lnTo>
                  <a:pt x="1557020" y="618489"/>
                </a:lnTo>
                <a:lnTo>
                  <a:pt x="1557020" y="488950"/>
                </a:lnTo>
                <a:lnTo>
                  <a:pt x="1564639" y="488950"/>
                </a:lnTo>
                <a:lnTo>
                  <a:pt x="1564639" y="557529"/>
                </a:lnTo>
                <a:lnTo>
                  <a:pt x="1572260" y="641350"/>
                </a:lnTo>
                <a:lnTo>
                  <a:pt x="1572260" y="863600"/>
                </a:lnTo>
                <a:lnTo>
                  <a:pt x="1579879" y="909319"/>
                </a:lnTo>
                <a:lnTo>
                  <a:pt x="1579879" y="947419"/>
                </a:lnTo>
                <a:lnTo>
                  <a:pt x="1579879" y="932179"/>
                </a:lnTo>
                <a:lnTo>
                  <a:pt x="1587500" y="916939"/>
                </a:lnTo>
                <a:lnTo>
                  <a:pt x="1587500" y="901700"/>
                </a:lnTo>
                <a:lnTo>
                  <a:pt x="1587500" y="939800"/>
                </a:lnTo>
                <a:lnTo>
                  <a:pt x="1595120" y="985519"/>
                </a:lnTo>
                <a:lnTo>
                  <a:pt x="1595120" y="1206500"/>
                </a:lnTo>
                <a:lnTo>
                  <a:pt x="1602739" y="1290319"/>
                </a:lnTo>
                <a:lnTo>
                  <a:pt x="1602739" y="1489709"/>
                </a:lnTo>
                <a:lnTo>
                  <a:pt x="1610360" y="1527809"/>
                </a:lnTo>
                <a:lnTo>
                  <a:pt x="1610360" y="1550669"/>
                </a:lnTo>
                <a:lnTo>
                  <a:pt x="1610360" y="1543050"/>
                </a:lnTo>
                <a:lnTo>
                  <a:pt x="1617979" y="1543050"/>
                </a:lnTo>
                <a:lnTo>
                  <a:pt x="1617979" y="1619250"/>
                </a:lnTo>
                <a:lnTo>
                  <a:pt x="1625600" y="1680209"/>
                </a:lnTo>
                <a:lnTo>
                  <a:pt x="1625600" y="2016759"/>
                </a:lnTo>
                <a:lnTo>
                  <a:pt x="1633220" y="2085339"/>
                </a:lnTo>
                <a:lnTo>
                  <a:pt x="1633220" y="2199640"/>
                </a:lnTo>
                <a:lnTo>
                  <a:pt x="1640840" y="2199640"/>
                </a:lnTo>
                <a:lnTo>
                  <a:pt x="1640840" y="2176779"/>
                </a:lnTo>
                <a:lnTo>
                  <a:pt x="1648459" y="2176779"/>
                </a:lnTo>
                <a:lnTo>
                  <a:pt x="1648459" y="2329179"/>
                </a:lnTo>
                <a:lnTo>
                  <a:pt x="1656079" y="2397759"/>
                </a:lnTo>
                <a:lnTo>
                  <a:pt x="1656079" y="2604769"/>
                </a:lnTo>
                <a:lnTo>
                  <a:pt x="1663700" y="2650490"/>
                </a:lnTo>
                <a:lnTo>
                  <a:pt x="1663700" y="2680969"/>
                </a:lnTo>
                <a:lnTo>
                  <a:pt x="1663700" y="2673349"/>
                </a:lnTo>
                <a:lnTo>
                  <a:pt x="1671320" y="2650490"/>
                </a:lnTo>
                <a:lnTo>
                  <a:pt x="1671320" y="2565400"/>
                </a:lnTo>
                <a:lnTo>
                  <a:pt x="1678940" y="2565400"/>
                </a:lnTo>
                <a:lnTo>
                  <a:pt x="1678940" y="2673349"/>
                </a:lnTo>
                <a:lnTo>
                  <a:pt x="1686559" y="2726690"/>
                </a:lnTo>
                <a:lnTo>
                  <a:pt x="1686559" y="2848610"/>
                </a:lnTo>
                <a:lnTo>
                  <a:pt x="1694179" y="2848610"/>
                </a:lnTo>
                <a:lnTo>
                  <a:pt x="1694179" y="2711449"/>
                </a:lnTo>
                <a:lnTo>
                  <a:pt x="1701800" y="2665729"/>
                </a:lnTo>
                <a:lnTo>
                  <a:pt x="1701800" y="2565400"/>
                </a:lnTo>
                <a:lnTo>
                  <a:pt x="1709420" y="2557779"/>
                </a:lnTo>
                <a:lnTo>
                  <a:pt x="1709420" y="2650490"/>
                </a:lnTo>
                <a:lnTo>
                  <a:pt x="1717040" y="2665729"/>
                </a:lnTo>
                <a:lnTo>
                  <a:pt x="1717040" y="2673349"/>
                </a:lnTo>
                <a:lnTo>
                  <a:pt x="1717040" y="2627629"/>
                </a:lnTo>
                <a:lnTo>
                  <a:pt x="1724659" y="2588259"/>
                </a:lnTo>
                <a:lnTo>
                  <a:pt x="1724659" y="2344419"/>
                </a:lnTo>
                <a:lnTo>
                  <a:pt x="1732279" y="2283459"/>
                </a:lnTo>
                <a:lnTo>
                  <a:pt x="1732279" y="2199640"/>
                </a:lnTo>
                <a:lnTo>
                  <a:pt x="1739900" y="2192019"/>
                </a:lnTo>
                <a:lnTo>
                  <a:pt x="1739900" y="2230119"/>
                </a:lnTo>
                <a:lnTo>
                  <a:pt x="1747520" y="2222500"/>
                </a:lnTo>
                <a:lnTo>
                  <a:pt x="1747520" y="2085339"/>
                </a:lnTo>
                <a:lnTo>
                  <a:pt x="1755140" y="2016759"/>
                </a:lnTo>
                <a:lnTo>
                  <a:pt x="1755140" y="1741169"/>
                </a:lnTo>
                <a:lnTo>
                  <a:pt x="1762759" y="1695450"/>
                </a:lnTo>
                <a:lnTo>
                  <a:pt x="1762759" y="1634489"/>
                </a:lnTo>
                <a:lnTo>
                  <a:pt x="1770379" y="1642109"/>
                </a:lnTo>
                <a:lnTo>
                  <a:pt x="1770379" y="1657350"/>
                </a:lnTo>
                <a:lnTo>
                  <a:pt x="1770379" y="1649729"/>
                </a:lnTo>
                <a:lnTo>
                  <a:pt x="1778000" y="1634489"/>
                </a:lnTo>
                <a:lnTo>
                  <a:pt x="1778000" y="1404619"/>
                </a:lnTo>
                <a:lnTo>
                  <a:pt x="1785620" y="1344929"/>
                </a:lnTo>
                <a:lnTo>
                  <a:pt x="1785620" y="1137919"/>
                </a:lnTo>
                <a:lnTo>
                  <a:pt x="1793240" y="1122679"/>
                </a:lnTo>
                <a:lnTo>
                  <a:pt x="1793240" y="1115059"/>
                </a:lnTo>
                <a:lnTo>
                  <a:pt x="1793240" y="1137919"/>
                </a:lnTo>
                <a:lnTo>
                  <a:pt x="1800859" y="1160779"/>
                </a:lnTo>
                <a:lnTo>
                  <a:pt x="1800859" y="1176019"/>
                </a:lnTo>
                <a:lnTo>
                  <a:pt x="1800859" y="1145539"/>
                </a:lnTo>
                <a:lnTo>
                  <a:pt x="1808479" y="1107439"/>
                </a:lnTo>
                <a:lnTo>
                  <a:pt x="1808479" y="955039"/>
                </a:lnTo>
                <a:lnTo>
                  <a:pt x="1816100" y="901700"/>
                </a:lnTo>
                <a:lnTo>
                  <a:pt x="1816100" y="795019"/>
                </a:lnTo>
                <a:lnTo>
                  <a:pt x="1823720" y="795019"/>
                </a:lnTo>
                <a:lnTo>
                  <a:pt x="1823720" y="924559"/>
                </a:lnTo>
                <a:lnTo>
                  <a:pt x="1831340" y="947419"/>
                </a:lnTo>
                <a:lnTo>
                  <a:pt x="1831340" y="970279"/>
                </a:lnTo>
                <a:lnTo>
                  <a:pt x="1831340" y="939800"/>
                </a:lnTo>
                <a:lnTo>
                  <a:pt x="1838959" y="909319"/>
                </a:lnTo>
                <a:lnTo>
                  <a:pt x="1838959" y="779779"/>
                </a:lnTo>
                <a:lnTo>
                  <a:pt x="1846579" y="764539"/>
                </a:lnTo>
                <a:lnTo>
                  <a:pt x="1846579" y="756919"/>
                </a:lnTo>
                <a:lnTo>
                  <a:pt x="1846579" y="810259"/>
                </a:lnTo>
                <a:lnTo>
                  <a:pt x="1854200" y="840739"/>
                </a:lnTo>
                <a:lnTo>
                  <a:pt x="1854200" y="1046479"/>
                </a:lnTo>
                <a:lnTo>
                  <a:pt x="1863090" y="1069339"/>
                </a:lnTo>
                <a:lnTo>
                  <a:pt x="1863090" y="1099819"/>
                </a:lnTo>
                <a:lnTo>
                  <a:pt x="1863090" y="1092200"/>
                </a:lnTo>
                <a:lnTo>
                  <a:pt x="1870709" y="1069339"/>
                </a:lnTo>
                <a:lnTo>
                  <a:pt x="1870709" y="1016000"/>
                </a:lnTo>
                <a:lnTo>
                  <a:pt x="1877059" y="1038859"/>
                </a:lnTo>
                <a:lnTo>
                  <a:pt x="1877059" y="1206500"/>
                </a:lnTo>
                <a:lnTo>
                  <a:pt x="1884679" y="1275079"/>
                </a:lnTo>
                <a:lnTo>
                  <a:pt x="1884679" y="1443989"/>
                </a:lnTo>
                <a:lnTo>
                  <a:pt x="1892300" y="1474469"/>
                </a:lnTo>
                <a:lnTo>
                  <a:pt x="1892300" y="1497329"/>
                </a:lnTo>
                <a:lnTo>
                  <a:pt x="1892300" y="1482089"/>
                </a:lnTo>
                <a:lnTo>
                  <a:pt x="1899920" y="1466850"/>
                </a:lnTo>
                <a:lnTo>
                  <a:pt x="1899920" y="1459229"/>
                </a:lnTo>
                <a:lnTo>
                  <a:pt x="1899920" y="1489709"/>
                </a:lnTo>
                <a:lnTo>
                  <a:pt x="1907540" y="1520189"/>
                </a:lnTo>
                <a:lnTo>
                  <a:pt x="1907540" y="1794509"/>
                </a:lnTo>
                <a:lnTo>
                  <a:pt x="1915159" y="1847850"/>
                </a:lnTo>
                <a:lnTo>
                  <a:pt x="1915159" y="1977389"/>
                </a:lnTo>
                <a:lnTo>
                  <a:pt x="1922779" y="1985009"/>
                </a:lnTo>
                <a:lnTo>
                  <a:pt x="1922779" y="1948179"/>
                </a:lnTo>
                <a:lnTo>
                  <a:pt x="1930400" y="1940559"/>
                </a:lnTo>
                <a:lnTo>
                  <a:pt x="1930400" y="2009139"/>
                </a:lnTo>
                <a:lnTo>
                  <a:pt x="1938020" y="2047239"/>
                </a:lnTo>
                <a:lnTo>
                  <a:pt x="1938020" y="2260600"/>
                </a:lnTo>
                <a:lnTo>
                  <a:pt x="1945640" y="2306319"/>
                </a:lnTo>
                <a:lnTo>
                  <a:pt x="1945640" y="2382519"/>
                </a:lnTo>
                <a:lnTo>
                  <a:pt x="1945640" y="2374900"/>
                </a:lnTo>
                <a:lnTo>
                  <a:pt x="1954529" y="2352040"/>
                </a:lnTo>
                <a:lnTo>
                  <a:pt x="1954529" y="2275840"/>
                </a:lnTo>
                <a:lnTo>
                  <a:pt x="1962150" y="2275840"/>
                </a:lnTo>
                <a:lnTo>
                  <a:pt x="1962150" y="2359659"/>
                </a:lnTo>
                <a:lnTo>
                  <a:pt x="1968500" y="2397759"/>
                </a:lnTo>
                <a:lnTo>
                  <a:pt x="1968500" y="2550159"/>
                </a:lnTo>
                <a:lnTo>
                  <a:pt x="1976120" y="2565400"/>
                </a:lnTo>
                <a:lnTo>
                  <a:pt x="1976120" y="2473959"/>
                </a:lnTo>
                <a:lnTo>
                  <a:pt x="1985009" y="2435859"/>
                </a:lnTo>
                <a:lnTo>
                  <a:pt x="1985009" y="2336800"/>
                </a:lnTo>
                <a:lnTo>
                  <a:pt x="1992629" y="2336800"/>
                </a:lnTo>
                <a:lnTo>
                  <a:pt x="1992629" y="2420619"/>
                </a:lnTo>
                <a:lnTo>
                  <a:pt x="2000250" y="2443479"/>
                </a:lnTo>
                <a:lnTo>
                  <a:pt x="2000250" y="2496819"/>
                </a:lnTo>
                <a:lnTo>
                  <a:pt x="2000250" y="2490469"/>
                </a:lnTo>
                <a:lnTo>
                  <a:pt x="2007870" y="2473959"/>
                </a:lnTo>
                <a:lnTo>
                  <a:pt x="2007870" y="2291079"/>
                </a:lnTo>
                <a:lnTo>
                  <a:pt x="2014220" y="2237740"/>
                </a:lnTo>
                <a:lnTo>
                  <a:pt x="2014220" y="2131059"/>
                </a:lnTo>
                <a:lnTo>
                  <a:pt x="2021840" y="2123440"/>
                </a:lnTo>
                <a:lnTo>
                  <a:pt x="2021840" y="2184400"/>
                </a:lnTo>
                <a:lnTo>
                  <a:pt x="2029459" y="2199640"/>
                </a:lnTo>
                <a:lnTo>
                  <a:pt x="2029459" y="2146300"/>
                </a:lnTo>
                <a:lnTo>
                  <a:pt x="2038350" y="2100579"/>
                </a:lnTo>
                <a:lnTo>
                  <a:pt x="2038350" y="1840229"/>
                </a:lnTo>
                <a:lnTo>
                  <a:pt x="2045970" y="1794509"/>
                </a:lnTo>
                <a:lnTo>
                  <a:pt x="2045970" y="1733550"/>
                </a:lnTo>
                <a:lnTo>
                  <a:pt x="2053590" y="1741169"/>
                </a:lnTo>
                <a:lnTo>
                  <a:pt x="2053590" y="1786889"/>
                </a:lnTo>
                <a:lnTo>
                  <a:pt x="2059940" y="1771650"/>
                </a:lnTo>
                <a:lnTo>
                  <a:pt x="2059940" y="1649729"/>
                </a:lnTo>
                <a:lnTo>
                  <a:pt x="2068829" y="1588769"/>
                </a:lnTo>
                <a:lnTo>
                  <a:pt x="2068829" y="1404619"/>
                </a:lnTo>
                <a:lnTo>
                  <a:pt x="2076450" y="1360169"/>
                </a:lnTo>
                <a:lnTo>
                  <a:pt x="2076450" y="1328419"/>
                </a:lnTo>
                <a:lnTo>
                  <a:pt x="2076450" y="1352550"/>
                </a:lnTo>
                <a:lnTo>
                  <a:pt x="2084070" y="1375409"/>
                </a:lnTo>
                <a:lnTo>
                  <a:pt x="2084070" y="1404619"/>
                </a:lnTo>
                <a:lnTo>
                  <a:pt x="2091690" y="1398269"/>
                </a:lnTo>
                <a:lnTo>
                  <a:pt x="2091690" y="1221739"/>
                </a:lnTo>
                <a:lnTo>
                  <a:pt x="2099309" y="1160779"/>
                </a:lnTo>
                <a:lnTo>
                  <a:pt x="2099309" y="1054100"/>
                </a:lnTo>
                <a:lnTo>
                  <a:pt x="2106929" y="1046479"/>
                </a:lnTo>
                <a:lnTo>
                  <a:pt x="2106929" y="1145539"/>
                </a:lnTo>
                <a:lnTo>
                  <a:pt x="2114550" y="1176019"/>
                </a:lnTo>
                <a:lnTo>
                  <a:pt x="2114550" y="1206500"/>
                </a:lnTo>
                <a:lnTo>
                  <a:pt x="2114550" y="1198879"/>
                </a:lnTo>
                <a:lnTo>
                  <a:pt x="2122170" y="1183639"/>
                </a:lnTo>
                <a:lnTo>
                  <a:pt x="2122170" y="1046479"/>
                </a:lnTo>
                <a:lnTo>
                  <a:pt x="2129790" y="1016000"/>
                </a:lnTo>
                <a:lnTo>
                  <a:pt x="2129790" y="977900"/>
                </a:lnTo>
                <a:lnTo>
                  <a:pt x="2129790" y="1008379"/>
                </a:lnTo>
                <a:lnTo>
                  <a:pt x="2137409" y="1031239"/>
                </a:lnTo>
                <a:lnTo>
                  <a:pt x="2137409" y="1176019"/>
                </a:lnTo>
                <a:lnTo>
                  <a:pt x="2145029" y="1206500"/>
                </a:lnTo>
                <a:lnTo>
                  <a:pt x="2145029" y="1244600"/>
                </a:lnTo>
                <a:lnTo>
                  <a:pt x="2145029" y="1229359"/>
                </a:lnTo>
                <a:lnTo>
                  <a:pt x="2151379" y="1206500"/>
                </a:lnTo>
                <a:lnTo>
                  <a:pt x="2151379" y="1130300"/>
                </a:lnTo>
                <a:lnTo>
                  <a:pt x="2160270" y="1122679"/>
                </a:lnTo>
                <a:lnTo>
                  <a:pt x="2160270" y="1244600"/>
                </a:lnTo>
                <a:lnTo>
                  <a:pt x="2167890" y="1290319"/>
                </a:lnTo>
                <a:lnTo>
                  <a:pt x="2167890" y="1459229"/>
                </a:lnTo>
                <a:lnTo>
                  <a:pt x="2175509" y="1482089"/>
                </a:lnTo>
                <a:lnTo>
                  <a:pt x="2175509" y="1504950"/>
                </a:lnTo>
                <a:lnTo>
                  <a:pt x="2175509" y="1474469"/>
                </a:lnTo>
                <a:lnTo>
                  <a:pt x="2183129" y="1459229"/>
                </a:lnTo>
                <a:lnTo>
                  <a:pt x="2183129" y="1428750"/>
                </a:lnTo>
                <a:lnTo>
                  <a:pt x="2183129" y="1436369"/>
                </a:lnTo>
                <a:lnTo>
                  <a:pt x="2190750" y="1451609"/>
                </a:lnTo>
                <a:lnTo>
                  <a:pt x="2190750" y="1611629"/>
                </a:lnTo>
                <a:lnTo>
                  <a:pt x="2198370" y="1657350"/>
                </a:lnTo>
                <a:lnTo>
                  <a:pt x="2198370" y="1847850"/>
                </a:lnTo>
                <a:lnTo>
                  <a:pt x="2205990" y="1855469"/>
                </a:lnTo>
                <a:lnTo>
                  <a:pt x="2205990" y="1817369"/>
                </a:lnTo>
                <a:lnTo>
                  <a:pt x="2213609" y="1802129"/>
                </a:lnTo>
                <a:lnTo>
                  <a:pt x="2213609" y="1786889"/>
                </a:lnTo>
                <a:lnTo>
                  <a:pt x="2213609" y="1826259"/>
                </a:lnTo>
                <a:lnTo>
                  <a:pt x="2221229" y="1855469"/>
                </a:lnTo>
                <a:lnTo>
                  <a:pt x="2221229" y="2016759"/>
                </a:lnTo>
                <a:lnTo>
                  <a:pt x="2228850" y="2077719"/>
                </a:lnTo>
                <a:lnTo>
                  <a:pt x="2228850" y="2169159"/>
                </a:lnTo>
                <a:lnTo>
                  <a:pt x="2236470" y="2153919"/>
                </a:lnTo>
                <a:lnTo>
                  <a:pt x="2236470" y="2077719"/>
                </a:lnTo>
                <a:lnTo>
                  <a:pt x="2244090" y="2062479"/>
                </a:lnTo>
                <a:lnTo>
                  <a:pt x="2244090" y="2108200"/>
                </a:lnTo>
                <a:lnTo>
                  <a:pt x="2251709" y="2146300"/>
                </a:lnTo>
                <a:lnTo>
                  <a:pt x="2251709" y="2321559"/>
                </a:lnTo>
                <a:lnTo>
                  <a:pt x="2259329" y="2344419"/>
                </a:lnTo>
                <a:lnTo>
                  <a:pt x="2259329" y="2352040"/>
                </a:lnTo>
                <a:lnTo>
                  <a:pt x="2259329" y="2321559"/>
                </a:lnTo>
                <a:lnTo>
                  <a:pt x="2266950" y="2291079"/>
                </a:lnTo>
                <a:lnTo>
                  <a:pt x="2266950" y="2169159"/>
                </a:lnTo>
                <a:lnTo>
                  <a:pt x="2274570" y="2153919"/>
                </a:lnTo>
                <a:lnTo>
                  <a:pt x="2274570" y="2230119"/>
                </a:lnTo>
                <a:lnTo>
                  <a:pt x="2282190" y="2260600"/>
                </a:lnTo>
                <a:lnTo>
                  <a:pt x="2282190" y="2336800"/>
                </a:lnTo>
                <a:lnTo>
                  <a:pt x="2289809" y="2336800"/>
                </a:lnTo>
                <a:lnTo>
                  <a:pt x="2289809" y="2207259"/>
                </a:lnTo>
                <a:lnTo>
                  <a:pt x="2297429" y="2169159"/>
                </a:lnTo>
                <a:lnTo>
                  <a:pt x="2297429" y="2047239"/>
                </a:lnTo>
                <a:lnTo>
                  <a:pt x="2305050" y="2039619"/>
                </a:lnTo>
                <a:lnTo>
                  <a:pt x="2305050" y="2100579"/>
                </a:lnTo>
                <a:lnTo>
                  <a:pt x="2312670" y="2123440"/>
                </a:lnTo>
                <a:lnTo>
                  <a:pt x="2312670" y="2146300"/>
                </a:lnTo>
                <a:lnTo>
                  <a:pt x="2312670" y="2123440"/>
                </a:lnTo>
                <a:lnTo>
                  <a:pt x="2320290" y="2100579"/>
                </a:lnTo>
                <a:lnTo>
                  <a:pt x="2320290" y="1893569"/>
                </a:lnTo>
                <a:lnTo>
                  <a:pt x="2327909" y="1855469"/>
                </a:lnTo>
                <a:lnTo>
                  <a:pt x="2327909" y="1779269"/>
                </a:lnTo>
                <a:lnTo>
                  <a:pt x="2335529" y="1779269"/>
                </a:lnTo>
                <a:lnTo>
                  <a:pt x="2335529" y="1847850"/>
                </a:lnTo>
                <a:lnTo>
                  <a:pt x="2343150" y="1855469"/>
                </a:lnTo>
                <a:lnTo>
                  <a:pt x="2343150" y="1764029"/>
                </a:lnTo>
                <a:lnTo>
                  <a:pt x="2350770" y="1703069"/>
                </a:lnTo>
                <a:lnTo>
                  <a:pt x="2350770" y="1527809"/>
                </a:lnTo>
                <a:lnTo>
                  <a:pt x="2358390" y="1497329"/>
                </a:lnTo>
                <a:lnTo>
                  <a:pt x="2358390" y="1474469"/>
                </a:lnTo>
                <a:lnTo>
                  <a:pt x="2358390" y="1482089"/>
                </a:lnTo>
                <a:lnTo>
                  <a:pt x="2366009" y="1504950"/>
                </a:lnTo>
                <a:lnTo>
                  <a:pt x="2366009" y="1565909"/>
                </a:lnTo>
                <a:lnTo>
                  <a:pt x="2373629" y="1558289"/>
                </a:lnTo>
                <a:lnTo>
                  <a:pt x="2373629" y="1451609"/>
                </a:lnTo>
                <a:lnTo>
                  <a:pt x="2381250" y="1398269"/>
                </a:lnTo>
                <a:lnTo>
                  <a:pt x="2381250" y="1244600"/>
                </a:lnTo>
                <a:lnTo>
                  <a:pt x="2388870" y="1236979"/>
                </a:lnTo>
                <a:lnTo>
                  <a:pt x="2388870" y="1297939"/>
                </a:lnTo>
                <a:lnTo>
                  <a:pt x="2396490" y="1328419"/>
                </a:lnTo>
                <a:lnTo>
                  <a:pt x="2396490" y="1383029"/>
                </a:lnTo>
                <a:lnTo>
                  <a:pt x="2404109" y="1360169"/>
                </a:lnTo>
                <a:lnTo>
                  <a:pt x="2404109" y="1253489"/>
                </a:lnTo>
                <a:lnTo>
                  <a:pt x="2411729" y="1214119"/>
                </a:lnTo>
                <a:lnTo>
                  <a:pt x="2411729" y="1153159"/>
                </a:lnTo>
                <a:lnTo>
                  <a:pt x="2419350" y="1168400"/>
                </a:lnTo>
                <a:lnTo>
                  <a:pt x="2419350" y="1297939"/>
                </a:lnTo>
                <a:lnTo>
                  <a:pt x="2426970" y="1328419"/>
                </a:lnTo>
                <a:lnTo>
                  <a:pt x="2426970" y="1375409"/>
                </a:lnTo>
                <a:lnTo>
                  <a:pt x="2426970" y="1367789"/>
                </a:lnTo>
                <a:lnTo>
                  <a:pt x="2434590" y="1352550"/>
                </a:lnTo>
                <a:lnTo>
                  <a:pt x="2434590" y="1244600"/>
                </a:lnTo>
                <a:lnTo>
                  <a:pt x="2442209" y="1229359"/>
                </a:lnTo>
                <a:lnTo>
                  <a:pt x="2442209" y="1221739"/>
                </a:lnTo>
                <a:lnTo>
                  <a:pt x="2442209" y="1275079"/>
                </a:lnTo>
                <a:lnTo>
                  <a:pt x="2449829" y="1313179"/>
                </a:lnTo>
                <a:lnTo>
                  <a:pt x="2449829" y="1482089"/>
                </a:lnTo>
                <a:lnTo>
                  <a:pt x="2457450" y="1504950"/>
                </a:lnTo>
                <a:lnTo>
                  <a:pt x="2457450" y="1527809"/>
                </a:lnTo>
                <a:lnTo>
                  <a:pt x="2457450" y="1512569"/>
                </a:lnTo>
                <a:lnTo>
                  <a:pt x="2465070" y="1489709"/>
                </a:lnTo>
                <a:lnTo>
                  <a:pt x="2465070" y="1428750"/>
                </a:lnTo>
                <a:lnTo>
                  <a:pt x="2472690" y="1428750"/>
                </a:lnTo>
                <a:lnTo>
                  <a:pt x="2472690" y="1573529"/>
                </a:lnTo>
                <a:lnTo>
                  <a:pt x="2480309" y="1626869"/>
                </a:lnTo>
                <a:lnTo>
                  <a:pt x="2480309" y="1756409"/>
                </a:lnTo>
                <a:lnTo>
                  <a:pt x="2487929" y="1779269"/>
                </a:lnTo>
                <a:lnTo>
                  <a:pt x="2487929" y="1748789"/>
                </a:lnTo>
                <a:lnTo>
                  <a:pt x="2495550" y="1725929"/>
                </a:lnTo>
                <a:lnTo>
                  <a:pt x="2495550" y="1695450"/>
                </a:lnTo>
                <a:lnTo>
                  <a:pt x="2495550" y="1703069"/>
                </a:lnTo>
                <a:lnTo>
                  <a:pt x="2503170" y="1733550"/>
                </a:lnTo>
                <a:lnTo>
                  <a:pt x="2503170" y="1878329"/>
                </a:lnTo>
                <a:lnTo>
                  <a:pt x="2510790" y="1925319"/>
                </a:lnTo>
                <a:lnTo>
                  <a:pt x="2510790" y="2024379"/>
                </a:lnTo>
                <a:lnTo>
                  <a:pt x="2518409" y="2024379"/>
                </a:lnTo>
                <a:lnTo>
                  <a:pt x="2518409" y="1940559"/>
                </a:lnTo>
                <a:lnTo>
                  <a:pt x="2526029" y="1925319"/>
                </a:lnTo>
                <a:lnTo>
                  <a:pt x="2526029" y="1917700"/>
                </a:lnTo>
                <a:lnTo>
                  <a:pt x="2526029" y="1940559"/>
                </a:lnTo>
                <a:lnTo>
                  <a:pt x="2533650" y="1971039"/>
                </a:lnTo>
                <a:lnTo>
                  <a:pt x="2533650" y="2100579"/>
                </a:lnTo>
                <a:lnTo>
                  <a:pt x="2541270" y="2146300"/>
                </a:lnTo>
                <a:lnTo>
                  <a:pt x="2541270" y="2184400"/>
                </a:lnTo>
                <a:lnTo>
                  <a:pt x="2541270" y="2176779"/>
                </a:lnTo>
                <a:lnTo>
                  <a:pt x="2548890" y="2153919"/>
                </a:lnTo>
                <a:lnTo>
                  <a:pt x="2548890" y="2039619"/>
                </a:lnTo>
                <a:lnTo>
                  <a:pt x="2556509" y="2024379"/>
                </a:lnTo>
                <a:lnTo>
                  <a:pt x="2556509" y="2016759"/>
                </a:lnTo>
                <a:lnTo>
                  <a:pt x="2556509" y="2062479"/>
                </a:lnTo>
                <a:lnTo>
                  <a:pt x="2564129" y="2092959"/>
                </a:lnTo>
                <a:lnTo>
                  <a:pt x="2564129" y="2199640"/>
                </a:lnTo>
                <a:lnTo>
                  <a:pt x="2571750" y="2207259"/>
                </a:lnTo>
                <a:lnTo>
                  <a:pt x="2571750" y="2138679"/>
                </a:lnTo>
                <a:lnTo>
                  <a:pt x="2579370" y="2108200"/>
                </a:lnTo>
                <a:lnTo>
                  <a:pt x="2579370" y="1977389"/>
                </a:lnTo>
                <a:lnTo>
                  <a:pt x="2586990" y="1971039"/>
                </a:lnTo>
                <a:lnTo>
                  <a:pt x="2586990" y="1963419"/>
                </a:lnTo>
                <a:lnTo>
                  <a:pt x="2586990" y="2009139"/>
                </a:lnTo>
                <a:lnTo>
                  <a:pt x="2594609" y="2039619"/>
                </a:lnTo>
                <a:lnTo>
                  <a:pt x="2594609" y="2092959"/>
                </a:lnTo>
                <a:lnTo>
                  <a:pt x="2602229" y="2077719"/>
                </a:lnTo>
                <a:lnTo>
                  <a:pt x="2602229" y="1931669"/>
                </a:lnTo>
                <a:lnTo>
                  <a:pt x="2609850" y="1885950"/>
                </a:lnTo>
                <a:lnTo>
                  <a:pt x="2609850" y="1794509"/>
                </a:lnTo>
                <a:lnTo>
                  <a:pt x="2617470" y="1794509"/>
                </a:lnTo>
                <a:lnTo>
                  <a:pt x="2617470" y="1870709"/>
                </a:lnTo>
                <a:lnTo>
                  <a:pt x="2625090" y="1885950"/>
                </a:lnTo>
                <a:lnTo>
                  <a:pt x="2625090" y="1893569"/>
                </a:lnTo>
                <a:lnTo>
                  <a:pt x="2625090" y="1847850"/>
                </a:lnTo>
                <a:lnTo>
                  <a:pt x="2632709" y="1809750"/>
                </a:lnTo>
                <a:lnTo>
                  <a:pt x="2632709" y="1634489"/>
                </a:lnTo>
                <a:lnTo>
                  <a:pt x="2640329" y="1604009"/>
                </a:lnTo>
                <a:lnTo>
                  <a:pt x="2640329" y="1565909"/>
                </a:lnTo>
                <a:lnTo>
                  <a:pt x="2640329" y="1573529"/>
                </a:lnTo>
                <a:lnTo>
                  <a:pt x="2647950" y="1581150"/>
                </a:lnTo>
                <a:lnTo>
                  <a:pt x="2647950" y="1657350"/>
                </a:lnTo>
                <a:lnTo>
                  <a:pt x="2655570" y="1664969"/>
                </a:lnTo>
                <a:lnTo>
                  <a:pt x="2655570" y="1672589"/>
                </a:lnTo>
                <a:lnTo>
                  <a:pt x="2655570" y="1604009"/>
                </a:lnTo>
                <a:lnTo>
                  <a:pt x="2663190" y="1565909"/>
                </a:lnTo>
                <a:lnTo>
                  <a:pt x="2663190" y="1413509"/>
                </a:lnTo>
                <a:lnTo>
                  <a:pt x="2670809" y="1390650"/>
                </a:lnTo>
                <a:lnTo>
                  <a:pt x="2670809" y="1383029"/>
                </a:lnTo>
                <a:lnTo>
                  <a:pt x="2670809" y="1413509"/>
                </a:lnTo>
                <a:lnTo>
                  <a:pt x="2678429" y="1436369"/>
                </a:lnTo>
                <a:lnTo>
                  <a:pt x="2678429" y="1512569"/>
                </a:lnTo>
                <a:lnTo>
                  <a:pt x="2686050" y="1512569"/>
                </a:lnTo>
                <a:lnTo>
                  <a:pt x="2686050" y="1404619"/>
                </a:lnTo>
                <a:lnTo>
                  <a:pt x="2693670" y="1367789"/>
                </a:lnTo>
                <a:lnTo>
                  <a:pt x="2693670" y="1282700"/>
                </a:lnTo>
                <a:lnTo>
                  <a:pt x="2701290" y="1290319"/>
                </a:lnTo>
                <a:lnTo>
                  <a:pt x="2701290" y="1398269"/>
                </a:lnTo>
                <a:lnTo>
                  <a:pt x="2708909" y="1428750"/>
                </a:lnTo>
                <a:lnTo>
                  <a:pt x="2708909" y="1474469"/>
                </a:lnTo>
                <a:lnTo>
                  <a:pt x="2716529" y="1466850"/>
                </a:lnTo>
                <a:lnTo>
                  <a:pt x="2716529" y="1375409"/>
                </a:lnTo>
                <a:lnTo>
                  <a:pt x="2724150" y="1352550"/>
                </a:lnTo>
                <a:lnTo>
                  <a:pt x="2724150" y="1313179"/>
                </a:lnTo>
                <a:lnTo>
                  <a:pt x="2724150" y="1337309"/>
                </a:lnTo>
                <a:lnTo>
                  <a:pt x="2731770" y="1360169"/>
                </a:lnTo>
                <a:lnTo>
                  <a:pt x="2731770" y="1489709"/>
                </a:lnTo>
                <a:lnTo>
                  <a:pt x="2739390" y="1520189"/>
                </a:lnTo>
                <a:lnTo>
                  <a:pt x="2739390" y="1565909"/>
                </a:lnTo>
                <a:lnTo>
                  <a:pt x="2739390" y="1550669"/>
                </a:lnTo>
                <a:lnTo>
                  <a:pt x="2747009" y="1535429"/>
                </a:lnTo>
                <a:lnTo>
                  <a:pt x="2747009" y="1459229"/>
                </a:lnTo>
                <a:lnTo>
                  <a:pt x="2754629" y="1451609"/>
                </a:lnTo>
                <a:lnTo>
                  <a:pt x="2754629" y="1527809"/>
                </a:lnTo>
                <a:lnTo>
                  <a:pt x="2762250" y="1565909"/>
                </a:lnTo>
                <a:lnTo>
                  <a:pt x="2762250" y="1703069"/>
                </a:lnTo>
                <a:lnTo>
                  <a:pt x="2769870" y="1725929"/>
                </a:lnTo>
                <a:lnTo>
                  <a:pt x="2769870" y="1741169"/>
                </a:lnTo>
                <a:lnTo>
                  <a:pt x="2769870" y="1703069"/>
                </a:lnTo>
                <a:lnTo>
                  <a:pt x="2777490" y="1680209"/>
                </a:lnTo>
                <a:lnTo>
                  <a:pt x="2777490" y="1634489"/>
                </a:lnTo>
                <a:lnTo>
                  <a:pt x="2785109" y="1642109"/>
                </a:lnTo>
                <a:lnTo>
                  <a:pt x="2785109" y="1756409"/>
                </a:lnTo>
                <a:lnTo>
                  <a:pt x="2792729" y="1809750"/>
                </a:lnTo>
                <a:lnTo>
                  <a:pt x="2792729" y="1917700"/>
                </a:lnTo>
                <a:lnTo>
                  <a:pt x="2800350" y="1925319"/>
                </a:lnTo>
                <a:lnTo>
                  <a:pt x="2800350" y="1855469"/>
                </a:lnTo>
                <a:lnTo>
                  <a:pt x="2807970" y="1833879"/>
                </a:lnTo>
                <a:lnTo>
                  <a:pt x="2807970" y="1809750"/>
                </a:lnTo>
                <a:lnTo>
                  <a:pt x="2807970" y="1817369"/>
                </a:lnTo>
                <a:lnTo>
                  <a:pt x="2815590" y="1833879"/>
                </a:lnTo>
                <a:lnTo>
                  <a:pt x="2815590" y="1977389"/>
                </a:lnTo>
                <a:lnTo>
                  <a:pt x="2823209" y="2009139"/>
                </a:lnTo>
                <a:lnTo>
                  <a:pt x="2823209" y="2062479"/>
                </a:lnTo>
                <a:lnTo>
                  <a:pt x="2823209" y="2054859"/>
                </a:lnTo>
                <a:lnTo>
                  <a:pt x="2830829" y="2039619"/>
                </a:lnTo>
                <a:lnTo>
                  <a:pt x="2830829" y="1931669"/>
                </a:lnTo>
                <a:lnTo>
                  <a:pt x="2838450" y="1917700"/>
                </a:lnTo>
                <a:lnTo>
                  <a:pt x="2838450" y="1910079"/>
                </a:lnTo>
                <a:lnTo>
                  <a:pt x="2838450" y="1925319"/>
                </a:lnTo>
                <a:lnTo>
                  <a:pt x="2846070" y="1948179"/>
                </a:lnTo>
                <a:lnTo>
                  <a:pt x="2846070" y="2070100"/>
                </a:lnTo>
                <a:lnTo>
                  <a:pt x="2853690" y="2092959"/>
                </a:lnTo>
                <a:lnTo>
                  <a:pt x="2853690" y="2100579"/>
                </a:lnTo>
                <a:lnTo>
                  <a:pt x="2853690" y="2077719"/>
                </a:lnTo>
                <a:lnTo>
                  <a:pt x="2861309" y="2047239"/>
                </a:lnTo>
                <a:lnTo>
                  <a:pt x="2861309" y="1910079"/>
                </a:lnTo>
                <a:lnTo>
                  <a:pt x="2868929" y="1901189"/>
                </a:lnTo>
                <a:lnTo>
                  <a:pt x="2868929" y="1893569"/>
                </a:lnTo>
                <a:lnTo>
                  <a:pt x="2868929" y="1931669"/>
                </a:lnTo>
                <a:lnTo>
                  <a:pt x="2876550" y="1955800"/>
                </a:lnTo>
                <a:lnTo>
                  <a:pt x="2876550" y="2039619"/>
                </a:lnTo>
                <a:lnTo>
                  <a:pt x="2884170" y="2032000"/>
                </a:lnTo>
                <a:lnTo>
                  <a:pt x="2884170" y="1931669"/>
                </a:lnTo>
                <a:lnTo>
                  <a:pt x="2893059" y="1893569"/>
                </a:lnTo>
                <a:lnTo>
                  <a:pt x="2893059" y="1794509"/>
                </a:lnTo>
                <a:lnTo>
                  <a:pt x="2900679" y="1786889"/>
                </a:lnTo>
                <a:lnTo>
                  <a:pt x="2900679" y="1855469"/>
                </a:lnTo>
                <a:lnTo>
                  <a:pt x="2907029" y="1878329"/>
                </a:lnTo>
                <a:lnTo>
                  <a:pt x="2907029" y="1901189"/>
                </a:lnTo>
                <a:lnTo>
                  <a:pt x="2907029" y="1885950"/>
                </a:lnTo>
                <a:lnTo>
                  <a:pt x="2914650" y="1870709"/>
                </a:lnTo>
                <a:lnTo>
                  <a:pt x="2914650" y="1733550"/>
                </a:lnTo>
                <a:lnTo>
                  <a:pt x="2922270" y="1695450"/>
                </a:lnTo>
                <a:lnTo>
                  <a:pt x="2922270" y="1626869"/>
                </a:lnTo>
                <a:lnTo>
                  <a:pt x="2929890" y="1642109"/>
                </a:lnTo>
                <a:lnTo>
                  <a:pt x="2929890" y="1718309"/>
                </a:lnTo>
                <a:lnTo>
                  <a:pt x="2938779" y="1725929"/>
                </a:lnTo>
                <a:lnTo>
                  <a:pt x="2938779" y="1733550"/>
                </a:lnTo>
                <a:lnTo>
                  <a:pt x="2938779" y="1703069"/>
                </a:lnTo>
                <a:lnTo>
                  <a:pt x="2946400" y="1672589"/>
                </a:lnTo>
                <a:lnTo>
                  <a:pt x="2946400" y="1512569"/>
                </a:lnTo>
                <a:lnTo>
                  <a:pt x="2952750" y="1489709"/>
                </a:lnTo>
                <a:lnTo>
                  <a:pt x="2952750" y="1474469"/>
                </a:lnTo>
                <a:lnTo>
                  <a:pt x="2952750" y="1489709"/>
                </a:lnTo>
                <a:lnTo>
                  <a:pt x="2960370" y="1504950"/>
                </a:lnTo>
                <a:lnTo>
                  <a:pt x="2960370" y="1596389"/>
                </a:lnTo>
                <a:lnTo>
                  <a:pt x="2967990" y="1604009"/>
                </a:lnTo>
                <a:lnTo>
                  <a:pt x="2967990" y="1535429"/>
                </a:lnTo>
                <a:lnTo>
                  <a:pt x="2976879" y="1497329"/>
                </a:lnTo>
                <a:lnTo>
                  <a:pt x="2976879" y="1390650"/>
                </a:lnTo>
                <a:lnTo>
                  <a:pt x="2984500" y="1390650"/>
                </a:lnTo>
                <a:lnTo>
                  <a:pt x="2984500" y="1443989"/>
                </a:lnTo>
                <a:lnTo>
                  <a:pt x="2992120" y="1474469"/>
                </a:lnTo>
                <a:lnTo>
                  <a:pt x="2992120" y="1558289"/>
                </a:lnTo>
                <a:lnTo>
                  <a:pt x="2998470" y="1550669"/>
                </a:lnTo>
                <a:lnTo>
                  <a:pt x="2998470" y="1459229"/>
                </a:lnTo>
                <a:lnTo>
                  <a:pt x="3007359" y="1436369"/>
                </a:lnTo>
                <a:lnTo>
                  <a:pt x="3007359" y="1390650"/>
                </a:lnTo>
                <a:lnTo>
                  <a:pt x="3014979" y="1404619"/>
                </a:lnTo>
                <a:lnTo>
                  <a:pt x="3014979" y="1512569"/>
                </a:lnTo>
                <a:lnTo>
                  <a:pt x="3022600" y="1543050"/>
                </a:lnTo>
                <a:lnTo>
                  <a:pt x="3022600" y="1604009"/>
                </a:lnTo>
                <a:lnTo>
                  <a:pt x="3030220" y="1588769"/>
                </a:lnTo>
                <a:lnTo>
                  <a:pt x="3030220" y="1504950"/>
                </a:lnTo>
                <a:lnTo>
                  <a:pt x="3037840" y="1482089"/>
                </a:lnTo>
                <a:lnTo>
                  <a:pt x="3037840" y="1474469"/>
                </a:lnTo>
                <a:lnTo>
                  <a:pt x="3037840" y="1497329"/>
                </a:lnTo>
                <a:lnTo>
                  <a:pt x="3044190" y="1520189"/>
                </a:lnTo>
                <a:lnTo>
                  <a:pt x="3044190" y="1687829"/>
                </a:lnTo>
                <a:lnTo>
                  <a:pt x="3053079" y="1703069"/>
                </a:lnTo>
                <a:lnTo>
                  <a:pt x="3053079" y="1718309"/>
                </a:lnTo>
                <a:lnTo>
                  <a:pt x="3053079" y="1703069"/>
                </a:lnTo>
                <a:lnTo>
                  <a:pt x="3060700" y="1687829"/>
                </a:lnTo>
                <a:lnTo>
                  <a:pt x="3060700" y="1611629"/>
                </a:lnTo>
                <a:lnTo>
                  <a:pt x="3068320" y="1611629"/>
                </a:lnTo>
                <a:lnTo>
                  <a:pt x="3068320" y="1672589"/>
                </a:lnTo>
                <a:lnTo>
                  <a:pt x="3075940" y="1710689"/>
                </a:lnTo>
                <a:lnTo>
                  <a:pt x="3075940" y="1847850"/>
                </a:lnTo>
                <a:lnTo>
                  <a:pt x="3083559" y="1863089"/>
                </a:lnTo>
                <a:lnTo>
                  <a:pt x="3083559" y="1817369"/>
                </a:lnTo>
                <a:lnTo>
                  <a:pt x="3089909" y="1794509"/>
                </a:lnTo>
                <a:lnTo>
                  <a:pt x="3089909" y="1741169"/>
                </a:lnTo>
                <a:lnTo>
                  <a:pt x="3098800" y="1756409"/>
                </a:lnTo>
                <a:lnTo>
                  <a:pt x="3098800" y="1840229"/>
                </a:lnTo>
                <a:lnTo>
                  <a:pt x="3106420" y="1878329"/>
                </a:lnTo>
                <a:lnTo>
                  <a:pt x="3106420" y="1971039"/>
                </a:lnTo>
                <a:lnTo>
                  <a:pt x="3114040" y="1971039"/>
                </a:lnTo>
                <a:lnTo>
                  <a:pt x="3114040" y="1885950"/>
                </a:lnTo>
                <a:lnTo>
                  <a:pt x="3121659" y="1863089"/>
                </a:lnTo>
                <a:lnTo>
                  <a:pt x="3121659" y="1833879"/>
                </a:lnTo>
                <a:lnTo>
                  <a:pt x="3121659" y="1840229"/>
                </a:lnTo>
                <a:lnTo>
                  <a:pt x="3129279" y="1855469"/>
                </a:lnTo>
                <a:lnTo>
                  <a:pt x="3129279" y="1977389"/>
                </a:lnTo>
                <a:lnTo>
                  <a:pt x="3136900" y="2001519"/>
                </a:lnTo>
                <a:lnTo>
                  <a:pt x="3136900" y="2016759"/>
                </a:lnTo>
                <a:lnTo>
                  <a:pt x="3136900" y="2001519"/>
                </a:lnTo>
                <a:lnTo>
                  <a:pt x="3144520" y="1977389"/>
                </a:lnTo>
                <a:lnTo>
                  <a:pt x="3144520" y="1863089"/>
                </a:lnTo>
                <a:lnTo>
                  <a:pt x="3152140" y="1847850"/>
                </a:lnTo>
                <a:lnTo>
                  <a:pt x="3152140" y="1840229"/>
                </a:lnTo>
                <a:lnTo>
                  <a:pt x="3152140" y="1863089"/>
                </a:lnTo>
                <a:lnTo>
                  <a:pt x="3159759" y="1885950"/>
                </a:lnTo>
                <a:lnTo>
                  <a:pt x="3159759" y="1977389"/>
                </a:lnTo>
                <a:lnTo>
                  <a:pt x="3167379" y="1985009"/>
                </a:lnTo>
                <a:lnTo>
                  <a:pt x="3167379" y="1910079"/>
                </a:lnTo>
                <a:lnTo>
                  <a:pt x="3175000" y="1870709"/>
                </a:lnTo>
                <a:lnTo>
                  <a:pt x="3175000" y="1786889"/>
                </a:lnTo>
                <a:lnTo>
                  <a:pt x="3182620" y="1771650"/>
                </a:lnTo>
                <a:lnTo>
                  <a:pt x="3182620" y="1817369"/>
                </a:lnTo>
                <a:lnTo>
                  <a:pt x="3190240" y="1840229"/>
                </a:lnTo>
                <a:lnTo>
                  <a:pt x="3190240" y="1893569"/>
                </a:lnTo>
                <a:lnTo>
                  <a:pt x="3197859" y="1885950"/>
                </a:lnTo>
                <a:lnTo>
                  <a:pt x="3197859" y="1779269"/>
                </a:lnTo>
                <a:lnTo>
                  <a:pt x="3205479" y="1748789"/>
                </a:lnTo>
                <a:lnTo>
                  <a:pt x="3205479" y="1657350"/>
                </a:lnTo>
                <a:lnTo>
                  <a:pt x="3213100" y="1657350"/>
                </a:lnTo>
                <a:lnTo>
                  <a:pt x="3213100" y="1733550"/>
                </a:lnTo>
                <a:lnTo>
                  <a:pt x="3220720" y="1748789"/>
                </a:lnTo>
                <a:lnTo>
                  <a:pt x="3220720" y="1771650"/>
                </a:lnTo>
                <a:lnTo>
                  <a:pt x="3220720" y="1764029"/>
                </a:lnTo>
                <a:lnTo>
                  <a:pt x="3228340" y="1741169"/>
                </a:lnTo>
                <a:lnTo>
                  <a:pt x="3228340" y="1604009"/>
                </a:lnTo>
                <a:lnTo>
                  <a:pt x="3235959" y="1573529"/>
                </a:lnTo>
                <a:lnTo>
                  <a:pt x="3235959" y="1543050"/>
                </a:lnTo>
                <a:lnTo>
                  <a:pt x="3235959" y="1550669"/>
                </a:lnTo>
                <a:lnTo>
                  <a:pt x="3243579" y="1565909"/>
                </a:lnTo>
                <a:lnTo>
                  <a:pt x="3243579" y="1657350"/>
                </a:lnTo>
                <a:lnTo>
                  <a:pt x="3251200" y="1672589"/>
                </a:lnTo>
                <a:lnTo>
                  <a:pt x="3251200" y="1642109"/>
                </a:lnTo>
                <a:lnTo>
                  <a:pt x="3258820" y="1611629"/>
                </a:lnTo>
                <a:lnTo>
                  <a:pt x="3258820" y="1482089"/>
                </a:lnTo>
                <a:lnTo>
                  <a:pt x="3266440" y="1466850"/>
                </a:lnTo>
                <a:lnTo>
                  <a:pt x="3266440" y="1512569"/>
                </a:lnTo>
                <a:lnTo>
                  <a:pt x="3274059" y="1543050"/>
                </a:lnTo>
                <a:lnTo>
                  <a:pt x="3274059" y="1619250"/>
                </a:lnTo>
                <a:lnTo>
                  <a:pt x="3281679" y="1619250"/>
                </a:lnTo>
                <a:lnTo>
                  <a:pt x="3281679" y="1543050"/>
                </a:lnTo>
                <a:lnTo>
                  <a:pt x="3289300" y="1520189"/>
                </a:lnTo>
                <a:lnTo>
                  <a:pt x="3289300" y="1451609"/>
                </a:lnTo>
                <a:lnTo>
                  <a:pt x="3296920" y="1459229"/>
                </a:lnTo>
                <a:lnTo>
                  <a:pt x="3296920" y="1558289"/>
                </a:lnTo>
                <a:lnTo>
                  <a:pt x="3304540" y="1588769"/>
                </a:lnTo>
                <a:lnTo>
                  <a:pt x="3304540" y="1642109"/>
                </a:lnTo>
                <a:lnTo>
                  <a:pt x="3312159" y="1634489"/>
                </a:lnTo>
                <a:lnTo>
                  <a:pt x="3312159" y="1543050"/>
                </a:lnTo>
                <a:lnTo>
                  <a:pt x="3319779" y="1520189"/>
                </a:lnTo>
                <a:lnTo>
                  <a:pt x="3319779" y="1504950"/>
                </a:lnTo>
                <a:lnTo>
                  <a:pt x="3319779" y="1520189"/>
                </a:lnTo>
                <a:lnTo>
                  <a:pt x="3327400" y="1543050"/>
                </a:lnTo>
                <a:lnTo>
                  <a:pt x="3327400" y="1664969"/>
                </a:lnTo>
                <a:lnTo>
                  <a:pt x="3335020" y="1695450"/>
                </a:lnTo>
                <a:lnTo>
                  <a:pt x="3335020" y="1718309"/>
                </a:lnTo>
                <a:lnTo>
                  <a:pt x="3335020" y="1703069"/>
                </a:lnTo>
                <a:lnTo>
                  <a:pt x="3342640" y="1687829"/>
                </a:lnTo>
                <a:lnTo>
                  <a:pt x="3342640" y="1604009"/>
                </a:lnTo>
                <a:lnTo>
                  <a:pt x="3350259" y="1596389"/>
                </a:lnTo>
                <a:lnTo>
                  <a:pt x="3350259" y="1649729"/>
                </a:lnTo>
                <a:lnTo>
                  <a:pt x="3357879" y="1687829"/>
                </a:lnTo>
                <a:lnTo>
                  <a:pt x="3357879" y="1786889"/>
                </a:lnTo>
                <a:lnTo>
                  <a:pt x="3365500" y="1809750"/>
                </a:lnTo>
                <a:lnTo>
                  <a:pt x="3365500" y="1817369"/>
                </a:lnTo>
                <a:lnTo>
                  <a:pt x="3365500" y="1802129"/>
                </a:lnTo>
                <a:lnTo>
                  <a:pt x="3373120" y="1779269"/>
                </a:lnTo>
                <a:lnTo>
                  <a:pt x="3373120" y="1703069"/>
                </a:lnTo>
                <a:lnTo>
                  <a:pt x="3380740" y="1695450"/>
                </a:lnTo>
                <a:lnTo>
                  <a:pt x="3380740" y="1764029"/>
                </a:lnTo>
                <a:lnTo>
                  <a:pt x="3388359" y="1794509"/>
                </a:lnTo>
                <a:lnTo>
                  <a:pt x="3388359" y="1901189"/>
                </a:lnTo>
                <a:lnTo>
                  <a:pt x="3395979" y="1910079"/>
                </a:lnTo>
                <a:lnTo>
                  <a:pt x="3395979" y="1855469"/>
                </a:lnTo>
                <a:lnTo>
                  <a:pt x="3403600" y="1826259"/>
                </a:lnTo>
                <a:lnTo>
                  <a:pt x="3403600" y="1771650"/>
                </a:lnTo>
                <a:lnTo>
                  <a:pt x="3411220" y="1779269"/>
                </a:lnTo>
                <a:lnTo>
                  <a:pt x="3411220" y="1878329"/>
                </a:lnTo>
                <a:lnTo>
                  <a:pt x="3418840" y="1910079"/>
                </a:lnTo>
                <a:lnTo>
                  <a:pt x="3418840" y="1955800"/>
                </a:lnTo>
                <a:lnTo>
                  <a:pt x="3426459" y="1940559"/>
                </a:lnTo>
                <a:lnTo>
                  <a:pt x="3426459" y="1840229"/>
                </a:lnTo>
                <a:lnTo>
                  <a:pt x="3434079" y="1817369"/>
                </a:lnTo>
                <a:lnTo>
                  <a:pt x="3434079" y="1794509"/>
                </a:lnTo>
                <a:lnTo>
                  <a:pt x="3434079" y="1802129"/>
                </a:lnTo>
                <a:lnTo>
                  <a:pt x="3441700" y="1817369"/>
                </a:lnTo>
                <a:lnTo>
                  <a:pt x="3441700" y="1917700"/>
                </a:lnTo>
                <a:lnTo>
                  <a:pt x="3449320" y="1931669"/>
                </a:lnTo>
                <a:lnTo>
                  <a:pt x="3449320" y="1940559"/>
                </a:lnTo>
                <a:lnTo>
                  <a:pt x="3449320" y="1917700"/>
                </a:lnTo>
                <a:lnTo>
                  <a:pt x="3456940" y="1893569"/>
                </a:lnTo>
                <a:lnTo>
                  <a:pt x="3456940" y="1779269"/>
                </a:lnTo>
                <a:lnTo>
                  <a:pt x="3464559" y="1764029"/>
                </a:lnTo>
                <a:lnTo>
                  <a:pt x="3464559" y="1756409"/>
                </a:lnTo>
                <a:lnTo>
                  <a:pt x="3464559" y="1779269"/>
                </a:lnTo>
                <a:lnTo>
                  <a:pt x="3472179" y="1809750"/>
                </a:lnTo>
                <a:lnTo>
                  <a:pt x="3472179" y="1885950"/>
                </a:lnTo>
                <a:lnTo>
                  <a:pt x="3479800" y="1885950"/>
                </a:lnTo>
                <a:lnTo>
                  <a:pt x="3479800" y="1786889"/>
                </a:lnTo>
                <a:lnTo>
                  <a:pt x="3487420" y="1756409"/>
                </a:lnTo>
                <a:lnTo>
                  <a:pt x="3487420" y="1680209"/>
                </a:lnTo>
                <a:lnTo>
                  <a:pt x="3495040" y="1680209"/>
                </a:lnTo>
                <a:lnTo>
                  <a:pt x="3495040" y="1733550"/>
                </a:lnTo>
                <a:lnTo>
                  <a:pt x="3502659" y="1764029"/>
                </a:lnTo>
                <a:lnTo>
                  <a:pt x="3502659" y="1794509"/>
                </a:lnTo>
                <a:lnTo>
                  <a:pt x="3510279" y="1771650"/>
                </a:lnTo>
                <a:lnTo>
                  <a:pt x="3510279" y="1687829"/>
                </a:lnTo>
                <a:lnTo>
                  <a:pt x="3517900" y="1649729"/>
                </a:lnTo>
                <a:lnTo>
                  <a:pt x="3517900" y="1588769"/>
                </a:lnTo>
                <a:lnTo>
                  <a:pt x="3525520" y="1604009"/>
                </a:lnTo>
                <a:lnTo>
                  <a:pt x="3525520" y="1687829"/>
                </a:lnTo>
                <a:lnTo>
                  <a:pt x="3533140" y="1703069"/>
                </a:lnTo>
                <a:lnTo>
                  <a:pt x="3533140" y="1718309"/>
                </a:lnTo>
                <a:lnTo>
                  <a:pt x="3533140" y="1703069"/>
                </a:lnTo>
                <a:lnTo>
                  <a:pt x="3540759" y="1687829"/>
                </a:lnTo>
                <a:lnTo>
                  <a:pt x="3540759" y="1565909"/>
                </a:lnTo>
                <a:lnTo>
                  <a:pt x="3548379" y="1543050"/>
                </a:lnTo>
                <a:lnTo>
                  <a:pt x="3548379" y="1527809"/>
                </a:lnTo>
                <a:lnTo>
                  <a:pt x="3548379" y="1550669"/>
                </a:lnTo>
                <a:lnTo>
                  <a:pt x="3556000" y="1573529"/>
                </a:lnTo>
                <a:lnTo>
                  <a:pt x="3556000" y="1664969"/>
                </a:lnTo>
                <a:lnTo>
                  <a:pt x="3563620" y="1672589"/>
                </a:lnTo>
                <a:lnTo>
                  <a:pt x="3563620" y="1634489"/>
                </a:lnTo>
                <a:lnTo>
                  <a:pt x="3571240" y="1604009"/>
                </a:lnTo>
                <a:lnTo>
                  <a:pt x="3571240" y="1512569"/>
                </a:lnTo>
                <a:lnTo>
                  <a:pt x="3578859" y="1504950"/>
                </a:lnTo>
                <a:lnTo>
                  <a:pt x="3578859" y="1558289"/>
                </a:lnTo>
                <a:lnTo>
                  <a:pt x="3586479" y="1581150"/>
                </a:lnTo>
                <a:lnTo>
                  <a:pt x="3586479" y="1672589"/>
                </a:lnTo>
                <a:lnTo>
                  <a:pt x="3594100" y="1672589"/>
                </a:lnTo>
                <a:lnTo>
                  <a:pt x="3594100" y="1596389"/>
                </a:lnTo>
                <a:lnTo>
                  <a:pt x="3601720" y="1565909"/>
                </a:lnTo>
                <a:lnTo>
                  <a:pt x="3601720" y="1527809"/>
                </a:lnTo>
                <a:lnTo>
                  <a:pt x="3609340" y="1535429"/>
                </a:lnTo>
                <a:lnTo>
                  <a:pt x="3609340" y="1634489"/>
                </a:lnTo>
                <a:lnTo>
                  <a:pt x="3616959" y="1664969"/>
                </a:lnTo>
                <a:lnTo>
                  <a:pt x="3616959" y="1718309"/>
                </a:lnTo>
                <a:lnTo>
                  <a:pt x="3624579" y="1710689"/>
                </a:lnTo>
                <a:lnTo>
                  <a:pt x="3624579" y="1626869"/>
                </a:lnTo>
                <a:lnTo>
                  <a:pt x="3632200" y="1611629"/>
                </a:lnTo>
                <a:lnTo>
                  <a:pt x="3632200" y="1596389"/>
                </a:lnTo>
                <a:lnTo>
                  <a:pt x="3632200" y="1619250"/>
                </a:lnTo>
                <a:lnTo>
                  <a:pt x="3639820" y="1642109"/>
                </a:lnTo>
                <a:lnTo>
                  <a:pt x="3639820" y="1756409"/>
                </a:lnTo>
                <a:lnTo>
                  <a:pt x="3647440" y="1779269"/>
                </a:lnTo>
                <a:lnTo>
                  <a:pt x="3647440" y="1794509"/>
                </a:lnTo>
                <a:lnTo>
                  <a:pt x="3647440" y="1786889"/>
                </a:lnTo>
                <a:lnTo>
                  <a:pt x="3655059" y="1771650"/>
                </a:lnTo>
                <a:lnTo>
                  <a:pt x="3655059" y="1687829"/>
                </a:lnTo>
                <a:lnTo>
                  <a:pt x="3662679" y="1672589"/>
                </a:lnTo>
                <a:lnTo>
                  <a:pt x="3662679" y="1718309"/>
                </a:lnTo>
                <a:lnTo>
                  <a:pt x="3670300" y="1748789"/>
                </a:lnTo>
                <a:lnTo>
                  <a:pt x="3670300" y="1847850"/>
                </a:lnTo>
                <a:lnTo>
                  <a:pt x="3677920" y="1863089"/>
                </a:lnTo>
                <a:lnTo>
                  <a:pt x="3677920" y="1817369"/>
                </a:lnTo>
                <a:lnTo>
                  <a:pt x="3685540" y="1786889"/>
                </a:lnTo>
                <a:lnTo>
                  <a:pt x="3685540" y="1733550"/>
                </a:lnTo>
                <a:lnTo>
                  <a:pt x="3693159" y="1733550"/>
                </a:lnTo>
                <a:lnTo>
                  <a:pt x="3693159" y="1802129"/>
                </a:lnTo>
                <a:lnTo>
                  <a:pt x="3700779" y="1826259"/>
                </a:lnTo>
                <a:lnTo>
                  <a:pt x="3700779" y="1901189"/>
                </a:lnTo>
                <a:lnTo>
                  <a:pt x="3708400" y="1901189"/>
                </a:lnTo>
                <a:lnTo>
                  <a:pt x="3708400" y="1826259"/>
                </a:lnTo>
                <a:lnTo>
                  <a:pt x="3716020" y="1794509"/>
                </a:lnTo>
                <a:lnTo>
                  <a:pt x="3716020" y="1756409"/>
                </a:lnTo>
                <a:lnTo>
                  <a:pt x="3723640" y="1771650"/>
                </a:lnTo>
                <a:lnTo>
                  <a:pt x="3723640" y="1863089"/>
                </a:lnTo>
                <a:lnTo>
                  <a:pt x="3731259" y="1885950"/>
                </a:lnTo>
                <a:lnTo>
                  <a:pt x="3731259" y="1910079"/>
                </a:lnTo>
                <a:lnTo>
                  <a:pt x="3731259" y="1893569"/>
                </a:lnTo>
                <a:lnTo>
                  <a:pt x="3738879" y="1878329"/>
                </a:lnTo>
                <a:lnTo>
                  <a:pt x="3738879" y="1764029"/>
                </a:lnTo>
                <a:lnTo>
                  <a:pt x="3746500" y="1748789"/>
                </a:lnTo>
                <a:lnTo>
                  <a:pt x="3746500" y="1733550"/>
                </a:lnTo>
                <a:lnTo>
                  <a:pt x="3746500" y="1756409"/>
                </a:lnTo>
                <a:lnTo>
                  <a:pt x="3754120" y="1771650"/>
                </a:lnTo>
                <a:lnTo>
                  <a:pt x="3754120" y="1855469"/>
                </a:lnTo>
                <a:lnTo>
                  <a:pt x="3761740" y="1863089"/>
                </a:lnTo>
                <a:lnTo>
                  <a:pt x="3761740" y="1870709"/>
                </a:lnTo>
                <a:lnTo>
                  <a:pt x="3761740" y="1817369"/>
                </a:lnTo>
                <a:lnTo>
                  <a:pt x="3769359" y="1786889"/>
                </a:lnTo>
                <a:lnTo>
                  <a:pt x="3769359" y="1695450"/>
                </a:lnTo>
                <a:lnTo>
                  <a:pt x="3776979" y="1687829"/>
                </a:lnTo>
                <a:lnTo>
                  <a:pt x="3776979" y="1718309"/>
                </a:lnTo>
                <a:lnTo>
                  <a:pt x="3784600" y="1741169"/>
                </a:lnTo>
                <a:lnTo>
                  <a:pt x="3784600" y="1809750"/>
                </a:lnTo>
                <a:lnTo>
                  <a:pt x="3792220" y="1802129"/>
                </a:lnTo>
                <a:lnTo>
                  <a:pt x="3792220" y="1725929"/>
                </a:lnTo>
                <a:lnTo>
                  <a:pt x="3799840" y="1695450"/>
                </a:lnTo>
                <a:lnTo>
                  <a:pt x="3799840" y="1619250"/>
                </a:lnTo>
                <a:lnTo>
                  <a:pt x="3807459" y="1626869"/>
                </a:lnTo>
                <a:lnTo>
                  <a:pt x="3807459" y="1695450"/>
                </a:lnTo>
                <a:lnTo>
                  <a:pt x="3815079" y="1718309"/>
                </a:lnTo>
                <a:lnTo>
                  <a:pt x="3815079" y="1748789"/>
                </a:lnTo>
                <a:lnTo>
                  <a:pt x="3815079" y="1741169"/>
                </a:lnTo>
                <a:lnTo>
                  <a:pt x="3822700" y="1733550"/>
                </a:lnTo>
                <a:lnTo>
                  <a:pt x="3822700" y="1611629"/>
                </a:lnTo>
                <a:lnTo>
                  <a:pt x="3831590" y="1596389"/>
                </a:lnTo>
                <a:lnTo>
                  <a:pt x="3831590" y="1565909"/>
                </a:lnTo>
                <a:lnTo>
                  <a:pt x="3831590" y="1573529"/>
                </a:lnTo>
                <a:lnTo>
                  <a:pt x="3837940" y="1588769"/>
                </a:lnTo>
                <a:lnTo>
                  <a:pt x="3837940" y="1672589"/>
                </a:lnTo>
                <a:lnTo>
                  <a:pt x="3845559" y="1687829"/>
                </a:lnTo>
                <a:lnTo>
                  <a:pt x="3845559" y="1703069"/>
                </a:lnTo>
                <a:lnTo>
                  <a:pt x="3845559" y="1680209"/>
                </a:lnTo>
                <a:lnTo>
                  <a:pt x="3853179" y="1657350"/>
                </a:lnTo>
                <a:lnTo>
                  <a:pt x="3853179" y="1565909"/>
                </a:lnTo>
                <a:lnTo>
                  <a:pt x="3860800" y="1550669"/>
                </a:lnTo>
                <a:lnTo>
                  <a:pt x="3860800" y="1543050"/>
                </a:lnTo>
                <a:lnTo>
                  <a:pt x="3860800" y="1588769"/>
                </a:lnTo>
                <a:lnTo>
                  <a:pt x="3868420" y="1611629"/>
                </a:lnTo>
                <a:lnTo>
                  <a:pt x="3868420" y="1687829"/>
                </a:lnTo>
                <a:lnTo>
                  <a:pt x="3876040" y="1695450"/>
                </a:lnTo>
                <a:lnTo>
                  <a:pt x="3876040" y="1657350"/>
                </a:lnTo>
                <a:lnTo>
                  <a:pt x="3883659" y="1634489"/>
                </a:lnTo>
                <a:lnTo>
                  <a:pt x="3883659" y="1558289"/>
                </a:lnTo>
                <a:lnTo>
                  <a:pt x="3891279" y="1558289"/>
                </a:lnTo>
                <a:lnTo>
                  <a:pt x="3891279" y="1634489"/>
                </a:lnTo>
                <a:lnTo>
                  <a:pt x="3898900" y="1657350"/>
                </a:lnTo>
                <a:lnTo>
                  <a:pt x="3898900" y="1725929"/>
                </a:lnTo>
                <a:lnTo>
                  <a:pt x="3906520" y="1725929"/>
                </a:lnTo>
                <a:lnTo>
                  <a:pt x="3906520" y="1649729"/>
                </a:lnTo>
                <a:lnTo>
                  <a:pt x="3915409" y="1626869"/>
                </a:lnTo>
                <a:lnTo>
                  <a:pt x="3915409" y="1596389"/>
                </a:lnTo>
                <a:lnTo>
                  <a:pt x="3915409" y="1604009"/>
                </a:lnTo>
                <a:lnTo>
                  <a:pt x="3923029" y="1611629"/>
                </a:lnTo>
                <a:lnTo>
                  <a:pt x="3923029" y="1733550"/>
                </a:lnTo>
                <a:lnTo>
                  <a:pt x="3929379" y="1748789"/>
                </a:lnTo>
                <a:lnTo>
                  <a:pt x="3929379" y="1779269"/>
                </a:lnTo>
                <a:lnTo>
                  <a:pt x="3929379" y="1771650"/>
                </a:lnTo>
                <a:lnTo>
                  <a:pt x="3937000" y="1764029"/>
                </a:lnTo>
                <a:lnTo>
                  <a:pt x="3937000" y="1680209"/>
                </a:lnTo>
              </a:path>
            </a:pathLst>
          </a:custGeom>
          <a:ln w="15338">
            <a:solidFill>
              <a:srgbClr val="0092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7" name="object 37"/>
          <p:cNvSpPr/>
          <p:nvPr/>
        </p:nvSpPr>
        <p:spPr>
          <a:xfrm>
            <a:off x="7998121" y="3309455"/>
            <a:ext cx="567757" cy="276393"/>
          </a:xfrm>
          <a:custGeom>
            <a:avLst/>
            <a:gdLst/>
            <a:ahLst/>
            <a:cxnLst/>
            <a:rect l="l" t="t" r="r" b="b"/>
            <a:pathLst>
              <a:path w="626109" h="304800">
                <a:moveTo>
                  <a:pt x="0" y="106679"/>
                </a:moveTo>
                <a:lnTo>
                  <a:pt x="8890" y="91439"/>
                </a:lnTo>
                <a:lnTo>
                  <a:pt x="8890" y="83820"/>
                </a:lnTo>
                <a:lnTo>
                  <a:pt x="8890" y="114300"/>
                </a:lnTo>
                <a:lnTo>
                  <a:pt x="16509" y="137160"/>
                </a:lnTo>
                <a:lnTo>
                  <a:pt x="16509" y="228600"/>
                </a:lnTo>
                <a:lnTo>
                  <a:pt x="24129" y="243839"/>
                </a:lnTo>
                <a:lnTo>
                  <a:pt x="24129" y="260350"/>
                </a:lnTo>
                <a:lnTo>
                  <a:pt x="24129" y="236220"/>
                </a:lnTo>
                <a:lnTo>
                  <a:pt x="31750" y="220979"/>
                </a:lnTo>
                <a:lnTo>
                  <a:pt x="31750" y="129539"/>
                </a:lnTo>
                <a:lnTo>
                  <a:pt x="38100" y="129539"/>
                </a:lnTo>
                <a:lnTo>
                  <a:pt x="38100" y="182879"/>
                </a:lnTo>
                <a:lnTo>
                  <a:pt x="45720" y="205739"/>
                </a:lnTo>
                <a:lnTo>
                  <a:pt x="45720" y="297179"/>
                </a:lnTo>
                <a:lnTo>
                  <a:pt x="53340" y="297179"/>
                </a:lnTo>
                <a:lnTo>
                  <a:pt x="53340" y="228600"/>
                </a:lnTo>
                <a:lnTo>
                  <a:pt x="60959" y="205739"/>
                </a:lnTo>
                <a:lnTo>
                  <a:pt x="60959" y="152400"/>
                </a:lnTo>
                <a:lnTo>
                  <a:pt x="69850" y="152400"/>
                </a:lnTo>
                <a:lnTo>
                  <a:pt x="69850" y="243839"/>
                </a:lnTo>
                <a:lnTo>
                  <a:pt x="77470" y="266700"/>
                </a:lnTo>
                <a:lnTo>
                  <a:pt x="77470" y="304800"/>
                </a:lnTo>
                <a:lnTo>
                  <a:pt x="77470" y="297179"/>
                </a:lnTo>
                <a:lnTo>
                  <a:pt x="83820" y="289560"/>
                </a:lnTo>
                <a:lnTo>
                  <a:pt x="83820" y="205739"/>
                </a:lnTo>
                <a:lnTo>
                  <a:pt x="92709" y="182879"/>
                </a:lnTo>
                <a:lnTo>
                  <a:pt x="92709" y="144779"/>
                </a:lnTo>
                <a:lnTo>
                  <a:pt x="92709" y="152400"/>
                </a:lnTo>
                <a:lnTo>
                  <a:pt x="100329" y="167639"/>
                </a:lnTo>
                <a:lnTo>
                  <a:pt x="100329" y="252729"/>
                </a:lnTo>
                <a:lnTo>
                  <a:pt x="107950" y="266700"/>
                </a:lnTo>
                <a:lnTo>
                  <a:pt x="107950" y="281939"/>
                </a:lnTo>
                <a:lnTo>
                  <a:pt x="107950" y="252729"/>
                </a:lnTo>
                <a:lnTo>
                  <a:pt x="115570" y="228600"/>
                </a:lnTo>
                <a:lnTo>
                  <a:pt x="115570" y="137160"/>
                </a:lnTo>
                <a:lnTo>
                  <a:pt x="123190" y="121920"/>
                </a:lnTo>
                <a:lnTo>
                  <a:pt x="123190" y="114300"/>
                </a:lnTo>
                <a:lnTo>
                  <a:pt x="123190" y="129539"/>
                </a:lnTo>
                <a:lnTo>
                  <a:pt x="130809" y="152400"/>
                </a:lnTo>
                <a:lnTo>
                  <a:pt x="130809" y="236220"/>
                </a:lnTo>
                <a:lnTo>
                  <a:pt x="138429" y="236220"/>
                </a:lnTo>
                <a:lnTo>
                  <a:pt x="138429" y="182879"/>
                </a:lnTo>
                <a:lnTo>
                  <a:pt x="146050" y="160020"/>
                </a:lnTo>
                <a:lnTo>
                  <a:pt x="146050" y="76200"/>
                </a:lnTo>
                <a:lnTo>
                  <a:pt x="153670" y="68579"/>
                </a:lnTo>
                <a:lnTo>
                  <a:pt x="153670" y="121920"/>
                </a:lnTo>
                <a:lnTo>
                  <a:pt x="161290" y="144779"/>
                </a:lnTo>
                <a:lnTo>
                  <a:pt x="161290" y="190500"/>
                </a:lnTo>
                <a:lnTo>
                  <a:pt x="168909" y="190500"/>
                </a:lnTo>
                <a:lnTo>
                  <a:pt x="168909" y="91439"/>
                </a:lnTo>
                <a:lnTo>
                  <a:pt x="175259" y="68579"/>
                </a:lnTo>
                <a:lnTo>
                  <a:pt x="175259" y="22860"/>
                </a:lnTo>
                <a:lnTo>
                  <a:pt x="184150" y="30479"/>
                </a:lnTo>
                <a:lnTo>
                  <a:pt x="184150" y="106679"/>
                </a:lnTo>
                <a:lnTo>
                  <a:pt x="191770" y="121920"/>
                </a:lnTo>
                <a:lnTo>
                  <a:pt x="191770" y="160020"/>
                </a:lnTo>
                <a:lnTo>
                  <a:pt x="191770" y="144779"/>
                </a:lnTo>
                <a:lnTo>
                  <a:pt x="199390" y="129539"/>
                </a:lnTo>
                <a:lnTo>
                  <a:pt x="199390" y="38100"/>
                </a:lnTo>
                <a:lnTo>
                  <a:pt x="207009" y="22860"/>
                </a:lnTo>
                <a:lnTo>
                  <a:pt x="207009" y="0"/>
                </a:lnTo>
                <a:lnTo>
                  <a:pt x="207009" y="15239"/>
                </a:lnTo>
                <a:lnTo>
                  <a:pt x="214629" y="22860"/>
                </a:lnTo>
                <a:lnTo>
                  <a:pt x="214629" y="129539"/>
                </a:lnTo>
                <a:lnTo>
                  <a:pt x="222250" y="137160"/>
                </a:lnTo>
                <a:lnTo>
                  <a:pt x="222250" y="144779"/>
                </a:lnTo>
                <a:lnTo>
                  <a:pt x="222250" y="121920"/>
                </a:lnTo>
                <a:lnTo>
                  <a:pt x="229870" y="99060"/>
                </a:lnTo>
                <a:lnTo>
                  <a:pt x="229870" y="7620"/>
                </a:lnTo>
                <a:lnTo>
                  <a:pt x="237490" y="7620"/>
                </a:lnTo>
                <a:lnTo>
                  <a:pt x="237490" y="53339"/>
                </a:lnTo>
                <a:lnTo>
                  <a:pt x="245109" y="76200"/>
                </a:lnTo>
                <a:lnTo>
                  <a:pt x="245109" y="152400"/>
                </a:lnTo>
                <a:lnTo>
                  <a:pt x="252729" y="160020"/>
                </a:lnTo>
                <a:lnTo>
                  <a:pt x="252729" y="99060"/>
                </a:lnTo>
                <a:lnTo>
                  <a:pt x="260350" y="83820"/>
                </a:lnTo>
                <a:lnTo>
                  <a:pt x="260350" y="30479"/>
                </a:lnTo>
                <a:lnTo>
                  <a:pt x="267970" y="38100"/>
                </a:lnTo>
                <a:lnTo>
                  <a:pt x="267970" y="106679"/>
                </a:lnTo>
                <a:lnTo>
                  <a:pt x="275590" y="129539"/>
                </a:lnTo>
                <a:lnTo>
                  <a:pt x="275590" y="198120"/>
                </a:lnTo>
                <a:lnTo>
                  <a:pt x="283209" y="190500"/>
                </a:lnTo>
                <a:lnTo>
                  <a:pt x="283209" y="121920"/>
                </a:lnTo>
                <a:lnTo>
                  <a:pt x="290829" y="99060"/>
                </a:lnTo>
                <a:lnTo>
                  <a:pt x="290829" y="68579"/>
                </a:lnTo>
                <a:lnTo>
                  <a:pt x="290829" y="83820"/>
                </a:lnTo>
                <a:lnTo>
                  <a:pt x="298450" y="99060"/>
                </a:lnTo>
                <a:lnTo>
                  <a:pt x="298450" y="198120"/>
                </a:lnTo>
                <a:lnTo>
                  <a:pt x="306070" y="213360"/>
                </a:lnTo>
                <a:lnTo>
                  <a:pt x="306070" y="236220"/>
                </a:lnTo>
                <a:lnTo>
                  <a:pt x="306070" y="228600"/>
                </a:lnTo>
                <a:lnTo>
                  <a:pt x="313690" y="213360"/>
                </a:lnTo>
                <a:lnTo>
                  <a:pt x="313690" y="121920"/>
                </a:lnTo>
                <a:lnTo>
                  <a:pt x="321309" y="114300"/>
                </a:lnTo>
                <a:lnTo>
                  <a:pt x="321309" y="106679"/>
                </a:lnTo>
                <a:lnTo>
                  <a:pt x="321309" y="137160"/>
                </a:lnTo>
                <a:lnTo>
                  <a:pt x="328929" y="160020"/>
                </a:lnTo>
                <a:lnTo>
                  <a:pt x="328929" y="260350"/>
                </a:lnTo>
                <a:lnTo>
                  <a:pt x="336550" y="266700"/>
                </a:lnTo>
                <a:lnTo>
                  <a:pt x="336550" y="228600"/>
                </a:lnTo>
                <a:lnTo>
                  <a:pt x="344170" y="205739"/>
                </a:lnTo>
                <a:lnTo>
                  <a:pt x="344170" y="137160"/>
                </a:lnTo>
                <a:lnTo>
                  <a:pt x="351790" y="129539"/>
                </a:lnTo>
                <a:lnTo>
                  <a:pt x="351790" y="198120"/>
                </a:lnTo>
                <a:lnTo>
                  <a:pt x="359409" y="220979"/>
                </a:lnTo>
                <a:lnTo>
                  <a:pt x="359409" y="274320"/>
                </a:lnTo>
                <a:lnTo>
                  <a:pt x="367029" y="274320"/>
                </a:lnTo>
                <a:lnTo>
                  <a:pt x="367029" y="213360"/>
                </a:lnTo>
                <a:lnTo>
                  <a:pt x="374650" y="190500"/>
                </a:lnTo>
                <a:lnTo>
                  <a:pt x="374650" y="129539"/>
                </a:lnTo>
                <a:lnTo>
                  <a:pt x="374650" y="137160"/>
                </a:lnTo>
                <a:lnTo>
                  <a:pt x="382270" y="144779"/>
                </a:lnTo>
                <a:lnTo>
                  <a:pt x="382270" y="213360"/>
                </a:lnTo>
                <a:lnTo>
                  <a:pt x="389890" y="236220"/>
                </a:lnTo>
                <a:lnTo>
                  <a:pt x="389890" y="266700"/>
                </a:lnTo>
                <a:lnTo>
                  <a:pt x="389890" y="252729"/>
                </a:lnTo>
                <a:lnTo>
                  <a:pt x="397509" y="236220"/>
                </a:lnTo>
                <a:lnTo>
                  <a:pt x="397509" y="152400"/>
                </a:lnTo>
                <a:lnTo>
                  <a:pt x="405129" y="129539"/>
                </a:lnTo>
                <a:lnTo>
                  <a:pt x="405129" y="114300"/>
                </a:lnTo>
                <a:lnTo>
                  <a:pt x="405129" y="121920"/>
                </a:lnTo>
                <a:lnTo>
                  <a:pt x="412750" y="129539"/>
                </a:lnTo>
                <a:lnTo>
                  <a:pt x="412750" y="220979"/>
                </a:lnTo>
                <a:lnTo>
                  <a:pt x="420370" y="236220"/>
                </a:lnTo>
                <a:lnTo>
                  <a:pt x="420370" y="205739"/>
                </a:lnTo>
                <a:lnTo>
                  <a:pt x="427990" y="182879"/>
                </a:lnTo>
                <a:lnTo>
                  <a:pt x="427990" y="99060"/>
                </a:lnTo>
                <a:lnTo>
                  <a:pt x="435609" y="83820"/>
                </a:lnTo>
                <a:lnTo>
                  <a:pt x="435609" y="76200"/>
                </a:lnTo>
                <a:lnTo>
                  <a:pt x="435609" y="114300"/>
                </a:lnTo>
                <a:lnTo>
                  <a:pt x="443229" y="137160"/>
                </a:lnTo>
                <a:lnTo>
                  <a:pt x="443229" y="198120"/>
                </a:lnTo>
                <a:lnTo>
                  <a:pt x="450850" y="205739"/>
                </a:lnTo>
                <a:lnTo>
                  <a:pt x="450850" y="129539"/>
                </a:lnTo>
                <a:lnTo>
                  <a:pt x="458470" y="106679"/>
                </a:lnTo>
                <a:lnTo>
                  <a:pt x="458470" y="45720"/>
                </a:lnTo>
                <a:lnTo>
                  <a:pt x="466090" y="45720"/>
                </a:lnTo>
                <a:lnTo>
                  <a:pt x="466090" y="106679"/>
                </a:lnTo>
                <a:lnTo>
                  <a:pt x="473709" y="129539"/>
                </a:lnTo>
                <a:lnTo>
                  <a:pt x="473709" y="175260"/>
                </a:lnTo>
                <a:lnTo>
                  <a:pt x="473709" y="167639"/>
                </a:lnTo>
                <a:lnTo>
                  <a:pt x="481329" y="160020"/>
                </a:lnTo>
                <a:lnTo>
                  <a:pt x="481329" y="83820"/>
                </a:lnTo>
                <a:lnTo>
                  <a:pt x="488950" y="60960"/>
                </a:lnTo>
                <a:lnTo>
                  <a:pt x="488950" y="22860"/>
                </a:lnTo>
                <a:lnTo>
                  <a:pt x="488950" y="30479"/>
                </a:lnTo>
                <a:lnTo>
                  <a:pt x="496570" y="38100"/>
                </a:lnTo>
                <a:lnTo>
                  <a:pt x="496570" y="129539"/>
                </a:lnTo>
                <a:lnTo>
                  <a:pt x="504190" y="144779"/>
                </a:lnTo>
                <a:lnTo>
                  <a:pt x="504190" y="160020"/>
                </a:lnTo>
                <a:lnTo>
                  <a:pt x="504190" y="152400"/>
                </a:lnTo>
                <a:lnTo>
                  <a:pt x="511809" y="137160"/>
                </a:lnTo>
                <a:lnTo>
                  <a:pt x="511809" y="38100"/>
                </a:lnTo>
                <a:lnTo>
                  <a:pt x="519429" y="30479"/>
                </a:lnTo>
                <a:lnTo>
                  <a:pt x="519429" y="22860"/>
                </a:lnTo>
                <a:lnTo>
                  <a:pt x="519429" y="53339"/>
                </a:lnTo>
                <a:lnTo>
                  <a:pt x="527050" y="68579"/>
                </a:lnTo>
                <a:lnTo>
                  <a:pt x="527050" y="152400"/>
                </a:lnTo>
                <a:lnTo>
                  <a:pt x="534670" y="160020"/>
                </a:lnTo>
                <a:lnTo>
                  <a:pt x="534670" y="167639"/>
                </a:lnTo>
                <a:lnTo>
                  <a:pt x="534670" y="129539"/>
                </a:lnTo>
                <a:lnTo>
                  <a:pt x="542290" y="106679"/>
                </a:lnTo>
                <a:lnTo>
                  <a:pt x="542290" y="45720"/>
                </a:lnTo>
                <a:lnTo>
                  <a:pt x="549909" y="38100"/>
                </a:lnTo>
                <a:lnTo>
                  <a:pt x="549909" y="91439"/>
                </a:lnTo>
                <a:lnTo>
                  <a:pt x="557529" y="114300"/>
                </a:lnTo>
                <a:lnTo>
                  <a:pt x="557529" y="190500"/>
                </a:lnTo>
                <a:lnTo>
                  <a:pt x="565150" y="190500"/>
                </a:lnTo>
                <a:lnTo>
                  <a:pt x="565150" y="137160"/>
                </a:lnTo>
                <a:lnTo>
                  <a:pt x="572770" y="114300"/>
                </a:lnTo>
                <a:lnTo>
                  <a:pt x="572770" y="68579"/>
                </a:lnTo>
                <a:lnTo>
                  <a:pt x="572770" y="76200"/>
                </a:lnTo>
                <a:lnTo>
                  <a:pt x="580390" y="83820"/>
                </a:lnTo>
                <a:lnTo>
                  <a:pt x="580390" y="167639"/>
                </a:lnTo>
                <a:lnTo>
                  <a:pt x="588009" y="182879"/>
                </a:lnTo>
                <a:lnTo>
                  <a:pt x="588009" y="220979"/>
                </a:lnTo>
                <a:lnTo>
                  <a:pt x="595629" y="213360"/>
                </a:lnTo>
                <a:lnTo>
                  <a:pt x="595629" y="121920"/>
                </a:lnTo>
                <a:lnTo>
                  <a:pt x="603250" y="106679"/>
                </a:lnTo>
                <a:lnTo>
                  <a:pt x="603250" y="99060"/>
                </a:lnTo>
                <a:lnTo>
                  <a:pt x="603250" y="114300"/>
                </a:lnTo>
                <a:lnTo>
                  <a:pt x="610870" y="129539"/>
                </a:lnTo>
                <a:lnTo>
                  <a:pt x="610870" y="213360"/>
                </a:lnTo>
                <a:lnTo>
                  <a:pt x="618490" y="228600"/>
                </a:lnTo>
                <a:lnTo>
                  <a:pt x="618490" y="243839"/>
                </a:lnTo>
                <a:lnTo>
                  <a:pt x="618490" y="220979"/>
                </a:lnTo>
                <a:lnTo>
                  <a:pt x="626109" y="205739"/>
                </a:lnTo>
                <a:lnTo>
                  <a:pt x="626109" y="167639"/>
                </a:lnTo>
              </a:path>
            </a:pathLst>
          </a:custGeom>
          <a:ln w="15338">
            <a:solidFill>
              <a:srgbClr val="0092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8" name="object 38"/>
          <p:cNvSpPr/>
          <p:nvPr/>
        </p:nvSpPr>
        <p:spPr>
          <a:xfrm>
            <a:off x="8220386" y="1973556"/>
            <a:ext cx="55279" cy="26487"/>
          </a:xfrm>
          <a:custGeom>
            <a:avLst/>
            <a:gdLst/>
            <a:ahLst/>
            <a:cxnLst/>
            <a:rect l="l" t="t" r="r" b="b"/>
            <a:pathLst>
              <a:path w="60959" h="29210">
                <a:moveTo>
                  <a:pt x="0" y="0"/>
                </a:moveTo>
                <a:lnTo>
                  <a:pt x="60960" y="0"/>
                </a:lnTo>
                <a:lnTo>
                  <a:pt x="60960" y="29210"/>
                </a:lnTo>
                <a:lnTo>
                  <a:pt x="0" y="29210"/>
                </a:lnTo>
                <a:lnTo>
                  <a:pt x="0" y="0"/>
                </a:lnTo>
                <a:close/>
              </a:path>
            </a:pathLst>
          </a:custGeom>
          <a:solidFill>
            <a:srgbClr val="0092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9" name="object 39"/>
          <p:cNvSpPr/>
          <p:nvPr/>
        </p:nvSpPr>
        <p:spPr>
          <a:xfrm>
            <a:off x="8310214" y="1937854"/>
            <a:ext cx="0" cy="93283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0" name="object 40"/>
          <p:cNvSpPr txBox="1"/>
          <p:nvPr/>
        </p:nvSpPr>
        <p:spPr>
          <a:xfrm>
            <a:off x="8185837" y="1904458"/>
            <a:ext cx="338581" cy="126791"/>
          </a:xfrm>
          <a:prstGeom prst="rect">
            <a:avLst/>
          </a:prstGeom>
          <a:ln w="7561">
            <a:solidFill>
              <a:srgbClr val="83A0BF"/>
            </a:solidFill>
          </a:ln>
        </p:spPr>
        <p:txBody>
          <a:bodyPr vert="horz" wrap="square" lIns="0" tIns="28791" rIns="0" bIns="0" rtlCol="0">
            <a:spAutoFit/>
          </a:bodyPr>
          <a:lstStyle/>
          <a:p>
            <a:pPr marL="124377">
              <a:spcBef>
                <a:spcPts val="227"/>
              </a:spcBef>
            </a:pPr>
            <a:r>
              <a:rPr sz="635" spc="-18" dirty="0">
                <a:latin typeface="Arial"/>
                <a:cs typeface="Arial"/>
              </a:rPr>
              <a:t>x</a:t>
            </a:r>
            <a:r>
              <a:rPr sz="635" spc="-77" dirty="0">
                <a:latin typeface="Arial"/>
                <a:cs typeface="Arial"/>
              </a:rPr>
              <a:t> </a:t>
            </a:r>
            <a:r>
              <a:rPr sz="635" spc="-14" dirty="0">
                <a:latin typeface="Arial"/>
                <a:cs typeface="Arial"/>
              </a:rPr>
              <a:t>{m</a:t>
            </a:r>
            <a:r>
              <a:rPr sz="635" spc="-103" dirty="0">
                <a:latin typeface="Arial"/>
                <a:cs typeface="Arial"/>
              </a:rPr>
              <a:t> </a:t>
            </a:r>
            <a:r>
              <a:rPr sz="635" spc="-14" dirty="0">
                <a:latin typeface="Arial"/>
                <a:cs typeface="Arial"/>
              </a:rPr>
              <a:t>}</a:t>
            </a:r>
            <a:endParaRPr sz="6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4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6797D30C-3D7A-4749-9F7D-E79B2F0F5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 Damping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543573" y="2078605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3573" y="3541185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240" y="1844824"/>
            <a:ext cx="2959132" cy="246294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4607">
              <a:lnSpc>
                <a:spcPct val="132900"/>
              </a:lnSpc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Model has</a:t>
            </a:r>
            <a:r>
              <a:rPr sz="2358" spc="-68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resonances  which damp </a:t>
            </a:r>
            <a:r>
              <a:rPr sz="2358" dirty="0">
                <a:latin typeface="Ebrima"/>
                <a:cs typeface="Ebrima"/>
              </a:rPr>
              <a:t>out  </a:t>
            </a:r>
            <a:r>
              <a:rPr sz="2358" spc="-5" dirty="0">
                <a:latin typeface="Ebrima"/>
                <a:cs typeface="Ebrima"/>
              </a:rPr>
              <a:t>poorly</a:t>
            </a:r>
            <a:endParaRPr sz="2358">
              <a:latin typeface="Ebrima"/>
              <a:cs typeface="Ebrima"/>
            </a:endParaRPr>
          </a:p>
          <a:p>
            <a:pPr marL="11516" marR="101344">
              <a:lnSpc>
                <a:spcPct val="132700"/>
              </a:lnSpc>
              <a:spcBef>
                <a:spcPts val="254"/>
              </a:spcBef>
            </a:pPr>
            <a:r>
              <a:rPr sz="2358" spc="-5" dirty="0">
                <a:latin typeface="Ebrima"/>
                <a:cs typeface="Ebrima"/>
              </a:rPr>
              <a:t>Hard </a:t>
            </a:r>
            <a:r>
              <a:rPr sz="2358" dirty="0">
                <a:latin typeface="Ebrima"/>
                <a:cs typeface="Ebrima"/>
              </a:rPr>
              <a:t>to </a:t>
            </a:r>
            <a:r>
              <a:rPr sz="2358" spc="-5" dirty="0">
                <a:latin typeface="Ebrima"/>
                <a:cs typeface="Ebrima"/>
              </a:rPr>
              <a:t>simulate with  some</a:t>
            </a:r>
            <a:r>
              <a:rPr sz="2358" spc="-14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methods</a:t>
            </a:r>
            <a:endParaRPr sz="2358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5800" y="5168449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0</a:t>
            </a:r>
            <a:endParaRPr sz="6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9221" y="5168449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2</a:t>
            </a:r>
            <a:endParaRPr sz="6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9550" y="5168449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4</a:t>
            </a:r>
            <a:endParaRPr sz="63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2971" y="5168449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6</a:t>
            </a:r>
            <a:endParaRPr sz="63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03302" y="5168449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8</a:t>
            </a:r>
            <a:endParaRPr sz="63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05992" y="5168449"/>
            <a:ext cx="114012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18" dirty="0">
                <a:latin typeface="Arial"/>
                <a:cs typeface="Arial"/>
              </a:rPr>
              <a:t>1</a:t>
            </a:r>
            <a:r>
              <a:rPr sz="635" spc="-18" dirty="0">
                <a:latin typeface="Arial"/>
                <a:cs typeface="Arial"/>
              </a:rPr>
              <a:t>0</a:t>
            </a:r>
            <a:endParaRPr sz="63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0914" y="5272097"/>
            <a:ext cx="311518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9" dirty="0">
                <a:latin typeface="Arial"/>
                <a:cs typeface="Arial"/>
              </a:rPr>
              <a:t>tim</a:t>
            </a:r>
            <a:r>
              <a:rPr sz="635" spc="-100" dirty="0">
                <a:latin typeface="Arial"/>
                <a:cs typeface="Arial"/>
              </a:rPr>
              <a:t> </a:t>
            </a:r>
            <a:r>
              <a:rPr sz="635" spc="-18" dirty="0">
                <a:latin typeface="Arial"/>
                <a:cs typeface="Arial"/>
              </a:rPr>
              <a:t>e</a:t>
            </a:r>
            <a:r>
              <a:rPr sz="635" dirty="0">
                <a:latin typeface="Arial"/>
                <a:cs typeface="Arial"/>
              </a:rPr>
              <a:t> </a:t>
            </a:r>
            <a:r>
              <a:rPr sz="635" spc="-14" dirty="0">
                <a:latin typeface="Arial"/>
                <a:cs typeface="Arial"/>
              </a:rPr>
              <a:t>{s</a:t>
            </a:r>
            <a:r>
              <a:rPr sz="635" spc="-109" dirty="0">
                <a:latin typeface="Arial"/>
                <a:cs typeface="Arial"/>
              </a:rPr>
              <a:t> </a:t>
            </a:r>
            <a:r>
              <a:rPr sz="635" spc="-14" dirty="0">
                <a:latin typeface="Arial"/>
                <a:cs typeface="Arial"/>
              </a:rPr>
              <a:t>}</a:t>
            </a:r>
            <a:endParaRPr sz="63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3956" y="4690520"/>
            <a:ext cx="210174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dirty="0">
                <a:latin typeface="Arial"/>
                <a:cs typeface="Arial"/>
              </a:rPr>
              <a:t>-</a:t>
            </a:r>
            <a:r>
              <a:rPr sz="635" spc="18" dirty="0">
                <a:latin typeface="Arial"/>
                <a:cs typeface="Arial"/>
              </a:rPr>
              <a:t>0</a:t>
            </a:r>
            <a:r>
              <a:rPr sz="635" spc="-18" dirty="0">
                <a:latin typeface="Arial"/>
                <a:cs typeface="Arial"/>
              </a:rPr>
              <a:t>.</a:t>
            </a:r>
            <a:r>
              <a:rPr sz="635" spc="18" dirty="0">
                <a:latin typeface="Arial"/>
                <a:cs typeface="Arial"/>
              </a:rPr>
              <a:t>0</a:t>
            </a:r>
            <a:r>
              <a:rPr sz="635" spc="-18" dirty="0">
                <a:latin typeface="Arial"/>
                <a:cs typeface="Arial"/>
              </a:rPr>
              <a:t>1</a:t>
            </a:r>
            <a:endParaRPr sz="63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05587" y="4137734"/>
            <a:ext cx="259694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dirty="0">
                <a:latin typeface="Arial"/>
                <a:cs typeface="Arial"/>
              </a:rPr>
              <a:t>-0.005</a:t>
            </a:r>
            <a:endParaRPr sz="63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9062" y="3589554"/>
            <a:ext cx="66219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-18" dirty="0">
                <a:latin typeface="Arial"/>
                <a:cs typeface="Arial"/>
              </a:rPr>
              <a:t>0</a:t>
            </a:r>
            <a:endParaRPr sz="63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33225" y="3035617"/>
            <a:ext cx="232054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dirty="0">
                <a:latin typeface="Arial"/>
                <a:cs typeface="Arial"/>
              </a:rPr>
              <a:t>0.005</a:t>
            </a:r>
            <a:endParaRPr sz="63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1595" y="2488589"/>
            <a:ext cx="183686" cy="111674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635" spc="18" dirty="0">
                <a:latin typeface="Arial"/>
                <a:cs typeface="Arial"/>
              </a:rPr>
              <a:t>0</a:t>
            </a:r>
            <a:r>
              <a:rPr sz="635" spc="-14" dirty="0">
                <a:latin typeface="Arial"/>
                <a:cs typeface="Arial"/>
              </a:rPr>
              <a:t>.</a:t>
            </a:r>
            <a:r>
              <a:rPr sz="635" spc="14" dirty="0">
                <a:latin typeface="Arial"/>
                <a:cs typeface="Arial"/>
              </a:rPr>
              <a:t>0</a:t>
            </a:r>
            <a:r>
              <a:rPr sz="635" spc="-18" dirty="0">
                <a:latin typeface="Arial"/>
                <a:cs typeface="Arial"/>
              </a:rPr>
              <a:t>1</a:t>
            </a:r>
            <a:endParaRPr sz="635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28045" y="2023327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5258376" y="2023327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6081796" y="2023327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6912127" y="2023327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/>
          <p:nvPr/>
        </p:nvSpPr>
        <p:spPr>
          <a:xfrm>
            <a:off x="7735548" y="2023327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3" name="object 23"/>
          <p:cNvSpPr/>
          <p:nvPr/>
        </p:nvSpPr>
        <p:spPr>
          <a:xfrm>
            <a:off x="8565877" y="2023327"/>
            <a:ext cx="0" cy="3143970"/>
          </a:xfrm>
          <a:custGeom>
            <a:avLst/>
            <a:gdLst/>
            <a:ahLst/>
            <a:cxnLst/>
            <a:rect l="l" t="t" r="r" b="b"/>
            <a:pathLst>
              <a:path h="3467100">
                <a:moveTo>
                  <a:pt x="0" y="0"/>
                </a:moveTo>
                <a:lnTo>
                  <a:pt x="0" y="346710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4" name="object 24"/>
          <p:cNvSpPr/>
          <p:nvPr/>
        </p:nvSpPr>
        <p:spPr>
          <a:xfrm>
            <a:off x="4428045" y="4765376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5" name="object 25"/>
          <p:cNvSpPr/>
          <p:nvPr/>
        </p:nvSpPr>
        <p:spPr>
          <a:xfrm>
            <a:off x="4428045" y="4211437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object 26"/>
          <p:cNvSpPr/>
          <p:nvPr/>
        </p:nvSpPr>
        <p:spPr>
          <a:xfrm>
            <a:off x="4428045" y="3664410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/>
          <p:nvPr/>
        </p:nvSpPr>
        <p:spPr>
          <a:xfrm>
            <a:off x="4428045" y="3110473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8" name="object 28"/>
          <p:cNvSpPr/>
          <p:nvPr/>
        </p:nvSpPr>
        <p:spPr>
          <a:xfrm>
            <a:off x="4428045" y="2556535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A5C9E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object 29"/>
          <p:cNvSpPr/>
          <p:nvPr/>
        </p:nvSpPr>
        <p:spPr>
          <a:xfrm>
            <a:off x="4428045" y="3664410"/>
            <a:ext cx="4137833" cy="0"/>
          </a:xfrm>
          <a:custGeom>
            <a:avLst/>
            <a:gdLst/>
            <a:ahLst/>
            <a:cxnLst/>
            <a:rect l="l" t="t" r="r" b="b"/>
            <a:pathLst>
              <a:path w="4563109">
                <a:moveTo>
                  <a:pt x="0" y="0"/>
                </a:moveTo>
                <a:lnTo>
                  <a:pt x="4563109" y="0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object 30"/>
          <p:cNvSpPr/>
          <p:nvPr/>
        </p:nvSpPr>
        <p:spPr>
          <a:xfrm>
            <a:off x="4428045" y="3643681"/>
            <a:ext cx="0" cy="4952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object 31"/>
          <p:cNvSpPr/>
          <p:nvPr/>
        </p:nvSpPr>
        <p:spPr>
          <a:xfrm>
            <a:off x="5258376" y="3643681"/>
            <a:ext cx="0" cy="4952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6081796" y="3643681"/>
            <a:ext cx="0" cy="4952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/>
          <p:nvPr/>
        </p:nvSpPr>
        <p:spPr>
          <a:xfrm>
            <a:off x="6912127" y="3643681"/>
            <a:ext cx="0" cy="4952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4" name="object 34"/>
          <p:cNvSpPr/>
          <p:nvPr/>
        </p:nvSpPr>
        <p:spPr>
          <a:xfrm>
            <a:off x="7735548" y="3643681"/>
            <a:ext cx="0" cy="4952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5" name="object 35"/>
          <p:cNvSpPr/>
          <p:nvPr/>
        </p:nvSpPr>
        <p:spPr>
          <a:xfrm>
            <a:off x="8565877" y="3643681"/>
            <a:ext cx="0" cy="4952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09"/>
                </a:lnTo>
              </a:path>
            </a:pathLst>
          </a:custGeom>
          <a:ln w="75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6" name="object 36"/>
          <p:cNvSpPr/>
          <p:nvPr/>
        </p:nvSpPr>
        <p:spPr>
          <a:xfrm>
            <a:off x="4428045" y="2023327"/>
            <a:ext cx="4137833" cy="3143970"/>
          </a:xfrm>
          <a:custGeom>
            <a:avLst/>
            <a:gdLst/>
            <a:ahLst/>
            <a:cxnLst/>
            <a:rect l="l" t="t" r="r" b="b"/>
            <a:pathLst>
              <a:path w="4563109" h="3467100">
                <a:moveTo>
                  <a:pt x="0" y="0"/>
                </a:moveTo>
                <a:lnTo>
                  <a:pt x="4563109" y="0"/>
                </a:lnTo>
                <a:lnTo>
                  <a:pt x="4563109" y="3467100"/>
                </a:lnTo>
                <a:lnTo>
                  <a:pt x="0" y="3467100"/>
                </a:lnTo>
                <a:lnTo>
                  <a:pt x="0" y="0"/>
                </a:lnTo>
                <a:close/>
              </a:path>
            </a:pathLst>
          </a:custGeom>
          <a:ln w="7561">
            <a:solidFill>
              <a:srgbClr val="83A0B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7" name="object 37"/>
          <p:cNvSpPr/>
          <p:nvPr/>
        </p:nvSpPr>
        <p:spPr>
          <a:xfrm>
            <a:off x="4428045" y="2356151"/>
            <a:ext cx="3487158" cy="2485233"/>
          </a:xfrm>
          <a:custGeom>
            <a:avLst/>
            <a:gdLst/>
            <a:ahLst/>
            <a:cxnLst/>
            <a:rect l="l" t="t" r="r" b="b"/>
            <a:pathLst>
              <a:path w="3845559" h="2740660">
                <a:moveTo>
                  <a:pt x="0" y="1442719"/>
                </a:moveTo>
                <a:lnTo>
                  <a:pt x="458470" y="1442719"/>
                </a:lnTo>
                <a:lnTo>
                  <a:pt x="458470" y="1412239"/>
                </a:lnTo>
                <a:lnTo>
                  <a:pt x="466089" y="1397000"/>
                </a:lnTo>
                <a:lnTo>
                  <a:pt x="466089" y="1076960"/>
                </a:lnTo>
                <a:lnTo>
                  <a:pt x="473710" y="1016000"/>
                </a:lnTo>
                <a:lnTo>
                  <a:pt x="473710" y="466089"/>
                </a:lnTo>
                <a:lnTo>
                  <a:pt x="481329" y="405129"/>
                </a:lnTo>
                <a:lnTo>
                  <a:pt x="481329" y="7619"/>
                </a:lnTo>
                <a:lnTo>
                  <a:pt x="488950" y="0"/>
                </a:lnTo>
                <a:lnTo>
                  <a:pt x="488950" y="251460"/>
                </a:lnTo>
                <a:lnTo>
                  <a:pt x="496570" y="328929"/>
                </a:lnTo>
                <a:lnTo>
                  <a:pt x="496570" y="801369"/>
                </a:lnTo>
                <a:lnTo>
                  <a:pt x="504189" y="847089"/>
                </a:lnTo>
                <a:lnTo>
                  <a:pt x="504189" y="909319"/>
                </a:lnTo>
                <a:lnTo>
                  <a:pt x="504189" y="885189"/>
                </a:lnTo>
                <a:lnTo>
                  <a:pt x="511810" y="877569"/>
                </a:lnTo>
                <a:lnTo>
                  <a:pt x="511810" y="816610"/>
                </a:lnTo>
                <a:lnTo>
                  <a:pt x="519429" y="847089"/>
                </a:lnTo>
                <a:lnTo>
                  <a:pt x="519429" y="1092200"/>
                </a:lnTo>
                <a:lnTo>
                  <a:pt x="527050" y="1176019"/>
                </a:lnTo>
                <a:lnTo>
                  <a:pt x="527050" y="1503679"/>
                </a:lnTo>
                <a:lnTo>
                  <a:pt x="534670" y="1526539"/>
                </a:lnTo>
                <a:lnTo>
                  <a:pt x="534670" y="1541779"/>
                </a:lnTo>
                <a:lnTo>
                  <a:pt x="534670" y="1503679"/>
                </a:lnTo>
                <a:lnTo>
                  <a:pt x="542289" y="1482089"/>
                </a:lnTo>
                <a:lnTo>
                  <a:pt x="542289" y="1450339"/>
                </a:lnTo>
                <a:lnTo>
                  <a:pt x="542289" y="1488439"/>
                </a:lnTo>
                <a:lnTo>
                  <a:pt x="549910" y="1534160"/>
                </a:lnTo>
                <a:lnTo>
                  <a:pt x="549910" y="1817369"/>
                </a:lnTo>
                <a:lnTo>
                  <a:pt x="557529" y="1885950"/>
                </a:lnTo>
                <a:lnTo>
                  <a:pt x="557529" y="2099310"/>
                </a:lnTo>
                <a:lnTo>
                  <a:pt x="565150" y="2091689"/>
                </a:lnTo>
                <a:lnTo>
                  <a:pt x="565150" y="1962150"/>
                </a:lnTo>
                <a:lnTo>
                  <a:pt x="572770" y="1946910"/>
                </a:lnTo>
                <a:lnTo>
                  <a:pt x="572770" y="1939289"/>
                </a:lnTo>
                <a:lnTo>
                  <a:pt x="572770" y="2007869"/>
                </a:lnTo>
                <a:lnTo>
                  <a:pt x="580389" y="2053589"/>
                </a:lnTo>
                <a:lnTo>
                  <a:pt x="580389" y="2329179"/>
                </a:lnTo>
                <a:lnTo>
                  <a:pt x="588010" y="2367279"/>
                </a:lnTo>
                <a:lnTo>
                  <a:pt x="588010" y="2413000"/>
                </a:lnTo>
                <a:lnTo>
                  <a:pt x="588010" y="2390140"/>
                </a:lnTo>
                <a:lnTo>
                  <a:pt x="595629" y="2359660"/>
                </a:lnTo>
                <a:lnTo>
                  <a:pt x="595629" y="2152650"/>
                </a:lnTo>
                <a:lnTo>
                  <a:pt x="603250" y="2129790"/>
                </a:lnTo>
                <a:lnTo>
                  <a:pt x="603250" y="2114550"/>
                </a:lnTo>
                <a:lnTo>
                  <a:pt x="603250" y="2205990"/>
                </a:lnTo>
                <a:lnTo>
                  <a:pt x="610870" y="2260600"/>
                </a:lnTo>
                <a:lnTo>
                  <a:pt x="610870" y="2420620"/>
                </a:lnTo>
                <a:lnTo>
                  <a:pt x="618489" y="2428240"/>
                </a:lnTo>
                <a:lnTo>
                  <a:pt x="618489" y="2275840"/>
                </a:lnTo>
                <a:lnTo>
                  <a:pt x="626110" y="2222500"/>
                </a:lnTo>
                <a:lnTo>
                  <a:pt x="626110" y="1992629"/>
                </a:lnTo>
                <a:lnTo>
                  <a:pt x="633729" y="1977389"/>
                </a:lnTo>
                <a:lnTo>
                  <a:pt x="633729" y="1969769"/>
                </a:lnTo>
                <a:lnTo>
                  <a:pt x="633729" y="2068829"/>
                </a:lnTo>
                <a:lnTo>
                  <a:pt x="641350" y="2106929"/>
                </a:lnTo>
                <a:lnTo>
                  <a:pt x="641350" y="2160269"/>
                </a:lnTo>
                <a:lnTo>
                  <a:pt x="641350" y="2145029"/>
                </a:lnTo>
                <a:lnTo>
                  <a:pt x="648970" y="2099310"/>
                </a:lnTo>
                <a:lnTo>
                  <a:pt x="648970" y="1885950"/>
                </a:lnTo>
                <a:lnTo>
                  <a:pt x="656589" y="1809750"/>
                </a:lnTo>
                <a:lnTo>
                  <a:pt x="656589" y="1611629"/>
                </a:lnTo>
                <a:lnTo>
                  <a:pt x="664210" y="1604010"/>
                </a:lnTo>
                <a:lnTo>
                  <a:pt x="664210" y="1718310"/>
                </a:lnTo>
                <a:lnTo>
                  <a:pt x="671829" y="1741169"/>
                </a:lnTo>
                <a:lnTo>
                  <a:pt x="671829" y="1756410"/>
                </a:lnTo>
                <a:lnTo>
                  <a:pt x="671829" y="1672589"/>
                </a:lnTo>
                <a:lnTo>
                  <a:pt x="679450" y="1611629"/>
                </a:lnTo>
                <a:lnTo>
                  <a:pt x="679450" y="1313179"/>
                </a:lnTo>
                <a:lnTo>
                  <a:pt x="687070" y="1252219"/>
                </a:lnTo>
                <a:lnTo>
                  <a:pt x="687070" y="1183639"/>
                </a:lnTo>
                <a:lnTo>
                  <a:pt x="687070" y="1191260"/>
                </a:lnTo>
                <a:lnTo>
                  <a:pt x="694689" y="1214119"/>
                </a:lnTo>
                <a:lnTo>
                  <a:pt x="694689" y="1336039"/>
                </a:lnTo>
                <a:lnTo>
                  <a:pt x="702310" y="1343660"/>
                </a:lnTo>
                <a:lnTo>
                  <a:pt x="702310" y="1214119"/>
                </a:lnTo>
                <a:lnTo>
                  <a:pt x="709929" y="1153160"/>
                </a:lnTo>
                <a:lnTo>
                  <a:pt x="709929" y="901700"/>
                </a:lnTo>
                <a:lnTo>
                  <a:pt x="717550" y="862329"/>
                </a:lnTo>
                <a:lnTo>
                  <a:pt x="717550" y="847089"/>
                </a:lnTo>
                <a:lnTo>
                  <a:pt x="717550" y="909319"/>
                </a:lnTo>
                <a:lnTo>
                  <a:pt x="725170" y="946150"/>
                </a:lnTo>
                <a:lnTo>
                  <a:pt x="725170" y="1084579"/>
                </a:lnTo>
                <a:lnTo>
                  <a:pt x="732789" y="1084579"/>
                </a:lnTo>
                <a:lnTo>
                  <a:pt x="732789" y="930910"/>
                </a:lnTo>
                <a:lnTo>
                  <a:pt x="740410" y="869950"/>
                </a:lnTo>
                <a:lnTo>
                  <a:pt x="740410" y="709929"/>
                </a:lnTo>
                <a:lnTo>
                  <a:pt x="748029" y="709929"/>
                </a:lnTo>
                <a:lnTo>
                  <a:pt x="748029" y="915669"/>
                </a:lnTo>
                <a:lnTo>
                  <a:pt x="755650" y="961389"/>
                </a:lnTo>
                <a:lnTo>
                  <a:pt x="755650" y="1046479"/>
                </a:lnTo>
                <a:lnTo>
                  <a:pt x="755650" y="1031239"/>
                </a:lnTo>
                <a:lnTo>
                  <a:pt x="763270" y="1016000"/>
                </a:lnTo>
                <a:lnTo>
                  <a:pt x="763270" y="831850"/>
                </a:lnTo>
                <a:lnTo>
                  <a:pt x="770889" y="801369"/>
                </a:lnTo>
                <a:lnTo>
                  <a:pt x="770889" y="770889"/>
                </a:lnTo>
                <a:lnTo>
                  <a:pt x="770889" y="808989"/>
                </a:lnTo>
                <a:lnTo>
                  <a:pt x="778510" y="847089"/>
                </a:lnTo>
                <a:lnTo>
                  <a:pt x="778510" y="1099819"/>
                </a:lnTo>
                <a:lnTo>
                  <a:pt x="786129" y="1137919"/>
                </a:lnTo>
                <a:lnTo>
                  <a:pt x="786129" y="1206500"/>
                </a:lnTo>
                <a:lnTo>
                  <a:pt x="786129" y="1191260"/>
                </a:lnTo>
                <a:lnTo>
                  <a:pt x="793750" y="1168400"/>
                </a:lnTo>
                <a:lnTo>
                  <a:pt x="793750" y="1000760"/>
                </a:lnTo>
                <a:lnTo>
                  <a:pt x="801370" y="993139"/>
                </a:lnTo>
                <a:lnTo>
                  <a:pt x="801370" y="1092200"/>
                </a:lnTo>
                <a:lnTo>
                  <a:pt x="808989" y="1160779"/>
                </a:lnTo>
                <a:lnTo>
                  <a:pt x="808989" y="1427479"/>
                </a:lnTo>
                <a:lnTo>
                  <a:pt x="816610" y="1465579"/>
                </a:lnTo>
                <a:lnTo>
                  <a:pt x="816610" y="1482089"/>
                </a:lnTo>
                <a:lnTo>
                  <a:pt x="816610" y="1427479"/>
                </a:lnTo>
                <a:lnTo>
                  <a:pt x="824229" y="1389379"/>
                </a:lnTo>
                <a:lnTo>
                  <a:pt x="824229" y="1282700"/>
                </a:lnTo>
                <a:lnTo>
                  <a:pt x="831850" y="1297939"/>
                </a:lnTo>
                <a:lnTo>
                  <a:pt x="831850" y="1496060"/>
                </a:lnTo>
                <a:lnTo>
                  <a:pt x="839470" y="1565910"/>
                </a:lnTo>
                <a:lnTo>
                  <a:pt x="839470" y="1748789"/>
                </a:lnTo>
                <a:lnTo>
                  <a:pt x="847089" y="1756410"/>
                </a:lnTo>
                <a:lnTo>
                  <a:pt x="847089" y="1633219"/>
                </a:lnTo>
                <a:lnTo>
                  <a:pt x="854710" y="1588769"/>
                </a:lnTo>
                <a:lnTo>
                  <a:pt x="854710" y="1534160"/>
                </a:lnTo>
                <a:lnTo>
                  <a:pt x="854710" y="1549400"/>
                </a:lnTo>
                <a:lnTo>
                  <a:pt x="862329" y="1579879"/>
                </a:lnTo>
                <a:lnTo>
                  <a:pt x="862329" y="1809750"/>
                </a:lnTo>
                <a:lnTo>
                  <a:pt x="869950" y="1863089"/>
                </a:lnTo>
                <a:lnTo>
                  <a:pt x="869950" y="1939289"/>
                </a:lnTo>
                <a:lnTo>
                  <a:pt x="869950" y="1931669"/>
                </a:lnTo>
                <a:lnTo>
                  <a:pt x="877570" y="1901189"/>
                </a:lnTo>
                <a:lnTo>
                  <a:pt x="877570" y="1718310"/>
                </a:lnTo>
                <a:lnTo>
                  <a:pt x="885189" y="1687829"/>
                </a:lnTo>
                <a:lnTo>
                  <a:pt x="885189" y="1657350"/>
                </a:lnTo>
                <a:lnTo>
                  <a:pt x="885189" y="1703069"/>
                </a:lnTo>
                <a:lnTo>
                  <a:pt x="892810" y="1748789"/>
                </a:lnTo>
                <a:lnTo>
                  <a:pt x="892810" y="1946910"/>
                </a:lnTo>
                <a:lnTo>
                  <a:pt x="900429" y="1969769"/>
                </a:lnTo>
                <a:lnTo>
                  <a:pt x="900429" y="1985010"/>
                </a:lnTo>
                <a:lnTo>
                  <a:pt x="900429" y="1893569"/>
                </a:lnTo>
                <a:lnTo>
                  <a:pt x="908050" y="1847850"/>
                </a:lnTo>
                <a:lnTo>
                  <a:pt x="908050" y="1672589"/>
                </a:lnTo>
                <a:lnTo>
                  <a:pt x="915670" y="1649729"/>
                </a:lnTo>
                <a:lnTo>
                  <a:pt x="915670" y="1633219"/>
                </a:lnTo>
                <a:lnTo>
                  <a:pt x="915670" y="1733550"/>
                </a:lnTo>
                <a:lnTo>
                  <a:pt x="924560" y="1771650"/>
                </a:lnTo>
                <a:lnTo>
                  <a:pt x="924560" y="1893569"/>
                </a:lnTo>
                <a:lnTo>
                  <a:pt x="932179" y="1893569"/>
                </a:lnTo>
                <a:lnTo>
                  <a:pt x="932179" y="1710689"/>
                </a:lnTo>
                <a:lnTo>
                  <a:pt x="938529" y="1664969"/>
                </a:lnTo>
                <a:lnTo>
                  <a:pt x="938529" y="1496060"/>
                </a:lnTo>
                <a:lnTo>
                  <a:pt x="946150" y="1488439"/>
                </a:lnTo>
                <a:lnTo>
                  <a:pt x="946150" y="1596389"/>
                </a:lnTo>
                <a:lnTo>
                  <a:pt x="953770" y="1642110"/>
                </a:lnTo>
                <a:lnTo>
                  <a:pt x="953770" y="1718310"/>
                </a:lnTo>
                <a:lnTo>
                  <a:pt x="953770" y="1695450"/>
                </a:lnTo>
                <a:lnTo>
                  <a:pt x="961389" y="1657350"/>
                </a:lnTo>
                <a:lnTo>
                  <a:pt x="961389" y="1435100"/>
                </a:lnTo>
                <a:lnTo>
                  <a:pt x="969010" y="1381760"/>
                </a:lnTo>
                <a:lnTo>
                  <a:pt x="969010" y="1297939"/>
                </a:lnTo>
                <a:lnTo>
                  <a:pt x="976629" y="1320800"/>
                </a:lnTo>
                <a:lnTo>
                  <a:pt x="976629" y="1465579"/>
                </a:lnTo>
                <a:lnTo>
                  <a:pt x="984250" y="1496060"/>
                </a:lnTo>
                <a:lnTo>
                  <a:pt x="984250" y="1526539"/>
                </a:lnTo>
                <a:lnTo>
                  <a:pt x="984250" y="1450339"/>
                </a:lnTo>
                <a:lnTo>
                  <a:pt x="991870" y="1404619"/>
                </a:lnTo>
                <a:lnTo>
                  <a:pt x="991870" y="1183639"/>
                </a:lnTo>
                <a:lnTo>
                  <a:pt x="999489" y="1153160"/>
                </a:lnTo>
                <a:lnTo>
                  <a:pt x="999489" y="1122679"/>
                </a:lnTo>
                <a:lnTo>
                  <a:pt x="999489" y="1160779"/>
                </a:lnTo>
                <a:lnTo>
                  <a:pt x="1007110" y="1198879"/>
                </a:lnTo>
                <a:lnTo>
                  <a:pt x="1007110" y="1358900"/>
                </a:lnTo>
                <a:lnTo>
                  <a:pt x="1016000" y="1381760"/>
                </a:lnTo>
                <a:lnTo>
                  <a:pt x="1016000" y="1259839"/>
                </a:lnTo>
                <a:lnTo>
                  <a:pt x="1023620" y="1206500"/>
                </a:lnTo>
                <a:lnTo>
                  <a:pt x="1023620" y="1038860"/>
                </a:lnTo>
                <a:lnTo>
                  <a:pt x="1029970" y="1031239"/>
                </a:lnTo>
                <a:lnTo>
                  <a:pt x="1029970" y="1137919"/>
                </a:lnTo>
                <a:lnTo>
                  <a:pt x="1037589" y="1191260"/>
                </a:lnTo>
                <a:lnTo>
                  <a:pt x="1037589" y="1336039"/>
                </a:lnTo>
                <a:lnTo>
                  <a:pt x="1046479" y="1328419"/>
                </a:lnTo>
                <a:lnTo>
                  <a:pt x="1046479" y="1160779"/>
                </a:lnTo>
                <a:lnTo>
                  <a:pt x="1054100" y="1115060"/>
                </a:lnTo>
                <a:lnTo>
                  <a:pt x="1054100" y="1038860"/>
                </a:lnTo>
                <a:lnTo>
                  <a:pt x="1054100" y="1046479"/>
                </a:lnTo>
                <a:lnTo>
                  <a:pt x="1061720" y="1069339"/>
                </a:lnTo>
                <a:lnTo>
                  <a:pt x="1061720" y="1282700"/>
                </a:lnTo>
                <a:lnTo>
                  <a:pt x="1069339" y="1328419"/>
                </a:lnTo>
                <a:lnTo>
                  <a:pt x="1069339" y="1381760"/>
                </a:lnTo>
                <a:lnTo>
                  <a:pt x="1075689" y="1366519"/>
                </a:lnTo>
                <a:lnTo>
                  <a:pt x="1075689" y="1183639"/>
                </a:lnTo>
                <a:lnTo>
                  <a:pt x="1083310" y="1153160"/>
                </a:lnTo>
                <a:lnTo>
                  <a:pt x="1083310" y="1122679"/>
                </a:lnTo>
                <a:lnTo>
                  <a:pt x="1083310" y="1168400"/>
                </a:lnTo>
                <a:lnTo>
                  <a:pt x="1090929" y="1206500"/>
                </a:lnTo>
                <a:lnTo>
                  <a:pt x="1090929" y="1442719"/>
                </a:lnTo>
                <a:lnTo>
                  <a:pt x="1099820" y="1474469"/>
                </a:lnTo>
                <a:lnTo>
                  <a:pt x="1099820" y="1496060"/>
                </a:lnTo>
                <a:lnTo>
                  <a:pt x="1099820" y="1450339"/>
                </a:lnTo>
                <a:lnTo>
                  <a:pt x="1107439" y="1412239"/>
                </a:lnTo>
                <a:lnTo>
                  <a:pt x="1107439" y="1259839"/>
                </a:lnTo>
                <a:lnTo>
                  <a:pt x="1115060" y="1252219"/>
                </a:lnTo>
                <a:lnTo>
                  <a:pt x="1115060" y="1397000"/>
                </a:lnTo>
                <a:lnTo>
                  <a:pt x="1121410" y="1442719"/>
                </a:lnTo>
                <a:lnTo>
                  <a:pt x="1121410" y="1611629"/>
                </a:lnTo>
                <a:lnTo>
                  <a:pt x="1130300" y="1625600"/>
                </a:lnTo>
                <a:lnTo>
                  <a:pt x="1130300" y="1633219"/>
                </a:lnTo>
                <a:lnTo>
                  <a:pt x="1130300" y="1534160"/>
                </a:lnTo>
                <a:lnTo>
                  <a:pt x="1137920" y="1496060"/>
                </a:lnTo>
                <a:lnTo>
                  <a:pt x="1137920" y="1374139"/>
                </a:lnTo>
                <a:lnTo>
                  <a:pt x="1145539" y="1381760"/>
                </a:lnTo>
                <a:lnTo>
                  <a:pt x="1145539" y="1565910"/>
                </a:lnTo>
                <a:lnTo>
                  <a:pt x="1153160" y="1611629"/>
                </a:lnTo>
                <a:lnTo>
                  <a:pt x="1153160" y="1725929"/>
                </a:lnTo>
                <a:lnTo>
                  <a:pt x="1160779" y="1718310"/>
                </a:lnTo>
                <a:lnTo>
                  <a:pt x="1160779" y="1534160"/>
                </a:lnTo>
                <a:lnTo>
                  <a:pt x="1168400" y="1503679"/>
                </a:lnTo>
                <a:lnTo>
                  <a:pt x="1168400" y="1450339"/>
                </a:lnTo>
                <a:lnTo>
                  <a:pt x="1168400" y="1474469"/>
                </a:lnTo>
                <a:lnTo>
                  <a:pt x="1176020" y="1503679"/>
                </a:lnTo>
                <a:lnTo>
                  <a:pt x="1176020" y="1680210"/>
                </a:lnTo>
                <a:lnTo>
                  <a:pt x="1183639" y="1718310"/>
                </a:lnTo>
                <a:lnTo>
                  <a:pt x="1183639" y="1771650"/>
                </a:lnTo>
                <a:lnTo>
                  <a:pt x="1183639" y="1748789"/>
                </a:lnTo>
                <a:lnTo>
                  <a:pt x="1191260" y="1718310"/>
                </a:lnTo>
                <a:lnTo>
                  <a:pt x="1191260" y="1503679"/>
                </a:lnTo>
                <a:lnTo>
                  <a:pt x="1198879" y="1482089"/>
                </a:lnTo>
                <a:lnTo>
                  <a:pt x="1198879" y="1457960"/>
                </a:lnTo>
                <a:lnTo>
                  <a:pt x="1198879" y="1503679"/>
                </a:lnTo>
                <a:lnTo>
                  <a:pt x="1206500" y="1534160"/>
                </a:lnTo>
                <a:lnTo>
                  <a:pt x="1206500" y="1733550"/>
                </a:lnTo>
                <a:lnTo>
                  <a:pt x="1212850" y="1748789"/>
                </a:lnTo>
                <a:lnTo>
                  <a:pt x="1212850" y="1633219"/>
                </a:lnTo>
                <a:lnTo>
                  <a:pt x="1221739" y="1596389"/>
                </a:lnTo>
                <a:lnTo>
                  <a:pt x="1221739" y="1419860"/>
                </a:lnTo>
                <a:lnTo>
                  <a:pt x="1229360" y="1404619"/>
                </a:lnTo>
                <a:lnTo>
                  <a:pt x="1229360" y="1518919"/>
                </a:lnTo>
                <a:lnTo>
                  <a:pt x="1236979" y="1565910"/>
                </a:lnTo>
                <a:lnTo>
                  <a:pt x="1236979" y="1672589"/>
                </a:lnTo>
                <a:lnTo>
                  <a:pt x="1244600" y="1672589"/>
                </a:lnTo>
                <a:lnTo>
                  <a:pt x="1244600" y="1496060"/>
                </a:lnTo>
                <a:lnTo>
                  <a:pt x="1252220" y="1450339"/>
                </a:lnTo>
                <a:lnTo>
                  <a:pt x="1252220" y="1320800"/>
                </a:lnTo>
                <a:lnTo>
                  <a:pt x="1259839" y="1328419"/>
                </a:lnTo>
                <a:lnTo>
                  <a:pt x="1259839" y="1503679"/>
                </a:lnTo>
                <a:lnTo>
                  <a:pt x="1267460" y="1534160"/>
                </a:lnTo>
                <a:lnTo>
                  <a:pt x="1267460" y="1579879"/>
                </a:lnTo>
                <a:lnTo>
                  <a:pt x="1267460" y="1573529"/>
                </a:lnTo>
                <a:lnTo>
                  <a:pt x="1275079" y="1549400"/>
                </a:lnTo>
                <a:lnTo>
                  <a:pt x="1275079" y="1313179"/>
                </a:lnTo>
                <a:lnTo>
                  <a:pt x="1282700" y="1275079"/>
                </a:lnTo>
                <a:lnTo>
                  <a:pt x="1282700" y="1236979"/>
                </a:lnTo>
                <a:lnTo>
                  <a:pt x="1282700" y="1259839"/>
                </a:lnTo>
                <a:lnTo>
                  <a:pt x="1290320" y="1282700"/>
                </a:lnTo>
                <a:lnTo>
                  <a:pt x="1290320" y="1474469"/>
                </a:lnTo>
                <a:lnTo>
                  <a:pt x="1297939" y="1496060"/>
                </a:lnTo>
                <a:lnTo>
                  <a:pt x="1297939" y="1503679"/>
                </a:lnTo>
                <a:lnTo>
                  <a:pt x="1297939" y="1457960"/>
                </a:lnTo>
                <a:lnTo>
                  <a:pt x="1305560" y="1419860"/>
                </a:lnTo>
                <a:lnTo>
                  <a:pt x="1305560" y="1214119"/>
                </a:lnTo>
                <a:lnTo>
                  <a:pt x="1313179" y="1191260"/>
                </a:lnTo>
                <a:lnTo>
                  <a:pt x="1313179" y="1183639"/>
                </a:lnTo>
                <a:lnTo>
                  <a:pt x="1313179" y="1275079"/>
                </a:lnTo>
                <a:lnTo>
                  <a:pt x="1320800" y="1313179"/>
                </a:lnTo>
                <a:lnTo>
                  <a:pt x="1320800" y="1457960"/>
                </a:lnTo>
                <a:lnTo>
                  <a:pt x="1328420" y="1474469"/>
                </a:lnTo>
                <a:lnTo>
                  <a:pt x="1328420" y="1351279"/>
                </a:lnTo>
                <a:lnTo>
                  <a:pt x="1336039" y="1305560"/>
                </a:lnTo>
                <a:lnTo>
                  <a:pt x="1336039" y="1176019"/>
                </a:lnTo>
                <a:lnTo>
                  <a:pt x="1343660" y="1183639"/>
                </a:lnTo>
                <a:lnTo>
                  <a:pt x="1343660" y="1320800"/>
                </a:lnTo>
                <a:lnTo>
                  <a:pt x="1351279" y="1366519"/>
                </a:lnTo>
                <a:lnTo>
                  <a:pt x="1351279" y="1482089"/>
                </a:lnTo>
                <a:lnTo>
                  <a:pt x="1358900" y="1465579"/>
                </a:lnTo>
                <a:lnTo>
                  <a:pt x="1358900" y="1328419"/>
                </a:lnTo>
                <a:lnTo>
                  <a:pt x="1366520" y="1282700"/>
                </a:lnTo>
                <a:lnTo>
                  <a:pt x="1366520" y="1206500"/>
                </a:lnTo>
                <a:lnTo>
                  <a:pt x="1366520" y="1221739"/>
                </a:lnTo>
                <a:lnTo>
                  <a:pt x="1374139" y="1229360"/>
                </a:lnTo>
                <a:lnTo>
                  <a:pt x="1374139" y="1565910"/>
                </a:lnTo>
                <a:lnTo>
                  <a:pt x="1381760" y="1619250"/>
                </a:lnTo>
                <a:lnTo>
                  <a:pt x="1381760" y="2091689"/>
                </a:lnTo>
                <a:lnTo>
                  <a:pt x="1389379" y="2152650"/>
                </a:lnTo>
                <a:lnTo>
                  <a:pt x="1389379" y="2534920"/>
                </a:lnTo>
                <a:lnTo>
                  <a:pt x="1397000" y="2542540"/>
                </a:lnTo>
                <a:lnTo>
                  <a:pt x="1397000" y="2740660"/>
                </a:lnTo>
                <a:lnTo>
                  <a:pt x="1404620" y="2733040"/>
                </a:lnTo>
                <a:lnTo>
                  <a:pt x="1404620" y="2512060"/>
                </a:lnTo>
                <a:lnTo>
                  <a:pt x="1412239" y="2397760"/>
                </a:lnTo>
                <a:lnTo>
                  <a:pt x="1412239" y="2045969"/>
                </a:lnTo>
                <a:lnTo>
                  <a:pt x="1419860" y="2038350"/>
                </a:lnTo>
                <a:lnTo>
                  <a:pt x="1419860" y="1916429"/>
                </a:lnTo>
                <a:lnTo>
                  <a:pt x="1427479" y="1924050"/>
                </a:lnTo>
                <a:lnTo>
                  <a:pt x="1427479" y="2000250"/>
                </a:lnTo>
                <a:lnTo>
                  <a:pt x="1435100" y="1992629"/>
                </a:lnTo>
                <a:lnTo>
                  <a:pt x="1435100" y="1764029"/>
                </a:lnTo>
                <a:lnTo>
                  <a:pt x="1442720" y="1695450"/>
                </a:lnTo>
                <a:lnTo>
                  <a:pt x="1442720" y="1381760"/>
                </a:lnTo>
                <a:lnTo>
                  <a:pt x="1450339" y="1358900"/>
                </a:lnTo>
                <a:lnTo>
                  <a:pt x="1450339" y="1320800"/>
                </a:lnTo>
                <a:lnTo>
                  <a:pt x="1450339" y="1343660"/>
                </a:lnTo>
                <a:lnTo>
                  <a:pt x="1457960" y="1351279"/>
                </a:lnTo>
                <a:lnTo>
                  <a:pt x="1457960" y="1412239"/>
                </a:lnTo>
                <a:lnTo>
                  <a:pt x="1457960" y="1397000"/>
                </a:lnTo>
                <a:lnTo>
                  <a:pt x="1465579" y="1358900"/>
                </a:lnTo>
                <a:lnTo>
                  <a:pt x="1465579" y="1137919"/>
                </a:lnTo>
                <a:lnTo>
                  <a:pt x="1473200" y="1052829"/>
                </a:lnTo>
                <a:lnTo>
                  <a:pt x="1473200" y="808989"/>
                </a:lnTo>
                <a:lnTo>
                  <a:pt x="1480820" y="808989"/>
                </a:lnTo>
                <a:lnTo>
                  <a:pt x="1480820" y="885189"/>
                </a:lnTo>
                <a:lnTo>
                  <a:pt x="1488439" y="923289"/>
                </a:lnTo>
                <a:lnTo>
                  <a:pt x="1488439" y="969010"/>
                </a:lnTo>
                <a:lnTo>
                  <a:pt x="1488439" y="938529"/>
                </a:lnTo>
                <a:lnTo>
                  <a:pt x="1496060" y="901700"/>
                </a:lnTo>
                <a:lnTo>
                  <a:pt x="1496060" y="656589"/>
                </a:lnTo>
                <a:lnTo>
                  <a:pt x="1503679" y="603250"/>
                </a:lnTo>
                <a:lnTo>
                  <a:pt x="1503679" y="519429"/>
                </a:lnTo>
                <a:lnTo>
                  <a:pt x="1503679" y="534669"/>
                </a:lnTo>
                <a:lnTo>
                  <a:pt x="1511300" y="557529"/>
                </a:lnTo>
                <a:lnTo>
                  <a:pt x="1511300" y="740410"/>
                </a:lnTo>
                <a:lnTo>
                  <a:pt x="1518920" y="778510"/>
                </a:lnTo>
                <a:lnTo>
                  <a:pt x="1518920" y="808989"/>
                </a:lnTo>
                <a:lnTo>
                  <a:pt x="1518920" y="763269"/>
                </a:lnTo>
                <a:lnTo>
                  <a:pt x="1526539" y="717550"/>
                </a:lnTo>
                <a:lnTo>
                  <a:pt x="1526539" y="557529"/>
                </a:lnTo>
                <a:lnTo>
                  <a:pt x="1534160" y="534669"/>
                </a:lnTo>
                <a:lnTo>
                  <a:pt x="1534160" y="527050"/>
                </a:lnTo>
                <a:lnTo>
                  <a:pt x="1534160" y="648969"/>
                </a:lnTo>
                <a:lnTo>
                  <a:pt x="1541779" y="694689"/>
                </a:lnTo>
                <a:lnTo>
                  <a:pt x="1541779" y="923289"/>
                </a:lnTo>
                <a:lnTo>
                  <a:pt x="1549400" y="946150"/>
                </a:lnTo>
                <a:lnTo>
                  <a:pt x="1549400" y="955039"/>
                </a:lnTo>
                <a:lnTo>
                  <a:pt x="1549400" y="901700"/>
                </a:lnTo>
                <a:lnTo>
                  <a:pt x="1557020" y="869950"/>
                </a:lnTo>
                <a:lnTo>
                  <a:pt x="1557020" y="778510"/>
                </a:lnTo>
                <a:lnTo>
                  <a:pt x="1564639" y="786129"/>
                </a:lnTo>
                <a:lnTo>
                  <a:pt x="1564639" y="1046479"/>
                </a:lnTo>
                <a:lnTo>
                  <a:pt x="1572260" y="1122679"/>
                </a:lnTo>
                <a:lnTo>
                  <a:pt x="1572260" y="1290319"/>
                </a:lnTo>
                <a:lnTo>
                  <a:pt x="1579879" y="1305560"/>
                </a:lnTo>
                <a:lnTo>
                  <a:pt x="1579879" y="1206500"/>
                </a:lnTo>
                <a:lnTo>
                  <a:pt x="1587500" y="1183639"/>
                </a:lnTo>
                <a:lnTo>
                  <a:pt x="1587500" y="1160779"/>
                </a:lnTo>
                <a:lnTo>
                  <a:pt x="1587500" y="1191260"/>
                </a:lnTo>
                <a:lnTo>
                  <a:pt x="1595120" y="1236979"/>
                </a:lnTo>
                <a:lnTo>
                  <a:pt x="1595120" y="1549400"/>
                </a:lnTo>
                <a:lnTo>
                  <a:pt x="1602739" y="1611629"/>
                </a:lnTo>
                <a:lnTo>
                  <a:pt x="1602739" y="1703069"/>
                </a:lnTo>
                <a:lnTo>
                  <a:pt x="1602739" y="1695450"/>
                </a:lnTo>
                <a:lnTo>
                  <a:pt x="1610360" y="1680210"/>
                </a:lnTo>
                <a:lnTo>
                  <a:pt x="1610360" y="1558289"/>
                </a:lnTo>
                <a:lnTo>
                  <a:pt x="1617979" y="1541779"/>
                </a:lnTo>
                <a:lnTo>
                  <a:pt x="1617979" y="1642110"/>
                </a:lnTo>
                <a:lnTo>
                  <a:pt x="1625600" y="1695450"/>
                </a:lnTo>
                <a:lnTo>
                  <a:pt x="1625600" y="1924050"/>
                </a:lnTo>
                <a:lnTo>
                  <a:pt x="1633220" y="1969769"/>
                </a:lnTo>
                <a:lnTo>
                  <a:pt x="1633220" y="2007869"/>
                </a:lnTo>
                <a:lnTo>
                  <a:pt x="1633220" y="1954529"/>
                </a:lnTo>
                <a:lnTo>
                  <a:pt x="1640840" y="1924050"/>
                </a:lnTo>
                <a:lnTo>
                  <a:pt x="1640840" y="1786889"/>
                </a:lnTo>
                <a:lnTo>
                  <a:pt x="1648459" y="1779269"/>
                </a:lnTo>
                <a:lnTo>
                  <a:pt x="1648459" y="1908810"/>
                </a:lnTo>
                <a:lnTo>
                  <a:pt x="1656079" y="1962150"/>
                </a:lnTo>
                <a:lnTo>
                  <a:pt x="1656079" y="2122169"/>
                </a:lnTo>
                <a:lnTo>
                  <a:pt x="1663700" y="2129790"/>
                </a:lnTo>
                <a:lnTo>
                  <a:pt x="1663700" y="1992629"/>
                </a:lnTo>
                <a:lnTo>
                  <a:pt x="1671320" y="1939289"/>
                </a:lnTo>
                <a:lnTo>
                  <a:pt x="1671320" y="1802129"/>
                </a:lnTo>
                <a:lnTo>
                  <a:pt x="1678940" y="1809750"/>
                </a:lnTo>
                <a:lnTo>
                  <a:pt x="1678940" y="1962150"/>
                </a:lnTo>
                <a:lnTo>
                  <a:pt x="1686559" y="1992629"/>
                </a:lnTo>
                <a:lnTo>
                  <a:pt x="1686559" y="2061210"/>
                </a:lnTo>
                <a:lnTo>
                  <a:pt x="1686559" y="2045969"/>
                </a:lnTo>
                <a:lnTo>
                  <a:pt x="1694179" y="2023110"/>
                </a:lnTo>
                <a:lnTo>
                  <a:pt x="1694179" y="1809750"/>
                </a:lnTo>
                <a:lnTo>
                  <a:pt x="1701800" y="1748789"/>
                </a:lnTo>
                <a:lnTo>
                  <a:pt x="1701800" y="1649729"/>
                </a:lnTo>
                <a:lnTo>
                  <a:pt x="1709420" y="1664969"/>
                </a:lnTo>
                <a:lnTo>
                  <a:pt x="1709420" y="1809750"/>
                </a:lnTo>
                <a:lnTo>
                  <a:pt x="1717040" y="1832610"/>
                </a:lnTo>
                <a:lnTo>
                  <a:pt x="1717040" y="1847850"/>
                </a:lnTo>
                <a:lnTo>
                  <a:pt x="1717040" y="1756410"/>
                </a:lnTo>
                <a:lnTo>
                  <a:pt x="1724659" y="1703069"/>
                </a:lnTo>
                <a:lnTo>
                  <a:pt x="1724659" y="1465579"/>
                </a:lnTo>
                <a:lnTo>
                  <a:pt x="1732279" y="1427479"/>
                </a:lnTo>
                <a:lnTo>
                  <a:pt x="1732279" y="1389379"/>
                </a:lnTo>
                <a:lnTo>
                  <a:pt x="1732279" y="1404619"/>
                </a:lnTo>
                <a:lnTo>
                  <a:pt x="1739900" y="1435100"/>
                </a:lnTo>
                <a:lnTo>
                  <a:pt x="1739900" y="1573529"/>
                </a:lnTo>
                <a:lnTo>
                  <a:pt x="1747520" y="1573529"/>
                </a:lnTo>
                <a:lnTo>
                  <a:pt x="1747520" y="1442719"/>
                </a:lnTo>
                <a:lnTo>
                  <a:pt x="1755140" y="1389379"/>
                </a:lnTo>
                <a:lnTo>
                  <a:pt x="1755140" y="1145539"/>
                </a:lnTo>
                <a:lnTo>
                  <a:pt x="1762759" y="1130300"/>
                </a:lnTo>
                <a:lnTo>
                  <a:pt x="1762759" y="1214119"/>
                </a:lnTo>
                <a:lnTo>
                  <a:pt x="1770379" y="1252219"/>
                </a:lnTo>
                <a:lnTo>
                  <a:pt x="1770379" y="1351279"/>
                </a:lnTo>
                <a:lnTo>
                  <a:pt x="1770379" y="1343660"/>
                </a:lnTo>
                <a:lnTo>
                  <a:pt x="1778000" y="1320800"/>
                </a:lnTo>
                <a:lnTo>
                  <a:pt x="1778000" y="1137919"/>
                </a:lnTo>
                <a:lnTo>
                  <a:pt x="1785620" y="1084579"/>
                </a:lnTo>
                <a:lnTo>
                  <a:pt x="1785620" y="961389"/>
                </a:lnTo>
                <a:lnTo>
                  <a:pt x="1793240" y="969010"/>
                </a:lnTo>
                <a:lnTo>
                  <a:pt x="1793240" y="1145539"/>
                </a:lnTo>
                <a:lnTo>
                  <a:pt x="1800859" y="1183639"/>
                </a:lnTo>
                <a:lnTo>
                  <a:pt x="1800859" y="1236979"/>
                </a:lnTo>
                <a:lnTo>
                  <a:pt x="1800859" y="1229360"/>
                </a:lnTo>
                <a:lnTo>
                  <a:pt x="1808479" y="1206500"/>
                </a:lnTo>
                <a:lnTo>
                  <a:pt x="1808479" y="985519"/>
                </a:lnTo>
                <a:lnTo>
                  <a:pt x="1816100" y="955039"/>
                </a:lnTo>
                <a:lnTo>
                  <a:pt x="1816100" y="930910"/>
                </a:lnTo>
                <a:lnTo>
                  <a:pt x="1816100" y="961389"/>
                </a:lnTo>
                <a:lnTo>
                  <a:pt x="1823720" y="993139"/>
                </a:lnTo>
                <a:lnTo>
                  <a:pt x="1823720" y="1221739"/>
                </a:lnTo>
                <a:lnTo>
                  <a:pt x="1831340" y="1244600"/>
                </a:lnTo>
                <a:lnTo>
                  <a:pt x="1831340" y="1267460"/>
                </a:lnTo>
                <a:lnTo>
                  <a:pt x="1831340" y="1214119"/>
                </a:lnTo>
                <a:lnTo>
                  <a:pt x="1838959" y="1183639"/>
                </a:lnTo>
                <a:lnTo>
                  <a:pt x="1838959" y="1023619"/>
                </a:lnTo>
                <a:lnTo>
                  <a:pt x="1846579" y="1016000"/>
                </a:lnTo>
                <a:lnTo>
                  <a:pt x="1846579" y="1145539"/>
                </a:lnTo>
                <a:lnTo>
                  <a:pt x="1854200" y="1191260"/>
                </a:lnTo>
                <a:lnTo>
                  <a:pt x="1854200" y="1389379"/>
                </a:lnTo>
                <a:lnTo>
                  <a:pt x="1863090" y="1404619"/>
                </a:lnTo>
                <a:lnTo>
                  <a:pt x="1863090" y="1336039"/>
                </a:lnTo>
                <a:lnTo>
                  <a:pt x="1870709" y="1297939"/>
                </a:lnTo>
                <a:lnTo>
                  <a:pt x="1870709" y="1183639"/>
                </a:lnTo>
                <a:lnTo>
                  <a:pt x="1877059" y="1191260"/>
                </a:lnTo>
                <a:lnTo>
                  <a:pt x="1877059" y="1381760"/>
                </a:lnTo>
                <a:lnTo>
                  <a:pt x="1884679" y="1442719"/>
                </a:lnTo>
                <a:lnTo>
                  <a:pt x="1884679" y="1588769"/>
                </a:lnTo>
                <a:lnTo>
                  <a:pt x="1892300" y="1573529"/>
                </a:lnTo>
                <a:lnTo>
                  <a:pt x="1892300" y="1442719"/>
                </a:lnTo>
                <a:lnTo>
                  <a:pt x="1899920" y="1404619"/>
                </a:lnTo>
                <a:lnTo>
                  <a:pt x="1899920" y="1366519"/>
                </a:lnTo>
                <a:lnTo>
                  <a:pt x="1899920" y="1381760"/>
                </a:lnTo>
                <a:lnTo>
                  <a:pt x="1907540" y="1404619"/>
                </a:lnTo>
                <a:lnTo>
                  <a:pt x="1907540" y="1657350"/>
                </a:lnTo>
                <a:lnTo>
                  <a:pt x="1915159" y="1695450"/>
                </a:lnTo>
                <a:lnTo>
                  <a:pt x="1915159" y="1741169"/>
                </a:lnTo>
                <a:lnTo>
                  <a:pt x="1915159" y="1733550"/>
                </a:lnTo>
                <a:lnTo>
                  <a:pt x="1922779" y="1703069"/>
                </a:lnTo>
                <a:lnTo>
                  <a:pt x="1922779" y="1518919"/>
                </a:lnTo>
                <a:lnTo>
                  <a:pt x="1930400" y="1496060"/>
                </a:lnTo>
                <a:lnTo>
                  <a:pt x="1930400" y="1558289"/>
                </a:lnTo>
                <a:lnTo>
                  <a:pt x="1938020" y="1604010"/>
                </a:lnTo>
                <a:lnTo>
                  <a:pt x="1938020" y="1809750"/>
                </a:lnTo>
                <a:lnTo>
                  <a:pt x="1945640" y="1824989"/>
                </a:lnTo>
                <a:lnTo>
                  <a:pt x="1945640" y="1741169"/>
                </a:lnTo>
                <a:lnTo>
                  <a:pt x="1954529" y="1703069"/>
                </a:lnTo>
                <a:lnTo>
                  <a:pt x="1954529" y="1534160"/>
                </a:lnTo>
                <a:lnTo>
                  <a:pt x="1962150" y="1534160"/>
                </a:lnTo>
                <a:lnTo>
                  <a:pt x="1962150" y="1672589"/>
                </a:lnTo>
                <a:lnTo>
                  <a:pt x="1968500" y="1710689"/>
                </a:lnTo>
                <a:lnTo>
                  <a:pt x="1968500" y="1817369"/>
                </a:lnTo>
                <a:lnTo>
                  <a:pt x="1976120" y="1809750"/>
                </a:lnTo>
                <a:lnTo>
                  <a:pt x="1976120" y="1625600"/>
                </a:lnTo>
                <a:lnTo>
                  <a:pt x="1985009" y="1588769"/>
                </a:lnTo>
                <a:lnTo>
                  <a:pt x="1985009" y="1482089"/>
                </a:lnTo>
                <a:lnTo>
                  <a:pt x="1985009" y="1488439"/>
                </a:lnTo>
                <a:lnTo>
                  <a:pt x="1992629" y="1496060"/>
                </a:lnTo>
                <a:lnTo>
                  <a:pt x="1992629" y="1642110"/>
                </a:lnTo>
                <a:lnTo>
                  <a:pt x="2000250" y="1680210"/>
                </a:lnTo>
                <a:lnTo>
                  <a:pt x="2000250" y="1733550"/>
                </a:lnTo>
                <a:lnTo>
                  <a:pt x="2000250" y="1725929"/>
                </a:lnTo>
                <a:lnTo>
                  <a:pt x="2007870" y="1695450"/>
                </a:lnTo>
                <a:lnTo>
                  <a:pt x="2007870" y="1450339"/>
                </a:lnTo>
                <a:lnTo>
                  <a:pt x="2014220" y="1412239"/>
                </a:lnTo>
                <a:lnTo>
                  <a:pt x="2014220" y="1374139"/>
                </a:lnTo>
                <a:lnTo>
                  <a:pt x="2014220" y="1397000"/>
                </a:lnTo>
                <a:lnTo>
                  <a:pt x="2021840" y="1427479"/>
                </a:lnTo>
                <a:lnTo>
                  <a:pt x="2021840" y="1579879"/>
                </a:lnTo>
                <a:lnTo>
                  <a:pt x="2029459" y="1604010"/>
                </a:lnTo>
                <a:lnTo>
                  <a:pt x="2029459" y="1611629"/>
                </a:lnTo>
                <a:lnTo>
                  <a:pt x="2029459" y="1549400"/>
                </a:lnTo>
                <a:lnTo>
                  <a:pt x="2038350" y="1503679"/>
                </a:lnTo>
                <a:lnTo>
                  <a:pt x="2038350" y="1305560"/>
                </a:lnTo>
                <a:lnTo>
                  <a:pt x="2045970" y="1275079"/>
                </a:lnTo>
                <a:lnTo>
                  <a:pt x="2045970" y="1252219"/>
                </a:lnTo>
                <a:lnTo>
                  <a:pt x="2045970" y="1328419"/>
                </a:lnTo>
                <a:lnTo>
                  <a:pt x="2053590" y="1374139"/>
                </a:lnTo>
                <a:lnTo>
                  <a:pt x="2053590" y="1496060"/>
                </a:lnTo>
                <a:lnTo>
                  <a:pt x="2059940" y="1496060"/>
                </a:lnTo>
                <a:lnTo>
                  <a:pt x="2059940" y="1366519"/>
                </a:lnTo>
                <a:lnTo>
                  <a:pt x="2068829" y="1320800"/>
                </a:lnTo>
                <a:lnTo>
                  <a:pt x="2068829" y="1168400"/>
                </a:lnTo>
                <a:lnTo>
                  <a:pt x="2076450" y="1160779"/>
                </a:lnTo>
                <a:lnTo>
                  <a:pt x="2076450" y="1275079"/>
                </a:lnTo>
                <a:lnTo>
                  <a:pt x="2084070" y="1320800"/>
                </a:lnTo>
                <a:lnTo>
                  <a:pt x="2084070" y="1435100"/>
                </a:lnTo>
                <a:lnTo>
                  <a:pt x="2084070" y="1427479"/>
                </a:lnTo>
                <a:lnTo>
                  <a:pt x="2091690" y="1419860"/>
                </a:lnTo>
                <a:lnTo>
                  <a:pt x="2091690" y="1229360"/>
                </a:lnTo>
                <a:lnTo>
                  <a:pt x="2099309" y="1191260"/>
                </a:lnTo>
                <a:lnTo>
                  <a:pt x="2099309" y="1130300"/>
                </a:lnTo>
                <a:lnTo>
                  <a:pt x="2099309" y="1145539"/>
                </a:lnTo>
                <a:lnTo>
                  <a:pt x="2106929" y="1168400"/>
                </a:lnTo>
                <a:lnTo>
                  <a:pt x="2106929" y="1336039"/>
                </a:lnTo>
                <a:lnTo>
                  <a:pt x="2114550" y="1374139"/>
                </a:lnTo>
                <a:lnTo>
                  <a:pt x="2114550" y="1427479"/>
                </a:lnTo>
                <a:lnTo>
                  <a:pt x="2114550" y="1404619"/>
                </a:lnTo>
                <a:lnTo>
                  <a:pt x="2122170" y="1381760"/>
                </a:lnTo>
                <a:lnTo>
                  <a:pt x="2122170" y="1191260"/>
                </a:lnTo>
                <a:lnTo>
                  <a:pt x="2129790" y="1168400"/>
                </a:lnTo>
                <a:lnTo>
                  <a:pt x="2129790" y="1153160"/>
                </a:lnTo>
                <a:lnTo>
                  <a:pt x="2129790" y="1221739"/>
                </a:lnTo>
                <a:lnTo>
                  <a:pt x="2137409" y="1259839"/>
                </a:lnTo>
                <a:lnTo>
                  <a:pt x="2137409" y="1457960"/>
                </a:lnTo>
                <a:lnTo>
                  <a:pt x="2145029" y="1474469"/>
                </a:lnTo>
                <a:lnTo>
                  <a:pt x="2145029" y="1482089"/>
                </a:lnTo>
                <a:lnTo>
                  <a:pt x="2145029" y="1427479"/>
                </a:lnTo>
                <a:lnTo>
                  <a:pt x="2151379" y="1389379"/>
                </a:lnTo>
                <a:lnTo>
                  <a:pt x="2151379" y="1229360"/>
                </a:lnTo>
                <a:lnTo>
                  <a:pt x="2160270" y="1221739"/>
                </a:lnTo>
                <a:lnTo>
                  <a:pt x="2160270" y="1351279"/>
                </a:lnTo>
                <a:lnTo>
                  <a:pt x="2167890" y="1404619"/>
                </a:lnTo>
                <a:lnTo>
                  <a:pt x="2167890" y="1558289"/>
                </a:lnTo>
                <a:lnTo>
                  <a:pt x="2175509" y="1558289"/>
                </a:lnTo>
                <a:lnTo>
                  <a:pt x="2175509" y="1419860"/>
                </a:lnTo>
                <a:lnTo>
                  <a:pt x="2183129" y="1381760"/>
                </a:lnTo>
                <a:lnTo>
                  <a:pt x="2183129" y="1305560"/>
                </a:lnTo>
                <a:lnTo>
                  <a:pt x="2190750" y="1320800"/>
                </a:lnTo>
                <a:lnTo>
                  <a:pt x="2190750" y="1518919"/>
                </a:lnTo>
                <a:lnTo>
                  <a:pt x="2198370" y="1565910"/>
                </a:lnTo>
                <a:lnTo>
                  <a:pt x="2198370" y="1633219"/>
                </a:lnTo>
                <a:lnTo>
                  <a:pt x="2198370" y="1625600"/>
                </a:lnTo>
                <a:lnTo>
                  <a:pt x="2205990" y="1611629"/>
                </a:lnTo>
                <a:lnTo>
                  <a:pt x="2205990" y="1442719"/>
                </a:lnTo>
                <a:lnTo>
                  <a:pt x="2213609" y="1412239"/>
                </a:lnTo>
                <a:lnTo>
                  <a:pt x="2213609" y="1374139"/>
                </a:lnTo>
                <a:lnTo>
                  <a:pt x="2213609" y="1412239"/>
                </a:lnTo>
                <a:lnTo>
                  <a:pt x="2221229" y="1450339"/>
                </a:lnTo>
                <a:lnTo>
                  <a:pt x="2221229" y="1619250"/>
                </a:lnTo>
                <a:lnTo>
                  <a:pt x="2228850" y="1657350"/>
                </a:lnTo>
                <a:lnTo>
                  <a:pt x="2228850" y="1687829"/>
                </a:lnTo>
                <a:lnTo>
                  <a:pt x="2228850" y="1642110"/>
                </a:lnTo>
                <a:lnTo>
                  <a:pt x="2236470" y="1604010"/>
                </a:lnTo>
                <a:lnTo>
                  <a:pt x="2236470" y="1419860"/>
                </a:lnTo>
                <a:lnTo>
                  <a:pt x="2244090" y="1412239"/>
                </a:lnTo>
                <a:lnTo>
                  <a:pt x="2244090" y="1404619"/>
                </a:lnTo>
                <a:lnTo>
                  <a:pt x="2244090" y="1474469"/>
                </a:lnTo>
                <a:lnTo>
                  <a:pt x="2251709" y="1511300"/>
                </a:lnTo>
                <a:lnTo>
                  <a:pt x="2251709" y="1687829"/>
                </a:lnTo>
                <a:lnTo>
                  <a:pt x="2259329" y="1695450"/>
                </a:lnTo>
                <a:lnTo>
                  <a:pt x="2259329" y="1565910"/>
                </a:lnTo>
                <a:lnTo>
                  <a:pt x="2266950" y="1526539"/>
                </a:lnTo>
                <a:lnTo>
                  <a:pt x="2266950" y="1397000"/>
                </a:lnTo>
                <a:lnTo>
                  <a:pt x="2274570" y="1397000"/>
                </a:lnTo>
                <a:lnTo>
                  <a:pt x="2274570" y="1526539"/>
                </a:lnTo>
                <a:lnTo>
                  <a:pt x="2282190" y="1573529"/>
                </a:lnTo>
                <a:lnTo>
                  <a:pt x="2282190" y="1664969"/>
                </a:lnTo>
                <a:lnTo>
                  <a:pt x="2282190" y="1657350"/>
                </a:lnTo>
                <a:lnTo>
                  <a:pt x="2289809" y="1642110"/>
                </a:lnTo>
                <a:lnTo>
                  <a:pt x="2289809" y="1488439"/>
                </a:lnTo>
                <a:lnTo>
                  <a:pt x="2297429" y="1442719"/>
                </a:lnTo>
                <a:lnTo>
                  <a:pt x="2297429" y="1351279"/>
                </a:lnTo>
                <a:lnTo>
                  <a:pt x="2297429" y="1358900"/>
                </a:lnTo>
                <a:lnTo>
                  <a:pt x="2305050" y="1374139"/>
                </a:lnTo>
                <a:lnTo>
                  <a:pt x="2305050" y="1549400"/>
                </a:lnTo>
                <a:lnTo>
                  <a:pt x="2312670" y="1579879"/>
                </a:lnTo>
                <a:lnTo>
                  <a:pt x="2312670" y="1611629"/>
                </a:lnTo>
                <a:lnTo>
                  <a:pt x="2312670" y="1588769"/>
                </a:lnTo>
                <a:lnTo>
                  <a:pt x="2320290" y="1558289"/>
                </a:lnTo>
                <a:lnTo>
                  <a:pt x="2320290" y="1351279"/>
                </a:lnTo>
                <a:lnTo>
                  <a:pt x="2327909" y="1320800"/>
                </a:lnTo>
                <a:lnTo>
                  <a:pt x="2327909" y="1297939"/>
                </a:lnTo>
                <a:lnTo>
                  <a:pt x="2327909" y="1343660"/>
                </a:lnTo>
                <a:lnTo>
                  <a:pt x="2335529" y="1381760"/>
                </a:lnTo>
                <a:lnTo>
                  <a:pt x="2335529" y="1526539"/>
                </a:lnTo>
                <a:lnTo>
                  <a:pt x="2343150" y="1541779"/>
                </a:lnTo>
                <a:lnTo>
                  <a:pt x="2343150" y="1558289"/>
                </a:lnTo>
                <a:lnTo>
                  <a:pt x="2343150" y="1474469"/>
                </a:lnTo>
                <a:lnTo>
                  <a:pt x="2350770" y="1427479"/>
                </a:lnTo>
                <a:lnTo>
                  <a:pt x="2350770" y="1259839"/>
                </a:lnTo>
                <a:lnTo>
                  <a:pt x="2358390" y="1252219"/>
                </a:lnTo>
                <a:lnTo>
                  <a:pt x="2358390" y="1336039"/>
                </a:lnTo>
                <a:lnTo>
                  <a:pt x="2366009" y="1374139"/>
                </a:lnTo>
                <a:lnTo>
                  <a:pt x="2366009" y="1518919"/>
                </a:lnTo>
                <a:lnTo>
                  <a:pt x="2373629" y="1511300"/>
                </a:lnTo>
                <a:lnTo>
                  <a:pt x="2373629" y="1358900"/>
                </a:lnTo>
                <a:lnTo>
                  <a:pt x="2381250" y="1313179"/>
                </a:lnTo>
                <a:lnTo>
                  <a:pt x="2381250" y="1221739"/>
                </a:lnTo>
                <a:lnTo>
                  <a:pt x="2388870" y="1229360"/>
                </a:lnTo>
                <a:lnTo>
                  <a:pt x="2388870" y="1397000"/>
                </a:lnTo>
                <a:lnTo>
                  <a:pt x="2396490" y="1435100"/>
                </a:lnTo>
                <a:lnTo>
                  <a:pt x="2396490" y="1503679"/>
                </a:lnTo>
                <a:lnTo>
                  <a:pt x="2396490" y="1496060"/>
                </a:lnTo>
                <a:lnTo>
                  <a:pt x="2404109" y="1482089"/>
                </a:lnTo>
                <a:lnTo>
                  <a:pt x="2404109" y="1320800"/>
                </a:lnTo>
                <a:lnTo>
                  <a:pt x="2411729" y="1282700"/>
                </a:lnTo>
                <a:lnTo>
                  <a:pt x="2411729" y="1229360"/>
                </a:lnTo>
                <a:lnTo>
                  <a:pt x="2411729" y="1259839"/>
                </a:lnTo>
                <a:lnTo>
                  <a:pt x="2419350" y="1290319"/>
                </a:lnTo>
                <a:lnTo>
                  <a:pt x="2419350" y="1474469"/>
                </a:lnTo>
                <a:lnTo>
                  <a:pt x="2426970" y="1496060"/>
                </a:lnTo>
                <a:lnTo>
                  <a:pt x="2426970" y="1518919"/>
                </a:lnTo>
                <a:lnTo>
                  <a:pt x="2426970" y="1488439"/>
                </a:lnTo>
                <a:lnTo>
                  <a:pt x="2434590" y="1457960"/>
                </a:lnTo>
                <a:lnTo>
                  <a:pt x="2434590" y="1290319"/>
                </a:lnTo>
                <a:lnTo>
                  <a:pt x="2442209" y="1275079"/>
                </a:lnTo>
                <a:lnTo>
                  <a:pt x="2442209" y="1259839"/>
                </a:lnTo>
                <a:lnTo>
                  <a:pt x="2442209" y="1351279"/>
                </a:lnTo>
                <a:lnTo>
                  <a:pt x="2449829" y="1389379"/>
                </a:lnTo>
                <a:lnTo>
                  <a:pt x="2449829" y="1541779"/>
                </a:lnTo>
                <a:lnTo>
                  <a:pt x="2457450" y="1558289"/>
                </a:lnTo>
                <a:lnTo>
                  <a:pt x="2457450" y="1465579"/>
                </a:lnTo>
                <a:lnTo>
                  <a:pt x="2465070" y="1427479"/>
                </a:lnTo>
                <a:lnTo>
                  <a:pt x="2465070" y="1297939"/>
                </a:lnTo>
                <a:lnTo>
                  <a:pt x="2472690" y="1297939"/>
                </a:lnTo>
                <a:lnTo>
                  <a:pt x="2472690" y="1442719"/>
                </a:lnTo>
                <a:lnTo>
                  <a:pt x="2480309" y="1488439"/>
                </a:lnTo>
                <a:lnTo>
                  <a:pt x="2480309" y="1596389"/>
                </a:lnTo>
                <a:lnTo>
                  <a:pt x="2487929" y="1579879"/>
                </a:lnTo>
                <a:lnTo>
                  <a:pt x="2487929" y="1419860"/>
                </a:lnTo>
                <a:lnTo>
                  <a:pt x="2495550" y="1389379"/>
                </a:lnTo>
                <a:lnTo>
                  <a:pt x="2495550" y="1328419"/>
                </a:lnTo>
                <a:lnTo>
                  <a:pt x="2495550" y="1336039"/>
                </a:lnTo>
                <a:lnTo>
                  <a:pt x="2503170" y="1343660"/>
                </a:lnTo>
                <a:lnTo>
                  <a:pt x="2503170" y="1518919"/>
                </a:lnTo>
                <a:lnTo>
                  <a:pt x="2510790" y="1558289"/>
                </a:lnTo>
                <a:lnTo>
                  <a:pt x="2510790" y="1619250"/>
                </a:lnTo>
                <a:lnTo>
                  <a:pt x="2510790" y="1611629"/>
                </a:lnTo>
                <a:lnTo>
                  <a:pt x="2518409" y="1588769"/>
                </a:lnTo>
                <a:lnTo>
                  <a:pt x="2518409" y="1412239"/>
                </a:lnTo>
                <a:lnTo>
                  <a:pt x="2526029" y="1381760"/>
                </a:lnTo>
                <a:lnTo>
                  <a:pt x="2526029" y="1351279"/>
                </a:lnTo>
                <a:lnTo>
                  <a:pt x="2526029" y="1389379"/>
                </a:lnTo>
                <a:lnTo>
                  <a:pt x="2533650" y="1419860"/>
                </a:lnTo>
                <a:lnTo>
                  <a:pt x="2533650" y="1596389"/>
                </a:lnTo>
                <a:lnTo>
                  <a:pt x="2541270" y="1619250"/>
                </a:lnTo>
                <a:lnTo>
                  <a:pt x="2541270" y="1625600"/>
                </a:lnTo>
                <a:lnTo>
                  <a:pt x="2541270" y="1565910"/>
                </a:lnTo>
                <a:lnTo>
                  <a:pt x="2548890" y="1526539"/>
                </a:lnTo>
                <a:lnTo>
                  <a:pt x="2548890" y="1358900"/>
                </a:lnTo>
                <a:lnTo>
                  <a:pt x="2556509" y="1351279"/>
                </a:lnTo>
                <a:lnTo>
                  <a:pt x="2556509" y="1450339"/>
                </a:lnTo>
                <a:lnTo>
                  <a:pt x="2564129" y="1488439"/>
                </a:lnTo>
                <a:lnTo>
                  <a:pt x="2564129" y="1619250"/>
                </a:lnTo>
                <a:lnTo>
                  <a:pt x="2571750" y="1619250"/>
                </a:lnTo>
                <a:lnTo>
                  <a:pt x="2571750" y="1474469"/>
                </a:lnTo>
                <a:lnTo>
                  <a:pt x="2579370" y="1435100"/>
                </a:lnTo>
                <a:lnTo>
                  <a:pt x="2579370" y="1336039"/>
                </a:lnTo>
                <a:lnTo>
                  <a:pt x="2586990" y="1336039"/>
                </a:lnTo>
                <a:lnTo>
                  <a:pt x="2586990" y="1474469"/>
                </a:lnTo>
                <a:lnTo>
                  <a:pt x="2594609" y="1511300"/>
                </a:lnTo>
                <a:lnTo>
                  <a:pt x="2594609" y="1596389"/>
                </a:lnTo>
                <a:lnTo>
                  <a:pt x="2602229" y="1579879"/>
                </a:lnTo>
                <a:lnTo>
                  <a:pt x="2602229" y="1404619"/>
                </a:lnTo>
                <a:lnTo>
                  <a:pt x="2609850" y="1374139"/>
                </a:lnTo>
                <a:lnTo>
                  <a:pt x="2609850" y="1313179"/>
                </a:lnTo>
                <a:lnTo>
                  <a:pt x="2609850" y="1320800"/>
                </a:lnTo>
                <a:lnTo>
                  <a:pt x="2617470" y="1343660"/>
                </a:lnTo>
                <a:lnTo>
                  <a:pt x="2617470" y="1518919"/>
                </a:lnTo>
                <a:lnTo>
                  <a:pt x="2625090" y="1541779"/>
                </a:lnTo>
                <a:lnTo>
                  <a:pt x="2625090" y="1573529"/>
                </a:lnTo>
                <a:lnTo>
                  <a:pt x="2625090" y="1526539"/>
                </a:lnTo>
                <a:lnTo>
                  <a:pt x="2632709" y="1496060"/>
                </a:lnTo>
                <a:lnTo>
                  <a:pt x="2632709" y="1320800"/>
                </a:lnTo>
                <a:lnTo>
                  <a:pt x="2640329" y="1297939"/>
                </a:lnTo>
                <a:lnTo>
                  <a:pt x="2640329" y="1290319"/>
                </a:lnTo>
                <a:lnTo>
                  <a:pt x="2640329" y="1351279"/>
                </a:lnTo>
                <a:lnTo>
                  <a:pt x="2647950" y="1389379"/>
                </a:lnTo>
                <a:lnTo>
                  <a:pt x="2647950" y="1541779"/>
                </a:lnTo>
                <a:lnTo>
                  <a:pt x="2655570" y="1549400"/>
                </a:lnTo>
                <a:lnTo>
                  <a:pt x="2655570" y="1482089"/>
                </a:lnTo>
                <a:lnTo>
                  <a:pt x="2663190" y="1442719"/>
                </a:lnTo>
                <a:lnTo>
                  <a:pt x="2663190" y="1282700"/>
                </a:lnTo>
                <a:lnTo>
                  <a:pt x="2670809" y="1275079"/>
                </a:lnTo>
                <a:lnTo>
                  <a:pt x="2670809" y="1374139"/>
                </a:lnTo>
                <a:lnTo>
                  <a:pt x="2678429" y="1412239"/>
                </a:lnTo>
                <a:lnTo>
                  <a:pt x="2678429" y="1541779"/>
                </a:lnTo>
                <a:lnTo>
                  <a:pt x="2686050" y="1534160"/>
                </a:lnTo>
                <a:lnTo>
                  <a:pt x="2686050" y="1397000"/>
                </a:lnTo>
                <a:lnTo>
                  <a:pt x="2693670" y="1358900"/>
                </a:lnTo>
                <a:lnTo>
                  <a:pt x="2693670" y="1275079"/>
                </a:lnTo>
                <a:lnTo>
                  <a:pt x="2701290" y="1290319"/>
                </a:lnTo>
                <a:lnTo>
                  <a:pt x="2701290" y="1457960"/>
                </a:lnTo>
                <a:lnTo>
                  <a:pt x="2708909" y="1488439"/>
                </a:lnTo>
                <a:lnTo>
                  <a:pt x="2708909" y="1541779"/>
                </a:lnTo>
                <a:lnTo>
                  <a:pt x="2708909" y="1526539"/>
                </a:lnTo>
                <a:lnTo>
                  <a:pt x="2716529" y="1503679"/>
                </a:lnTo>
                <a:lnTo>
                  <a:pt x="2716529" y="1336039"/>
                </a:lnTo>
                <a:lnTo>
                  <a:pt x="2724150" y="1305560"/>
                </a:lnTo>
                <a:lnTo>
                  <a:pt x="2724150" y="1282700"/>
                </a:lnTo>
                <a:lnTo>
                  <a:pt x="2724150" y="1328419"/>
                </a:lnTo>
                <a:lnTo>
                  <a:pt x="2731770" y="1358900"/>
                </a:lnTo>
                <a:lnTo>
                  <a:pt x="2731770" y="1534160"/>
                </a:lnTo>
                <a:lnTo>
                  <a:pt x="2739390" y="1549400"/>
                </a:lnTo>
                <a:lnTo>
                  <a:pt x="2739390" y="1558289"/>
                </a:lnTo>
                <a:lnTo>
                  <a:pt x="2739390" y="1518919"/>
                </a:lnTo>
                <a:lnTo>
                  <a:pt x="2747009" y="1488439"/>
                </a:lnTo>
                <a:lnTo>
                  <a:pt x="2747009" y="1320800"/>
                </a:lnTo>
                <a:lnTo>
                  <a:pt x="2754629" y="1305560"/>
                </a:lnTo>
                <a:lnTo>
                  <a:pt x="2754629" y="1297939"/>
                </a:lnTo>
                <a:lnTo>
                  <a:pt x="2754629" y="1374139"/>
                </a:lnTo>
                <a:lnTo>
                  <a:pt x="2762250" y="1412239"/>
                </a:lnTo>
                <a:lnTo>
                  <a:pt x="2762250" y="1565910"/>
                </a:lnTo>
                <a:lnTo>
                  <a:pt x="2769870" y="1573529"/>
                </a:lnTo>
                <a:lnTo>
                  <a:pt x="2769870" y="1474469"/>
                </a:lnTo>
                <a:lnTo>
                  <a:pt x="2777490" y="1435100"/>
                </a:lnTo>
                <a:lnTo>
                  <a:pt x="2777490" y="1320800"/>
                </a:lnTo>
                <a:lnTo>
                  <a:pt x="2785109" y="1320800"/>
                </a:lnTo>
                <a:lnTo>
                  <a:pt x="2785109" y="1465579"/>
                </a:lnTo>
                <a:lnTo>
                  <a:pt x="2792729" y="1503679"/>
                </a:lnTo>
                <a:lnTo>
                  <a:pt x="2792729" y="1588769"/>
                </a:lnTo>
                <a:lnTo>
                  <a:pt x="2800350" y="1573529"/>
                </a:lnTo>
                <a:lnTo>
                  <a:pt x="2800350" y="1404619"/>
                </a:lnTo>
                <a:lnTo>
                  <a:pt x="2807970" y="1374139"/>
                </a:lnTo>
                <a:lnTo>
                  <a:pt x="2807970" y="1328419"/>
                </a:lnTo>
                <a:lnTo>
                  <a:pt x="2807970" y="1351279"/>
                </a:lnTo>
                <a:lnTo>
                  <a:pt x="2815590" y="1374139"/>
                </a:lnTo>
                <a:lnTo>
                  <a:pt x="2815590" y="1549400"/>
                </a:lnTo>
                <a:lnTo>
                  <a:pt x="2823209" y="1573529"/>
                </a:lnTo>
                <a:lnTo>
                  <a:pt x="2823209" y="1596389"/>
                </a:lnTo>
                <a:lnTo>
                  <a:pt x="2823209" y="1573529"/>
                </a:lnTo>
                <a:lnTo>
                  <a:pt x="2830829" y="1549400"/>
                </a:lnTo>
                <a:lnTo>
                  <a:pt x="2830829" y="1381760"/>
                </a:lnTo>
                <a:lnTo>
                  <a:pt x="2838450" y="1351279"/>
                </a:lnTo>
                <a:lnTo>
                  <a:pt x="2838450" y="1328419"/>
                </a:lnTo>
                <a:lnTo>
                  <a:pt x="2838450" y="1374139"/>
                </a:lnTo>
                <a:lnTo>
                  <a:pt x="2846070" y="1404619"/>
                </a:lnTo>
                <a:lnTo>
                  <a:pt x="2846070" y="1573529"/>
                </a:lnTo>
                <a:lnTo>
                  <a:pt x="2853690" y="1588769"/>
                </a:lnTo>
                <a:lnTo>
                  <a:pt x="2853690" y="1596389"/>
                </a:lnTo>
                <a:lnTo>
                  <a:pt x="2853690" y="1511300"/>
                </a:lnTo>
                <a:lnTo>
                  <a:pt x="2861309" y="1474469"/>
                </a:lnTo>
                <a:lnTo>
                  <a:pt x="2861309" y="1328419"/>
                </a:lnTo>
                <a:lnTo>
                  <a:pt x="2868929" y="1328419"/>
                </a:lnTo>
                <a:lnTo>
                  <a:pt x="2868929" y="1435100"/>
                </a:lnTo>
                <a:lnTo>
                  <a:pt x="2876550" y="1474469"/>
                </a:lnTo>
                <a:lnTo>
                  <a:pt x="2876550" y="1579879"/>
                </a:lnTo>
                <a:lnTo>
                  <a:pt x="2884170" y="1579879"/>
                </a:lnTo>
                <a:lnTo>
                  <a:pt x="2884170" y="1442719"/>
                </a:lnTo>
                <a:lnTo>
                  <a:pt x="2893059" y="1404619"/>
                </a:lnTo>
                <a:lnTo>
                  <a:pt x="2893059" y="1320800"/>
                </a:lnTo>
                <a:lnTo>
                  <a:pt x="2900679" y="1328419"/>
                </a:lnTo>
                <a:lnTo>
                  <a:pt x="2900679" y="1474469"/>
                </a:lnTo>
                <a:lnTo>
                  <a:pt x="2907029" y="1503679"/>
                </a:lnTo>
                <a:lnTo>
                  <a:pt x="2907029" y="1573529"/>
                </a:lnTo>
                <a:lnTo>
                  <a:pt x="2907029" y="1565910"/>
                </a:lnTo>
                <a:lnTo>
                  <a:pt x="2914650" y="1549400"/>
                </a:lnTo>
                <a:lnTo>
                  <a:pt x="2914650" y="1389379"/>
                </a:lnTo>
                <a:lnTo>
                  <a:pt x="2922270" y="1358900"/>
                </a:lnTo>
                <a:lnTo>
                  <a:pt x="2922270" y="1305560"/>
                </a:lnTo>
                <a:lnTo>
                  <a:pt x="2922270" y="1343660"/>
                </a:lnTo>
                <a:lnTo>
                  <a:pt x="2929890" y="1366519"/>
                </a:lnTo>
                <a:lnTo>
                  <a:pt x="2929890" y="1526539"/>
                </a:lnTo>
                <a:lnTo>
                  <a:pt x="2938779" y="1549400"/>
                </a:lnTo>
                <a:lnTo>
                  <a:pt x="2938779" y="1558289"/>
                </a:lnTo>
                <a:lnTo>
                  <a:pt x="2938779" y="1503679"/>
                </a:lnTo>
                <a:lnTo>
                  <a:pt x="2946400" y="1474469"/>
                </a:lnTo>
                <a:lnTo>
                  <a:pt x="2946400" y="1320800"/>
                </a:lnTo>
                <a:lnTo>
                  <a:pt x="2952750" y="1305560"/>
                </a:lnTo>
                <a:lnTo>
                  <a:pt x="2952750" y="1297939"/>
                </a:lnTo>
                <a:lnTo>
                  <a:pt x="2952750" y="1374139"/>
                </a:lnTo>
                <a:lnTo>
                  <a:pt x="2960370" y="1412239"/>
                </a:lnTo>
                <a:lnTo>
                  <a:pt x="2960370" y="1549400"/>
                </a:lnTo>
                <a:lnTo>
                  <a:pt x="2967990" y="1558289"/>
                </a:lnTo>
                <a:lnTo>
                  <a:pt x="2967990" y="1442719"/>
                </a:lnTo>
                <a:lnTo>
                  <a:pt x="2976879" y="1404619"/>
                </a:lnTo>
                <a:lnTo>
                  <a:pt x="2976879" y="1297939"/>
                </a:lnTo>
                <a:lnTo>
                  <a:pt x="2984500" y="1297939"/>
                </a:lnTo>
                <a:lnTo>
                  <a:pt x="2984500" y="1427479"/>
                </a:lnTo>
                <a:lnTo>
                  <a:pt x="2992120" y="1465579"/>
                </a:lnTo>
                <a:lnTo>
                  <a:pt x="2992120" y="1558289"/>
                </a:lnTo>
                <a:lnTo>
                  <a:pt x="2992120" y="1549400"/>
                </a:lnTo>
                <a:lnTo>
                  <a:pt x="2998470" y="1534160"/>
                </a:lnTo>
                <a:lnTo>
                  <a:pt x="2998470" y="1397000"/>
                </a:lnTo>
                <a:lnTo>
                  <a:pt x="3007359" y="1366519"/>
                </a:lnTo>
                <a:lnTo>
                  <a:pt x="3007359" y="1297939"/>
                </a:lnTo>
                <a:lnTo>
                  <a:pt x="3007359" y="1313179"/>
                </a:lnTo>
                <a:lnTo>
                  <a:pt x="3014979" y="1336039"/>
                </a:lnTo>
                <a:lnTo>
                  <a:pt x="3014979" y="1482089"/>
                </a:lnTo>
                <a:lnTo>
                  <a:pt x="3022600" y="1511300"/>
                </a:lnTo>
                <a:lnTo>
                  <a:pt x="3022600" y="1558289"/>
                </a:lnTo>
                <a:lnTo>
                  <a:pt x="3022600" y="1534160"/>
                </a:lnTo>
                <a:lnTo>
                  <a:pt x="3030220" y="1511300"/>
                </a:lnTo>
                <a:lnTo>
                  <a:pt x="3030220" y="1336039"/>
                </a:lnTo>
                <a:lnTo>
                  <a:pt x="3037840" y="1320800"/>
                </a:lnTo>
                <a:lnTo>
                  <a:pt x="3037840" y="1305560"/>
                </a:lnTo>
                <a:lnTo>
                  <a:pt x="3037840" y="1358900"/>
                </a:lnTo>
                <a:lnTo>
                  <a:pt x="3044190" y="1389379"/>
                </a:lnTo>
                <a:lnTo>
                  <a:pt x="3044190" y="1541779"/>
                </a:lnTo>
                <a:lnTo>
                  <a:pt x="3053079" y="1558289"/>
                </a:lnTo>
                <a:lnTo>
                  <a:pt x="3053079" y="1565910"/>
                </a:lnTo>
                <a:lnTo>
                  <a:pt x="3053079" y="1503679"/>
                </a:lnTo>
                <a:lnTo>
                  <a:pt x="3060700" y="1474469"/>
                </a:lnTo>
                <a:lnTo>
                  <a:pt x="3060700" y="1328419"/>
                </a:lnTo>
                <a:lnTo>
                  <a:pt x="3068320" y="1320800"/>
                </a:lnTo>
                <a:lnTo>
                  <a:pt x="3068320" y="1313179"/>
                </a:lnTo>
                <a:lnTo>
                  <a:pt x="3068320" y="1427479"/>
                </a:lnTo>
                <a:lnTo>
                  <a:pt x="3075940" y="1457960"/>
                </a:lnTo>
                <a:lnTo>
                  <a:pt x="3075940" y="1573529"/>
                </a:lnTo>
                <a:lnTo>
                  <a:pt x="3083559" y="1573529"/>
                </a:lnTo>
                <a:lnTo>
                  <a:pt x="3083559" y="1450339"/>
                </a:lnTo>
                <a:lnTo>
                  <a:pt x="3089909" y="1412239"/>
                </a:lnTo>
                <a:lnTo>
                  <a:pt x="3089909" y="1320800"/>
                </a:lnTo>
                <a:lnTo>
                  <a:pt x="3098800" y="1328419"/>
                </a:lnTo>
                <a:lnTo>
                  <a:pt x="3098800" y="1496060"/>
                </a:lnTo>
                <a:lnTo>
                  <a:pt x="3106420" y="1526539"/>
                </a:lnTo>
                <a:lnTo>
                  <a:pt x="3106420" y="1573529"/>
                </a:lnTo>
                <a:lnTo>
                  <a:pt x="3106420" y="1565910"/>
                </a:lnTo>
                <a:lnTo>
                  <a:pt x="3114040" y="1549400"/>
                </a:lnTo>
                <a:lnTo>
                  <a:pt x="3114040" y="1389379"/>
                </a:lnTo>
                <a:lnTo>
                  <a:pt x="3121659" y="1366519"/>
                </a:lnTo>
                <a:lnTo>
                  <a:pt x="3121659" y="1320800"/>
                </a:lnTo>
                <a:lnTo>
                  <a:pt x="3121659" y="1343660"/>
                </a:lnTo>
                <a:lnTo>
                  <a:pt x="3129279" y="1366519"/>
                </a:lnTo>
                <a:lnTo>
                  <a:pt x="3129279" y="1541779"/>
                </a:lnTo>
                <a:lnTo>
                  <a:pt x="3136900" y="1558289"/>
                </a:lnTo>
                <a:lnTo>
                  <a:pt x="3136900" y="1573529"/>
                </a:lnTo>
                <a:lnTo>
                  <a:pt x="3136900" y="1534160"/>
                </a:lnTo>
                <a:lnTo>
                  <a:pt x="3144520" y="1496060"/>
                </a:lnTo>
                <a:lnTo>
                  <a:pt x="3144520" y="1336039"/>
                </a:lnTo>
                <a:lnTo>
                  <a:pt x="3152140" y="1328419"/>
                </a:lnTo>
                <a:lnTo>
                  <a:pt x="3152140" y="1320800"/>
                </a:lnTo>
                <a:lnTo>
                  <a:pt x="3152140" y="1381760"/>
                </a:lnTo>
                <a:lnTo>
                  <a:pt x="3159759" y="1412239"/>
                </a:lnTo>
                <a:lnTo>
                  <a:pt x="3159759" y="1565910"/>
                </a:lnTo>
                <a:lnTo>
                  <a:pt x="3167379" y="1573529"/>
                </a:lnTo>
                <a:lnTo>
                  <a:pt x="3167379" y="1465579"/>
                </a:lnTo>
                <a:lnTo>
                  <a:pt x="3175000" y="1427479"/>
                </a:lnTo>
                <a:lnTo>
                  <a:pt x="3175000" y="1320800"/>
                </a:lnTo>
                <a:lnTo>
                  <a:pt x="3182620" y="1320800"/>
                </a:lnTo>
                <a:lnTo>
                  <a:pt x="3182620" y="1442719"/>
                </a:lnTo>
                <a:lnTo>
                  <a:pt x="3190240" y="1474469"/>
                </a:lnTo>
                <a:lnTo>
                  <a:pt x="3190240" y="1565910"/>
                </a:lnTo>
                <a:lnTo>
                  <a:pt x="3197859" y="1549400"/>
                </a:lnTo>
                <a:lnTo>
                  <a:pt x="3197859" y="1427479"/>
                </a:lnTo>
                <a:lnTo>
                  <a:pt x="3205479" y="1389379"/>
                </a:lnTo>
                <a:lnTo>
                  <a:pt x="3205479" y="1313179"/>
                </a:lnTo>
                <a:lnTo>
                  <a:pt x="3205479" y="1320800"/>
                </a:lnTo>
                <a:lnTo>
                  <a:pt x="3213100" y="1336039"/>
                </a:lnTo>
                <a:lnTo>
                  <a:pt x="3213100" y="1503679"/>
                </a:lnTo>
                <a:lnTo>
                  <a:pt x="3220720" y="1526539"/>
                </a:lnTo>
                <a:lnTo>
                  <a:pt x="3220720" y="1558289"/>
                </a:lnTo>
                <a:lnTo>
                  <a:pt x="3220720" y="1549400"/>
                </a:lnTo>
                <a:lnTo>
                  <a:pt x="3228340" y="1526539"/>
                </a:lnTo>
                <a:lnTo>
                  <a:pt x="3228340" y="1358900"/>
                </a:lnTo>
                <a:lnTo>
                  <a:pt x="3235959" y="1336039"/>
                </a:lnTo>
                <a:lnTo>
                  <a:pt x="3235959" y="1313179"/>
                </a:lnTo>
                <a:lnTo>
                  <a:pt x="3235959" y="1351279"/>
                </a:lnTo>
                <a:lnTo>
                  <a:pt x="3243579" y="1381760"/>
                </a:lnTo>
                <a:lnTo>
                  <a:pt x="3243579" y="1518919"/>
                </a:lnTo>
                <a:lnTo>
                  <a:pt x="3251200" y="1541779"/>
                </a:lnTo>
                <a:lnTo>
                  <a:pt x="3251200" y="1558289"/>
                </a:lnTo>
                <a:lnTo>
                  <a:pt x="3251200" y="1503679"/>
                </a:lnTo>
                <a:lnTo>
                  <a:pt x="3258820" y="1465579"/>
                </a:lnTo>
                <a:lnTo>
                  <a:pt x="3258820" y="1320800"/>
                </a:lnTo>
                <a:lnTo>
                  <a:pt x="3266440" y="1305560"/>
                </a:lnTo>
                <a:lnTo>
                  <a:pt x="3266440" y="1381760"/>
                </a:lnTo>
                <a:lnTo>
                  <a:pt x="3274059" y="1412239"/>
                </a:lnTo>
                <a:lnTo>
                  <a:pt x="3274059" y="1549400"/>
                </a:lnTo>
                <a:lnTo>
                  <a:pt x="3281679" y="1558289"/>
                </a:lnTo>
                <a:lnTo>
                  <a:pt x="3281679" y="1435100"/>
                </a:lnTo>
                <a:lnTo>
                  <a:pt x="3289300" y="1397000"/>
                </a:lnTo>
                <a:lnTo>
                  <a:pt x="3289300" y="1313179"/>
                </a:lnTo>
                <a:lnTo>
                  <a:pt x="3296920" y="1320800"/>
                </a:lnTo>
                <a:lnTo>
                  <a:pt x="3296920" y="1450339"/>
                </a:lnTo>
                <a:lnTo>
                  <a:pt x="3304540" y="1482089"/>
                </a:lnTo>
                <a:lnTo>
                  <a:pt x="3304540" y="1558289"/>
                </a:lnTo>
                <a:lnTo>
                  <a:pt x="3304540" y="1549400"/>
                </a:lnTo>
                <a:lnTo>
                  <a:pt x="3312159" y="1534160"/>
                </a:lnTo>
                <a:lnTo>
                  <a:pt x="3312159" y="1374139"/>
                </a:lnTo>
                <a:lnTo>
                  <a:pt x="3319779" y="1343660"/>
                </a:lnTo>
                <a:lnTo>
                  <a:pt x="3319779" y="1313179"/>
                </a:lnTo>
                <a:lnTo>
                  <a:pt x="3319779" y="1328419"/>
                </a:lnTo>
                <a:lnTo>
                  <a:pt x="3327400" y="1343660"/>
                </a:lnTo>
                <a:lnTo>
                  <a:pt x="3327400" y="1511300"/>
                </a:lnTo>
                <a:lnTo>
                  <a:pt x="3335020" y="1534160"/>
                </a:lnTo>
                <a:lnTo>
                  <a:pt x="3335020" y="1565910"/>
                </a:lnTo>
                <a:lnTo>
                  <a:pt x="3335020" y="1518919"/>
                </a:lnTo>
                <a:lnTo>
                  <a:pt x="3342640" y="1488439"/>
                </a:lnTo>
                <a:lnTo>
                  <a:pt x="3342640" y="1351279"/>
                </a:lnTo>
                <a:lnTo>
                  <a:pt x="3350259" y="1328419"/>
                </a:lnTo>
                <a:lnTo>
                  <a:pt x="3350259" y="1320800"/>
                </a:lnTo>
                <a:lnTo>
                  <a:pt x="3350259" y="1374139"/>
                </a:lnTo>
                <a:lnTo>
                  <a:pt x="3357879" y="1404619"/>
                </a:lnTo>
                <a:lnTo>
                  <a:pt x="3357879" y="1558289"/>
                </a:lnTo>
                <a:lnTo>
                  <a:pt x="3365500" y="1565910"/>
                </a:lnTo>
                <a:lnTo>
                  <a:pt x="3365500" y="1496060"/>
                </a:lnTo>
                <a:lnTo>
                  <a:pt x="3373120" y="1457960"/>
                </a:lnTo>
                <a:lnTo>
                  <a:pt x="3373120" y="1320800"/>
                </a:lnTo>
                <a:lnTo>
                  <a:pt x="3380740" y="1320800"/>
                </a:lnTo>
                <a:lnTo>
                  <a:pt x="3380740" y="1442719"/>
                </a:lnTo>
                <a:lnTo>
                  <a:pt x="3388359" y="1474469"/>
                </a:lnTo>
                <a:lnTo>
                  <a:pt x="3388359" y="1565910"/>
                </a:lnTo>
                <a:lnTo>
                  <a:pt x="3395979" y="1565910"/>
                </a:lnTo>
                <a:lnTo>
                  <a:pt x="3395979" y="1435100"/>
                </a:lnTo>
                <a:lnTo>
                  <a:pt x="3403600" y="1397000"/>
                </a:lnTo>
                <a:lnTo>
                  <a:pt x="3403600" y="1320800"/>
                </a:lnTo>
                <a:lnTo>
                  <a:pt x="3403600" y="1328419"/>
                </a:lnTo>
                <a:lnTo>
                  <a:pt x="3411220" y="1343660"/>
                </a:lnTo>
                <a:lnTo>
                  <a:pt x="3411220" y="1503679"/>
                </a:lnTo>
                <a:lnTo>
                  <a:pt x="3418840" y="1534160"/>
                </a:lnTo>
                <a:lnTo>
                  <a:pt x="3418840" y="1565910"/>
                </a:lnTo>
                <a:lnTo>
                  <a:pt x="3418840" y="1558289"/>
                </a:lnTo>
                <a:lnTo>
                  <a:pt x="3426459" y="1534160"/>
                </a:lnTo>
                <a:lnTo>
                  <a:pt x="3426459" y="1374139"/>
                </a:lnTo>
                <a:lnTo>
                  <a:pt x="3434079" y="1343660"/>
                </a:lnTo>
                <a:lnTo>
                  <a:pt x="3434079" y="1320800"/>
                </a:lnTo>
                <a:lnTo>
                  <a:pt x="3434079" y="1366519"/>
                </a:lnTo>
                <a:lnTo>
                  <a:pt x="3441700" y="1397000"/>
                </a:lnTo>
                <a:lnTo>
                  <a:pt x="3441700" y="1526539"/>
                </a:lnTo>
                <a:lnTo>
                  <a:pt x="3449320" y="1549400"/>
                </a:lnTo>
                <a:lnTo>
                  <a:pt x="3449320" y="1565910"/>
                </a:lnTo>
                <a:lnTo>
                  <a:pt x="3449320" y="1511300"/>
                </a:lnTo>
                <a:lnTo>
                  <a:pt x="3456940" y="1482089"/>
                </a:lnTo>
                <a:lnTo>
                  <a:pt x="3456940" y="1328419"/>
                </a:lnTo>
                <a:lnTo>
                  <a:pt x="3464559" y="1320800"/>
                </a:lnTo>
                <a:lnTo>
                  <a:pt x="3464559" y="1389379"/>
                </a:lnTo>
                <a:lnTo>
                  <a:pt x="3472179" y="1419860"/>
                </a:lnTo>
                <a:lnTo>
                  <a:pt x="3472179" y="1558289"/>
                </a:lnTo>
                <a:lnTo>
                  <a:pt x="3479800" y="1565910"/>
                </a:lnTo>
                <a:lnTo>
                  <a:pt x="3479800" y="1442719"/>
                </a:lnTo>
                <a:lnTo>
                  <a:pt x="3487420" y="1412239"/>
                </a:lnTo>
                <a:lnTo>
                  <a:pt x="3487420" y="1320800"/>
                </a:lnTo>
                <a:lnTo>
                  <a:pt x="3495040" y="1320800"/>
                </a:lnTo>
                <a:lnTo>
                  <a:pt x="3495040" y="1450339"/>
                </a:lnTo>
                <a:lnTo>
                  <a:pt x="3502659" y="1488439"/>
                </a:lnTo>
                <a:lnTo>
                  <a:pt x="3502659" y="1558289"/>
                </a:lnTo>
                <a:lnTo>
                  <a:pt x="3510279" y="1534160"/>
                </a:lnTo>
                <a:lnTo>
                  <a:pt x="3510279" y="1412239"/>
                </a:lnTo>
                <a:lnTo>
                  <a:pt x="3517900" y="1381760"/>
                </a:lnTo>
                <a:lnTo>
                  <a:pt x="3517900" y="1320800"/>
                </a:lnTo>
                <a:lnTo>
                  <a:pt x="3517900" y="1328419"/>
                </a:lnTo>
                <a:lnTo>
                  <a:pt x="3525520" y="1351279"/>
                </a:lnTo>
                <a:lnTo>
                  <a:pt x="3525520" y="1511300"/>
                </a:lnTo>
                <a:lnTo>
                  <a:pt x="3533140" y="1534160"/>
                </a:lnTo>
                <a:lnTo>
                  <a:pt x="3533140" y="1558289"/>
                </a:lnTo>
                <a:lnTo>
                  <a:pt x="3533140" y="1541779"/>
                </a:lnTo>
                <a:lnTo>
                  <a:pt x="3540759" y="1511300"/>
                </a:lnTo>
                <a:lnTo>
                  <a:pt x="3540759" y="1351279"/>
                </a:lnTo>
                <a:lnTo>
                  <a:pt x="3548379" y="1328419"/>
                </a:lnTo>
                <a:lnTo>
                  <a:pt x="3548379" y="1320800"/>
                </a:lnTo>
                <a:lnTo>
                  <a:pt x="3548379" y="1374139"/>
                </a:lnTo>
                <a:lnTo>
                  <a:pt x="3556000" y="1404619"/>
                </a:lnTo>
                <a:lnTo>
                  <a:pt x="3556000" y="1549400"/>
                </a:lnTo>
                <a:lnTo>
                  <a:pt x="3563620" y="1558289"/>
                </a:lnTo>
                <a:lnTo>
                  <a:pt x="3563620" y="1488439"/>
                </a:lnTo>
                <a:lnTo>
                  <a:pt x="3571240" y="1457960"/>
                </a:lnTo>
                <a:lnTo>
                  <a:pt x="3571240" y="1320800"/>
                </a:lnTo>
                <a:lnTo>
                  <a:pt x="3578859" y="1320800"/>
                </a:lnTo>
                <a:lnTo>
                  <a:pt x="3578859" y="1435100"/>
                </a:lnTo>
                <a:lnTo>
                  <a:pt x="3586479" y="1465579"/>
                </a:lnTo>
                <a:lnTo>
                  <a:pt x="3586479" y="1558289"/>
                </a:lnTo>
                <a:lnTo>
                  <a:pt x="3594100" y="1558289"/>
                </a:lnTo>
                <a:lnTo>
                  <a:pt x="3594100" y="1427479"/>
                </a:lnTo>
                <a:lnTo>
                  <a:pt x="3601720" y="1389379"/>
                </a:lnTo>
                <a:lnTo>
                  <a:pt x="3601720" y="1320800"/>
                </a:lnTo>
                <a:lnTo>
                  <a:pt x="3601720" y="1328419"/>
                </a:lnTo>
                <a:lnTo>
                  <a:pt x="3609340" y="1343660"/>
                </a:lnTo>
                <a:lnTo>
                  <a:pt x="3609340" y="1465579"/>
                </a:lnTo>
                <a:lnTo>
                  <a:pt x="3616959" y="1496060"/>
                </a:lnTo>
                <a:lnTo>
                  <a:pt x="3616959" y="1558289"/>
                </a:lnTo>
                <a:lnTo>
                  <a:pt x="3616959" y="1549400"/>
                </a:lnTo>
                <a:lnTo>
                  <a:pt x="3624579" y="1526539"/>
                </a:lnTo>
                <a:lnTo>
                  <a:pt x="3624579" y="1366519"/>
                </a:lnTo>
                <a:lnTo>
                  <a:pt x="3632200" y="1343660"/>
                </a:lnTo>
                <a:lnTo>
                  <a:pt x="3632200" y="1320800"/>
                </a:lnTo>
                <a:lnTo>
                  <a:pt x="3632200" y="1336039"/>
                </a:lnTo>
                <a:lnTo>
                  <a:pt x="3639820" y="1366519"/>
                </a:lnTo>
                <a:lnTo>
                  <a:pt x="3639820" y="1526539"/>
                </a:lnTo>
                <a:lnTo>
                  <a:pt x="3647440" y="1541779"/>
                </a:lnTo>
                <a:lnTo>
                  <a:pt x="3647440" y="1558289"/>
                </a:lnTo>
                <a:lnTo>
                  <a:pt x="3647440" y="1503679"/>
                </a:lnTo>
                <a:lnTo>
                  <a:pt x="3655059" y="1474469"/>
                </a:lnTo>
                <a:lnTo>
                  <a:pt x="3655059" y="1351279"/>
                </a:lnTo>
                <a:lnTo>
                  <a:pt x="3662679" y="1328419"/>
                </a:lnTo>
                <a:lnTo>
                  <a:pt x="3662679" y="1320800"/>
                </a:lnTo>
                <a:lnTo>
                  <a:pt x="3662679" y="1389379"/>
                </a:lnTo>
                <a:lnTo>
                  <a:pt x="3670300" y="1419860"/>
                </a:lnTo>
                <a:lnTo>
                  <a:pt x="3670300" y="1558289"/>
                </a:lnTo>
                <a:lnTo>
                  <a:pt x="3677920" y="1558289"/>
                </a:lnTo>
                <a:lnTo>
                  <a:pt x="3677920" y="1482089"/>
                </a:lnTo>
                <a:lnTo>
                  <a:pt x="3685540" y="1442719"/>
                </a:lnTo>
                <a:lnTo>
                  <a:pt x="3685540" y="1328419"/>
                </a:lnTo>
                <a:lnTo>
                  <a:pt x="3693159" y="1328419"/>
                </a:lnTo>
                <a:lnTo>
                  <a:pt x="3693159" y="1450339"/>
                </a:lnTo>
                <a:lnTo>
                  <a:pt x="3700779" y="1488439"/>
                </a:lnTo>
                <a:lnTo>
                  <a:pt x="3700779" y="1558289"/>
                </a:lnTo>
                <a:lnTo>
                  <a:pt x="3708400" y="1541779"/>
                </a:lnTo>
                <a:lnTo>
                  <a:pt x="3708400" y="1412239"/>
                </a:lnTo>
                <a:lnTo>
                  <a:pt x="3716020" y="1381760"/>
                </a:lnTo>
                <a:lnTo>
                  <a:pt x="3716020" y="1328419"/>
                </a:lnTo>
                <a:lnTo>
                  <a:pt x="3716020" y="1336039"/>
                </a:lnTo>
                <a:lnTo>
                  <a:pt x="3723640" y="1358900"/>
                </a:lnTo>
                <a:lnTo>
                  <a:pt x="3723640" y="1511300"/>
                </a:lnTo>
                <a:lnTo>
                  <a:pt x="3731259" y="1534160"/>
                </a:lnTo>
                <a:lnTo>
                  <a:pt x="3731259" y="1558289"/>
                </a:lnTo>
                <a:lnTo>
                  <a:pt x="3731259" y="1541779"/>
                </a:lnTo>
                <a:lnTo>
                  <a:pt x="3738879" y="1518919"/>
                </a:lnTo>
                <a:lnTo>
                  <a:pt x="3738879" y="1358900"/>
                </a:lnTo>
                <a:lnTo>
                  <a:pt x="3746500" y="1336039"/>
                </a:lnTo>
                <a:lnTo>
                  <a:pt x="3746500" y="1328419"/>
                </a:lnTo>
                <a:lnTo>
                  <a:pt x="3746500" y="1374139"/>
                </a:lnTo>
                <a:lnTo>
                  <a:pt x="3754120" y="1412239"/>
                </a:lnTo>
                <a:lnTo>
                  <a:pt x="3754120" y="1534160"/>
                </a:lnTo>
                <a:lnTo>
                  <a:pt x="3761740" y="1549400"/>
                </a:lnTo>
                <a:lnTo>
                  <a:pt x="3761740" y="1558289"/>
                </a:lnTo>
                <a:lnTo>
                  <a:pt x="3761740" y="1488439"/>
                </a:lnTo>
                <a:lnTo>
                  <a:pt x="3769359" y="1457960"/>
                </a:lnTo>
                <a:lnTo>
                  <a:pt x="3769359" y="1328419"/>
                </a:lnTo>
                <a:lnTo>
                  <a:pt x="3776979" y="1320800"/>
                </a:lnTo>
                <a:lnTo>
                  <a:pt x="3776979" y="1404619"/>
                </a:lnTo>
                <a:lnTo>
                  <a:pt x="3784600" y="1435100"/>
                </a:lnTo>
                <a:lnTo>
                  <a:pt x="3784600" y="1558289"/>
                </a:lnTo>
                <a:lnTo>
                  <a:pt x="3792220" y="1558289"/>
                </a:lnTo>
                <a:lnTo>
                  <a:pt x="3792220" y="1427479"/>
                </a:lnTo>
                <a:lnTo>
                  <a:pt x="3799840" y="1397000"/>
                </a:lnTo>
                <a:lnTo>
                  <a:pt x="3799840" y="1320800"/>
                </a:lnTo>
                <a:lnTo>
                  <a:pt x="3807459" y="1328419"/>
                </a:lnTo>
                <a:lnTo>
                  <a:pt x="3807459" y="1465579"/>
                </a:lnTo>
                <a:lnTo>
                  <a:pt x="3815079" y="1496060"/>
                </a:lnTo>
                <a:lnTo>
                  <a:pt x="3815079" y="1558289"/>
                </a:lnTo>
                <a:lnTo>
                  <a:pt x="3815079" y="1541779"/>
                </a:lnTo>
                <a:lnTo>
                  <a:pt x="3822700" y="1526539"/>
                </a:lnTo>
                <a:lnTo>
                  <a:pt x="3822700" y="1397000"/>
                </a:lnTo>
                <a:lnTo>
                  <a:pt x="3831590" y="1366519"/>
                </a:lnTo>
                <a:lnTo>
                  <a:pt x="3831590" y="1320800"/>
                </a:lnTo>
                <a:lnTo>
                  <a:pt x="3831590" y="1343660"/>
                </a:lnTo>
                <a:lnTo>
                  <a:pt x="3837940" y="1366519"/>
                </a:lnTo>
                <a:lnTo>
                  <a:pt x="3837940" y="1518919"/>
                </a:lnTo>
                <a:lnTo>
                  <a:pt x="3845559" y="1541779"/>
                </a:lnTo>
                <a:lnTo>
                  <a:pt x="3845559" y="1558289"/>
                </a:lnTo>
              </a:path>
            </a:pathLst>
          </a:custGeom>
          <a:ln w="15338">
            <a:solidFill>
              <a:srgbClr val="0092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8" name="object 38"/>
          <p:cNvSpPr/>
          <p:nvPr/>
        </p:nvSpPr>
        <p:spPr>
          <a:xfrm>
            <a:off x="7915202" y="3553853"/>
            <a:ext cx="650675" cy="215356"/>
          </a:xfrm>
          <a:custGeom>
            <a:avLst/>
            <a:gdLst/>
            <a:ahLst/>
            <a:cxnLst/>
            <a:rect l="l" t="t" r="r" b="b"/>
            <a:pathLst>
              <a:path w="717550" h="237489">
                <a:moveTo>
                  <a:pt x="0" y="237489"/>
                </a:moveTo>
                <a:lnTo>
                  <a:pt x="0" y="182879"/>
                </a:lnTo>
                <a:lnTo>
                  <a:pt x="7620" y="153669"/>
                </a:lnTo>
                <a:lnTo>
                  <a:pt x="7620" y="30479"/>
                </a:lnTo>
                <a:lnTo>
                  <a:pt x="15240" y="7619"/>
                </a:lnTo>
                <a:lnTo>
                  <a:pt x="15240" y="0"/>
                </a:lnTo>
                <a:lnTo>
                  <a:pt x="15240" y="68579"/>
                </a:lnTo>
                <a:lnTo>
                  <a:pt x="22860" y="99060"/>
                </a:lnTo>
                <a:lnTo>
                  <a:pt x="22860" y="228600"/>
                </a:lnTo>
                <a:lnTo>
                  <a:pt x="30480" y="237489"/>
                </a:lnTo>
                <a:lnTo>
                  <a:pt x="30480" y="153669"/>
                </a:lnTo>
                <a:lnTo>
                  <a:pt x="38100" y="121919"/>
                </a:lnTo>
                <a:lnTo>
                  <a:pt x="38100" y="7619"/>
                </a:lnTo>
                <a:lnTo>
                  <a:pt x="45720" y="7619"/>
                </a:lnTo>
                <a:lnTo>
                  <a:pt x="45720" y="129539"/>
                </a:lnTo>
                <a:lnTo>
                  <a:pt x="53340" y="161289"/>
                </a:lnTo>
                <a:lnTo>
                  <a:pt x="53340" y="237489"/>
                </a:lnTo>
                <a:lnTo>
                  <a:pt x="60960" y="228600"/>
                </a:lnTo>
                <a:lnTo>
                  <a:pt x="60960" y="91439"/>
                </a:lnTo>
                <a:lnTo>
                  <a:pt x="69850" y="60960"/>
                </a:lnTo>
                <a:lnTo>
                  <a:pt x="69850" y="7619"/>
                </a:lnTo>
                <a:lnTo>
                  <a:pt x="69850" y="15239"/>
                </a:lnTo>
                <a:lnTo>
                  <a:pt x="77470" y="30479"/>
                </a:lnTo>
                <a:lnTo>
                  <a:pt x="77470" y="161289"/>
                </a:lnTo>
                <a:lnTo>
                  <a:pt x="83820" y="190500"/>
                </a:lnTo>
                <a:lnTo>
                  <a:pt x="83820" y="237489"/>
                </a:lnTo>
                <a:lnTo>
                  <a:pt x="83820" y="213360"/>
                </a:lnTo>
                <a:lnTo>
                  <a:pt x="91440" y="190500"/>
                </a:lnTo>
                <a:lnTo>
                  <a:pt x="91440" y="38100"/>
                </a:lnTo>
                <a:lnTo>
                  <a:pt x="100330" y="22860"/>
                </a:lnTo>
                <a:lnTo>
                  <a:pt x="100330" y="7619"/>
                </a:lnTo>
                <a:lnTo>
                  <a:pt x="100330" y="30479"/>
                </a:lnTo>
                <a:lnTo>
                  <a:pt x="107950" y="53339"/>
                </a:lnTo>
                <a:lnTo>
                  <a:pt x="107950" y="205739"/>
                </a:lnTo>
                <a:lnTo>
                  <a:pt x="115570" y="228600"/>
                </a:lnTo>
                <a:lnTo>
                  <a:pt x="115570" y="237489"/>
                </a:lnTo>
                <a:lnTo>
                  <a:pt x="115570" y="167639"/>
                </a:lnTo>
                <a:lnTo>
                  <a:pt x="123190" y="137160"/>
                </a:lnTo>
                <a:lnTo>
                  <a:pt x="123190" y="7619"/>
                </a:lnTo>
                <a:lnTo>
                  <a:pt x="129540" y="7619"/>
                </a:lnTo>
                <a:lnTo>
                  <a:pt x="129540" y="83819"/>
                </a:lnTo>
                <a:lnTo>
                  <a:pt x="137160" y="114300"/>
                </a:lnTo>
                <a:lnTo>
                  <a:pt x="137160" y="237489"/>
                </a:lnTo>
                <a:lnTo>
                  <a:pt x="144780" y="228600"/>
                </a:lnTo>
                <a:lnTo>
                  <a:pt x="144780" y="106679"/>
                </a:lnTo>
                <a:lnTo>
                  <a:pt x="152400" y="76200"/>
                </a:lnTo>
                <a:lnTo>
                  <a:pt x="152400" y="7619"/>
                </a:lnTo>
                <a:lnTo>
                  <a:pt x="161290" y="15239"/>
                </a:lnTo>
                <a:lnTo>
                  <a:pt x="161290" y="144779"/>
                </a:lnTo>
                <a:lnTo>
                  <a:pt x="168910" y="175260"/>
                </a:lnTo>
                <a:lnTo>
                  <a:pt x="168910" y="228600"/>
                </a:lnTo>
                <a:lnTo>
                  <a:pt x="168910" y="220979"/>
                </a:lnTo>
                <a:lnTo>
                  <a:pt x="175260" y="205739"/>
                </a:lnTo>
                <a:lnTo>
                  <a:pt x="175260" y="83819"/>
                </a:lnTo>
                <a:lnTo>
                  <a:pt x="184150" y="53339"/>
                </a:lnTo>
                <a:lnTo>
                  <a:pt x="184150" y="7619"/>
                </a:lnTo>
                <a:lnTo>
                  <a:pt x="184150" y="22860"/>
                </a:lnTo>
                <a:lnTo>
                  <a:pt x="191770" y="45719"/>
                </a:lnTo>
                <a:lnTo>
                  <a:pt x="191770" y="198119"/>
                </a:lnTo>
                <a:lnTo>
                  <a:pt x="199390" y="220979"/>
                </a:lnTo>
                <a:lnTo>
                  <a:pt x="199390" y="228600"/>
                </a:lnTo>
                <a:lnTo>
                  <a:pt x="199390" y="205739"/>
                </a:lnTo>
                <a:lnTo>
                  <a:pt x="207010" y="182879"/>
                </a:lnTo>
                <a:lnTo>
                  <a:pt x="207010" y="30479"/>
                </a:lnTo>
                <a:lnTo>
                  <a:pt x="214630" y="15239"/>
                </a:lnTo>
                <a:lnTo>
                  <a:pt x="214630" y="7619"/>
                </a:lnTo>
                <a:lnTo>
                  <a:pt x="214630" y="68579"/>
                </a:lnTo>
                <a:lnTo>
                  <a:pt x="222250" y="99060"/>
                </a:lnTo>
                <a:lnTo>
                  <a:pt x="222250" y="213360"/>
                </a:lnTo>
                <a:lnTo>
                  <a:pt x="229870" y="228600"/>
                </a:lnTo>
                <a:lnTo>
                  <a:pt x="229870" y="153669"/>
                </a:lnTo>
                <a:lnTo>
                  <a:pt x="237490" y="121919"/>
                </a:lnTo>
                <a:lnTo>
                  <a:pt x="237490" y="7619"/>
                </a:lnTo>
                <a:lnTo>
                  <a:pt x="245110" y="7619"/>
                </a:lnTo>
                <a:lnTo>
                  <a:pt x="245110" y="99060"/>
                </a:lnTo>
                <a:lnTo>
                  <a:pt x="252730" y="129539"/>
                </a:lnTo>
                <a:lnTo>
                  <a:pt x="252730" y="228600"/>
                </a:lnTo>
                <a:lnTo>
                  <a:pt x="260350" y="228600"/>
                </a:lnTo>
                <a:lnTo>
                  <a:pt x="260350" y="91439"/>
                </a:lnTo>
                <a:lnTo>
                  <a:pt x="266700" y="60960"/>
                </a:lnTo>
                <a:lnTo>
                  <a:pt x="266700" y="7619"/>
                </a:lnTo>
                <a:lnTo>
                  <a:pt x="266700" y="15239"/>
                </a:lnTo>
                <a:lnTo>
                  <a:pt x="275590" y="38100"/>
                </a:lnTo>
                <a:lnTo>
                  <a:pt x="275590" y="161289"/>
                </a:lnTo>
                <a:lnTo>
                  <a:pt x="283210" y="182879"/>
                </a:lnTo>
                <a:lnTo>
                  <a:pt x="283210" y="228600"/>
                </a:lnTo>
                <a:lnTo>
                  <a:pt x="283210" y="213360"/>
                </a:lnTo>
                <a:lnTo>
                  <a:pt x="290830" y="190500"/>
                </a:lnTo>
                <a:lnTo>
                  <a:pt x="290830" y="38100"/>
                </a:lnTo>
                <a:lnTo>
                  <a:pt x="298450" y="22860"/>
                </a:lnTo>
                <a:lnTo>
                  <a:pt x="298450" y="7619"/>
                </a:lnTo>
                <a:lnTo>
                  <a:pt x="298450" y="30479"/>
                </a:lnTo>
                <a:lnTo>
                  <a:pt x="306070" y="60960"/>
                </a:lnTo>
                <a:lnTo>
                  <a:pt x="306070" y="205739"/>
                </a:lnTo>
                <a:lnTo>
                  <a:pt x="313690" y="220979"/>
                </a:lnTo>
                <a:lnTo>
                  <a:pt x="313690" y="228600"/>
                </a:lnTo>
                <a:lnTo>
                  <a:pt x="313690" y="167639"/>
                </a:lnTo>
                <a:lnTo>
                  <a:pt x="321310" y="137160"/>
                </a:lnTo>
                <a:lnTo>
                  <a:pt x="321310" y="22860"/>
                </a:lnTo>
                <a:lnTo>
                  <a:pt x="328930" y="7619"/>
                </a:lnTo>
                <a:lnTo>
                  <a:pt x="328930" y="83819"/>
                </a:lnTo>
                <a:lnTo>
                  <a:pt x="336550" y="114300"/>
                </a:lnTo>
                <a:lnTo>
                  <a:pt x="336550" y="228600"/>
                </a:lnTo>
                <a:lnTo>
                  <a:pt x="344170" y="228600"/>
                </a:lnTo>
                <a:lnTo>
                  <a:pt x="344170" y="137160"/>
                </a:lnTo>
                <a:lnTo>
                  <a:pt x="351790" y="106679"/>
                </a:lnTo>
                <a:lnTo>
                  <a:pt x="351790" y="7619"/>
                </a:lnTo>
                <a:lnTo>
                  <a:pt x="359410" y="15239"/>
                </a:lnTo>
                <a:lnTo>
                  <a:pt x="359410" y="144779"/>
                </a:lnTo>
                <a:lnTo>
                  <a:pt x="367030" y="175260"/>
                </a:lnTo>
                <a:lnTo>
                  <a:pt x="367030" y="228600"/>
                </a:lnTo>
                <a:lnTo>
                  <a:pt x="374650" y="220979"/>
                </a:lnTo>
                <a:lnTo>
                  <a:pt x="374650" y="83819"/>
                </a:lnTo>
                <a:lnTo>
                  <a:pt x="382270" y="53339"/>
                </a:lnTo>
                <a:lnTo>
                  <a:pt x="382270" y="7619"/>
                </a:lnTo>
                <a:lnTo>
                  <a:pt x="382270" y="22860"/>
                </a:lnTo>
                <a:lnTo>
                  <a:pt x="389890" y="45719"/>
                </a:lnTo>
                <a:lnTo>
                  <a:pt x="389890" y="167639"/>
                </a:lnTo>
                <a:lnTo>
                  <a:pt x="397510" y="198119"/>
                </a:lnTo>
                <a:lnTo>
                  <a:pt x="397510" y="228600"/>
                </a:lnTo>
                <a:lnTo>
                  <a:pt x="397510" y="205739"/>
                </a:lnTo>
                <a:lnTo>
                  <a:pt x="405130" y="182879"/>
                </a:lnTo>
                <a:lnTo>
                  <a:pt x="405130" y="30479"/>
                </a:lnTo>
                <a:lnTo>
                  <a:pt x="412750" y="15239"/>
                </a:lnTo>
                <a:lnTo>
                  <a:pt x="412750" y="7619"/>
                </a:lnTo>
                <a:lnTo>
                  <a:pt x="412750" y="68579"/>
                </a:lnTo>
                <a:lnTo>
                  <a:pt x="420370" y="99060"/>
                </a:lnTo>
                <a:lnTo>
                  <a:pt x="420370" y="213360"/>
                </a:lnTo>
                <a:lnTo>
                  <a:pt x="427990" y="228600"/>
                </a:lnTo>
                <a:lnTo>
                  <a:pt x="427990" y="153669"/>
                </a:lnTo>
                <a:lnTo>
                  <a:pt x="435610" y="121919"/>
                </a:lnTo>
                <a:lnTo>
                  <a:pt x="435610" y="7619"/>
                </a:lnTo>
                <a:lnTo>
                  <a:pt x="443230" y="15239"/>
                </a:lnTo>
                <a:lnTo>
                  <a:pt x="443230" y="99060"/>
                </a:lnTo>
                <a:lnTo>
                  <a:pt x="450850" y="129539"/>
                </a:lnTo>
                <a:lnTo>
                  <a:pt x="450850" y="228600"/>
                </a:lnTo>
                <a:lnTo>
                  <a:pt x="458470" y="220979"/>
                </a:lnTo>
                <a:lnTo>
                  <a:pt x="458470" y="99060"/>
                </a:lnTo>
                <a:lnTo>
                  <a:pt x="466090" y="68579"/>
                </a:lnTo>
                <a:lnTo>
                  <a:pt x="466090" y="15239"/>
                </a:lnTo>
                <a:lnTo>
                  <a:pt x="473710" y="22860"/>
                </a:lnTo>
                <a:lnTo>
                  <a:pt x="473710" y="161289"/>
                </a:lnTo>
                <a:lnTo>
                  <a:pt x="481330" y="182879"/>
                </a:lnTo>
                <a:lnTo>
                  <a:pt x="481330" y="228600"/>
                </a:lnTo>
                <a:lnTo>
                  <a:pt x="481330" y="213360"/>
                </a:lnTo>
                <a:lnTo>
                  <a:pt x="488950" y="190500"/>
                </a:lnTo>
                <a:lnTo>
                  <a:pt x="488950" y="68579"/>
                </a:lnTo>
                <a:lnTo>
                  <a:pt x="496570" y="45719"/>
                </a:lnTo>
                <a:lnTo>
                  <a:pt x="496570" y="7619"/>
                </a:lnTo>
                <a:lnTo>
                  <a:pt x="496570" y="38100"/>
                </a:lnTo>
                <a:lnTo>
                  <a:pt x="504190" y="60960"/>
                </a:lnTo>
                <a:lnTo>
                  <a:pt x="504190" y="205739"/>
                </a:lnTo>
                <a:lnTo>
                  <a:pt x="511810" y="220979"/>
                </a:lnTo>
                <a:lnTo>
                  <a:pt x="511810" y="228600"/>
                </a:lnTo>
                <a:lnTo>
                  <a:pt x="511810" y="190500"/>
                </a:lnTo>
                <a:lnTo>
                  <a:pt x="519430" y="167639"/>
                </a:lnTo>
                <a:lnTo>
                  <a:pt x="519430" y="22860"/>
                </a:lnTo>
                <a:lnTo>
                  <a:pt x="527050" y="15239"/>
                </a:lnTo>
                <a:lnTo>
                  <a:pt x="527050" y="7619"/>
                </a:lnTo>
                <a:lnTo>
                  <a:pt x="527050" y="83819"/>
                </a:lnTo>
                <a:lnTo>
                  <a:pt x="534670" y="114300"/>
                </a:lnTo>
                <a:lnTo>
                  <a:pt x="534670" y="220979"/>
                </a:lnTo>
                <a:lnTo>
                  <a:pt x="542290" y="228600"/>
                </a:lnTo>
                <a:lnTo>
                  <a:pt x="542290" y="137160"/>
                </a:lnTo>
                <a:lnTo>
                  <a:pt x="549910" y="106679"/>
                </a:lnTo>
                <a:lnTo>
                  <a:pt x="549910" y="7619"/>
                </a:lnTo>
                <a:lnTo>
                  <a:pt x="557530" y="15239"/>
                </a:lnTo>
                <a:lnTo>
                  <a:pt x="557530" y="144779"/>
                </a:lnTo>
                <a:lnTo>
                  <a:pt x="565150" y="175260"/>
                </a:lnTo>
                <a:lnTo>
                  <a:pt x="565150" y="228600"/>
                </a:lnTo>
                <a:lnTo>
                  <a:pt x="572770" y="213360"/>
                </a:lnTo>
                <a:lnTo>
                  <a:pt x="572770" y="83819"/>
                </a:lnTo>
                <a:lnTo>
                  <a:pt x="580390" y="53339"/>
                </a:lnTo>
                <a:lnTo>
                  <a:pt x="580390" y="7619"/>
                </a:lnTo>
                <a:lnTo>
                  <a:pt x="580390" y="30479"/>
                </a:lnTo>
                <a:lnTo>
                  <a:pt x="588010" y="45719"/>
                </a:lnTo>
                <a:lnTo>
                  <a:pt x="588010" y="167639"/>
                </a:lnTo>
                <a:lnTo>
                  <a:pt x="595630" y="190500"/>
                </a:lnTo>
                <a:lnTo>
                  <a:pt x="595630" y="228600"/>
                </a:lnTo>
                <a:lnTo>
                  <a:pt x="595630" y="198119"/>
                </a:lnTo>
                <a:lnTo>
                  <a:pt x="603250" y="175260"/>
                </a:lnTo>
                <a:lnTo>
                  <a:pt x="603250" y="38100"/>
                </a:lnTo>
                <a:lnTo>
                  <a:pt x="610870" y="15239"/>
                </a:lnTo>
                <a:lnTo>
                  <a:pt x="610870" y="45719"/>
                </a:lnTo>
                <a:lnTo>
                  <a:pt x="618490" y="68579"/>
                </a:lnTo>
                <a:lnTo>
                  <a:pt x="618490" y="213360"/>
                </a:lnTo>
                <a:lnTo>
                  <a:pt x="626110" y="220979"/>
                </a:lnTo>
                <a:lnTo>
                  <a:pt x="626110" y="228600"/>
                </a:lnTo>
                <a:lnTo>
                  <a:pt x="626110" y="153669"/>
                </a:lnTo>
                <a:lnTo>
                  <a:pt x="633730" y="121919"/>
                </a:lnTo>
                <a:lnTo>
                  <a:pt x="633730" y="22860"/>
                </a:lnTo>
                <a:lnTo>
                  <a:pt x="641350" y="15239"/>
                </a:lnTo>
                <a:lnTo>
                  <a:pt x="641350" y="99060"/>
                </a:lnTo>
                <a:lnTo>
                  <a:pt x="648970" y="129539"/>
                </a:lnTo>
                <a:lnTo>
                  <a:pt x="648970" y="228600"/>
                </a:lnTo>
                <a:lnTo>
                  <a:pt x="656590" y="220979"/>
                </a:lnTo>
                <a:lnTo>
                  <a:pt x="656590" y="129539"/>
                </a:lnTo>
                <a:lnTo>
                  <a:pt x="664210" y="99060"/>
                </a:lnTo>
                <a:lnTo>
                  <a:pt x="664210" y="15239"/>
                </a:lnTo>
                <a:lnTo>
                  <a:pt x="671830" y="22860"/>
                </a:lnTo>
                <a:lnTo>
                  <a:pt x="671830" y="153669"/>
                </a:lnTo>
                <a:lnTo>
                  <a:pt x="679450" y="182879"/>
                </a:lnTo>
                <a:lnTo>
                  <a:pt x="679450" y="228600"/>
                </a:lnTo>
                <a:lnTo>
                  <a:pt x="679450" y="205739"/>
                </a:lnTo>
                <a:lnTo>
                  <a:pt x="687070" y="190500"/>
                </a:lnTo>
                <a:lnTo>
                  <a:pt x="687070" y="68579"/>
                </a:lnTo>
                <a:lnTo>
                  <a:pt x="694690" y="45719"/>
                </a:lnTo>
                <a:lnTo>
                  <a:pt x="694690" y="15239"/>
                </a:lnTo>
                <a:lnTo>
                  <a:pt x="694690" y="38100"/>
                </a:lnTo>
                <a:lnTo>
                  <a:pt x="702310" y="60960"/>
                </a:lnTo>
                <a:lnTo>
                  <a:pt x="702310" y="205739"/>
                </a:lnTo>
                <a:lnTo>
                  <a:pt x="709930" y="220979"/>
                </a:lnTo>
                <a:lnTo>
                  <a:pt x="709930" y="228600"/>
                </a:lnTo>
                <a:lnTo>
                  <a:pt x="709930" y="190500"/>
                </a:lnTo>
                <a:lnTo>
                  <a:pt x="717550" y="167639"/>
                </a:lnTo>
                <a:lnTo>
                  <a:pt x="717550" y="83819"/>
                </a:lnTo>
              </a:path>
            </a:pathLst>
          </a:custGeom>
          <a:ln w="15338">
            <a:solidFill>
              <a:srgbClr val="0092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9" name="object 39"/>
          <p:cNvSpPr/>
          <p:nvPr/>
        </p:nvSpPr>
        <p:spPr>
          <a:xfrm>
            <a:off x="8220386" y="2128127"/>
            <a:ext cx="55279" cy="26487"/>
          </a:xfrm>
          <a:custGeom>
            <a:avLst/>
            <a:gdLst/>
            <a:ahLst/>
            <a:cxnLst/>
            <a:rect l="l" t="t" r="r" b="b"/>
            <a:pathLst>
              <a:path w="60959" h="29210">
                <a:moveTo>
                  <a:pt x="0" y="0"/>
                </a:moveTo>
                <a:lnTo>
                  <a:pt x="60960" y="0"/>
                </a:lnTo>
                <a:lnTo>
                  <a:pt x="60960" y="29210"/>
                </a:lnTo>
                <a:lnTo>
                  <a:pt x="0" y="29210"/>
                </a:lnTo>
                <a:lnTo>
                  <a:pt x="0" y="0"/>
                </a:lnTo>
                <a:close/>
              </a:path>
            </a:pathLst>
          </a:custGeom>
          <a:solidFill>
            <a:srgbClr val="0092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0" name="object 40"/>
          <p:cNvSpPr/>
          <p:nvPr/>
        </p:nvSpPr>
        <p:spPr>
          <a:xfrm>
            <a:off x="8310214" y="2092425"/>
            <a:ext cx="0" cy="93283"/>
          </a:xfrm>
          <a:custGeom>
            <a:avLst/>
            <a:gdLst/>
            <a:ahLst/>
            <a:cxnLst/>
            <a:rect l="l" t="t" r="r" b="b"/>
            <a:pathLst>
              <a:path h="102869">
                <a:moveTo>
                  <a:pt x="0" y="0"/>
                </a:moveTo>
                <a:lnTo>
                  <a:pt x="0" y="10287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1" name="object 41"/>
          <p:cNvSpPr txBox="1"/>
          <p:nvPr/>
        </p:nvSpPr>
        <p:spPr>
          <a:xfrm>
            <a:off x="8185837" y="2059029"/>
            <a:ext cx="338581" cy="126791"/>
          </a:xfrm>
          <a:prstGeom prst="rect">
            <a:avLst/>
          </a:prstGeom>
          <a:ln w="7561">
            <a:solidFill>
              <a:srgbClr val="83A0BF"/>
            </a:solidFill>
          </a:ln>
        </p:spPr>
        <p:txBody>
          <a:bodyPr vert="horz" wrap="square" lIns="0" tIns="28791" rIns="0" bIns="0" rtlCol="0">
            <a:spAutoFit/>
          </a:bodyPr>
          <a:lstStyle/>
          <a:p>
            <a:pPr marL="124377">
              <a:spcBef>
                <a:spcPts val="227"/>
              </a:spcBef>
            </a:pPr>
            <a:r>
              <a:rPr sz="635" spc="-18" dirty="0">
                <a:latin typeface="Arial"/>
                <a:cs typeface="Arial"/>
              </a:rPr>
              <a:t>x</a:t>
            </a:r>
            <a:r>
              <a:rPr sz="635" spc="-77" dirty="0">
                <a:latin typeface="Arial"/>
                <a:cs typeface="Arial"/>
              </a:rPr>
              <a:t> </a:t>
            </a:r>
            <a:r>
              <a:rPr sz="635" spc="-14" dirty="0">
                <a:latin typeface="Arial"/>
                <a:cs typeface="Arial"/>
              </a:rPr>
              <a:t>{m</a:t>
            </a:r>
            <a:r>
              <a:rPr sz="635" spc="-103" dirty="0">
                <a:latin typeface="Arial"/>
                <a:cs typeface="Arial"/>
              </a:rPr>
              <a:t> </a:t>
            </a:r>
            <a:r>
              <a:rPr sz="635" spc="-14" dirty="0">
                <a:latin typeface="Arial"/>
                <a:cs typeface="Arial"/>
              </a:rPr>
              <a:t>}</a:t>
            </a:r>
            <a:endParaRPr sz="6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7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AF5543CC-89D0-4167-8115-A24B00E1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Algebraic Loops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5404579" y="1814460"/>
            <a:ext cx="2206537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Algebraic</a:t>
            </a:r>
            <a:r>
              <a:rPr sz="2358" spc="-54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Loops:</a:t>
            </a:r>
            <a:endParaRPr sz="2358" dirty="0">
              <a:latin typeface="Ebrima"/>
              <a:cs typeface="Ebri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2468" y="2437496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2468" y="3424449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2468" y="4411401"/>
            <a:ext cx="130711" cy="174448"/>
          </a:xfrm>
          <a:prstGeom prst="rect">
            <a:avLst/>
          </a:prstGeom>
        </p:spPr>
        <p:txBody>
          <a:bodyPr vert="horz" wrap="square" lIns="0" tIns="13820" rIns="0" bIns="0" rtlCol="0">
            <a:spAutoFit/>
          </a:bodyPr>
          <a:lstStyle/>
          <a:p>
            <a:pPr marL="11516">
              <a:spcBef>
                <a:spcPts val="109"/>
              </a:spcBef>
            </a:pPr>
            <a:r>
              <a:rPr sz="1043" spc="9" dirty="0">
                <a:latin typeface="Lucida Sans Unicode"/>
                <a:cs typeface="Lucida Sans Unicode"/>
              </a:rPr>
              <a:t>●</a:t>
            </a:r>
            <a:endParaRPr sz="1043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6136" y="2204864"/>
            <a:ext cx="2583698" cy="2983981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350673">
              <a:lnSpc>
                <a:spcPct val="133000"/>
              </a:lnSpc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function that </a:t>
            </a:r>
            <a:r>
              <a:rPr sz="2358" dirty="0">
                <a:latin typeface="Ebrima"/>
                <a:cs typeface="Ebrima"/>
              </a:rPr>
              <a:t>is</a:t>
            </a:r>
            <a:r>
              <a:rPr sz="2358" spc="-45" dirty="0">
                <a:latin typeface="Ebrima"/>
                <a:cs typeface="Ebrima"/>
              </a:rPr>
              <a:t> </a:t>
            </a:r>
            <a:r>
              <a:rPr sz="2358" dirty="0">
                <a:latin typeface="Ebrima"/>
                <a:cs typeface="Ebrima"/>
              </a:rPr>
              <a:t>a  </a:t>
            </a:r>
            <a:r>
              <a:rPr sz="2358" spc="-5" dirty="0">
                <a:latin typeface="Ebrima"/>
                <a:cs typeface="Ebrima"/>
              </a:rPr>
              <a:t>function </a:t>
            </a:r>
            <a:r>
              <a:rPr sz="2358" dirty="0">
                <a:latin typeface="Ebrima"/>
                <a:cs typeface="Ebrima"/>
              </a:rPr>
              <a:t>of</a:t>
            </a:r>
            <a:r>
              <a:rPr sz="2358" spc="-41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itself</a:t>
            </a:r>
            <a:endParaRPr sz="2358" dirty="0">
              <a:latin typeface="Ebrima"/>
              <a:cs typeface="Ebrima"/>
            </a:endParaRPr>
          </a:p>
          <a:p>
            <a:pPr marL="11516" marR="4607">
              <a:lnSpc>
                <a:spcPct val="132700"/>
              </a:lnSpc>
              <a:spcBef>
                <a:spcPts val="254"/>
              </a:spcBef>
            </a:pPr>
            <a:r>
              <a:rPr sz="2358" spc="-5" dirty="0">
                <a:latin typeface="Ebrima"/>
                <a:cs typeface="Ebrima"/>
              </a:rPr>
              <a:t>Require iteration</a:t>
            </a:r>
            <a:r>
              <a:rPr sz="2358" spc="-50" dirty="0">
                <a:latin typeface="Ebrima"/>
                <a:cs typeface="Ebrima"/>
              </a:rPr>
              <a:t> </a:t>
            </a:r>
            <a:r>
              <a:rPr sz="2358" dirty="0">
                <a:latin typeface="Ebrima"/>
                <a:cs typeface="Ebrima"/>
              </a:rPr>
              <a:t>to  </a:t>
            </a:r>
            <a:r>
              <a:rPr sz="2358" spc="-5" dirty="0">
                <a:latin typeface="Ebrima"/>
                <a:cs typeface="Ebrima"/>
              </a:rPr>
              <a:t>solve</a:t>
            </a:r>
            <a:endParaRPr sz="2358" dirty="0">
              <a:latin typeface="Ebrima"/>
              <a:cs typeface="Ebrima"/>
            </a:endParaRPr>
          </a:p>
          <a:p>
            <a:pPr marL="11516" marR="8061">
              <a:lnSpc>
                <a:spcPct val="132700"/>
              </a:lnSpc>
              <a:spcBef>
                <a:spcPts val="263"/>
              </a:spcBef>
            </a:pPr>
            <a:r>
              <a:rPr sz="2358" spc="-5" dirty="0">
                <a:latin typeface="Ebrima"/>
                <a:cs typeface="Ebrima"/>
              </a:rPr>
              <a:t>Reduces</a:t>
            </a:r>
            <a:r>
              <a:rPr sz="2358" spc="-45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simulation  speed</a:t>
            </a:r>
            <a:endParaRPr sz="2358" dirty="0">
              <a:latin typeface="Ebrima"/>
              <a:cs typeface="Ebri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839" y="5641970"/>
            <a:ext cx="1759702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76" spc="-5" dirty="0">
                <a:latin typeface="Ebrima"/>
                <a:cs typeface="Ebrima"/>
              </a:rPr>
              <a:t>algebraic</a:t>
            </a:r>
            <a:r>
              <a:rPr sz="2176" spc="-63" dirty="0">
                <a:latin typeface="Ebrima"/>
                <a:cs typeface="Ebrima"/>
              </a:rPr>
              <a:t> </a:t>
            </a:r>
            <a:r>
              <a:rPr sz="2176" spc="-5" dirty="0">
                <a:latin typeface="Ebrima"/>
                <a:cs typeface="Ebrima"/>
              </a:rPr>
              <a:t>loop</a:t>
            </a:r>
            <a:endParaRPr sz="2176">
              <a:latin typeface="Ebrima"/>
              <a:cs typeface="Ebri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9396" y="1800108"/>
            <a:ext cx="93283" cy="185001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134" spc="-82" dirty="0">
                <a:latin typeface="Arial"/>
                <a:cs typeface="Arial"/>
              </a:rPr>
              <a:t>a</a:t>
            </a:r>
            <a:endParaRPr sz="1134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5134" y="2003911"/>
            <a:ext cx="434204" cy="7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1" name="object 11"/>
          <p:cNvSpPr/>
          <p:nvPr/>
        </p:nvSpPr>
        <p:spPr>
          <a:xfrm>
            <a:off x="1583501" y="2039648"/>
            <a:ext cx="279848" cy="0"/>
          </a:xfrm>
          <a:custGeom>
            <a:avLst/>
            <a:gdLst/>
            <a:ahLst/>
            <a:cxnLst/>
            <a:rect l="l" t="t" r="r" b="b"/>
            <a:pathLst>
              <a:path w="308610">
                <a:moveTo>
                  <a:pt x="0" y="0"/>
                </a:moveTo>
                <a:lnTo>
                  <a:pt x="308610" y="0"/>
                </a:lnTo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2" name="object 12"/>
          <p:cNvSpPr/>
          <p:nvPr/>
        </p:nvSpPr>
        <p:spPr>
          <a:xfrm>
            <a:off x="1817284" y="2008555"/>
            <a:ext cx="46065" cy="62188"/>
          </a:xfrm>
          <a:custGeom>
            <a:avLst/>
            <a:gdLst/>
            <a:ahLst/>
            <a:cxnLst/>
            <a:rect l="l" t="t" r="r" b="b"/>
            <a:pathLst>
              <a:path w="50800" h="68580">
                <a:moveTo>
                  <a:pt x="0" y="0"/>
                </a:moveTo>
                <a:lnTo>
                  <a:pt x="0" y="68579"/>
                </a:lnTo>
                <a:lnTo>
                  <a:pt x="50800" y="342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3" name="object 13"/>
          <p:cNvSpPr/>
          <p:nvPr/>
        </p:nvSpPr>
        <p:spPr>
          <a:xfrm>
            <a:off x="1817284" y="2008555"/>
            <a:ext cx="46065" cy="62188"/>
          </a:xfrm>
          <a:custGeom>
            <a:avLst/>
            <a:gdLst/>
            <a:ahLst/>
            <a:cxnLst/>
            <a:rect l="l" t="t" r="r" b="b"/>
            <a:pathLst>
              <a:path w="50800" h="68580">
                <a:moveTo>
                  <a:pt x="50800" y="34289"/>
                </a:moveTo>
                <a:lnTo>
                  <a:pt x="0" y="68579"/>
                </a:lnTo>
                <a:lnTo>
                  <a:pt x="0" y="0"/>
                </a:lnTo>
                <a:lnTo>
                  <a:pt x="50800" y="34289"/>
                </a:lnTo>
                <a:close/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4" name="object 14"/>
          <p:cNvSpPr/>
          <p:nvPr/>
        </p:nvSpPr>
        <p:spPr>
          <a:xfrm>
            <a:off x="1508645" y="2039648"/>
            <a:ext cx="840695" cy="459503"/>
          </a:xfrm>
          <a:custGeom>
            <a:avLst/>
            <a:gdLst/>
            <a:ahLst/>
            <a:cxnLst/>
            <a:rect l="l" t="t" r="r" b="b"/>
            <a:pathLst>
              <a:path w="927100" h="506730">
                <a:moveTo>
                  <a:pt x="927100" y="0"/>
                </a:moveTo>
                <a:lnTo>
                  <a:pt x="927100" y="506730"/>
                </a:lnTo>
                <a:lnTo>
                  <a:pt x="0" y="506730"/>
                </a:lnTo>
                <a:lnTo>
                  <a:pt x="0" y="78739"/>
                </a:lnTo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5" name="object 15"/>
          <p:cNvSpPr/>
          <p:nvPr/>
        </p:nvSpPr>
        <p:spPr>
          <a:xfrm>
            <a:off x="1476362" y="2106407"/>
            <a:ext cx="64565" cy="59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6" name="object 16"/>
          <p:cNvSpPr/>
          <p:nvPr/>
        </p:nvSpPr>
        <p:spPr>
          <a:xfrm>
            <a:off x="1004227" y="2039648"/>
            <a:ext cx="438774" cy="0"/>
          </a:xfrm>
          <a:custGeom>
            <a:avLst/>
            <a:gdLst/>
            <a:ahLst/>
            <a:cxnLst/>
            <a:rect l="l" t="t" r="r" b="b"/>
            <a:pathLst>
              <a:path w="483869">
                <a:moveTo>
                  <a:pt x="0" y="0"/>
                </a:moveTo>
                <a:lnTo>
                  <a:pt x="483869" y="0"/>
                </a:lnTo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object 17"/>
          <p:cNvSpPr/>
          <p:nvPr/>
        </p:nvSpPr>
        <p:spPr>
          <a:xfrm>
            <a:off x="1396936" y="2008555"/>
            <a:ext cx="46065" cy="62188"/>
          </a:xfrm>
          <a:custGeom>
            <a:avLst/>
            <a:gdLst/>
            <a:ahLst/>
            <a:cxnLst/>
            <a:rect l="l" t="t" r="r" b="b"/>
            <a:pathLst>
              <a:path w="50800" h="68580">
                <a:moveTo>
                  <a:pt x="0" y="0"/>
                </a:moveTo>
                <a:lnTo>
                  <a:pt x="0" y="68579"/>
                </a:lnTo>
                <a:lnTo>
                  <a:pt x="50800" y="342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8" name="object 18"/>
          <p:cNvSpPr/>
          <p:nvPr/>
        </p:nvSpPr>
        <p:spPr>
          <a:xfrm>
            <a:off x="1396936" y="2008555"/>
            <a:ext cx="46065" cy="62188"/>
          </a:xfrm>
          <a:custGeom>
            <a:avLst/>
            <a:gdLst/>
            <a:ahLst/>
            <a:cxnLst/>
            <a:rect l="l" t="t" r="r" b="b"/>
            <a:pathLst>
              <a:path w="50800" h="68580">
                <a:moveTo>
                  <a:pt x="50800" y="34289"/>
                </a:moveTo>
                <a:lnTo>
                  <a:pt x="0" y="68579"/>
                </a:lnTo>
                <a:lnTo>
                  <a:pt x="0" y="0"/>
                </a:lnTo>
                <a:lnTo>
                  <a:pt x="50800" y="34289"/>
                </a:lnTo>
                <a:close/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9" name="object 19"/>
          <p:cNvSpPr/>
          <p:nvPr/>
        </p:nvSpPr>
        <p:spPr>
          <a:xfrm>
            <a:off x="2844544" y="2039648"/>
            <a:ext cx="429560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710" y="0"/>
                </a:lnTo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0" name="object 20"/>
          <p:cNvSpPr/>
          <p:nvPr/>
        </p:nvSpPr>
        <p:spPr>
          <a:xfrm>
            <a:off x="3228039" y="2008555"/>
            <a:ext cx="46065" cy="62188"/>
          </a:xfrm>
          <a:custGeom>
            <a:avLst/>
            <a:gdLst/>
            <a:ahLst/>
            <a:cxnLst/>
            <a:rect l="l" t="t" r="r" b="b"/>
            <a:pathLst>
              <a:path w="50800" h="68580">
                <a:moveTo>
                  <a:pt x="0" y="0"/>
                </a:moveTo>
                <a:lnTo>
                  <a:pt x="0" y="68579"/>
                </a:lnTo>
                <a:lnTo>
                  <a:pt x="50800" y="342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1" name="object 21"/>
          <p:cNvSpPr/>
          <p:nvPr/>
        </p:nvSpPr>
        <p:spPr>
          <a:xfrm>
            <a:off x="3228039" y="2008555"/>
            <a:ext cx="46065" cy="62188"/>
          </a:xfrm>
          <a:custGeom>
            <a:avLst/>
            <a:gdLst/>
            <a:ahLst/>
            <a:cxnLst/>
            <a:rect l="l" t="t" r="r" b="b"/>
            <a:pathLst>
              <a:path w="50800" h="68580">
                <a:moveTo>
                  <a:pt x="50800" y="34289"/>
                </a:moveTo>
                <a:lnTo>
                  <a:pt x="0" y="68579"/>
                </a:lnTo>
                <a:lnTo>
                  <a:pt x="0" y="0"/>
                </a:lnTo>
                <a:lnTo>
                  <a:pt x="50800" y="34289"/>
                </a:lnTo>
                <a:close/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2" name="object 22"/>
          <p:cNvSpPr txBox="1"/>
          <p:nvPr/>
        </p:nvSpPr>
        <p:spPr>
          <a:xfrm>
            <a:off x="917854" y="1953276"/>
            <a:ext cx="93283" cy="185001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134" spc="-82" dirty="0">
                <a:latin typeface="Arial"/>
                <a:cs typeface="Arial"/>
              </a:rPr>
              <a:t>u</a:t>
            </a:r>
            <a:endParaRPr sz="113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00592" y="1953276"/>
            <a:ext cx="86373" cy="185001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134" spc="-73" dirty="0">
                <a:latin typeface="Arial"/>
                <a:cs typeface="Arial"/>
              </a:rPr>
              <a:t>x</a:t>
            </a:r>
            <a:endParaRPr sz="113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7781" y="1953276"/>
            <a:ext cx="126104" cy="185001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L="11516">
              <a:spcBef>
                <a:spcPts val="82"/>
              </a:spcBef>
            </a:pPr>
            <a:r>
              <a:rPr sz="1134" u="sng" spc="-3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34" u="sng" spc="-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3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64695" y="1886481"/>
            <a:ext cx="279848" cy="241820"/>
          </a:xfrm>
          <a:prstGeom prst="rect">
            <a:avLst/>
          </a:prstGeom>
          <a:solidFill>
            <a:srgbClr val="E5E5E5"/>
          </a:solidFill>
          <a:ln w="10241">
            <a:solidFill>
              <a:srgbClr val="000000"/>
            </a:solidFill>
          </a:ln>
        </p:spPr>
        <p:txBody>
          <a:bodyPr vert="horz" wrap="square" lIns="0" tIns="11516" rIns="0" bIns="0" rtlCol="0">
            <a:spAutoFit/>
          </a:bodyPr>
          <a:lstStyle/>
          <a:p>
            <a:pPr marL="102496">
              <a:spcBef>
                <a:spcPts val="91"/>
              </a:spcBef>
            </a:pPr>
            <a:r>
              <a:rPr sz="1496" spc="317" dirty="0">
                <a:solidFill>
                  <a:srgbClr val="0000FF"/>
                </a:solidFill>
                <a:latin typeface="Symbol"/>
                <a:cs typeface="Symbol"/>
              </a:rPr>
              <a:t></a:t>
            </a:r>
            <a:endParaRPr sz="1496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63349" y="1886480"/>
            <a:ext cx="280999" cy="306336"/>
          </a:xfrm>
          <a:custGeom>
            <a:avLst/>
            <a:gdLst/>
            <a:ahLst/>
            <a:cxnLst/>
            <a:rect l="l" t="t" r="r" b="b"/>
            <a:pathLst>
              <a:path w="309880" h="337819">
                <a:moveTo>
                  <a:pt x="0" y="0"/>
                </a:moveTo>
                <a:lnTo>
                  <a:pt x="309879" y="0"/>
                </a:lnTo>
                <a:lnTo>
                  <a:pt x="309879" y="337820"/>
                </a:lnTo>
                <a:lnTo>
                  <a:pt x="0" y="337820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 w="10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object 27"/>
          <p:cNvSpPr txBox="1"/>
          <p:nvPr/>
        </p:nvSpPr>
        <p:spPr>
          <a:xfrm>
            <a:off x="1863349" y="1886481"/>
            <a:ext cx="280999" cy="240732"/>
          </a:xfrm>
          <a:prstGeom prst="rect">
            <a:avLst/>
          </a:prstGeom>
          <a:ln w="10241">
            <a:noFill/>
          </a:ln>
        </p:spPr>
        <p:txBody>
          <a:bodyPr vert="horz" wrap="square" lIns="0" tIns="79463" rIns="0" bIns="0" rtlCol="0">
            <a:spAutoFit/>
          </a:bodyPr>
          <a:lstStyle/>
          <a:p>
            <a:pPr marL="103647">
              <a:spcBef>
                <a:spcPts val="626"/>
              </a:spcBef>
            </a:pPr>
            <a:r>
              <a:rPr sz="1043" b="1" spc="-86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endParaRPr sz="1043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30913" y="2018919"/>
            <a:ext cx="36852" cy="40307"/>
          </a:xfrm>
          <a:custGeom>
            <a:avLst/>
            <a:gdLst/>
            <a:ahLst/>
            <a:cxnLst/>
            <a:rect l="l" t="t" r="r" b="b"/>
            <a:pathLst>
              <a:path w="40639" h="44450">
                <a:moveTo>
                  <a:pt x="24130" y="0"/>
                </a:moveTo>
                <a:lnTo>
                  <a:pt x="16509" y="0"/>
                </a:lnTo>
                <a:lnTo>
                  <a:pt x="12700" y="1270"/>
                </a:lnTo>
                <a:lnTo>
                  <a:pt x="10159" y="3810"/>
                </a:lnTo>
                <a:lnTo>
                  <a:pt x="6350" y="5080"/>
                </a:lnTo>
                <a:lnTo>
                  <a:pt x="5080" y="7620"/>
                </a:lnTo>
                <a:lnTo>
                  <a:pt x="2539" y="11430"/>
                </a:lnTo>
                <a:lnTo>
                  <a:pt x="1269" y="15240"/>
                </a:lnTo>
                <a:lnTo>
                  <a:pt x="0" y="17780"/>
                </a:lnTo>
                <a:lnTo>
                  <a:pt x="0" y="26670"/>
                </a:lnTo>
                <a:lnTo>
                  <a:pt x="1269" y="30480"/>
                </a:lnTo>
                <a:lnTo>
                  <a:pt x="2539" y="33020"/>
                </a:lnTo>
                <a:lnTo>
                  <a:pt x="5080" y="36830"/>
                </a:lnTo>
                <a:lnTo>
                  <a:pt x="6350" y="39370"/>
                </a:lnTo>
                <a:lnTo>
                  <a:pt x="10159" y="41910"/>
                </a:lnTo>
                <a:lnTo>
                  <a:pt x="12700" y="44450"/>
                </a:lnTo>
                <a:lnTo>
                  <a:pt x="26669" y="44450"/>
                </a:lnTo>
                <a:lnTo>
                  <a:pt x="34289" y="39370"/>
                </a:lnTo>
                <a:lnTo>
                  <a:pt x="36830" y="36830"/>
                </a:lnTo>
                <a:lnTo>
                  <a:pt x="38100" y="33020"/>
                </a:lnTo>
                <a:lnTo>
                  <a:pt x="39369" y="30480"/>
                </a:lnTo>
                <a:lnTo>
                  <a:pt x="40639" y="26670"/>
                </a:lnTo>
                <a:lnTo>
                  <a:pt x="40639" y="17780"/>
                </a:lnTo>
                <a:lnTo>
                  <a:pt x="39369" y="15240"/>
                </a:lnTo>
                <a:lnTo>
                  <a:pt x="36830" y="7620"/>
                </a:lnTo>
                <a:lnTo>
                  <a:pt x="34289" y="5080"/>
                </a:lnTo>
                <a:lnTo>
                  <a:pt x="30480" y="3810"/>
                </a:lnTo>
                <a:lnTo>
                  <a:pt x="26669" y="1270"/>
                </a:lnTo>
                <a:lnTo>
                  <a:pt x="24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9" name="object 29"/>
          <p:cNvSpPr/>
          <p:nvPr/>
        </p:nvSpPr>
        <p:spPr>
          <a:xfrm>
            <a:off x="2321701" y="2008555"/>
            <a:ext cx="36852" cy="41459"/>
          </a:xfrm>
          <a:custGeom>
            <a:avLst/>
            <a:gdLst/>
            <a:ahLst/>
            <a:cxnLst/>
            <a:rect l="l" t="t" r="r" b="b"/>
            <a:pathLst>
              <a:path w="40639" h="45719">
                <a:moveTo>
                  <a:pt x="40640" y="22860"/>
                </a:moveTo>
                <a:lnTo>
                  <a:pt x="40640" y="22860"/>
                </a:lnTo>
                <a:lnTo>
                  <a:pt x="40640" y="17779"/>
                </a:lnTo>
                <a:lnTo>
                  <a:pt x="39369" y="16510"/>
                </a:lnTo>
                <a:lnTo>
                  <a:pt x="39369" y="15239"/>
                </a:lnTo>
                <a:lnTo>
                  <a:pt x="39369" y="13970"/>
                </a:lnTo>
                <a:lnTo>
                  <a:pt x="39369" y="12700"/>
                </a:lnTo>
                <a:lnTo>
                  <a:pt x="38100" y="12700"/>
                </a:lnTo>
                <a:lnTo>
                  <a:pt x="38100" y="11429"/>
                </a:lnTo>
                <a:lnTo>
                  <a:pt x="36830" y="10160"/>
                </a:lnTo>
                <a:lnTo>
                  <a:pt x="36830" y="8889"/>
                </a:lnTo>
                <a:lnTo>
                  <a:pt x="35560" y="8889"/>
                </a:lnTo>
                <a:lnTo>
                  <a:pt x="35560" y="7620"/>
                </a:lnTo>
                <a:lnTo>
                  <a:pt x="34290" y="6350"/>
                </a:lnTo>
                <a:lnTo>
                  <a:pt x="33019" y="5079"/>
                </a:lnTo>
                <a:lnTo>
                  <a:pt x="31750" y="3810"/>
                </a:lnTo>
                <a:lnTo>
                  <a:pt x="30480" y="3810"/>
                </a:lnTo>
                <a:lnTo>
                  <a:pt x="30480" y="2539"/>
                </a:lnTo>
                <a:lnTo>
                  <a:pt x="29210" y="2539"/>
                </a:lnTo>
                <a:lnTo>
                  <a:pt x="27940" y="2539"/>
                </a:lnTo>
                <a:lnTo>
                  <a:pt x="26669" y="1270"/>
                </a:lnTo>
                <a:lnTo>
                  <a:pt x="25400" y="1270"/>
                </a:lnTo>
                <a:lnTo>
                  <a:pt x="24130" y="1270"/>
                </a:lnTo>
                <a:lnTo>
                  <a:pt x="22860" y="1270"/>
                </a:lnTo>
                <a:lnTo>
                  <a:pt x="22860" y="0"/>
                </a:lnTo>
                <a:lnTo>
                  <a:pt x="21590" y="0"/>
                </a:lnTo>
                <a:lnTo>
                  <a:pt x="20319" y="0"/>
                </a:lnTo>
                <a:lnTo>
                  <a:pt x="19050" y="0"/>
                </a:lnTo>
                <a:lnTo>
                  <a:pt x="17780" y="0"/>
                </a:lnTo>
                <a:lnTo>
                  <a:pt x="17780" y="1270"/>
                </a:lnTo>
                <a:lnTo>
                  <a:pt x="16510" y="1270"/>
                </a:lnTo>
                <a:lnTo>
                  <a:pt x="15240" y="1270"/>
                </a:lnTo>
                <a:lnTo>
                  <a:pt x="13969" y="1270"/>
                </a:lnTo>
                <a:lnTo>
                  <a:pt x="13969" y="2539"/>
                </a:lnTo>
                <a:lnTo>
                  <a:pt x="12700" y="2539"/>
                </a:lnTo>
                <a:lnTo>
                  <a:pt x="11430" y="2539"/>
                </a:lnTo>
                <a:lnTo>
                  <a:pt x="11430" y="3810"/>
                </a:lnTo>
                <a:lnTo>
                  <a:pt x="10160" y="3810"/>
                </a:lnTo>
                <a:lnTo>
                  <a:pt x="8890" y="5079"/>
                </a:lnTo>
                <a:lnTo>
                  <a:pt x="7619" y="6350"/>
                </a:lnTo>
                <a:lnTo>
                  <a:pt x="6350" y="6350"/>
                </a:lnTo>
                <a:lnTo>
                  <a:pt x="5080" y="7620"/>
                </a:lnTo>
                <a:lnTo>
                  <a:pt x="5080" y="8889"/>
                </a:lnTo>
                <a:lnTo>
                  <a:pt x="3810" y="8889"/>
                </a:lnTo>
                <a:lnTo>
                  <a:pt x="3810" y="10160"/>
                </a:lnTo>
                <a:lnTo>
                  <a:pt x="2540" y="11429"/>
                </a:lnTo>
                <a:lnTo>
                  <a:pt x="2540" y="12700"/>
                </a:lnTo>
                <a:lnTo>
                  <a:pt x="1269" y="13970"/>
                </a:lnTo>
                <a:lnTo>
                  <a:pt x="1269" y="15239"/>
                </a:lnTo>
                <a:lnTo>
                  <a:pt x="1269" y="16510"/>
                </a:lnTo>
                <a:lnTo>
                  <a:pt x="1269" y="17779"/>
                </a:lnTo>
                <a:lnTo>
                  <a:pt x="0" y="19050"/>
                </a:lnTo>
                <a:lnTo>
                  <a:pt x="0" y="20320"/>
                </a:lnTo>
                <a:lnTo>
                  <a:pt x="0" y="21589"/>
                </a:lnTo>
                <a:lnTo>
                  <a:pt x="0" y="22860"/>
                </a:lnTo>
                <a:lnTo>
                  <a:pt x="0" y="27939"/>
                </a:lnTo>
                <a:lnTo>
                  <a:pt x="1269" y="29210"/>
                </a:lnTo>
                <a:lnTo>
                  <a:pt x="1269" y="31750"/>
                </a:lnTo>
                <a:lnTo>
                  <a:pt x="2540" y="33020"/>
                </a:lnTo>
                <a:lnTo>
                  <a:pt x="2540" y="34289"/>
                </a:lnTo>
                <a:lnTo>
                  <a:pt x="2540" y="35560"/>
                </a:lnTo>
                <a:lnTo>
                  <a:pt x="3810" y="36829"/>
                </a:lnTo>
                <a:lnTo>
                  <a:pt x="5080" y="38100"/>
                </a:lnTo>
                <a:lnTo>
                  <a:pt x="5080" y="39370"/>
                </a:lnTo>
                <a:lnTo>
                  <a:pt x="6350" y="39370"/>
                </a:lnTo>
                <a:lnTo>
                  <a:pt x="7619" y="40639"/>
                </a:lnTo>
                <a:lnTo>
                  <a:pt x="8890" y="40639"/>
                </a:lnTo>
                <a:lnTo>
                  <a:pt x="8890" y="41910"/>
                </a:lnTo>
                <a:lnTo>
                  <a:pt x="10160" y="41910"/>
                </a:lnTo>
                <a:lnTo>
                  <a:pt x="11430" y="43179"/>
                </a:lnTo>
                <a:lnTo>
                  <a:pt x="12700" y="44450"/>
                </a:lnTo>
                <a:lnTo>
                  <a:pt x="13969" y="44450"/>
                </a:lnTo>
                <a:lnTo>
                  <a:pt x="15240" y="44450"/>
                </a:lnTo>
                <a:lnTo>
                  <a:pt x="16510" y="45720"/>
                </a:lnTo>
                <a:lnTo>
                  <a:pt x="17780" y="45720"/>
                </a:lnTo>
                <a:lnTo>
                  <a:pt x="19050" y="45720"/>
                </a:lnTo>
                <a:lnTo>
                  <a:pt x="20319" y="45720"/>
                </a:lnTo>
                <a:lnTo>
                  <a:pt x="22860" y="45720"/>
                </a:lnTo>
                <a:lnTo>
                  <a:pt x="24130" y="45720"/>
                </a:lnTo>
                <a:lnTo>
                  <a:pt x="25400" y="44450"/>
                </a:lnTo>
                <a:lnTo>
                  <a:pt x="26669" y="44450"/>
                </a:lnTo>
                <a:lnTo>
                  <a:pt x="27940" y="44450"/>
                </a:lnTo>
                <a:lnTo>
                  <a:pt x="29210" y="44450"/>
                </a:lnTo>
                <a:lnTo>
                  <a:pt x="30480" y="43179"/>
                </a:lnTo>
                <a:lnTo>
                  <a:pt x="31750" y="41910"/>
                </a:lnTo>
                <a:lnTo>
                  <a:pt x="33019" y="41910"/>
                </a:lnTo>
                <a:lnTo>
                  <a:pt x="33019" y="40639"/>
                </a:lnTo>
                <a:lnTo>
                  <a:pt x="34290" y="40639"/>
                </a:lnTo>
                <a:lnTo>
                  <a:pt x="34290" y="39370"/>
                </a:lnTo>
                <a:lnTo>
                  <a:pt x="35560" y="39370"/>
                </a:lnTo>
                <a:lnTo>
                  <a:pt x="35560" y="38100"/>
                </a:lnTo>
                <a:lnTo>
                  <a:pt x="36830" y="36829"/>
                </a:lnTo>
                <a:lnTo>
                  <a:pt x="38100" y="35560"/>
                </a:lnTo>
                <a:lnTo>
                  <a:pt x="38100" y="34289"/>
                </a:lnTo>
                <a:lnTo>
                  <a:pt x="39369" y="33020"/>
                </a:lnTo>
                <a:lnTo>
                  <a:pt x="39369" y="31750"/>
                </a:lnTo>
                <a:lnTo>
                  <a:pt x="39369" y="29210"/>
                </a:lnTo>
                <a:lnTo>
                  <a:pt x="40640" y="29210"/>
                </a:lnTo>
                <a:lnTo>
                  <a:pt x="40640" y="27939"/>
                </a:lnTo>
                <a:lnTo>
                  <a:pt x="40640" y="26670"/>
                </a:lnTo>
                <a:lnTo>
                  <a:pt x="40640" y="25400"/>
                </a:lnTo>
                <a:lnTo>
                  <a:pt x="40640" y="24129"/>
                </a:lnTo>
                <a:lnTo>
                  <a:pt x="40640" y="22860"/>
                </a:lnTo>
                <a:close/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0" name="object 30"/>
          <p:cNvSpPr/>
          <p:nvPr/>
        </p:nvSpPr>
        <p:spPr>
          <a:xfrm>
            <a:off x="1429144" y="1953239"/>
            <a:ext cx="145143" cy="157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1" name="object 31"/>
          <p:cNvSpPr/>
          <p:nvPr/>
        </p:nvSpPr>
        <p:spPr>
          <a:xfrm>
            <a:off x="1331292" y="1917575"/>
            <a:ext cx="74856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550" y="0"/>
                </a:lnTo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2" name="object 32"/>
          <p:cNvSpPr/>
          <p:nvPr/>
        </p:nvSpPr>
        <p:spPr>
          <a:xfrm>
            <a:off x="1369297" y="1876116"/>
            <a:ext cx="0" cy="81766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102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3" name="object 33"/>
          <p:cNvSpPr txBox="1"/>
          <p:nvPr/>
        </p:nvSpPr>
        <p:spPr>
          <a:xfrm>
            <a:off x="950101" y="2720266"/>
            <a:ext cx="2334945" cy="815558"/>
          </a:xfrm>
          <a:prstGeom prst="rect">
            <a:avLst/>
          </a:prstGeom>
        </p:spPr>
        <p:txBody>
          <a:bodyPr vert="horz" wrap="square" lIns="0" tIns="10365" rIns="0" bIns="0" rtlCol="0">
            <a:spAutoFit/>
          </a:bodyPr>
          <a:lstStyle/>
          <a:p>
            <a:pPr marR="190020" algn="r">
              <a:lnSpc>
                <a:spcPts val="1220"/>
              </a:lnSpc>
              <a:spcBef>
                <a:spcPts val="82"/>
              </a:spcBef>
            </a:pPr>
            <a:r>
              <a:rPr sz="1315" i="1" spc="-9" dirty="0">
                <a:latin typeface="Times New Roman"/>
                <a:cs typeface="Times New Roman"/>
              </a:rPr>
              <a:t>kT</a:t>
            </a:r>
            <a:endParaRPr sz="1315" dirty="0">
              <a:latin typeface="Times New Roman"/>
              <a:cs typeface="Times New Roman"/>
            </a:endParaRPr>
          </a:p>
          <a:p>
            <a:pPr marR="147409" algn="r">
              <a:lnSpc>
                <a:spcPts val="3449"/>
              </a:lnSpc>
              <a:tabLst>
                <a:tab pos="1934173" algn="l"/>
              </a:tabLst>
            </a:pPr>
            <a:r>
              <a:rPr sz="2176" i="1" spc="181" dirty="0">
                <a:latin typeface="Times New Roman"/>
                <a:cs typeface="Times New Roman"/>
              </a:rPr>
              <a:t>x</a:t>
            </a:r>
            <a:r>
              <a:rPr sz="2176" spc="172" dirty="0">
                <a:latin typeface="Lucida Sans Unicode"/>
                <a:cs typeface="Lucida Sans Unicode"/>
              </a:rPr>
              <a:t>(</a:t>
            </a:r>
            <a:r>
              <a:rPr sz="2176" i="1" dirty="0">
                <a:latin typeface="Times New Roman"/>
                <a:cs typeface="Times New Roman"/>
              </a:rPr>
              <a:t>t</a:t>
            </a:r>
            <a:r>
              <a:rPr sz="2176" i="1" spc="-336" dirty="0">
                <a:latin typeface="Times New Roman"/>
                <a:cs typeface="Times New Roman"/>
              </a:rPr>
              <a:t> </a:t>
            </a:r>
            <a:r>
              <a:rPr sz="2176" spc="36" dirty="0">
                <a:latin typeface="Lucida Sans Unicode"/>
                <a:cs typeface="Lucida Sans Unicode"/>
              </a:rPr>
              <a:t>)</a:t>
            </a:r>
            <a:r>
              <a:rPr sz="2176" spc="159" dirty="0">
                <a:latin typeface="Lucida Sans Unicode"/>
                <a:cs typeface="Lucida Sans Unicode"/>
              </a:rPr>
              <a:t>=</a:t>
            </a:r>
            <a:r>
              <a:rPr sz="2176" i="1" dirty="0">
                <a:latin typeface="Times New Roman"/>
                <a:cs typeface="Times New Roman"/>
              </a:rPr>
              <a:t>x</a:t>
            </a:r>
            <a:r>
              <a:rPr sz="2176" i="1" spc="-290" dirty="0">
                <a:latin typeface="Times New Roman"/>
                <a:cs typeface="Times New Roman"/>
              </a:rPr>
              <a:t> </a:t>
            </a:r>
            <a:r>
              <a:rPr sz="2176" spc="172" dirty="0">
                <a:latin typeface="Lucida Sans Unicode"/>
                <a:cs typeface="Lucida Sans Unicode"/>
              </a:rPr>
              <a:t>(</a:t>
            </a:r>
            <a:r>
              <a:rPr sz="2176" i="1" dirty="0">
                <a:latin typeface="Times New Roman"/>
                <a:cs typeface="Times New Roman"/>
              </a:rPr>
              <a:t>k</a:t>
            </a:r>
            <a:r>
              <a:rPr sz="2176" i="1" spc="-290" dirty="0">
                <a:latin typeface="Times New Roman"/>
                <a:cs typeface="Times New Roman"/>
              </a:rPr>
              <a:t> </a:t>
            </a:r>
            <a:r>
              <a:rPr sz="2176" spc="32" dirty="0">
                <a:latin typeface="Lucida Sans Unicode"/>
                <a:cs typeface="Lucida Sans Unicode"/>
              </a:rPr>
              <a:t>−</a:t>
            </a:r>
            <a:r>
              <a:rPr sz="2176" spc="136" dirty="0">
                <a:latin typeface="Times New Roman"/>
                <a:cs typeface="Times New Roman"/>
              </a:rPr>
              <a:t>1</a:t>
            </a:r>
            <a:r>
              <a:rPr sz="2176" spc="27" dirty="0">
                <a:latin typeface="Lucida Sans Unicode"/>
                <a:cs typeface="Lucida Sans Unicode"/>
              </a:rPr>
              <a:t>)</a:t>
            </a:r>
            <a:r>
              <a:rPr sz="2176" spc="-462" dirty="0">
                <a:latin typeface="Lucida Sans Unicode"/>
                <a:cs typeface="Lucida Sans Unicode"/>
              </a:rPr>
              <a:t>+</a:t>
            </a:r>
            <a:r>
              <a:rPr sz="2176" dirty="0">
                <a:latin typeface="Lucida Sans Unicode"/>
                <a:cs typeface="Lucida Sans Unicode"/>
              </a:rPr>
              <a:t>	</a:t>
            </a:r>
            <a:r>
              <a:rPr sz="4761" baseline="-4761" dirty="0">
                <a:latin typeface="Lucida Sans Unicode"/>
                <a:cs typeface="Lucida Sans Unicode"/>
              </a:rPr>
              <a:t>∫</a:t>
            </a:r>
          </a:p>
          <a:p>
            <a:pPr marR="4607" algn="r">
              <a:spcBef>
                <a:spcPts val="91"/>
              </a:spcBef>
            </a:pPr>
            <a:r>
              <a:rPr sz="1315" spc="109" dirty="0">
                <a:latin typeface="Lucida Sans Unicode"/>
                <a:cs typeface="Lucida Sans Unicode"/>
              </a:rPr>
              <a:t>(</a:t>
            </a:r>
            <a:r>
              <a:rPr sz="1315" i="1" spc="91" dirty="0">
                <a:latin typeface="Times New Roman"/>
                <a:cs typeface="Times New Roman"/>
              </a:rPr>
              <a:t>k</a:t>
            </a:r>
            <a:r>
              <a:rPr sz="1315" spc="36" dirty="0">
                <a:latin typeface="Lucida Sans Unicode"/>
                <a:cs typeface="Lucida Sans Unicode"/>
              </a:rPr>
              <a:t>−</a:t>
            </a:r>
            <a:r>
              <a:rPr sz="1315" spc="18" dirty="0">
                <a:latin typeface="Times New Roman"/>
                <a:cs typeface="Times New Roman"/>
              </a:rPr>
              <a:t>1</a:t>
            </a:r>
            <a:r>
              <a:rPr sz="1315" spc="109" dirty="0">
                <a:latin typeface="Lucida Sans Unicode"/>
                <a:cs typeface="Lucida Sans Unicode"/>
              </a:rPr>
              <a:t>)</a:t>
            </a:r>
            <a:r>
              <a:rPr sz="1315" i="1" spc="-9" dirty="0">
                <a:latin typeface="Times New Roman"/>
                <a:cs typeface="Times New Roman"/>
              </a:rPr>
              <a:t>T</a:t>
            </a:r>
            <a:endParaRPr sz="1315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03088" y="2955201"/>
            <a:ext cx="1326686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76" i="1" dirty="0">
                <a:latin typeface="Times New Roman"/>
                <a:cs typeface="Times New Roman"/>
              </a:rPr>
              <a:t>f</a:t>
            </a:r>
            <a:r>
              <a:rPr sz="2176" i="1" spc="113" dirty="0">
                <a:latin typeface="Times New Roman"/>
                <a:cs typeface="Times New Roman"/>
              </a:rPr>
              <a:t> </a:t>
            </a:r>
            <a:r>
              <a:rPr sz="2176" spc="27" dirty="0">
                <a:latin typeface="Lucida Sans Unicode"/>
                <a:cs typeface="Lucida Sans Unicode"/>
              </a:rPr>
              <a:t>(</a:t>
            </a:r>
            <a:r>
              <a:rPr sz="2176" spc="-413" dirty="0">
                <a:latin typeface="Lucida Sans Unicode"/>
                <a:cs typeface="Lucida Sans Unicode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x</a:t>
            </a:r>
            <a:r>
              <a:rPr sz="2176" i="1" spc="-168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,</a:t>
            </a:r>
            <a:r>
              <a:rPr sz="2176" i="1" spc="-281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u</a:t>
            </a:r>
            <a:r>
              <a:rPr sz="2176" i="1" spc="-150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,</a:t>
            </a:r>
            <a:r>
              <a:rPr sz="2176" i="1" spc="-281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t</a:t>
            </a:r>
            <a:r>
              <a:rPr sz="2176" i="1" spc="-345" dirty="0">
                <a:latin typeface="Times New Roman"/>
                <a:cs typeface="Times New Roman"/>
              </a:rPr>
              <a:t> </a:t>
            </a:r>
            <a:r>
              <a:rPr sz="2176" spc="27" dirty="0">
                <a:latin typeface="Lucida Sans Unicode"/>
                <a:cs typeface="Lucida Sans Unicode"/>
              </a:rPr>
              <a:t>)</a:t>
            </a:r>
            <a:r>
              <a:rPr sz="2176" spc="-485" dirty="0">
                <a:latin typeface="Lucida Sans Unicode"/>
                <a:cs typeface="Lucida Sans Unicode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dt</a:t>
            </a:r>
            <a:endParaRPr sz="2176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57010" y="3696855"/>
            <a:ext cx="1456821" cy="68129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76" i="1" dirty="0">
                <a:latin typeface="Times New Roman"/>
                <a:cs typeface="Times New Roman"/>
              </a:rPr>
              <a:t>f</a:t>
            </a:r>
            <a:r>
              <a:rPr sz="2176" i="1" spc="118" dirty="0">
                <a:latin typeface="Times New Roman"/>
                <a:cs typeface="Times New Roman"/>
              </a:rPr>
              <a:t> </a:t>
            </a:r>
            <a:r>
              <a:rPr sz="2176" spc="27" dirty="0">
                <a:latin typeface="Lucida Sans Unicode"/>
                <a:cs typeface="Lucida Sans Unicode"/>
              </a:rPr>
              <a:t>(</a:t>
            </a:r>
            <a:r>
              <a:rPr sz="2176" spc="-422" dirty="0">
                <a:latin typeface="Lucida Sans Unicode"/>
                <a:cs typeface="Lucida Sans Unicode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x</a:t>
            </a:r>
            <a:r>
              <a:rPr sz="2176" i="1" spc="-168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,</a:t>
            </a:r>
            <a:r>
              <a:rPr sz="2176" i="1" spc="-281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u</a:t>
            </a:r>
            <a:r>
              <a:rPr sz="2176" i="1" spc="-150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,</a:t>
            </a:r>
            <a:r>
              <a:rPr sz="2176" i="1" spc="-281" dirty="0">
                <a:latin typeface="Times New Roman"/>
                <a:cs typeface="Times New Roman"/>
              </a:rPr>
              <a:t> </a:t>
            </a:r>
            <a:r>
              <a:rPr sz="2176" i="1" dirty="0">
                <a:latin typeface="Times New Roman"/>
                <a:cs typeface="Times New Roman"/>
              </a:rPr>
              <a:t>t</a:t>
            </a:r>
            <a:r>
              <a:rPr sz="2176" i="1" spc="-345" dirty="0">
                <a:latin typeface="Times New Roman"/>
                <a:cs typeface="Times New Roman"/>
              </a:rPr>
              <a:t> </a:t>
            </a:r>
            <a:r>
              <a:rPr sz="2176" spc="45" dirty="0">
                <a:latin typeface="Lucida Sans Unicode"/>
                <a:cs typeface="Lucida Sans Unicode"/>
              </a:rPr>
              <a:t>)=</a:t>
            </a:r>
            <a:r>
              <a:rPr sz="2176" i="1" spc="45" dirty="0">
                <a:latin typeface="Times New Roman"/>
                <a:cs typeface="Times New Roman"/>
              </a:rPr>
              <a:t>a</a:t>
            </a:r>
            <a:endParaRPr sz="2176" dirty="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1982" y="4413173"/>
            <a:ext cx="1180428" cy="346464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176" i="1" spc="54" dirty="0">
                <a:latin typeface="Times New Roman"/>
                <a:cs typeface="Times New Roman"/>
              </a:rPr>
              <a:t>a</a:t>
            </a:r>
            <a:r>
              <a:rPr sz="2176" spc="54" dirty="0">
                <a:latin typeface="Lucida Sans Unicode"/>
                <a:cs typeface="Lucida Sans Unicode"/>
              </a:rPr>
              <a:t>=</a:t>
            </a:r>
            <a:r>
              <a:rPr sz="2176" i="1" spc="54" dirty="0">
                <a:latin typeface="Times New Roman"/>
                <a:cs typeface="Times New Roman"/>
              </a:rPr>
              <a:t>k</a:t>
            </a:r>
            <a:r>
              <a:rPr sz="2176" spc="54" dirty="0">
                <a:latin typeface="Lucida Sans Unicode"/>
                <a:cs typeface="Lucida Sans Unicode"/>
              </a:rPr>
              <a:t>⋅</a:t>
            </a:r>
            <a:r>
              <a:rPr sz="2176" i="1" spc="54" dirty="0">
                <a:latin typeface="Times New Roman"/>
                <a:cs typeface="Times New Roman"/>
              </a:rPr>
              <a:t>u</a:t>
            </a:r>
            <a:r>
              <a:rPr sz="2176" spc="54" dirty="0">
                <a:latin typeface="Lucida Sans Unicode"/>
                <a:cs typeface="Lucida Sans Unicode"/>
              </a:rPr>
              <a:t>−</a:t>
            </a:r>
            <a:r>
              <a:rPr sz="2176" i="1" spc="54" dirty="0">
                <a:latin typeface="Times New Roman"/>
                <a:cs typeface="Times New Roman"/>
              </a:rPr>
              <a:t>a</a:t>
            </a:r>
            <a:endParaRPr sz="217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588107" y="5008570"/>
            <a:ext cx="11516" cy="430712"/>
          </a:xfrm>
          <a:custGeom>
            <a:avLst/>
            <a:gdLst/>
            <a:ahLst/>
            <a:cxnLst/>
            <a:rect l="l" t="t" r="r" b="b"/>
            <a:pathLst>
              <a:path w="12700" h="474979">
                <a:moveTo>
                  <a:pt x="12700" y="0"/>
                </a:moveTo>
                <a:lnTo>
                  <a:pt x="0" y="47498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8" name="object 38"/>
          <p:cNvSpPr/>
          <p:nvPr/>
        </p:nvSpPr>
        <p:spPr>
          <a:xfrm>
            <a:off x="1539738" y="5432371"/>
            <a:ext cx="97889" cy="14741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0" y="0"/>
                </a:moveTo>
                <a:lnTo>
                  <a:pt x="49530" y="162559"/>
                </a:lnTo>
                <a:lnTo>
                  <a:pt x="107950" y="25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325071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9FADF7-5430-4F6E-AF3B-96498463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Computer Controlled Systems</a:t>
            </a:r>
            <a:endParaRPr lang="en-GB" dirty="0"/>
          </a:p>
        </p:txBody>
      </p:sp>
      <p:sp>
        <p:nvSpPr>
          <p:cNvPr id="2" name="object 2"/>
          <p:cNvSpPr/>
          <p:nvPr/>
        </p:nvSpPr>
        <p:spPr>
          <a:xfrm>
            <a:off x="1218433" y="1631853"/>
            <a:ext cx="6849938" cy="4461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323074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81CFF83-CA32-41CF-B58B-8D24768CA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Discrete</a:t>
            </a:r>
            <a:endParaRPr lang="en-GB" dirty="0"/>
          </a:p>
        </p:txBody>
      </p:sp>
      <p:sp>
        <p:nvSpPr>
          <p:cNvPr id="2" name="object 2"/>
          <p:cNvSpPr txBox="1"/>
          <p:nvPr/>
        </p:nvSpPr>
        <p:spPr>
          <a:xfrm>
            <a:off x="212553" y="1844824"/>
            <a:ext cx="5896883" cy="3556189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marR="208446">
              <a:lnSpc>
                <a:spcPct val="138400"/>
              </a:lnSpc>
              <a:spcBef>
                <a:spcPts val="91"/>
              </a:spcBef>
            </a:pPr>
            <a:r>
              <a:rPr sz="2360" spc="-5" dirty="0">
                <a:latin typeface="Arial"/>
                <a:cs typeface="Arial"/>
              </a:rPr>
              <a:t>Using </a:t>
            </a:r>
            <a:r>
              <a:rPr lang="en-GB" sz="2360" spc="-9" dirty="0">
                <a:latin typeface="Arial"/>
                <a:cs typeface="Arial"/>
              </a:rPr>
              <a:t>certain </a:t>
            </a:r>
            <a:r>
              <a:rPr sz="2360" spc="-5" dirty="0">
                <a:latin typeface="Arial"/>
                <a:cs typeface="Arial"/>
              </a:rPr>
              <a:t>functions </a:t>
            </a:r>
            <a:r>
              <a:rPr sz="2360" dirty="0">
                <a:latin typeface="Arial"/>
                <a:cs typeface="Arial"/>
              </a:rPr>
              <a:t>will </a:t>
            </a:r>
            <a:r>
              <a:rPr sz="2360" spc="-9" dirty="0">
                <a:latin typeface="Arial"/>
                <a:cs typeface="Arial"/>
              </a:rPr>
              <a:t>make </a:t>
            </a:r>
            <a:r>
              <a:rPr sz="2360" dirty="0">
                <a:latin typeface="Arial"/>
                <a:cs typeface="Arial"/>
              </a:rPr>
              <a:t>a </a:t>
            </a:r>
            <a:r>
              <a:rPr sz="2360" spc="-5" dirty="0">
                <a:latin typeface="Arial"/>
                <a:cs typeface="Arial"/>
              </a:rPr>
              <a:t>block to  run in</a:t>
            </a:r>
            <a:r>
              <a:rPr sz="2360" spc="5" dirty="0">
                <a:latin typeface="Arial"/>
                <a:cs typeface="Arial"/>
              </a:rPr>
              <a:t> </a:t>
            </a:r>
            <a:r>
              <a:rPr sz="2360" spc="-9" dirty="0">
                <a:latin typeface="Arial"/>
                <a:cs typeface="Arial"/>
              </a:rPr>
              <a:t>discrete-time.</a:t>
            </a:r>
            <a:endParaRPr sz="2360" dirty="0">
              <a:latin typeface="Arial"/>
              <a:cs typeface="Arial"/>
            </a:endParaRPr>
          </a:p>
          <a:p>
            <a:pPr marL="11516">
              <a:buClr>
                <a:srgbClr val="DB224F"/>
              </a:buClr>
              <a:buSzPct val="125000"/>
              <a:tabLst>
                <a:tab pos="321882" algn="l"/>
                <a:tab pos="322458" algn="l"/>
              </a:tabLst>
            </a:pPr>
            <a:endParaRPr lang="en-GB" sz="2360" dirty="0">
              <a:latin typeface="Times New Roman"/>
              <a:cs typeface="Times New Roman"/>
            </a:endParaRPr>
          </a:p>
          <a:p>
            <a:pPr marL="354416" indent="-342900">
              <a:buClr>
                <a:srgbClr val="DB224F"/>
              </a:buClr>
              <a:buSzPct val="125000"/>
              <a:buFont typeface="Arial" panose="020B0604020202020204" pitchFamily="34" charset="0"/>
              <a:buChar char="•"/>
              <a:tabLst>
                <a:tab pos="321882" algn="l"/>
                <a:tab pos="322458" algn="l"/>
              </a:tabLst>
            </a:pPr>
            <a:r>
              <a:rPr sz="2360" spc="-9" dirty="0">
                <a:latin typeface="Arial"/>
                <a:cs typeface="Arial"/>
              </a:rPr>
              <a:t>sample: </a:t>
            </a:r>
            <a:r>
              <a:rPr sz="2360" spc="-5" dirty="0">
                <a:latin typeface="Arial"/>
                <a:cs typeface="Arial"/>
              </a:rPr>
              <a:t>output of the function is</a:t>
            </a:r>
            <a:r>
              <a:rPr sz="2360" spc="45" dirty="0">
                <a:latin typeface="Arial"/>
                <a:cs typeface="Arial"/>
              </a:rPr>
              <a:t> </a:t>
            </a:r>
            <a:r>
              <a:rPr sz="2360" spc="-9" dirty="0">
                <a:latin typeface="Arial"/>
                <a:cs typeface="Arial"/>
              </a:rPr>
              <a:t>discrete</a:t>
            </a:r>
            <a:r>
              <a:rPr lang="en-GB" sz="2360" spc="-9" dirty="0">
                <a:latin typeface="Arial"/>
                <a:cs typeface="Arial"/>
              </a:rPr>
              <a:t> </a:t>
            </a:r>
            <a:r>
              <a:rPr lang="en-GB" sz="2360" spc="-5" dirty="0">
                <a:latin typeface="Arial"/>
                <a:cs typeface="Arial"/>
              </a:rPr>
              <a:t>time, </a:t>
            </a:r>
            <a:r>
              <a:rPr lang="en-GB" sz="2360" dirty="0">
                <a:latin typeface="Arial"/>
                <a:cs typeface="Arial"/>
              </a:rPr>
              <a:t>the </a:t>
            </a:r>
            <a:r>
              <a:rPr lang="en-GB" sz="2360" spc="-5" dirty="0">
                <a:latin typeface="Arial"/>
                <a:cs typeface="Arial"/>
              </a:rPr>
              <a:t>input is continuous</a:t>
            </a:r>
            <a:r>
              <a:rPr lang="en-GB" sz="2360" spc="-14" dirty="0">
                <a:latin typeface="Arial"/>
                <a:cs typeface="Arial"/>
              </a:rPr>
              <a:t> </a:t>
            </a:r>
            <a:r>
              <a:rPr lang="en-GB" sz="2360" spc="-9" dirty="0">
                <a:latin typeface="Arial"/>
                <a:cs typeface="Arial"/>
              </a:rPr>
              <a:t>time</a:t>
            </a:r>
            <a:br>
              <a:rPr lang="en-GB" sz="2360" spc="-9" dirty="0">
                <a:latin typeface="Arial"/>
                <a:cs typeface="Arial"/>
              </a:rPr>
            </a:br>
            <a:endParaRPr lang="en-GB" sz="2360" dirty="0">
              <a:latin typeface="Arial"/>
              <a:cs typeface="Arial"/>
            </a:endParaRPr>
          </a:p>
          <a:p>
            <a:pPr marL="354416" indent="-342900">
              <a:buClr>
                <a:srgbClr val="DB224F"/>
              </a:buClr>
              <a:buSzPct val="125000"/>
              <a:buFont typeface="Arial" panose="020B0604020202020204" pitchFamily="34" charset="0"/>
              <a:buChar char="•"/>
              <a:tabLst>
                <a:tab pos="321882" algn="l"/>
                <a:tab pos="322458" algn="l"/>
              </a:tabLst>
            </a:pPr>
            <a:r>
              <a:rPr lang="en-GB" sz="2360" spc="-5" dirty="0">
                <a:latin typeface="Arial"/>
                <a:cs typeface="Arial"/>
              </a:rPr>
              <a:t>hold: </a:t>
            </a:r>
            <a:r>
              <a:rPr lang="en-GB" sz="2360" dirty="0">
                <a:latin typeface="Arial"/>
                <a:cs typeface="Arial"/>
              </a:rPr>
              <a:t>the </a:t>
            </a:r>
            <a:r>
              <a:rPr lang="en-GB" sz="2360" spc="-5" dirty="0">
                <a:latin typeface="Arial"/>
                <a:cs typeface="Arial"/>
              </a:rPr>
              <a:t>output is continuous</a:t>
            </a:r>
            <a:r>
              <a:rPr lang="en-GB" sz="2360" spc="-14" dirty="0">
                <a:latin typeface="Arial"/>
                <a:cs typeface="Arial"/>
              </a:rPr>
              <a:t> </a:t>
            </a:r>
            <a:r>
              <a:rPr lang="en-GB" sz="2360" spc="-9" dirty="0">
                <a:latin typeface="Arial"/>
                <a:cs typeface="Arial"/>
              </a:rPr>
              <a:t>time, </a:t>
            </a:r>
            <a:r>
              <a:rPr lang="en-GB" sz="2360" dirty="0">
                <a:latin typeface="Arial"/>
                <a:cs typeface="Arial"/>
              </a:rPr>
              <a:t>the </a:t>
            </a:r>
            <a:r>
              <a:rPr lang="en-GB" sz="2360" spc="-5" dirty="0">
                <a:latin typeface="Arial"/>
                <a:cs typeface="Arial"/>
              </a:rPr>
              <a:t>input of </a:t>
            </a:r>
            <a:r>
              <a:rPr lang="en-GB" sz="2360" dirty="0">
                <a:latin typeface="Arial"/>
                <a:cs typeface="Arial"/>
              </a:rPr>
              <a:t>the </a:t>
            </a:r>
            <a:r>
              <a:rPr lang="en-GB" sz="2360" spc="-5" dirty="0">
                <a:latin typeface="Arial"/>
                <a:cs typeface="Arial"/>
              </a:rPr>
              <a:t>function is</a:t>
            </a:r>
            <a:r>
              <a:rPr lang="en-GB" sz="2360" spc="-18" dirty="0">
                <a:latin typeface="Arial"/>
                <a:cs typeface="Arial"/>
              </a:rPr>
              <a:t> </a:t>
            </a:r>
            <a:r>
              <a:rPr lang="en-GB" sz="2360" spc="-9" dirty="0">
                <a:latin typeface="Arial"/>
                <a:cs typeface="Arial"/>
              </a:rPr>
              <a:t>discrete </a:t>
            </a:r>
            <a:r>
              <a:rPr lang="en-GB" sz="2360" spc="-5" dirty="0">
                <a:latin typeface="Arial"/>
                <a:cs typeface="Arial"/>
              </a:rPr>
              <a:t>time</a:t>
            </a:r>
            <a:endParaRPr lang="en-GB" sz="2360" dirty="0">
              <a:latin typeface="Arial"/>
              <a:cs typeface="Arial"/>
            </a:endParaRPr>
          </a:p>
          <a:p>
            <a:pPr marL="322458" indent="-310942">
              <a:buClr>
                <a:srgbClr val="DB224F"/>
              </a:buClr>
              <a:buSzPct val="125000"/>
              <a:buFont typeface="Arial"/>
              <a:buChar char="•"/>
              <a:tabLst>
                <a:tab pos="321882" algn="l"/>
                <a:tab pos="322458" algn="l"/>
              </a:tabLst>
            </a:pPr>
            <a:endParaRPr sz="236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09435" y="1844824"/>
            <a:ext cx="3032109" cy="340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 dirty="0"/>
          </a:p>
        </p:txBody>
      </p:sp>
    </p:spTree>
    <p:extLst>
      <p:ext uri="{BB962C8B-B14F-4D97-AF65-F5344CB8AC3E}">
        <p14:creationId xmlns:p14="http://schemas.microsoft.com/office/powerpoint/2010/main" val="275925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DF3FAA-EEFC-4528-AF7A-CB8A49F5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141F64-D86E-4C7F-B98C-53EABCED2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28</a:t>
            </a:fld>
            <a:endParaRPr lang="da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E78005-C56A-4203-9731-48FD5C70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Sampling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244FE-FC63-427C-8981-FA7184CE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16" y="3674200"/>
            <a:ext cx="8316416" cy="2345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EC235-CC41-44F6-808D-9B2BB9D6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11930"/>
            <a:ext cx="8899240" cy="20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4571999" y="3869935"/>
            <a:ext cx="4309555" cy="2786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3" name="object 3"/>
          <p:cNvSpPr txBox="1"/>
          <p:nvPr/>
        </p:nvSpPr>
        <p:spPr>
          <a:xfrm>
            <a:off x="323529" y="1656623"/>
            <a:ext cx="8568952" cy="3748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60" spc="-5" dirty="0">
                <a:latin typeface="Arial"/>
                <a:cs typeface="Arial"/>
              </a:rPr>
              <a:t>Force integration method to </a:t>
            </a:r>
            <a:r>
              <a:rPr sz="2360" dirty="0">
                <a:latin typeface="Arial"/>
                <a:cs typeface="Arial"/>
              </a:rPr>
              <a:t>do a </a:t>
            </a:r>
            <a:r>
              <a:rPr sz="2360" spc="-9" dirty="0">
                <a:latin typeface="Arial"/>
                <a:cs typeface="Arial"/>
              </a:rPr>
              <a:t>calculation at </a:t>
            </a:r>
            <a:r>
              <a:rPr sz="2360" dirty="0">
                <a:latin typeface="Arial"/>
                <a:cs typeface="Arial"/>
              </a:rPr>
              <a:t>a </a:t>
            </a:r>
            <a:r>
              <a:rPr sz="2360" spc="-9" dirty="0">
                <a:latin typeface="Arial"/>
                <a:cs typeface="Arial"/>
              </a:rPr>
              <a:t>specific</a:t>
            </a:r>
            <a:r>
              <a:rPr sz="2360" spc="82" dirty="0">
                <a:latin typeface="Arial"/>
                <a:cs typeface="Arial"/>
              </a:rPr>
              <a:t> </a:t>
            </a:r>
            <a:r>
              <a:rPr sz="2360" spc="-5" dirty="0">
                <a:latin typeface="Arial"/>
                <a:cs typeface="Arial"/>
              </a:rPr>
              <a:t>point:</a:t>
            </a:r>
            <a:endParaRPr sz="2360" dirty="0">
              <a:latin typeface="Arial"/>
              <a:cs typeface="Arial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D00C4B-BC5F-456B-BDD7-DAC9C7FCD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3529" y="2060848"/>
            <a:ext cx="8784975" cy="2440581"/>
          </a:xfrm>
          <a:prstGeom prst="rect">
            <a:avLst/>
          </a:prstGeom>
        </p:spPr>
        <p:txBody>
          <a:bodyPr vert="horz" wrap="square" lIns="0" tIns="107102" rIns="0" bIns="0" rtlCol="0">
            <a:spAutoFit/>
          </a:bodyPr>
          <a:lstStyle/>
          <a:p>
            <a:pPr marL="354416" indent="-342900">
              <a:spcBef>
                <a:spcPts val="843"/>
              </a:spcBef>
              <a:buFont typeface="Arial" panose="020B0604020202020204" pitchFamily="34" charset="0"/>
              <a:buChar char="•"/>
            </a:pPr>
            <a:r>
              <a:rPr sz="2360" spc="-14" dirty="0">
                <a:latin typeface="Arial"/>
                <a:cs typeface="Arial"/>
              </a:rPr>
              <a:t>event: </a:t>
            </a:r>
            <a:r>
              <a:rPr sz="2360" spc="-5" dirty="0">
                <a:latin typeface="Arial"/>
                <a:cs typeface="Arial"/>
              </a:rPr>
              <a:t>find </a:t>
            </a:r>
            <a:r>
              <a:rPr sz="2360" dirty="0">
                <a:latin typeface="Arial"/>
                <a:cs typeface="Arial"/>
              </a:rPr>
              <a:t>a </a:t>
            </a:r>
            <a:r>
              <a:rPr sz="2360" spc="-5" dirty="0">
                <a:latin typeface="Arial"/>
                <a:cs typeface="Arial"/>
              </a:rPr>
              <a:t>zero</a:t>
            </a:r>
            <a:r>
              <a:rPr sz="2360" spc="5" dirty="0">
                <a:latin typeface="Arial"/>
                <a:cs typeface="Arial"/>
              </a:rPr>
              <a:t> </a:t>
            </a:r>
            <a:r>
              <a:rPr sz="2360" spc="-9" dirty="0">
                <a:latin typeface="Arial"/>
                <a:cs typeface="Arial"/>
              </a:rPr>
              <a:t>crossing</a:t>
            </a:r>
            <a:endParaRPr sz="2360" dirty="0">
              <a:latin typeface="Arial"/>
              <a:cs typeface="Arial"/>
            </a:endParaRPr>
          </a:p>
          <a:p>
            <a:pPr marL="354416" marR="4607" indent="-342900">
              <a:lnSpc>
                <a:spcPct val="138400"/>
              </a:lnSpc>
              <a:buFont typeface="Arial" panose="020B0604020202020204" pitchFamily="34" charset="0"/>
              <a:buChar char="•"/>
            </a:pPr>
            <a:r>
              <a:rPr sz="2360" spc="-9" dirty="0">
                <a:latin typeface="Arial"/>
                <a:cs typeface="Arial"/>
              </a:rPr>
              <a:t>eventup: </a:t>
            </a:r>
            <a:r>
              <a:rPr sz="2360" spc="-5" dirty="0">
                <a:latin typeface="Arial"/>
                <a:cs typeface="Arial"/>
              </a:rPr>
              <a:t>find </a:t>
            </a:r>
            <a:r>
              <a:rPr sz="2360" dirty="0">
                <a:latin typeface="Arial"/>
                <a:cs typeface="Arial"/>
              </a:rPr>
              <a:t>a </a:t>
            </a:r>
            <a:r>
              <a:rPr sz="2360" spc="-5" dirty="0">
                <a:latin typeface="Arial"/>
                <a:cs typeface="Arial"/>
              </a:rPr>
              <a:t>zero crossing from </a:t>
            </a:r>
            <a:r>
              <a:rPr sz="2360" spc="-9" dirty="0">
                <a:latin typeface="Arial"/>
                <a:cs typeface="Arial"/>
              </a:rPr>
              <a:t>negative </a:t>
            </a:r>
            <a:r>
              <a:rPr sz="2360" spc="-5" dirty="0">
                <a:latin typeface="Arial"/>
                <a:cs typeface="Arial"/>
              </a:rPr>
              <a:t>to </a:t>
            </a:r>
            <a:r>
              <a:rPr sz="2360" spc="-9" dirty="0">
                <a:latin typeface="Arial"/>
                <a:cs typeface="Arial"/>
              </a:rPr>
              <a:t>positive</a:t>
            </a:r>
            <a:endParaRPr lang="en-GB" sz="2360" spc="-9" dirty="0">
              <a:latin typeface="Arial"/>
              <a:cs typeface="Arial"/>
            </a:endParaRPr>
          </a:p>
          <a:p>
            <a:pPr marL="354416" marR="4607" indent="-342900">
              <a:lnSpc>
                <a:spcPct val="138400"/>
              </a:lnSpc>
              <a:buFont typeface="Arial" panose="020B0604020202020204" pitchFamily="34" charset="0"/>
              <a:buChar char="•"/>
            </a:pPr>
            <a:r>
              <a:rPr sz="2360" spc="-5" dirty="0" err="1">
                <a:latin typeface="Arial"/>
                <a:cs typeface="Arial"/>
              </a:rPr>
              <a:t>eventdown</a:t>
            </a:r>
            <a:r>
              <a:rPr sz="2360" spc="-5" dirty="0">
                <a:latin typeface="Arial"/>
                <a:cs typeface="Arial"/>
              </a:rPr>
              <a:t>: find </a:t>
            </a:r>
            <a:r>
              <a:rPr sz="2360" dirty="0">
                <a:latin typeface="Arial"/>
                <a:cs typeface="Arial"/>
              </a:rPr>
              <a:t>a </a:t>
            </a:r>
            <a:r>
              <a:rPr sz="2360" spc="-5" dirty="0">
                <a:latin typeface="Arial"/>
                <a:cs typeface="Arial"/>
              </a:rPr>
              <a:t>zero crossing from </a:t>
            </a:r>
            <a:r>
              <a:rPr sz="2360" spc="-9" dirty="0">
                <a:latin typeface="Arial"/>
                <a:cs typeface="Arial"/>
              </a:rPr>
              <a:t>positive </a:t>
            </a:r>
            <a:r>
              <a:rPr sz="2360" spc="-5" dirty="0">
                <a:latin typeface="Arial"/>
                <a:cs typeface="Arial"/>
              </a:rPr>
              <a:t>to</a:t>
            </a:r>
            <a:r>
              <a:rPr lang="en-GB" sz="2360" spc="-5" dirty="0">
                <a:latin typeface="Arial"/>
                <a:cs typeface="Arial"/>
              </a:rPr>
              <a:t> </a:t>
            </a:r>
            <a:r>
              <a:rPr sz="2360" spc="-9" dirty="0">
                <a:latin typeface="Arial"/>
                <a:cs typeface="Arial"/>
              </a:rPr>
              <a:t>negative  </a:t>
            </a:r>
            <a:endParaRPr lang="en-GB" sz="2360" spc="-9" dirty="0">
              <a:latin typeface="Arial"/>
              <a:cs typeface="Arial"/>
            </a:endParaRPr>
          </a:p>
          <a:p>
            <a:pPr marL="354416" marR="4607" indent="-342900">
              <a:lnSpc>
                <a:spcPct val="138400"/>
              </a:lnSpc>
              <a:buFont typeface="Arial" panose="020B0604020202020204" pitchFamily="34" charset="0"/>
              <a:buChar char="•"/>
            </a:pPr>
            <a:r>
              <a:rPr sz="2360" spc="-9" dirty="0" err="1">
                <a:latin typeface="Arial"/>
                <a:cs typeface="Arial"/>
              </a:rPr>
              <a:t>frequencyevent</a:t>
            </a:r>
            <a:r>
              <a:rPr sz="2360" spc="-9" dirty="0">
                <a:latin typeface="Arial"/>
                <a:cs typeface="Arial"/>
              </a:rPr>
              <a:t>: </a:t>
            </a:r>
            <a:r>
              <a:rPr sz="2360" spc="-5" dirty="0">
                <a:latin typeface="Arial"/>
                <a:cs typeface="Arial"/>
              </a:rPr>
              <a:t>do </a:t>
            </a:r>
            <a:r>
              <a:rPr sz="2360" dirty="0">
                <a:latin typeface="Arial"/>
                <a:cs typeface="Arial"/>
              </a:rPr>
              <a:t>a </a:t>
            </a:r>
            <a:r>
              <a:rPr sz="2360" spc="-5" dirty="0">
                <a:latin typeface="Arial"/>
                <a:cs typeface="Arial"/>
              </a:rPr>
              <a:t>calculation </a:t>
            </a:r>
            <a:r>
              <a:rPr sz="2360" spc="-14" dirty="0">
                <a:latin typeface="Arial"/>
                <a:cs typeface="Arial"/>
              </a:rPr>
              <a:t>every</a:t>
            </a:r>
            <a:r>
              <a:rPr sz="2360" spc="-9" dirty="0">
                <a:latin typeface="Arial"/>
                <a:cs typeface="Arial"/>
              </a:rPr>
              <a:t> period</a:t>
            </a:r>
            <a:endParaRPr sz="2360" dirty="0">
              <a:latin typeface="Arial"/>
              <a:cs typeface="Arial"/>
            </a:endParaRPr>
          </a:p>
          <a:p>
            <a:pPr marL="354416" indent="-342900">
              <a:spcBef>
                <a:spcPts val="753"/>
              </a:spcBef>
              <a:buFont typeface="Arial" panose="020B0604020202020204" pitchFamily="34" charset="0"/>
              <a:buChar char="•"/>
            </a:pPr>
            <a:r>
              <a:rPr sz="2360" spc="-9" dirty="0">
                <a:latin typeface="Arial"/>
                <a:cs typeface="Arial"/>
              </a:rPr>
              <a:t>timeevent: </a:t>
            </a:r>
            <a:r>
              <a:rPr sz="2360" spc="-5" dirty="0">
                <a:latin typeface="Arial"/>
                <a:cs typeface="Arial"/>
              </a:rPr>
              <a:t>do </a:t>
            </a:r>
            <a:r>
              <a:rPr sz="2360" dirty="0">
                <a:latin typeface="Arial"/>
                <a:cs typeface="Arial"/>
              </a:rPr>
              <a:t>a </a:t>
            </a:r>
            <a:r>
              <a:rPr sz="2360" spc="-9" dirty="0">
                <a:latin typeface="Arial"/>
                <a:cs typeface="Arial"/>
              </a:rPr>
              <a:t>calculation </a:t>
            </a:r>
            <a:r>
              <a:rPr sz="2360" spc="-5" dirty="0">
                <a:latin typeface="Arial"/>
                <a:cs typeface="Arial"/>
              </a:rPr>
              <a:t>at </a:t>
            </a:r>
            <a:r>
              <a:rPr sz="2360" dirty="0">
                <a:latin typeface="Arial"/>
                <a:cs typeface="Arial"/>
              </a:rPr>
              <a:t>a </a:t>
            </a:r>
            <a:r>
              <a:rPr sz="2360" spc="-5" dirty="0">
                <a:latin typeface="Arial"/>
                <a:cs typeface="Arial"/>
              </a:rPr>
              <a:t>specific</a:t>
            </a:r>
            <a:r>
              <a:rPr sz="2360" spc="14" dirty="0">
                <a:latin typeface="Arial"/>
                <a:cs typeface="Arial"/>
              </a:rPr>
              <a:t> </a:t>
            </a:r>
            <a:r>
              <a:rPr sz="2360" spc="-5" dirty="0">
                <a:latin typeface="Arial"/>
                <a:cs typeface="Arial"/>
              </a:rPr>
              <a:t>time</a:t>
            </a:r>
            <a:endParaRPr sz="236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09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98FD1CA-CF5D-4E1F-81B9-77DCBB03A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E15FC-CB4D-438E-B71E-20EC236295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3</a:t>
            </a:fld>
            <a:endParaRPr lang="da-DK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Modeling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4012304" y="1586380"/>
            <a:ext cx="4231115" cy="3395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1138970" y="1586380"/>
            <a:ext cx="2533601" cy="3375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1948569" y="5064325"/>
            <a:ext cx="917855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L</a:t>
            </a:r>
            <a:r>
              <a:rPr sz="2358" dirty="0">
                <a:latin typeface="Ebrima"/>
                <a:cs typeface="Ebrima"/>
              </a:rPr>
              <a:t>ib</a:t>
            </a:r>
            <a:r>
              <a:rPr sz="2358" spc="-5" dirty="0">
                <a:latin typeface="Ebrima"/>
                <a:cs typeface="Ebrima"/>
              </a:rPr>
              <a:t>r</a:t>
            </a:r>
            <a:r>
              <a:rPr sz="2358" spc="-14" dirty="0">
                <a:latin typeface="Ebrima"/>
                <a:cs typeface="Ebrima"/>
              </a:rPr>
              <a:t>a</a:t>
            </a:r>
            <a:r>
              <a:rPr sz="2358" dirty="0">
                <a:latin typeface="Ebrima"/>
                <a:cs typeface="Ebrima"/>
              </a:rPr>
              <a:t>ry</a:t>
            </a:r>
            <a:endParaRPr sz="2358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4482" y="5065477"/>
            <a:ext cx="806722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Editor</a:t>
            </a:r>
            <a:endParaRPr sz="2358">
              <a:latin typeface="Ebrima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311518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1A6A080-3357-47D7-97C2-CD8AFE4FD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A6A6D-780D-4887-909D-41201102D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4</a:t>
            </a:fld>
            <a:endParaRPr lang="da-DK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Modeling Tools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690438" y="1715363"/>
            <a:ext cx="3790038" cy="269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4644008" y="1715363"/>
            <a:ext cx="3679481" cy="269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1235162" y="4481596"/>
            <a:ext cx="2733987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dirty="0">
                <a:latin typeface="Ebrima"/>
                <a:cs typeface="Ebrima"/>
              </a:rPr>
              <a:t>3D </a:t>
            </a:r>
            <a:r>
              <a:rPr sz="2358" spc="-5" dirty="0">
                <a:latin typeface="Ebrima"/>
                <a:cs typeface="Ebrima"/>
              </a:rPr>
              <a:t>Mechanics</a:t>
            </a:r>
            <a:r>
              <a:rPr sz="2358" spc="-50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Editor</a:t>
            </a:r>
            <a:endParaRPr sz="2358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2054" y="4482748"/>
            <a:ext cx="2914218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Motion Profile</a:t>
            </a:r>
            <a:r>
              <a:rPr sz="2358" spc="-32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Wizard</a:t>
            </a:r>
            <a:endParaRPr sz="2358">
              <a:latin typeface="Ebrima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352163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EECE38D-BF84-44A7-B433-2A748306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312A5-4C79-4C12-9ACF-B6FC77E3C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5</a:t>
            </a:fld>
            <a:endParaRPr lang="da-DK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Simulation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755576" y="1634749"/>
            <a:ext cx="3662207" cy="2937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 txBox="1"/>
          <p:nvPr/>
        </p:nvSpPr>
        <p:spPr>
          <a:xfrm>
            <a:off x="1937155" y="4672768"/>
            <a:ext cx="1289834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Simulator</a:t>
            </a:r>
            <a:endParaRPr sz="2358">
              <a:latin typeface="Ebrima"/>
              <a:cs typeface="Ebri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44848" y="1634749"/>
            <a:ext cx="3825739" cy="2937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5675371" y="4672768"/>
            <a:ext cx="1842043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3D</a:t>
            </a:r>
            <a:r>
              <a:rPr sz="2358" spc="-54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Animation</a:t>
            </a:r>
            <a:endParaRPr sz="2358">
              <a:latin typeface="Ebrima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183438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F717AA-1C27-4A16-8D44-4B404E15D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91FD4C-06E6-4BD3-8F07-C80A03A290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6</a:t>
            </a:fld>
            <a:endParaRPr lang="da-DK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Frequency Domain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1060657" y="1686198"/>
            <a:ext cx="2663737" cy="33984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5713273" y="2786011"/>
            <a:ext cx="2611913" cy="23435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/>
          <p:nvPr/>
        </p:nvSpPr>
        <p:spPr>
          <a:xfrm>
            <a:off x="4162016" y="1663067"/>
            <a:ext cx="2611913" cy="2343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6" name="object 6"/>
          <p:cNvSpPr txBox="1"/>
          <p:nvPr/>
        </p:nvSpPr>
        <p:spPr>
          <a:xfrm>
            <a:off x="1257587" y="5186023"/>
            <a:ext cx="2279666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Linearized</a:t>
            </a:r>
            <a:r>
              <a:rPr sz="2358" spc="-63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model</a:t>
            </a:r>
            <a:endParaRPr sz="2358">
              <a:latin typeface="Ebrima"/>
              <a:cs typeface="Ebri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9041" y="5218269"/>
            <a:ext cx="3806737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Bode plot and step</a:t>
            </a:r>
            <a:r>
              <a:rPr sz="2358" spc="-41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response</a:t>
            </a:r>
            <a:endParaRPr sz="2358">
              <a:latin typeface="Ebrima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350569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C148F3-7337-40B9-B515-FDE580DC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C-code Generation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4162016" y="1504613"/>
            <a:ext cx="4231115" cy="3395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4" name="object 4"/>
          <p:cNvSpPr/>
          <p:nvPr/>
        </p:nvSpPr>
        <p:spPr>
          <a:xfrm>
            <a:off x="1142423" y="1490793"/>
            <a:ext cx="2444926" cy="339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5" name="object 5"/>
          <p:cNvSpPr txBox="1"/>
          <p:nvPr/>
        </p:nvSpPr>
        <p:spPr>
          <a:xfrm>
            <a:off x="1879472" y="4999832"/>
            <a:ext cx="974861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C-c</a:t>
            </a:r>
            <a:r>
              <a:rPr sz="2358" dirty="0">
                <a:latin typeface="Ebrima"/>
                <a:cs typeface="Ebrima"/>
              </a:rPr>
              <a:t>o</a:t>
            </a:r>
            <a:r>
              <a:rPr sz="2358" spc="-5" dirty="0">
                <a:latin typeface="Ebrima"/>
                <a:cs typeface="Ebrima"/>
              </a:rPr>
              <a:t>de</a:t>
            </a:r>
            <a:endParaRPr sz="2358">
              <a:latin typeface="Ebrima"/>
              <a:cs typeface="Ebri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7014" y="4999832"/>
            <a:ext cx="1352022" cy="37448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>
              <a:spcBef>
                <a:spcPts val="91"/>
              </a:spcBef>
            </a:pPr>
            <a:r>
              <a:rPr sz="2358" spc="-5" dirty="0">
                <a:latin typeface="Ebrima"/>
                <a:cs typeface="Ebrima"/>
              </a:rPr>
              <a:t>20-sim</a:t>
            </a:r>
            <a:r>
              <a:rPr sz="2358" spc="-63" dirty="0">
                <a:latin typeface="Ebrima"/>
                <a:cs typeface="Ebrima"/>
              </a:rPr>
              <a:t> </a:t>
            </a:r>
            <a:r>
              <a:rPr sz="2358" spc="-5" dirty="0">
                <a:latin typeface="Ebrima"/>
                <a:cs typeface="Ebrima"/>
              </a:rPr>
              <a:t>4C</a:t>
            </a:r>
            <a:endParaRPr sz="2358">
              <a:latin typeface="Ebrima"/>
              <a:cs typeface="Ebrima"/>
            </a:endParaRPr>
          </a:p>
        </p:txBody>
      </p:sp>
    </p:spTree>
    <p:extLst>
      <p:ext uri="{BB962C8B-B14F-4D97-AF65-F5344CB8AC3E}">
        <p14:creationId xmlns:p14="http://schemas.microsoft.com/office/powerpoint/2010/main" val="8532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5D98C7-A0CA-4416-9D53-FE379FF4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60167-4931-47E6-BA6A-407CBD079E4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.. to Prototype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1140016" y="1597897"/>
            <a:ext cx="6456320" cy="4567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1802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FDA523-A5D4-40FA-A4D7-E0DC35650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31F37A-7916-4A50-AB1E-E8290A6D83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62FFA-9C85-4587-AC02-EF116B0D5459}" type="slidenum">
              <a:rPr lang="da-DK" smtClean="0"/>
              <a:pPr/>
              <a:t>9</a:t>
            </a:fld>
            <a:endParaRPr lang="da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B3AD93-9B46-44FA-B51C-B350935B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Demonstration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9BBE1-08E9-4665-B9CF-BC09F6E2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57" y="1511930"/>
            <a:ext cx="6441486" cy="4797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5541DC-7500-4981-8950-15765D998966}"/>
              </a:ext>
            </a:extLst>
          </p:cNvPr>
          <p:cNvSpPr txBox="1"/>
          <p:nvPr/>
        </p:nvSpPr>
        <p:spPr>
          <a:xfrm>
            <a:off x="3726255" y="3284984"/>
            <a:ext cx="16914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22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00"/>
    </mc:Choice>
    <mc:Fallback xmlns="">
      <p:transition advTm="7000"/>
    </mc:Fallback>
  </mc:AlternateContent>
</p:sld>
</file>

<file path=ppt/theme/theme1.xml><?xml version="1.0" encoding="utf-8"?>
<a:theme xmlns:a="http://schemas.openxmlformats.org/drawingml/2006/main" name="INTO-CPS Template">
  <a:themeElements>
    <a:clrScheme name="Custom 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26955</TotalTime>
  <Words>743</Words>
  <Application>Microsoft Macintosh PowerPoint</Application>
  <PresentationFormat>On-screen Show (4:3)</PresentationFormat>
  <Paragraphs>210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Ebrima</vt:lpstr>
      <vt:lpstr>Lucida Sans Unicode</vt:lpstr>
      <vt:lpstr>Symbol</vt:lpstr>
      <vt:lpstr>Times New Roman</vt:lpstr>
      <vt:lpstr>INTO-CPS Template</vt:lpstr>
      <vt:lpstr>Custom Design</vt:lpstr>
      <vt:lpstr>20-sim Tutorial</vt:lpstr>
      <vt:lpstr>From Sketch to ...</vt:lpstr>
      <vt:lpstr>Modeling</vt:lpstr>
      <vt:lpstr>Modeling Tools</vt:lpstr>
      <vt:lpstr>Simulation</vt:lpstr>
      <vt:lpstr>Frequency Domain</vt:lpstr>
      <vt:lpstr>C-code Generation</vt:lpstr>
      <vt:lpstr>.. to Prototype</vt:lpstr>
      <vt:lpstr>Demonstration</vt:lpstr>
      <vt:lpstr>Mechanics</vt:lpstr>
      <vt:lpstr>Electronics</vt:lpstr>
      <vt:lpstr>Hydraulics</vt:lpstr>
      <vt:lpstr>Domains</vt:lpstr>
      <vt:lpstr>Differential Equations</vt:lpstr>
      <vt:lpstr>Language Definition</vt:lpstr>
      <vt:lpstr>Language Example</vt:lpstr>
      <vt:lpstr>Integral Form &amp; Differential Form</vt:lpstr>
      <vt:lpstr>Numerical Integration</vt:lpstr>
      <vt:lpstr>Euler</vt:lpstr>
      <vt:lpstr>Runge-Kutta 4</vt:lpstr>
      <vt:lpstr>Major and Minor Steps</vt:lpstr>
      <vt:lpstr>Fixed and Variable Step</vt:lpstr>
      <vt:lpstr>Stiff Models</vt:lpstr>
      <vt:lpstr>No Damping</vt:lpstr>
      <vt:lpstr>Algebraic Loops</vt:lpstr>
      <vt:lpstr>Computer Controlled Systems</vt:lpstr>
      <vt:lpstr>Discrete</vt:lpstr>
      <vt:lpstr>Sampling</vt:lpstr>
      <vt:lpstr>Events</vt:lpstr>
    </vt:vector>
  </TitlesOfParts>
  <Company>Newcastle University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Ken</dc:creator>
  <cp:lastModifiedBy>Microsoft Office-bruger</cp:lastModifiedBy>
  <cp:revision>210</cp:revision>
  <cp:lastPrinted>2016-11-02T16:12:16Z</cp:lastPrinted>
  <dcterms:created xsi:type="dcterms:W3CDTF">2014-11-11T18:47:23Z</dcterms:created>
  <dcterms:modified xsi:type="dcterms:W3CDTF">2018-02-28T19:39:56Z</dcterms:modified>
</cp:coreProperties>
</file>