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40"/>
  </p:notesMasterIdLst>
  <p:handoutMasterIdLst>
    <p:handoutMasterId r:id="rId41"/>
  </p:handoutMasterIdLst>
  <p:sldIdLst>
    <p:sldId id="374" r:id="rId2"/>
    <p:sldId id="404" r:id="rId3"/>
    <p:sldId id="452" r:id="rId4"/>
    <p:sldId id="454" r:id="rId5"/>
    <p:sldId id="455" r:id="rId6"/>
    <p:sldId id="528" r:id="rId7"/>
    <p:sldId id="538" r:id="rId8"/>
    <p:sldId id="496" r:id="rId9"/>
    <p:sldId id="460" r:id="rId10"/>
    <p:sldId id="461" r:id="rId11"/>
    <p:sldId id="462" r:id="rId12"/>
    <p:sldId id="487" r:id="rId13"/>
    <p:sldId id="495" r:id="rId14"/>
    <p:sldId id="537" r:id="rId15"/>
    <p:sldId id="498" r:id="rId16"/>
    <p:sldId id="499" r:id="rId17"/>
    <p:sldId id="507" r:id="rId18"/>
    <p:sldId id="501" r:id="rId19"/>
    <p:sldId id="512" r:id="rId20"/>
    <p:sldId id="513" r:id="rId21"/>
    <p:sldId id="509" r:id="rId22"/>
    <p:sldId id="514" r:id="rId23"/>
    <p:sldId id="510" r:id="rId24"/>
    <p:sldId id="511" r:id="rId25"/>
    <p:sldId id="504" r:id="rId26"/>
    <p:sldId id="505" r:id="rId27"/>
    <p:sldId id="516" r:id="rId28"/>
    <p:sldId id="517" r:id="rId29"/>
    <p:sldId id="529" r:id="rId30"/>
    <p:sldId id="523" r:id="rId31"/>
    <p:sldId id="532" r:id="rId32"/>
    <p:sldId id="533" r:id="rId33"/>
    <p:sldId id="535" r:id="rId34"/>
    <p:sldId id="534" r:id="rId35"/>
    <p:sldId id="530" r:id="rId36"/>
    <p:sldId id="531" r:id="rId37"/>
    <p:sldId id="536" r:id="rId38"/>
    <p:sldId id="527" r:id="rId39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F5764EB-7A8E-4EA9-98D6-933F77FB582B}">
          <p14:sldIdLst>
            <p14:sldId id="374"/>
            <p14:sldId id="404"/>
            <p14:sldId id="452"/>
            <p14:sldId id="454"/>
            <p14:sldId id="455"/>
            <p14:sldId id="528"/>
            <p14:sldId id="538"/>
            <p14:sldId id="496"/>
            <p14:sldId id="460"/>
            <p14:sldId id="461"/>
            <p14:sldId id="462"/>
            <p14:sldId id="487"/>
            <p14:sldId id="495"/>
            <p14:sldId id="537"/>
            <p14:sldId id="498"/>
            <p14:sldId id="499"/>
            <p14:sldId id="507"/>
            <p14:sldId id="501"/>
            <p14:sldId id="512"/>
            <p14:sldId id="513"/>
            <p14:sldId id="509"/>
            <p14:sldId id="514"/>
            <p14:sldId id="510"/>
            <p14:sldId id="511"/>
            <p14:sldId id="504"/>
            <p14:sldId id="505"/>
            <p14:sldId id="516"/>
            <p14:sldId id="517"/>
            <p14:sldId id="529"/>
            <p14:sldId id="523"/>
            <p14:sldId id="532"/>
            <p14:sldId id="533"/>
            <p14:sldId id="535"/>
            <p14:sldId id="534"/>
            <p14:sldId id="530"/>
            <p14:sldId id="531"/>
            <p14:sldId id="536"/>
            <p14:sldId id="5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3DD"/>
    <a:srgbClr val="FF3300"/>
    <a:srgbClr val="FF6600"/>
    <a:srgbClr val="CDDC15"/>
    <a:srgbClr val="605D5C"/>
    <a:srgbClr val="EEEB51"/>
    <a:srgbClr val="6E6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2" autoAdjust="0"/>
    <p:restoredTop sz="94660" autoAdjust="0"/>
  </p:normalViewPr>
  <p:slideViewPr>
    <p:cSldViewPr>
      <p:cViewPr varScale="1">
        <p:scale>
          <a:sx n="82" d="100"/>
          <a:sy n="82" d="100"/>
        </p:scale>
        <p:origin x="4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3326" y="4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762B3-B324-2047-8EA0-74E8FED9BFB2}" type="datetimeFigureOut">
              <a:rPr lang="en-US" smtClean="0"/>
              <a:pPr/>
              <a:t>2/28/18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20F6-3612-104C-8BE4-9479DB1262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91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00754-1F18-604B-AEFA-763F6E068D01}" type="datetimeFigureOut">
              <a:rPr lang="en-US" smtClean="0"/>
              <a:pPr/>
              <a:t>2/28/18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C0AED-275A-4F45-92C2-041DD1460C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362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0634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8158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9583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7502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937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0073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3287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8315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8535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5913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7322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6032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730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0547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21474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24778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88587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57079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0054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053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361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1329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4507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6073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3342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9614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9045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719509"/>
            <a:ext cx="7776864" cy="91740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0093D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987824" y="2636912"/>
            <a:ext cx="3216275" cy="5445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605D5C"/>
                </a:solidFill>
              </a:defRPr>
            </a:lvl1pPr>
          </a:lstStyle>
          <a:p>
            <a:pPr lvl="0"/>
            <a:r>
              <a:rPr lang="en-GB" dirty="0"/>
              <a:t>Click to add date</a:t>
            </a:r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3563888" y="478786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6E6F73"/>
                </a:solidFill>
              </a:rPr>
              <a:t>www.into-cps.org</a:t>
            </a:r>
            <a:endParaRPr lang="en-US" dirty="0">
              <a:solidFill>
                <a:srgbClr val="6E6F73"/>
              </a:solidFill>
            </a:endParaRPr>
          </a:p>
        </p:txBody>
      </p:sp>
      <p:pic>
        <p:nvPicPr>
          <p:cNvPr id="22" name="Picture 2" descr="D:\Documents\INTO-CPS\Common\Logo\logo-horiz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55776" y="4149080"/>
            <a:ext cx="3992082" cy="576064"/>
          </a:xfrm>
          <a:prstGeom prst="rect">
            <a:avLst/>
          </a:prstGeom>
          <a:noFill/>
        </p:spPr>
      </p:pic>
      <p:pic>
        <p:nvPicPr>
          <p:cNvPr id="23" name="Picture 2" descr="D:\Documents\INTO-CPS\Common\Logo\h2020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7864" y="6010838"/>
            <a:ext cx="2448272" cy="4424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897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719509"/>
            <a:ext cx="7776864" cy="91740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0093D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804248" y="63720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6E6F73"/>
                </a:solidFill>
              </a:rPr>
              <a:t>www.into-cps.org</a:t>
            </a:r>
            <a:endParaRPr lang="en-US" dirty="0">
              <a:solidFill>
                <a:srgbClr val="6E6F73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987824" y="2636912"/>
            <a:ext cx="3216275" cy="5445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605D5C"/>
                </a:solidFill>
              </a:defRPr>
            </a:lvl1pPr>
          </a:lstStyle>
          <a:p>
            <a:pPr lvl="0"/>
            <a:r>
              <a:rPr lang="en-GB" dirty="0"/>
              <a:t>Click to add date</a:t>
            </a:r>
            <a:endParaRPr lang="en-US" dirty="0"/>
          </a:p>
        </p:txBody>
      </p:sp>
      <p:pic>
        <p:nvPicPr>
          <p:cNvPr id="19" name="Picture 2" descr="http://www.cpse-labs.eu/images/EU_flag_text.png">
            <a:extLst>
              <a:ext uri="{FF2B5EF4-FFF2-40B4-BE49-F238E27FC236}">
                <a16:creationId xmlns:a16="http://schemas.microsoft.com/office/drawing/2014/main" id="{356DE3C1-B6F3-0C44-991D-2CE74CDCBF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03" y="6346845"/>
            <a:ext cx="1308745" cy="460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897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Headlines_NC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511930"/>
            <a:ext cx="8928992" cy="47973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96336" y="6453336"/>
            <a:ext cx="1440160" cy="22110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62FFA-9C85-4587-AC02-EF116B0D545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7504" y="414571"/>
            <a:ext cx="7632848" cy="7101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288032"/>
          </a:xfrm>
          <a:prstGeom prst="rect">
            <a:avLst/>
          </a:prstGeom>
          <a:solidFill>
            <a:srgbClr val="009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/>
              <a:t>INtegrated TOol</a:t>
            </a:r>
            <a:r>
              <a:rPr lang="en-GB" baseline="0"/>
              <a:t>chain for Cyber-Physical Systems</a:t>
            </a:r>
            <a:endParaRPr lang="en-GB"/>
          </a:p>
        </p:txBody>
      </p:sp>
      <p:sp>
        <p:nvSpPr>
          <p:cNvPr id="8" name="TextBox 7"/>
          <p:cNvSpPr txBox="1"/>
          <p:nvPr userDrawn="1"/>
        </p:nvSpPr>
        <p:spPr>
          <a:xfrm>
            <a:off x="6913581" y="-48880"/>
            <a:ext cx="223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http://into-cps.au.dk/</a:t>
            </a:r>
          </a:p>
        </p:txBody>
      </p:sp>
      <p:pic>
        <p:nvPicPr>
          <p:cNvPr id="31746" name="Picture 2" descr="http://www.cpse-labs.eu/images/EU_flag_text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03" y="6346845"/>
            <a:ext cx="1308745" cy="460826"/>
          </a:xfrm>
          <a:prstGeom prst="rect">
            <a:avLst/>
          </a:prstGeom>
          <a:noFill/>
        </p:spPr>
      </p:pic>
      <p:pic>
        <p:nvPicPr>
          <p:cNvPr id="9" name="Picture 2" descr="D:\Documents\INTO-CPS\Common\Logo\Logo Mediu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313550"/>
            <a:ext cx="1235967" cy="883202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15C425-0D2D-2C45-8CCB-2787FD825462}"/>
              </a:ext>
            </a:extLst>
          </p:cNvPr>
          <p:cNvSpPr txBox="1"/>
          <p:nvPr userDrawn="1"/>
        </p:nvSpPr>
        <p:spPr>
          <a:xfrm>
            <a:off x="6804248" y="63720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6E6F73"/>
                </a:solidFill>
              </a:rPr>
              <a:t>www.into-cps.org</a:t>
            </a:r>
            <a:endParaRPr lang="en-US" dirty="0">
              <a:solidFill>
                <a:srgbClr val="6E6F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1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0871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re et texte sur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9471" y="1"/>
            <a:ext cx="8124531" cy="62345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123996" y="751601"/>
            <a:ext cx="7805523" cy="28019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123996" y="3691772"/>
            <a:ext cx="7805523" cy="28019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613226"/>
            <a:ext cx="1022185" cy="244774"/>
          </a:xfrm>
          <a:prstGeom prst="rect">
            <a:avLst/>
          </a:prstGeom>
        </p:spPr>
        <p:txBody>
          <a:bodyPr lIns="83969" tIns="41985" rIns="83969" bIns="41985"/>
          <a:lstStyle>
            <a:lvl1pPr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Char char="ü"/>
              <a:defRPr>
                <a:cs typeface="+mn-cs"/>
              </a:defRPr>
            </a:lvl1pPr>
          </a:lstStyle>
          <a:p>
            <a:pPr>
              <a:defRPr/>
            </a:pPr>
            <a:fld id="{94529969-8EC3-4080-A771-E6F722BA30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032"/>
          <p:cNvSpPr>
            <a:spLocks noGrp="1" noChangeArrowheads="1"/>
          </p:cNvSpPr>
          <p:nvPr>
            <p:ph type="dt" sz="half" idx="11"/>
          </p:nvPr>
        </p:nvSpPr>
        <p:spPr>
          <a:xfrm>
            <a:off x="457472" y="6244626"/>
            <a:ext cx="2133962" cy="476589"/>
          </a:xfrm>
          <a:prstGeom prst="rect">
            <a:avLst/>
          </a:prstGeom>
        </p:spPr>
        <p:txBody>
          <a:bodyPr lIns="83969" tIns="41985" rIns="83969" bIns="41985"/>
          <a:lstStyle>
            <a:lvl1pPr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Char char="ü"/>
              <a:defRPr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1033"/>
          <p:cNvSpPr>
            <a:spLocks noGrp="1" noChangeArrowheads="1"/>
          </p:cNvSpPr>
          <p:nvPr>
            <p:ph type="ftr" sz="quarter" idx="12"/>
          </p:nvPr>
        </p:nvSpPr>
        <p:spPr>
          <a:xfrm>
            <a:off x="3123567" y="6244626"/>
            <a:ext cx="2896867" cy="476589"/>
          </a:xfrm>
          <a:prstGeom prst="rect">
            <a:avLst/>
          </a:prstGeom>
        </p:spPr>
        <p:txBody>
          <a:bodyPr lIns="83969" tIns="41985" rIns="83969" bIns="41985"/>
          <a:lstStyle>
            <a:lvl1pPr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Char char="ü"/>
              <a:defRPr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939617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176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665953"/>
            <a:ext cx="8640960" cy="71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511930"/>
            <a:ext cx="8640960" cy="47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3336"/>
            <a:ext cx="144016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93DD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5696" y="6453336"/>
            <a:ext cx="5472608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0093D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52320" y="6453336"/>
            <a:ext cx="144016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93DD"/>
                </a:solidFill>
              </a:defRPr>
            </a:lvl1pPr>
          </a:lstStyle>
          <a:p>
            <a:fld id="{BB33D194-6503-B145-ADA6-6CFF32982F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4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5" r:id="rId2"/>
    <p:sldLayoutId id="2147483697" r:id="rId3"/>
    <p:sldLayoutId id="2147483698" r:id="rId4"/>
    <p:sldLayoutId id="2147483699" r:id="rId5"/>
    <p:sldLayoutId id="2147483700" r:id="rId6"/>
  </p:sldLayoutIdLst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idx="1"/>
          </p:nvPr>
        </p:nvSpPr>
        <p:spPr>
          <a:xfrm>
            <a:off x="107504" y="1511930"/>
            <a:ext cx="8928992" cy="1557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chemeClr val="accent1"/>
                </a:solidFill>
              </a:rPr>
              <a:t>Etienne </a:t>
            </a:r>
            <a:r>
              <a:rPr lang="en-GB" dirty="0" err="1">
                <a:solidFill>
                  <a:schemeClr val="accent1"/>
                </a:solidFill>
              </a:rPr>
              <a:t>Brosse</a:t>
            </a:r>
            <a:r>
              <a:rPr lang="en-GB" dirty="0">
                <a:solidFill>
                  <a:schemeClr val="accent1"/>
                </a:solidFill>
              </a:rPr>
              <a:t>, Softeam, France</a:t>
            </a:r>
          </a:p>
          <a:p>
            <a:pPr marL="0" indent="0" algn="ctr">
              <a:buNone/>
            </a:pPr>
            <a:r>
              <a:rPr lang="en-GB" dirty="0">
                <a:solidFill>
                  <a:schemeClr val="accent1"/>
                </a:solidFill>
              </a:rPr>
              <a:t>Peter Gorm Larsen, Aarhus University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1</a:t>
            </a:fld>
            <a:endParaRPr lang="da-DK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INTO-CPS</a:t>
            </a:r>
            <a:r>
              <a:rPr lang="en-GB" dirty="0"/>
              <a:t> </a:t>
            </a:r>
            <a:r>
              <a:rPr lang="en-GB"/>
              <a:t>SysML</a:t>
            </a:r>
            <a:r>
              <a:rPr lang="en-GB" dirty="0"/>
              <a:t> Modelling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F81FF3-5114-4542-8282-F7C1525642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6098694"/>
            <a:ext cx="2728797" cy="573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59A559-4B1C-2B45-B34D-B9279DCA79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6006548"/>
            <a:ext cx="2255559" cy="79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1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87" name="Group 5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888018"/>
              </p:ext>
            </p:extLst>
          </p:nvPr>
        </p:nvGraphicFramePr>
        <p:xfrm>
          <a:off x="107950" y="2237938"/>
          <a:ext cx="8928764" cy="2343190"/>
        </p:xfrm>
        <a:graphic>
          <a:graphicData uri="http://schemas.openxmlformats.org/drawingml/2006/table">
            <a:tbl>
              <a:tblPr/>
              <a:tblGrid>
                <a:gridCol w="2888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9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32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Type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Example of use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Use case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Expression of needs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17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Sequence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Example of sequential execution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915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State/Transition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State machine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Activity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Business process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SysML– Behavioral diagrams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529" y="1434610"/>
            <a:ext cx="7772943" cy="698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416" tIns="44208" rIns="88416" bIns="44208" numCol="1" anchor="t" anchorCtr="0" compatLnSpc="1">
            <a:prstTxWarp prst="textNoShape">
              <a:avLst/>
            </a:prstTxWarp>
          </a:bodyPr>
          <a:lstStyle>
            <a:lvl1pPr marL="390525" indent="-3905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7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46138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00">
                <a:solidFill>
                  <a:srgbClr val="333333"/>
                </a:solidFill>
                <a:latin typeface="+mn-lt"/>
              </a:defRPr>
            </a:lvl2pPr>
            <a:lvl3pPr marL="1303338" indent="-2603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333333"/>
                </a:solidFill>
                <a:latin typeface="+mn-lt"/>
              </a:defRPr>
            </a:lvl3pPr>
            <a:lvl4pPr marL="1824038" indent="-2603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346325" indent="-2603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333333"/>
                </a:solidFill>
                <a:latin typeface="+mn-lt"/>
              </a:defRPr>
            </a:lvl5pPr>
            <a:lvl6pPr marL="2868404" indent="-26076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333333"/>
                </a:solidFill>
                <a:latin typeface="+mn-lt"/>
              </a:defRPr>
            </a:lvl6pPr>
            <a:lvl7pPr marL="3389932" indent="-26076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333333"/>
                </a:solidFill>
                <a:latin typeface="+mn-lt"/>
              </a:defRPr>
            </a:lvl7pPr>
            <a:lvl8pPr marL="3911460" indent="-26076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333333"/>
                </a:solidFill>
                <a:latin typeface="+mn-lt"/>
              </a:defRPr>
            </a:lvl8pPr>
            <a:lvl9pPr marL="4432988" indent="-26076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2492" dirty="0"/>
              <a:t>Dynamic views of the model.</a:t>
            </a:r>
          </a:p>
          <a:p>
            <a:endParaRPr lang="fr-FR" sz="2492" dirty="0"/>
          </a:p>
          <a:p>
            <a:endParaRPr lang="fr-FR" sz="2492" dirty="0"/>
          </a:p>
        </p:txBody>
      </p:sp>
    </p:spTree>
    <p:extLst>
      <p:ext uri="{BB962C8B-B14F-4D97-AF65-F5344CB8AC3E}">
        <p14:creationId xmlns:p14="http://schemas.microsoft.com/office/powerpoint/2010/main" val="399933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87" name="Group 51"/>
          <p:cNvGraphicFramePr>
            <a:graphicFrameLocks noGrp="1"/>
          </p:cNvGraphicFramePr>
          <p:nvPr>
            <p:ph idx="1"/>
            <p:extLst/>
          </p:nvPr>
        </p:nvGraphicFramePr>
        <p:xfrm>
          <a:off x="107950" y="1511300"/>
          <a:ext cx="8928764" cy="873214"/>
        </p:xfrm>
        <a:graphic>
          <a:graphicData uri="http://schemas.openxmlformats.org/drawingml/2006/table">
            <a:tbl>
              <a:tblPr/>
              <a:tblGrid>
                <a:gridCol w="2888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9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32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Type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Example of use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Requirements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Expression of requirements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SysML – Requirements diagram</a:t>
            </a:r>
          </a:p>
        </p:txBody>
      </p:sp>
    </p:spTree>
    <p:extLst>
      <p:ext uri="{BB962C8B-B14F-4D97-AF65-F5344CB8AC3E}">
        <p14:creationId xmlns:p14="http://schemas.microsoft.com/office/powerpoint/2010/main" val="98848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BDD Example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132856"/>
            <a:ext cx="8190081" cy="35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1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IBD 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5" y="1268759"/>
            <a:ext cx="9083589" cy="660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472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Standard for Co-simulation</a:t>
            </a:r>
          </a:p>
          <a:p>
            <a:r>
              <a:rPr lang="en-GB" dirty="0"/>
              <a:t>Implemented by a lot of tools </a:t>
            </a:r>
          </a:p>
          <a:p>
            <a:pPr lvl="1"/>
            <a:r>
              <a:rPr lang="en-GB" dirty="0" err="1"/>
              <a:t>Dymola</a:t>
            </a:r>
            <a:r>
              <a:rPr lang="en-GB" dirty="0"/>
              <a:t>, Simulink, INTO-CPS Tool suite, …</a:t>
            </a:r>
          </a:p>
          <a:p>
            <a:r>
              <a:rPr lang="en-GB" dirty="0"/>
              <a:t>Define Functional Mock-up Unit composed of </a:t>
            </a:r>
          </a:p>
          <a:p>
            <a:pPr lvl="1"/>
            <a:r>
              <a:rPr lang="en-GB" dirty="0" err="1"/>
              <a:t>ModelDescription</a:t>
            </a:r>
            <a:r>
              <a:rPr lang="en-GB" dirty="0"/>
              <a:t> (XML file)</a:t>
            </a:r>
          </a:p>
          <a:p>
            <a:pPr lvl="1"/>
            <a:r>
              <a:rPr lang="en-GB" dirty="0" err="1"/>
              <a:t>Behavior</a:t>
            </a:r>
            <a:r>
              <a:rPr lang="en-GB" dirty="0"/>
              <a:t> (</a:t>
            </a:r>
            <a:r>
              <a:rPr lang="en-GB" dirty="0" err="1"/>
              <a:t>Dll</a:t>
            </a:r>
            <a:r>
              <a:rPr lang="en-GB" dirty="0"/>
              <a:t> + C Code)  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14</a:t>
            </a:fld>
            <a:endParaRPr lang="da-DK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</a:t>
            </a:r>
            <a:r>
              <a:rPr lang="en-GB" dirty="0" err="1"/>
              <a:t>Mockup</a:t>
            </a:r>
            <a:r>
              <a:rPr lang="en-GB" dirty="0"/>
              <a:t> Interface (FMI)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38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SysML</a:t>
            </a:r>
          </a:p>
          <a:p>
            <a:r>
              <a:rPr lang="en-US" dirty="0"/>
              <a:t>Graphical modeling language</a:t>
            </a:r>
          </a:p>
          <a:p>
            <a:r>
              <a:rPr lang="en-US" dirty="0"/>
              <a:t>CPS architecture is a set of FMU</a:t>
            </a:r>
          </a:p>
          <a:p>
            <a:r>
              <a:rPr lang="en-US" dirty="0"/>
              <a:t>Requirement, Design Space Exploration (DSE), other concept are related to these FMUs </a:t>
            </a:r>
          </a:p>
          <a:p>
            <a:r>
              <a:rPr lang="en-US" dirty="0"/>
              <a:t>Concept of views/diagrams</a:t>
            </a:r>
          </a:p>
          <a:p>
            <a:pPr lvl="1"/>
            <a:r>
              <a:rPr lang="en-US" dirty="0"/>
              <a:t>7 diagrams</a:t>
            </a:r>
          </a:p>
          <a:p>
            <a:pPr lvl="1"/>
            <a:r>
              <a:rPr lang="en-US" dirty="0"/>
              <a:t>Two kinds: 2 Structural and 5 DSE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INTO-CPS/SysML</a:t>
            </a:r>
          </a:p>
        </p:txBody>
      </p:sp>
    </p:spTree>
    <p:extLst>
      <p:ext uri="{BB962C8B-B14F-4D97-AF65-F5344CB8AC3E}">
        <p14:creationId xmlns:p14="http://schemas.microsoft.com/office/powerpoint/2010/main" val="231340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63" name="Group 9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625534"/>
              </p:ext>
            </p:extLst>
          </p:nvPr>
        </p:nvGraphicFramePr>
        <p:xfrm>
          <a:off x="127382" y="3140968"/>
          <a:ext cx="8927884" cy="1392354"/>
        </p:xfrm>
        <a:graphic>
          <a:graphicData uri="http://schemas.openxmlformats.org/drawingml/2006/table">
            <a:tbl>
              <a:tblPr/>
              <a:tblGrid>
                <a:gridCol w="2431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5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32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Type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Example of use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265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Architectural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Structure between blocks/FMUs (block, composition, etc.)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766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Connection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Internal structure of a block (part, port, connectors, etc.)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INTOCPS/SysML – Structural diagrams</a:t>
            </a:r>
          </a:p>
        </p:txBody>
      </p:sp>
    </p:spTree>
    <p:extLst>
      <p:ext uri="{BB962C8B-B14F-4D97-AF65-F5344CB8AC3E}">
        <p14:creationId xmlns:p14="http://schemas.microsoft.com/office/powerpoint/2010/main" val="197328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Extends SysML Block</a:t>
            </a:r>
          </a:p>
          <a:p>
            <a:r>
              <a:rPr lang="en-US" sz="2400" dirty="0"/>
              <a:t>Represents a sub-set of the system</a:t>
            </a:r>
          </a:p>
          <a:p>
            <a:pPr marL="629786" lvl="1" indent="-242225"/>
            <a:r>
              <a:rPr lang="en-US" sz="2400" dirty="0"/>
              <a:t>The system, a </a:t>
            </a:r>
            <a:r>
              <a:rPr lang="en-US" sz="2400" dirty="0" err="1"/>
              <a:t>fmu</a:t>
            </a:r>
            <a:r>
              <a:rPr lang="en-US" sz="2400" dirty="0"/>
              <a:t>, …</a:t>
            </a:r>
          </a:p>
          <a:p>
            <a:r>
              <a:rPr lang="en-US" sz="2400" dirty="0"/>
              <a:t>Four kind of blocks</a:t>
            </a:r>
          </a:p>
          <a:p>
            <a:pPr marL="629786" lvl="1" indent="-242225"/>
            <a:r>
              <a:rPr lang="en-US" sz="2400" dirty="0" err="1"/>
              <a:t>Ecomponent</a:t>
            </a:r>
            <a:r>
              <a:rPr lang="en-US" sz="2400" dirty="0"/>
              <a:t>,</a:t>
            </a:r>
          </a:p>
          <a:p>
            <a:pPr marL="629786" lvl="1" indent="-242225"/>
            <a:r>
              <a:rPr lang="en-US" sz="2400" dirty="0"/>
              <a:t>System,</a:t>
            </a:r>
          </a:p>
          <a:p>
            <a:pPr marL="629786" lvl="1" indent="-242225"/>
            <a:r>
              <a:rPr lang="en-US" sz="2400" dirty="0" err="1"/>
              <a:t>CComponent</a:t>
            </a:r>
            <a:r>
              <a:rPr lang="en-US" sz="2400" dirty="0"/>
              <a:t>,</a:t>
            </a:r>
          </a:p>
          <a:p>
            <a:pPr marL="629786" lvl="1" indent="-242225"/>
            <a:r>
              <a:rPr lang="en-US" sz="2400" dirty="0" err="1"/>
              <a:t>POComponent</a:t>
            </a:r>
            <a:r>
              <a:rPr lang="en-US" sz="2400" dirty="0"/>
              <a:t>.</a:t>
            </a:r>
            <a:endParaRPr lang="fr-FR" sz="1939" dirty="0"/>
          </a:p>
        </p:txBody>
      </p:sp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INTO-CPS Blocks </a:t>
            </a:r>
          </a:p>
        </p:txBody>
      </p:sp>
    </p:spTree>
    <p:extLst>
      <p:ext uri="{BB962C8B-B14F-4D97-AF65-F5344CB8AC3E}">
        <p14:creationId xmlns:p14="http://schemas.microsoft.com/office/powerpoint/2010/main" val="63601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Represents a FMU of the system</a:t>
            </a:r>
          </a:p>
          <a:p>
            <a:r>
              <a:rPr lang="en-US" sz="2400" dirty="0"/>
              <a:t>Core element</a:t>
            </a:r>
          </a:p>
          <a:p>
            <a:r>
              <a:rPr lang="en-US" sz="2400" dirty="0"/>
              <a:t>Can be Cyber, Physical, subsystem, etc.</a:t>
            </a:r>
          </a:p>
          <a:p>
            <a:r>
              <a:rPr lang="en-US" sz="2400" dirty="0"/>
              <a:t>Characterized by its properties</a:t>
            </a:r>
          </a:p>
          <a:p>
            <a:pPr marL="629786" lvl="1" indent="-242225"/>
            <a:r>
              <a:rPr lang="en-US" sz="2400" dirty="0"/>
              <a:t>Variables</a:t>
            </a:r>
          </a:p>
          <a:p>
            <a:pPr marL="629786" lvl="1" indent="-242225"/>
            <a:r>
              <a:rPr lang="en-US" sz="2400" dirty="0"/>
              <a:t>Input/output Flow Ports</a:t>
            </a:r>
          </a:p>
          <a:p>
            <a:endParaRPr lang="fr-FR" sz="1939" dirty="0"/>
          </a:p>
        </p:txBody>
      </p:sp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EComponent</a:t>
            </a:r>
            <a:r>
              <a:rPr lang="en-US" dirty="0"/>
              <a:t>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4149080"/>
            <a:ext cx="2500890" cy="227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2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Attribute or property of a block.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Quantitatively characterizes the block.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Typed by:</a:t>
            </a:r>
          </a:p>
          <a:p>
            <a:pPr marL="629786" lvl="1" indent="-242225">
              <a:lnSpc>
                <a:spcPct val="90000"/>
              </a:lnSpc>
            </a:pPr>
            <a:r>
              <a:rPr lang="en-US" sz="2031" dirty="0"/>
              <a:t>Primitive type (boolean, string, etc.)</a:t>
            </a:r>
          </a:p>
          <a:p>
            <a:pPr marL="629786" lvl="1" indent="-242225">
              <a:lnSpc>
                <a:spcPct val="90000"/>
              </a:lnSpc>
            </a:pPr>
            <a:r>
              <a:rPr lang="en-US" sz="2031" dirty="0"/>
              <a:t>Enumeration</a:t>
            </a:r>
          </a:p>
          <a:p>
            <a:pPr marL="629786" lvl="1" indent="-242225">
              <a:lnSpc>
                <a:spcPct val="90000"/>
              </a:lnSpc>
            </a:pPr>
            <a:r>
              <a:rPr lang="en-US" sz="2031" dirty="0"/>
              <a:t>Complex type (data type).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Multiplicity (1 by default).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Initial value.</a:t>
            </a:r>
          </a:p>
          <a:p>
            <a:pPr>
              <a:lnSpc>
                <a:spcPct val="90000"/>
              </a:lnSpc>
            </a:pPr>
            <a:endParaRPr lang="fr-FR" sz="1754" dirty="0"/>
          </a:p>
          <a:p>
            <a:pPr>
              <a:lnSpc>
                <a:spcPct val="90000"/>
              </a:lnSpc>
            </a:pPr>
            <a:endParaRPr lang="fr-FR" sz="1754" dirty="0"/>
          </a:p>
        </p:txBody>
      </p:sp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4221088"/>
            <a:ext cx="2500890" cy="227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6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pPr lvl="1"/>
            <a:r>
              <a:rPr lang="en-GB" dirty="0"/>
              <a:t>UML</a:t>
            </a:r>
          </a:p>
          <a:p>
            <a:pPr lvl="1"/>
            <a:r>
              <a:rPr lang="en-GB" dirty="0"/>
              <a:t>SysML</a:t>
            </a:r>
          </a:p>
          <a:p>
            <a:pPr lvl="1"/>
            <a:r>
              <a:rPr lang="en-GB" dirty="0"/>
              <a:t>FMI </a:t>
            </a:r>
          </a:p>
          <a:p>
            <a:r>
              <a:rPr lang="en-GB" dirty="0"/>
              <a:t>INTO-CPS/</a:t>
            </a:r>
            <a:r>
              <a:rPr lang="en-GB" dirty="0" err="1"/>
              <a:t>SysML</a:t>
            </a:r>
            <a:r>
              <a:rPr lang="en-GB" dirty="0"/>
              <a:t> Profile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2</a:t>
            </a:fld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29612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046" dirty="0"/>
              <a:t>Modeling of Blocks Input or Output </a:t>
            </a:r>
          </a:p>
          <a:p>
            <a:endParaRPr lang="en-US" sz="3046" dirty="0"/>
          </a:p>
          <a:p>
            <a:r>
              <a:rPr lang="en-US" sz="3046" dirty="0"/>
              <a:t>Properties</a:t>
            </a:r>
          </a:p>
          <a:p>
            <a:pPr marL="629786" lvl="1" indent="-242225"/>
            <a:r>
              <a:rPr lang="en-US" sz="2677" dirty="0"/>
              <a:t>Directions (in or out)</a:t>
            </a:r>
          </a:p>
          <a:p>
            <a:pPr marL="629786" lvl="1" indent="-242225"/>
            <a:r>
              <a:rPr lang="en-US" sz="2677" dirty="0"/>
              <a:t>Type</a:t>
            </a:r>
          </a:p>
        </p:txBody>
      </p:sp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port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3933056"/>
            <a:ext cx="3383417" cy="236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2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Represents the system itself</a:t>
            </a:r>
          </a:p>
          <a:p>
            <a:r>
              <a:rPr lang="en-US" sz="2400" dirty="0"/>
              <a:t>Top/Root of the design</a:t>
            </a:r>
          </a:p>
          <a:p>
            <a:r>
              <a:rPr lang="en-US" sz="2400" dirty="0"/>
              <a:t>Unique</a:t>
            </a:r>
          </a:p>
          <a:p>
            <a:pPr marL="0" indent="0">
              <a:buNone/>
            </a:pPr>
            <a:endParaRPr lang="fr-FR" sz="1939" dirty="0"/>
          </a:p>
        </p:txBody>
      </p:sp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3212976"/>
            <a:ext cx="2808396" cy="230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0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77" dirty="0"/>
              <a:t>Composition relationship between blocks</a:t>
            </a:r>
          </a:p>
          <a:p>
            <a:r>
              <a:rPr lang="en-US" sz="2677" dirty="0"/>
              <a:t>A content can only be part of a single whole</a:t>
            </a:r>
          </a:p>
          <a:p>
            <a:r>
              <a:rPr lang="en-US" sz="2677" dirty="0"/>
              <a:t>System is composed of </a:t>
            </a:r>
            <a:r>
              <a:rPr lang="en-US" sz="2677" dirty="0" err="1"/>
              <a:t>Ecomponent</a:t>
            </a:r>
            <a:r>
              <a:rPr lang="en-US" sz="2677" dirty="0"/>
              <a:t> or </a:t>
            </a:r>
            <a:r>
              <a:rPr lang="en-US" sz="2677" dirty="0" err="1"/>
              <a:t>CComponent</a:t>
            </a:r>
            <a:endParaRPr lang="en-US" sz="2677" dirty="0"/>
          </a:p>
        </p:txBody>
      </p:sp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44" y="4077072"/>
            <a:ext cx="8592936" cy="157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9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Represents the a group of FMU/</a:t>
            </a:r>
            <a:r>
              <a:rPr lang="en-US" sz="2400" dirty="0" err="1"/>
              <a:t>EComponent</a:t>
            </a:r>
            <a:endParaRPr lang="en-US" sz="2400" dirty="0"/>
          </a:p>
          <a:p>
            <a:r>
              <a:rPr lang="en-US" sz="2400" dirty="0"/>
              <a:t>Grouped by logic, domain, etc.</a:t>
            </a:r>
          </a:p>
          <a:p>
            <a:pPr marL="0" indent="0">
              <a:buNone/>
            </a:pPr>
            <a:endParaRPr lang="fr-FR" sz="1939" dirty="0"/>
          </a:p>
        </p:txBody>
      </p:sp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CComponent</a:t>
            </a:r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32" y="3212976"/>
            <a:ext cx="8076898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5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Represents the sub part of a FMU/</a:t>
            </a:r>
            <a:r>
              <a:rPr lang="en-US" sz="2400" dirty="0" err="1"/>
              <a:t>EComponent</a:t>
            </a:r>
            <a:endParaRPr lang="en-US" sz="2400" dirty="0"/>
          </a:p>
          <a:p>
            <a:r>
              <a:rPr lang="en-US" sz="2400" dirty="0"/>
              <a:t>Used for a Physical sub component</a:t>
            </a:r>
          </a:p>
          <a:p>
            <a:pPr marL="0" indent="0">
              <a:buNone/>
            </a:pPr>
            <a:endParaRPr lang="fr-FR" sz="1939" dirty="0"/>
          </a:p>
        </p:txBody>
      </p:sp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POComponent</a:t>
            </a:r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14" y="3068960"/>
            <a:ext cx="6424914" cy="291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4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Instantiation of a given block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Associated with other block instance through ports and/or connectors</a:t>
            </a:r>
          </a:p>
          <a:p>
            <a:pPr marL="629786" lvl="1" indent="-242225">
              <a:lnSpc>
                <a:spcPct val="90000"/>
              </a:lnSpc>
            </a:pPr>
            <a:endParaRPr lang="fr-FR" sz="1569" dirty="0"/>
          </a:p>
        </p:txBody>
      </p:sp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 Instance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80" y="2708920"/>
            <a:ext cx="8509030" cy="398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1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77" dirty="0"/>
              <a:t>Links two instance of Flow Ports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Connector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41" y="2708920"/>
            <a:ext cx="8509031" cy="398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50" y="2427472"/>
            <a:ext cx="8928100" cy="2965081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27</a:t>
            </a:fld>
            <a:endParaRPr lang="da-DK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790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28</a:t>
            </a:fld>
            <a:endParaRPr lang="da-DK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99" y="1603799"/>
            <a:ext cx="86106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0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87" name="Group 5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188367"/>
              </p:ext>
            </p:extLst>
          </p:nvPr>
        </p:nvGraphicFramePr>
        <p:xfrm>
          <a:off x="107504" y="2348880"/>
          <a:ext cx="8928764" cy="2795081"/>
        </p:xfrm>
        <a:graphic>
          <a:graphicData uri="http://schemas.openxmlformats.org/drawingml/2006/table">
            <a:tbl>
              <a:tblPr/>
              <a:tblGrid>
                <a:gridCol w="2888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9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32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Type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Example of use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Parameter definition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Structure between parameter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17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Parameter connection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Connections between parameter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915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Objective definition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Structure between objectives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Objective connection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Connections between objectives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Ranking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Definition of the rank parameters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472153"/>
                  </a:ext>
                </a:extLst>
              </a:tr>
            </a:tbl>
          </a:graphicData>
        </a:graphic>
      </p:graphicFrame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INTOCPS/SysML– DSE diagrams</a:t>
            </a:r>
          </a:p>
        </p:txBody>
      </p:sp>
    </p:spTree>
    <p:extLst>
      <p:ext uri="{BB962C8B-B14F-4D97-AF65-F5344CB8AC3E}">
        <p14:creationId xmlns:p14="http://schemas.microsoft.com/office/powerpoint/2010/main" val="34684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modeling language</a:t>
            </a:r>
          </a:p>
          <a:p>
            <a:r>
              <a:rPr lang="en-US" dirty="0"/>
              <a:t>A standard in software engineering</a:t>
            </a:r>
          </a:p>
          <a:p>
            <a:r>
              <a:rPr lang="en-US" dirty="0"/>
              <a:t>Independent of processes/method used</a:t>
            </a:r>
          </a:p>
          <a:p>
            <a:r>
              <a:rPr lang="en-US" dirty="0"/>
              <a:t>Object Oriented Conception (OOC)</a:t>
            </a:r>
          </a:p>
          <a:p>
            <a:r>
              <a:rPr lang="en-US" dirty="0"/>
              <a:t>Concept of views/diagrams</a:t>
            </a:r>
          </a:p>
          <a:p>
            <a:pPr lvl="1"/>
            <a:r>
              <a:rPr lang="en-US" dirty="0"/>
              <a:t>13 diagrams</a:t>
            </a:r>
          </a:p>
          <a:p>
            <a:pPr lvl="1"/>
            <a:r>
              <a:rPr lang="en-US" dirty="0"/>
              <a:t>Two kinds: Structural and Behavioral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Modelling Language (UML)</a:t>
            </a:r>
          </a:p>
        </p:txBody>
      </p:sp>
    </p:spTree>
    <p:extLst>
      <p:ext uri="{BB962C8B-B14F-4D97-AF65-F5344CB8AC3E}">
        <p14:creationId xmlns:p14="http://schemas.microsoft.com/office/powerpoint/2010/main" val="357808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Top/root element for DSE Analysis.</a:t>
            </a:r>
          </a:p>
          <a:p>
            <a:r>
              <a:rPr lang="en-US" sz="2400" dirty="0"/>
              <a:t>Looks like System Block for DSE</a:t>
            </a:r>
          </a:p>
          <a:p>
            <a:pPr marL="0" indent="0">
              <a:buNone/>
            </a:pPr>
            <a:endParaRPr lang="fr-FR" sz="1939" dirty="0"/>
          </a:p>
        </p:txBody>
      </p:sp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DSE Analysis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344736"/>
            <a:ext cx="3269743" cy="236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3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Freedom degree of the DSE</a:t>
            </a:r>
          </a:p>
          <a:p>
            <a:r>
              <a:rPr lang="en-US" sz="2400" dirty="0"/>
              <a:t>Defined with a value range</a:t>
            </a:r>
          </a:p>
          <a:p>
            <a:pPr lvl="1"/>
            <a:r>
              <a:rPr lang="en-US" sz="2000" dirty="0"/>
              <a:t>0.1, 0.2</a:t>
            </a:r>
          </a:p>
          <a:p>
            <a:pPr marL="0" indent="0">
              <a:buNone/>
            </a:pPr>
            <a:endParaRPr lang="fr-FR" sz="1939" dirty="0"/>
          </a:p>
        </p:txBody>
      </p:sp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3496508"/>
            <a:ext cx="2664296" cy="22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3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32</a:t>
            </a:fld>
            <a:endParaRPr lang="da-DK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Definition example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628800"/>
            <a:ext cx="4536504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6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Link between DSE and Architecture</a:t>
            </a:r>
          </a:p>
          <a:p>
            <a:r>
              <a:rPr lang="en-US" sz="2400" dirty="0"/>
              <a:t>Made reference to Architecture part</a:t>
            </a:r>
          </a:p>
          <a:p>
            <a:r>
              <a:rPr lang="en-US" sz="2400" dirty="0"/>
              <a:t>Is Part of DSE</a:t>
            </a:r>
          </a:p>
          <a:p>
            <a:pPr marL="0" indent="0">
              <a:buNone/>
            </a:pPr>
            <a:endParaRPr lang="fr-FR" sz="1939" dirty="0"/>
          </a:p>
        </p:txBody>
      </p:sp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48" y="3717032"/>
            <a:ext cx="8256286" cy="223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2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34</a:t>
            </a:fld>
            <a:endParaRPr lang="da-DK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Connection Example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20888"/>
            <a:ext cx="6816595" cy="33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9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Objective of the DSE</a:t>
            </a:r>
          </a:p>
          <a:p>
            <a:r>
              <a:rPr lang="en-US" sz="2400" dirty="0"/>
              <a:t>Python script</a:t>
            </a:r>
          </a:p>
          <a:p>
            <a:r>
              <a:rPr lang="en-US" sz="2400" dirty="0"/>
              <a:t>Port as Parameter</a:t>
            </a:r>
          </a:p>
          <a:p>
            <a:pPr marL="0" indent="0">
              <a:buNone/>
            </a:pPr>
            <a:endParaRPr lang="fr-FR" sz="1939" dirty="0"/>
          </a:p>
        </p:txBody>
      </p:sp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328" y="3429000"/>
            <a:ext cx="455081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3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36</a:t>
            </a:fld>
            <a:endParaRPr lang="da-DK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 Definition Example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442193"/>
            <a:ext cx="5400600" cy="545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5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37</a:t>
            </a:fld>
            <a:endParaRPr lang="da-DK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 Connection Example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60" y="1700808"/>
            <a:ext cx="7144648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Made at the DSE Analysis level</a:t>
            </a:r>
          </a:p>
          <a:p>
            <a:r>
              <a:rPr lang="en-US" sz="2400" dirty="0"/>
              <a:t>Use scenario(s)</a:t>
            </a:r>
          </a:p>
          <a:p>
            <a:r>
              <a:rPr lang="en-US" sz="2400" dirty="0"/>
              <a:t>Defined by :</a:t>
            </a:r>
          </a:p>
          <a:p>
            <a:pPr lvl="1"/>
            <a:r>
              <a:rPr lang="en-US" sz="2000" dirty="0"/>
              <a:t>Method (Pareto) </a:t>
            </a:r>
          </a:p>
          <a:p>
            <a:pPr lvl="1"/>
            <a:r>
              <a:rPr lang="en-US" sz="2000" dirty="0"/>
              <a:t>Set of objective</a:t>
            </a:r>
          </a:p>
          <a:p>
            <a:pPr lvl="1"/>
            <a:r>
              <a:rPr lang="en-US" sz="2000" dirty="0"/>
              <a:t>Weight associated to the objectives</a:t>
            </a:r>
            <a:endParaRPr lang="en-US" sz="1600" dirty="0"/>
          </a:p>
          <a:p>
            <a:pPr marL="0" indent="0">
              <a:buNone/>
            </a:pPr>
            <a:endParaRPr lang="fr-FR" sz="1939" dirty="0"/>
          </a:p>
        </p:txBody>
      </p:sp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149080"/>
            <a:ext cx="5386916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7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63" name="Group 95"/>
          <p:cNvGraphicFramePr>
            <a:graphicFrameLocks noGrp="1"/>
          </p:cNvGraphicFramePr>
          <p:nvPr>
            <p:ph idx="1"/>
            <p:extLst/>
          </p:nvPr>
        </p:nvGraphicFramePr>
        <p:xfrm>
          <a:off x="107950" y="1511300"/>
          <a:ext cx="8927884" cy="3168555"/>
        </p:xfrm>
        <a:graphic>
          <a:graphicData uri="http://schemas.openxmlformats.org/drawingml/2006/table">
            <a:tbl>
              <a:tblPr/>
              <a:tblGrid>
                <a:gridCol w="3518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9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32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Type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Example of use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Class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Structure at type level (class, association, etc.)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17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Object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Structure at object level (instance, link, etc.)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156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Package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Logical organization (packages, import link, etc.)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Composite Structure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Internal structure of a complex type (part, port, etc.)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23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Component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Complex structure (component, port, interface, etc.)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Deployment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Physical architecture of elements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 – Structural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5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87" name="Group 51"/>
          <p:cNvGraphicFramePr>
            <a:graphicFrameLocks noGrp="1"/>
          </p:cNvGraphicFramePr>
          <p:nvPr>
            <p:ph idx="1"/>
            <p:extLst/>
          </p:nvPr>
        </p:nvGraphicFramePr>
        <p:xfrm>
          <a:off x="107950" y="1511300"/>
          <a:ext cx="8928764" cy="3693547"/>
        </p:xfrm>
        <a:graphic>
          <a:graphicData uri="http://schemas.openxmlformats.org/drawingml/2006/table">
            <a:tbl>
              <a:tblPr/>
              <a:tblGrid>
                <a:gridCol w="2888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9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32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Type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Example of use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Use case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Expression of needs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17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Sequence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Example of sequential execution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915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State/Transition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State machine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Activity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Business process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23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Interaction Overview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Flow modeling and interactions between behaviors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Communication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Communication between objects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23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Timing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Evolution of an object over time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 – Behavioral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5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929" y="2161071"/>
            <a:ext cx="7872142" cy="3497883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6</a:t>
            </a:fld>
            <a:endParaRPr lang="da-DK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Example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121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Standard way of extending UML</a:t>
            </a:r>
          </a:p>
          <a:p>
            <a:r>
              <a:rPr lang="en-GB" dirty="0"/>
              <a:t>Used by many standard</a:t>
            </a:r>
          </a:p>
          <a:p>
            <a:pPr lvl="1"/>
            <a:r>
              <a:rPr lang="en-GB" dirty="0"/>
              <a:t>SysML,</a:t>
            </a:r>
          </a:p>
          <a:p>
            <a:pPr lvl="1"/>
            <a:r>
              <a:rPr lang="en-GB" dirty="0"/>
              <a:t>MARTE,</a:t>
            </a:r>
          </a:p>
          <a:p>
            <a:pPr lvl="1"/>
            <a:r>
              <a:rPr lang="en-GB" dirty="0" err="1"/>
              <a:t>DoDAF</a:t>
            </a:r>
            <a:r>
              <a:rPr lang="en-GB" dirty="0"/>
              <a:t>, </a:t>
            </a:r>
          </a:p>
          <a:p>
            <a:pPr lvl="1"/>
            <a:r>
              <a:rPr lang="en-GB" dirty="0"/>
              <a:t>Etc.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7</a:t>
            </a:fld>
            <a:endParaRPr lang="da-DK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Profile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908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UML</a:t>
            </a:r>
          </a:p>
          <a:p>
            <a:r>
              <a:rPr lang="en-US" dirty="0"/>
              <a:t>Graphical modeling language</a:t>
            </a:r>
          </a:p>
          <a:p>
            <a:r>
              <a:rPr lang="en-US" dirty="0"/>
              <a:t>A standard in system engineering</a:t>
            </a:r>
          </a:p>
          <a:p>
            <a:r>
              <a:rPr lang="en-US" dirty="0"/>
              <a:t>Concept of views/diagrams</a:t>
            </a:r>
          </a:p>
          <a:p>
            <a:pPr lvl="1"/>
            <a:r>
              <a:rPr lang="en-US" dirty="0"/>
              <a:t>9 diagrams</a:t>
            </a:r>
          </a:p>
          <a:p>
            <a:pPr lvl="1"/>
            <a:r>
              <a:rPr lang="en-US" dirty="0"/>
              <a:t>Three kinds: Structural, Behavioral, and Requirement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SysML</a:t>
            </a:r>
          </a:p>
        </p:txBody>
      </p:sp>
    </p:spTree>
    <p:extLst>
      <p:ext uri="{BB962C8B-B14F-4D97-AF65-F5344CB8AC3E}">
        <p14:creationId xmlns:p14="http://schemas.microsoft.com/office/powerpoint/2010/main" val="27891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63" name="Group 95"/>
          <p:cNvGraphicFramePr>
            <a:graphicFrameLocks noGrp="1"/>
          </p:cNvGraphicFramePr>
          <p:nvPr>
            <p:ph idx="1"/>
            <p:extLst/>
          </p:nvPr>
        </p:nvGraphicFramePr>
        <p:xfrm>
          <a:off x="107950" y="1511300"/>
          <a:ext cx="8927884" cy="2257104"/>
        </p:xfrm>
        <a:graphic>
          <a:graphicData uri="http://schemas.openxmlformats.org/drawingml/2006/table">
            <a:tbl>
              <a:tblPr/>
              <a:tblGrid>
                <a:gridCol w="2431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5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32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Type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Example of use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Block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Structure between blocks (block, association, operations, etc.)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766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Internal block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Internal structure of a block (part, port, connectors, etc.)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Parametrics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Mathematical formula (constraints, parameters, etc.)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3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Package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Logical organization (packages, import links, etc.)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SysML – Structural diagrams</a:t>
            </a:r>
          </a:p>
        </p:txBody>
      </p:sp>
    </p:spTree>
    <p:extLst>
      <p:ext uri="{BB962C8B-B14F-4D97-AF65-F5344CB8AC3E}">
        <p14:creationId xmlns:p14="http://schemas.microsoft.com/office/powerpoint/2010/main" val="14144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theme/theme1.xml><?xml version="1.0" encoding="utf-8"?>
<a:theme xmlns:a="http://schemas.openxmlformats.org/drawingml/2006/main" name="INTO-CPS Template">
  <a:themeElements>
    <a:clrScheme name="Custom 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2388</TotalTime>
  <Words>815</Words>
  <Application>Microsoft Macintosh PowerPoint</Application>
  <PresentationFormat>On-screen Show (4:3)</PresentationFormat>
  <Paragraphs>218</Paragraphs>
  <Slides>38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Wingdings</vt:lpstr>
      <vt:lpstr>INTO-CPS Template</vt:lpstr>
      <vt:lpstr>INTO-CPS SysML Modelling</vt:lpstr>
      <vt:lpstr>Contents</vt:lpstr>
      <vt:lpstr>Unified Modelling Language (UML)</vt:lpstr>
      <vt:lpstr>UML – Structural diagrams</vt:lpstr>
      <vt:lpstr>UML – Behavioral diagrams</vt:lpstr>
      <vt:lpstr>UML Example</vt:lpstr>
      <vt:lpstr>UML Profile</vt:lpstr>
      <vt:lpstr>SysML</vt:lpstr>
      <vt:lpstr>SysML – Structural diagrams</vt:lpstr>
      <vt:lpstr>SysML– Behavioral diagrams</vt:lpstr>
      <vt:lpstr>SysML – Requirements diagram</vt:lpstr>
      <vt:lpstr>BDD Example</vt:lpstr>
      <vt:lpstr>IBD Example</vt:lpstr>
      <vt:lpstr>Functional Mockup Interface (FMI)</vt:lpstr>
      <vt:lpstr>INTO-CPS/SysML</vt:lpstr>
      <vt:lpstr>INTOCPS/SysML – Structural diagrams</vt:lpstr>
      <vt:lpstr>INTO-CPS Blocks </vt:lpstr>
      <vt:lpstr>EComponent </vt:lpstr>
      <vt:lpstr>Variable</vt:lpstr>
      <vt:lpstr>Flow port</vt:lpstr>
      <vt:lpstr>System</vt:lpstr>
      <vt:lpstr>Composition</vt:lpstr>
      <vt:lpstr>CComponent</vt:lpstr>
      <vt:lpstr>POComponent</vt:lpstr>
      <vt:lpstr>Block Instance</vt:lpstr>
      <vt:lpstr>Connector</vt:lpstr>
      <vt:lpstr>Example</vt:lpstr>
      <vt:lpstr>Example</vt:lpstr>
      <vt:lpstr>INTOCPS/SysML– DSE diagrams</vt:lpstr>
      <vt:lpstr>DSE Analysis</vt:lpstr>
      <vt:lpstr>Parameter</vt:lpstr>
      <vt:lpstr>Parameter Definition example</vt:lpstr>
      <vt:lpstr>Reference</vt:lpstr>
      <vt:lpstr>Parameter Connection Example</vt:lpstr>
      <vt:lpstr>Objective</vt:lpstr>
      <vt:lpstr>Objective Definition Example</vt:lpstr>
      <vt:lpstr>Objective Connection Example</vt:lpstr>
      <vt:lpstr>Ranking</vt:lpstr>
    </vt:vector>
  </TitlesOfParts>
  <Company>Newcastle University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Presentation</dc:title>
  <dc:creator>Ken</dc:creator>
  <cp:lastModifiedBy>Microsoft Office-bruger</cp:lastModifiedBy>
  <cp:revision>477</cp:revision>
  <cp:lastPrinted>2016-11-02T16:12:16Z</cp:lastPrinted>
  <dcterms:created xsi:type="dcterms:W3CDTF">2014-11-11T18:47:23Z</dcterms:created>
  <dcterms:modified xsi:type="dcterms:W3CDTF">2018-02-28T19:34:36Z</dcterms:modified>
</cp:coreProperties>
</file>