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0" r:id="rId2"/>
  </p:sldMasterIdLst>
  <p:notesMasterIdLst>
    <p:notesMasterId r:id="rId38"/>
  </p:notesMasterIdLst>
  <p:handoutMasterIdLst>
    <p:handoutMasterId r:id="rId39"/>
  </p:handoutMasterIdLst>
  <p:sldIdLst>
    <p:sldId id="338" r:id="rId3"/>
    <p:sldId id="361" r:id="rId4"/>
    <p:sldId id="304" r:id="rId5"/>
    <p:sldId id="305" r:id="rId6"/>
    <p:sldId id="306" r:id="rId7"/>
    <p:sldId id="332" r:id="rId8"/>
    <p:sldId id="330" r:id="rId9"/>
    <p:sldId id="362" r:id="rId10"/>
    <p:sldId id="333" r:id="rId11"/>
    <p:sldId id="363" r:id="rId12"/>
    <p:sldId id="334" r:id="rId13"/>
    <p:sldId id="364" r:id="rId14"/>
    <p:sldId id="335" r:id="rId15"/>
    <p:sldId id="336" r:id="rId16"/>
    <p:sldId id="313" r:id="rId17"/>
    <p:sldId id="314" r:id="rId18"/>
    <p:sldId id="315" r:id="rId19"/>
    <p:sldId id="316" r:id="rId20"/>
    <p:sldId id="317" r:id="rId21"/>
    <p:sldId id="318" r:id="rId22"/>
    <p:sldId id="359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43" r:id="rId31"/>
    <p:sldId id="344" r:id="rId32"/>
    <p:sldId id="345" r:id="rId33"/>
    <p:sldId id="348" r:id="rId34"/>
    <p:sldId id="349" r:id="rId35"/>
    <p:sldId id="350" r:id="rId36"/>
    <p:sldId id="358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1657"/>
    <a:srgbClr val="F22128"/>
    <a:srgbClr val="0093DD"/>
    <a:srgbClr val="FFA195"/>
    <a:srgbClr val="FF3300"/>
    <a:srgbClr val="FF6600"/>
    <a:srgbClr val="CDDC15"/>
    <a:srgbClr val="605D5C"/>
    <a:srgbClr val="EEEB51"/>
    <a:srgbClr val="6E6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4660"/>
  </p:normalViewPr>
  <p:slideViewPr>
    <p:cSldViewPr>
      <p:cViewPr varScale="1">
        <p:scale>
          <a:sx n="63" d="100"/>
          <a:sy n="63" d="100"/>
        </p:scale>
        <p:origin x="880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23" d="100"/>
          <a:sy n="123" d="100"/>
        </p:scale>
        <p:origin x="4974" y="11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762B3-B324-2047-8EA0-74E8FED9BFB2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20F6-3612-104C-8BE4-9479DB1262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91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0754-1F18-604B-AEFA-763F6E068D01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C0AED-275A-4F45-92C2-041DD1460C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362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C0AED-275A-4F45-92C2-041DD1460CB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2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</a:t>
            </a:r>
            <a:r>
              <a:rPr lang="en-GB" baseline="0" dirty="0"/>
              <a:t> modern car has more than 40 subsystems.</a:t>
            </a:r>
          </a:p>
          <a:p>
            <a:r>
              <a:rPr lang="en-GB" baseline="0" dirty="0"/>
              <a:t>And, in a competitive market such as the one we live in, industries cannot afford to develop all these subsystems sequentially.</a:t>
            </a:r>
          </a:p>
          <a:p>
            <a:endParaRPr lang="en-GB" baseline="0" dirty="0"/>
          </a:p>
          <a:p>
            <a:r>
              <a:rPr lang="en-GB" baseline="0" dirty="0"/>
              <a:t>In a concurrent development, it is very important to measure how the design decision made in one component affect the other parts of the system.</a:t>
            </a:r>
          </a:p>
          <a:p>
            <a:r>
              <a:rPr lang="en-GB" baseline="0" dirty="0"/>
              <a:t>The later this is done, the worse.</a:t>
            </a:r>
          </a:p>
          <a:p>
            <a:endParaRPr lang="en-GB" baseline="0" dirty="0"/>
          </a:p>
          <a:p>
            <a:r>
              <a:rPr lang="en-GB" baseline="0" dirty="0"/>
              <a:t>To aggravate the situation, some subsystems are not developed in house: there are independent suppliers that develop them which means that some design decisions and the full specification of the subsystems will not be made available to protect their IP.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ADF86-35A2-4AFF-93B5-C2ACEF1A4479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155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9pPr>
          </a:lstStyle>
          <a:p>
            <a:pPr eaLnBrk="1" hangingPunct="1"/>
            <a:fld id="{D12E1DA5-7FE9-5E4E-A9CC-30453D502B7F}" type="slidenum">
              <a:rPr lang="da-DK" altLang="en-US" sz="1200">
                <a:solidFill>
                  <a:schemeClr val="tx1"/>
                </a:solidFill>
                <a:latin typeface="Gill Sans" charset="0"/>
              </a:rPr>
              <a:pPr eaLnBrk="1" hangingPunct="1"/>
              <a:t>4</a:t>
            </a:fld>
            <a:endParaRPr lang="da-DK" altLang="en-US" sz="1200">
              <a:solidFill>
                <a:schemeClr val="tx1"/>
              </a:solidFill>
              <a:latin typeface="Gill Sans" charset="0"/>
            </a:endParaRPr>
          </a:p>
        </p:txBody>
      </p:sp>
      <p:sp>
        <p:nvSpPr>
          <p:cNvPr id="112643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6433B5A-39BB-5C4E-B5D9-87F63B1CA0C5}" type="slidenum">
              <a:rPr lang="da-DK" altLang="en-US" sz="1200">
                <a:solidFill>
                  <a:schemeClr val="tx1"/>
                </a:solidFill>
                <a:latin typeface="Gill Sans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da-DK" altLang="en-US" sz="1200">
              <a:solidFill>
                <a:schemeClr val="tx1"/>
              </a:solidFill>
              <a:latin typeface="Gill Sans" charset="0"/>
            </a:endParaRPr>
          </a:p>
        </p:txBody>
      </p:sp>
      <p:sp>
        <p:nvSpPr>
          <p:cNvPr id="1126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26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8775" cy="4468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111715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9pPr>
          </a:lstStyle>
          <a:p>
            <a:pPr eaLnBrk="1" hangingPunct="1"/>
            <a:fld id="{BE4682C0-837C-5C41-A7E8-54527026243A}" type="slidenum">
              <a:rPr lang="da-DK" altLang="en-US" sz="1200">
                <a:solidFill>
                  <a:schemeClr val="tx1"/>
                </a:solidFill>
                <a:latin typeface="Gill Sans" charset="0"/>
              </a:rPr>
              <a:pPr eaLnBrk="1" hangingPunct="1"/>
              <a:t>5</a:t>
            </a:fld>
            <a:endParaRPr lang="da-DK" altLang="en-US" sz="1200">
              <a:solidFill>
                <a:schemeClr val="tx1"/>
              </a:solidFill>
              <a:latin typeface="Gill Sans" charset="0"/>
            </a:endParaRPr>
          </a:p>
        </p:txBody>
      </p:sp>
      <p:sp>
        <p:nvSpPr>
          <p:cNvPr id="113667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F14BBD8-E43C-E34D-A4BB-165FC70873F7}" type="slidenum">
              <a:rPr lang="da-DK" altLang="en-US" sz="1200">
                <a:solidFill>
                  <a:schemeClr val="tx1"/>
                </a:solidFill>
                <a:latin typeface="Gill Sans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da-DK" altLang="en-US" sz="1200">
              <a:solidFill>
                <a:schemeClr val="tx1"/>
              </a:solidFill>
              <a:latin typeface="Gill Sans" charset="0"/>
            </a:endParaRPr>
          </a:p>
        </p:txBody>
      </p:sp>
      <p:sp>
        <p:nvSpPr>
          <p:cNvPr id="1136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36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8775" cy="4468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079445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C0AED-275A-4F45-92C2-041DD1460CB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05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Debugging is a methodical process of finding and reducing the number of bugs</a:t>
            </a:r>
          </a:p>
          <a:p>
            <a:r>
              <a:rPr lang="en-US" dirty="0"/>
              <a:t>-</a:t>
            </a:r>
            <a:r>
              <a:rPr lang="en-US" baseline="0" dirty="0"/>
              <a:t> Debugging allows the user to execute the model step by step and inspect the state of the model as it gradually being executed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C0AED-275A-4F45-92C2-041DD1460CB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5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gif"/><Relationship Id="rId9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719509"/>
            <a:ext cx="7776864" cy="91740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93D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2636912"/>
            <a:ext cx="3216275" cy="5445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605D5C"/>
                </a:solidFill>
              </a:defRPr>
            </a:lvl1pPr>
          </a:lstStyle>
          <a:p>
            <a:pPr lvl="0"/>
            <a:r>
              <a:rPr lang="en-GB" dirty="0"/>
              <a:t>Click to add date</a:t>
            </a:r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3563888" y="47878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6E6F73"/>
                </a:solidFill>
              </a:rPr>
              <a:t>www.into-cps.org</a:t>
            </a:r>
            <a:endParaRPr lang="en-US" dirty="0">
              <a:solidFill>
                <a:srgbClr val="6E6F73"/>
              </a:solidFill>
            </a:endParaRPr>
          </a:p>
        </p:txBody>
      </p:sp>
      <p:pic>
        <p:nvPicPr>
          <p:cNvPr id="22" name="Picture 2" descr="D:\Documents\INTO-CPS\Common\Logo\logo-horiz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5776" y="4149080"/>
            <a:ext cx="3992082" cy="576064"/>
          </a:xfrm>
          <a:prstGeom prst="rect">
            <a:avLst/>
          </a:prstGeom>
          <a:noFill/>
        </p:spPr>
      </p:pic>
      <p:pic>
        <p:nvPicPr>
          <p:cNvPr id="23" name="Picture 2" descr="D:\Documents\INTO-CPS\Common\Logo\h2020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864" y="6010838"/>
            <a:ext cx="2448272" cy="4424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897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29A3-D4F0-4199-B273-7C8C8266FA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77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29A3-D4F0-4199-B273-7C8C8266FA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42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29A3-D4F0-4199-B273-7C8C8266FA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76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29A3-D4F0-4199-B273-7C8C8266FA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09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29A3-D4F0-4199-B273-7C8C8266FA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1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29A3-D4F0-4199-B273-7C8C8266FA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07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29A3-D4F0-4199-B273-7C8C8266FA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66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29A3-D4F0-4199-B273-7C8C8266FA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3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29A3-D4F0-4199-B273-7C8C8266FA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90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29A3-D4F0-4199-B273-7C8C8266FA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74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719509"/>
            <a:ext cx="7776864" cy="91740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93D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804248" y="63720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6E6F73"/>
                </a:solidFill>
              </a:rPr>
              <a:t>www.into-cps.org</a:t>
            </a:r>
            <a:endParaRPr lang="en-US" dirty="0">
              <a:solidFill>
                <a:srgbClr val="6E6F73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2636912"/>
            <a:ext cx="3216275" cy="5445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605D5C"/>
                </a:solidFill>
              </a:defRPr>
            </a:lvl1pPr>
          </a:lstStyle>
          <a:p>
            <a:pPr lvl="0"/>
            <a:r>
              <a:rPr lang="en-GB" dirty="0"/>
              <a:t>Click to add date</a:t>
            </a:r>
            <a:endParaRPr lang="en-US" dirty="0"/>
          </a:p>
        </p:txBody>
      </p:sp>
      <p:pic>
        <p:nvPicPr>
          <p:cNvPr id="10" name="Picture 2" descr="D:\Documents\INTO-CPS\Common\Logo\logo-horiz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2304256" cy="477980"/>
          </a:xfrm>
          <a:prstGeom prst="rect">
            <a:avLst/>
          </a:prstGeom>
          <a:noFill/>
        </p:spPr>
      </p:pic>
      <p:sp>
        <p:nvSpPr>
          <p:cNvPr id="20" name="Rounded Rectangle 19"/>
          <p:cNvSpPr/>
          <p:nvPr userDrawn="1"/>
        </p:nvSpPr>
        <p:spPr>
          <a:xfrm>
            <a:off x="323528" y="4077072"/>
            <a:ext cx="8496944" cy="2276872"/>
          </a:xfrm>
          <a:prstGeom prst="roundRect">
            <a:avLst>
              <a:gd name="adj" fmla="val 10830"/>
            </a:avLst>
          </a:prstGeom>
          <a:solidFill>
            <a:schemeClr val="bg1"/>
          </a:solidFill>
          <a:ln w="25400">
            <a:solidFill>
              <a:srgbClr val="605D5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york_logo_blu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877272"/>
            <a:ext cx="2293203" cy="288032"/>
          </a:xfrm>
          <a:prstGeom prst="rect">
            <a:avLst/>
          </a:prstGeom>
        </p:spPr>
      </p:pic>
      <p:pic>
        <p:nvPicPr>
          <p:cNvPr id="11" name="Picture 10" descr="fp_cvi_logo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802" y="4941168"/>
            <a:ext cx="1746974" cy="648072"/>
          </a:xfrm>
          <a:prstGeom prst="rect">
            <a:avLst/>
          </a:prstGeom>
        </p:spPr>
      </p:pic>
      <p:pic>
        <p:nvPicPr>
          <p:cNvPr id="12" name="Picture 11" descr="AUlogo.png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7881" y="4221088"/>
            <a:ext cx="1829903" cy="468955"/>
          </a:xfrm>
          <a:prstGeom prst="rect">
            <a:avLst/>
          </a:prstGeom>
        </p:spPr>
      </p:pic>
      <p:pic>
        <p:nvPicPr>
          <p:cNvPr id="3075" name="Picture 3" descr="C:\Users\Ken\AppData\Local\Temp\liu_eng.jpg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0312" y="4228224"/>
            <a:ext cx="1296144" cy="928968"/>
          </a:xfrm>
          <a:prstGeom prst="rect">
            <a:avLst/>
          </a:prstGeom>
          <a:noFill/>
        </p:spPr>
      </p:pic>
      <p:pic>
        <p:nvPicPr>
          <p:cNvPr id="3079" name="Picture 7" descr="http://www.controllab.nl/images/stories/Images/LogoCLP.png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6056" y="5085184"/>
            <a:ext cx="1944216" cy="555537"/>
          </a:xfrm>
          <a:prstGeom prst="rect">
            <a:avLst/>
          </a:prstGeom>
          <a:noFill/>
        </p:spPr>
      </p:pic>
      <p:pic>
        <p:nvPicPr>
          <p:cNvPr id="3081" name="Picture 9" descr="http://www.24presse.com/ckfinder/userfiles/images/logoclearsy(6).jpg"/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0312" y="5229200"/>
            <a:ext cx="1296144" cy="972108"/>
          </a:xfrm>
          <a:prstGeom prst="rect">
            <a:avLst/>
          </a:prstGeom>
          <a:noFill/>
        </p:spPr>
      </p:pic>
      <p:pic>
        <p:nvPicPr>
          <p:cNvPr id="3083" name="Picture 11" descr="http://www.twt-gmbh.de/fileadmin/images/hires/TWT_Logo_300.png"/>
          <p:cNvPicPr>
            <a:picLocks noChangeAspect="1" noChangeArrowheads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6056" y="4293096"/>
            <a:ext cx="1872208" cy="648072"/>
          </a:xfrm>
          <a:prstGeom prst="rect">
            <a:avLst/>
          </a:prstGeom>
          <a:noFill/>
        </p:spPr>
      </p:pic>
      <p:pic>
        <p:nvPicPr>
          <p:cNvPr id="3087" name="Picture 15" descr="http://lippincott.com/cache/made/cc190b03fd288467/united_technologies_lg_959_487_c1.png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7824" y="4221088"/>
            <a:ext cx="1750539" cy="528809"/>
          </a:xfrm>
          <a:prstGeom prst="rect">
            <a:avLst/>
          </a:prstGeom>
          <a:noFill/>
        </p:spPr>
      </p:pic>
      <p:pic>
        <p:nvPicPr>
          <p:cNvPr id="3091" name="Picture 19" descr="http://www.sinelabore.com/lib/exe/fetch.php?media=wiki:landing_pages:logo_modeliosoft_4.png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5816" y="5013178"/>
            <a:ext cx="1944216" cy="388842"/>
          </a:xfrm>
          <a:prstGeom prst="rect">
            <a:avLst/>
          </a:prstGeom>
          <a:noFill/>
        </p:spPr>
      </p:pic>
      <p:pic>
        <p:nvPicPr>
          <p:cNvPr id="3077" name="Picture 5" descr="http://news.safetrans-de.org/tl_files/mitglieder/verified_Logo_web.pn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17585">
            <a:off x="3299924" y="5541610"/>
            <a:ext cx="1212279" cy="812227"/>
          </a:xfrm>
          <a:prstGeom prst="rect">
            <a:avLst/>
          </a:prstGeom>
          <a:noFill/>
        </p:spPr>
      </p:pic>
      <p:pic>
        <p:nvPicPr>
          <p:cNvPr id="21" name="Picture 2" descr="https://media.licdn.com/mpr/mpr/shrink_200_200/AAEAAQAAAAAAAAZtAAAAJDcyYzM3MjQwLTMzNWEtNGM4OS1hNzUwLTI3NDA2MzliZjZiMQ.png"/>
          <p:cNvPicPr>
            <a:picLocks noChangeAspect="1" noChangeArrowheads="1"/>
          </p:cNvPicPr>
          <p:nvPr userDrawn="1"/>
        </p:nvPicPr>
        <p:blipFill>
          <a:blip r:embed="rId13" cstate="print"/>
          <a:srcRect t="25270" b="28402"/>
          <a:stretch>
            <a:fillRect/>
          </a:stretch>
        </p:blipFill>
        <p:spPr bwMode="auto">
          <a:xfrm>
            <a:off x="5508104" y="5733256"/>
            <a:ext cx="1088016" cy="5040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897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7504" y="1511930"/>
            <a:ext cx="8928992" cy="47973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62FFA-9C85-4587-AC02-EF116B0D545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107504" y="414571"/>
            <a:ext cx="7632848" cy="7101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288032"/>
          </a:xfrm>
          <a:prstGeom prst="rect">
            <a:avLst/>
          </a:prstGeom>
          <a:solidFill>
            <a:srgbClr val="009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dirty="0" err="1"/>
              <a:t>INtegrated</a:t>
            </a:r>
            <a:r>
              <a:rPr lang="en-GB" dirty="0"/>
              <a:t> </a:t>
            </a:r>
            <a:r>
              <a:rPr lang="en-GB" dirty="0" err="1"/>
              <a:t>TOol</a:t>
            </a:r>
            <a:r>
              <a:rPr lang="en-GB" baseline="0" dirty="0" err="1"/>
              <a:t>chain</a:t>
            </a:r>
            <a:r>
              <a:rPr lang="en-GB" baseline="0" dirty="0"/>
              <a:t> for Cyber-Physical Systems</a:t>
            </a:r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913581" y="-48880"/>
            <a:ext cx="223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http://into-cps.au.dk/</a:t>
            </a:r>
          </a:p>
        </p:txBody>
      </p:sp>
      <p:pic>
        <p:nvPicPr>
          <p:cNvPr id="14" name="Picture 2" descr="D:\Documents\INTO-CPS\Common\Logo\Logo Medium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339503"/>
            <a:ext cx="1235967" cy="883202"/>
          </a:xfrm>
          <a:prstGeom prst="rect">
            <a:avLst/>
          </a:prstGeom>
          <a:noFill/>
        </p:spPr>
      </p:pic>
      <p:pic>
        <p:nvPicPr>
          <p:cNvPr id="16" name="Picture 2" descr="http://www.cpse-labs.eu/images/EU_flag_text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4903" y="6346845"/>
            <a:ext cx="1308745" cy="460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75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7504" y="1511930"/>
            <a:ext cx="8928992" cy="47973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62FFA-9C85-4587-AC02-EF116B0D545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107504" y="414571"/>
            <a:ext cx="7632848" cy="7101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288032"/>
          </a:xfrm>
          <a:prstGeom prst="rect">
            <a:avLst/>
          </a:prstGeom>
          <a:solidFill>
            <a:srgbClr val="009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dirty="0" err="1"/>
              <a:t>INtegrated</a:t>
            </a:r>
            <a:r>
              <a:rPr lang="en-GB" dirty="0"/>
              <a:t> </a:t>
            </a:r>
            <a:r>
              <a:rPr lang="en-GB" dirty="0" err="1"/>
              <a:t>TOol</a:t>
            </a:r>
            <a:r>
              <a:rPr lang="en-GB" baseline="0" dirty="0" err="1"/>
              <a:t>chain</a:t>
            </a:r>
            <a:r>
              <a:rPr lang="en-GB" baseline="0" dirty="0"/>
              <a:t> for Cyber-Physical Systems</a:t>
            </a:r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913581" y="-48880"/>
            <a:ext cx="223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http://into-cps.au.dk/</a:t>
            </a:r>
          </a:p>
        </p:txBody>
      </p:sp>
      <p:pic>
        <p:nvPicPr>
          <p:cNvPr id="14" name="Picture 2" descr="D:\Documents\INTO-CPS\Common\Logo\Logo Medium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339503"/>
            <a:ext cx="1235967" cy="8832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647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Headline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11930"/>
            <a:ext cx="8928992" cy="47973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62FFA-9C85-4587-AC02-EF116B0D545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7504" y="414571"/>
            <a:ext cx="7632848" cy="7101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288032"/>
          </a:xfrm>
          <a:prstGeom prst="rect">
            <a:avLst/>
          </a:prstGeom>
          <a:solidFill>
            <a:srgbClr val="009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dirty="0" err="1"/>
              <a:t>INtegrated</a:t>
            </a:r>
            <a:r>
              <a:rPr lang="en-GB" dirty="0"/>
              <a:t> </a:t>
            </a:r>
            <a:r>
              <a:rPr lang="en-GB" dirty="0" err="1"/>
              <a:t>TOol</a:t>
            </a:r>
            <a:r>
              <a:rPr lang="en-GB" baseline="0" dirty="0" err="1"/>
              <a:t>chain</a:t>
            </a:r>
            <a:r>
              <a:rPr lang="en-GB" baseline="0" dirty="0"/>
              <a:t> for Cyber-Physical Systems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913581" y="-48880"/>
            <a:ext cx="223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http://into-cps.au.dk/</a:t>
            </a:r>
          </a:p>
        </p:txBody>
      </p:sp>
      <p:pic>
        <p:nvPicPr>
          <p:cNvPr id="9" name="Picture 2" descr="D:\Documents\INTO-CPS\Common\Logo\Logo Medium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339503"/>
            <a:ext cx="1235967" cy="883202"/>
          </a:xfrm>
          <a:prstGeom prst="rect">
            <a:avLst/>
          </a:prstGeom>
          <a:noFill/>
        </p:spPr>
      </p:pic>
      <p:pic>
        <p:nvPicPr>
          <p:cNvPr id="31746" name="Picture 2" descr="http://www.cpse-labs.eu/images/EU_flag_text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4903" y="6346845"/>
            <a:ext cx="1308745" cy="460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859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62FFA-9C85-4587-AC02-EF116B0D545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288032"/>
          </a:xfrm>
          <a:prstGeom prst="rect">
            <a:avLst/>
          </a:prstGeom>
          <a:solidFill>
            <a:srgbClr val="009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/>
              <a:t>INtegrated TOol</a:t>
            </a:r>
            <a:r>
              <a:rPr lang="en-GB" baseline="0"/>
              <a:t>chain for Cyber-Physical Systems</a:t>
            </a:r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6913581" y="-48880"/>
            <a:ext cx="223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http://into-cps.au.dk/</a:t>
            </a:r>
          </a:p>
        </p:txBody>
      </p:sp>
      <p:pic>
        <p:nvPicPr>
          <p:cNvPr id="31746" name="Picture 2" descr="http://www.cpse-labs.eu/images/EU_flag_text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03" y="6346845"/>
            <a:ext cx="1308745" cy="460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837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51520" y="1124743"/>
            <a:ext cx="8640960" cy="5176469"/>
          </a:xfrm>
          <a:effectLst/>
        </p:spPr>
        <p:txBody>
          <a:bodyPr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pic>
        <p:nvPicPr>
          <p:cNvPr id="4" name="Picture 2" descr="D:\Documents\INTO-CPS\Common\Logo\logo-horiz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2200" y="223636"/>
            <a:ext cx="2523776" cy="364185"/>
          </a:xfrm>
          <a:prstGeom prst="rect">
            <a:avLst/>
          </a:prstGeom>
          <a:noFill/>
        </p:spPr>
      </p:pic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62FFA-9C85-4587-AC02-EF116B0D545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80974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C2DAF7-755E-CB4B-98FE-B7CED469FEFF}" type="slidenum">
              <a:rPr lang="da-DK" altLang="en-US"/>
              <a:pPr/>
              <a:t>‹#›</a:t>
            </a:fld>
            <a:endParaRPr lang="da-DK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288032"/>
          </a:xfrm>
          <a:prstGeom prst="rect">
            <a:avLst/>
          </a:prstGeom>
          <a:solidFill>
            <a:srgbClr val="009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dirty="0" err="1"/>
              <a:t>INtegrated</a:t>
            </a:r>
            <a:r>
              <a:rPr lang="en-GB" dirty="0"/>
              <a:t> </a:t>
            </a:r>
            <a:r>
              <a:rPr lang="en-GB" dirty="0" err="1"/>
              <a:t>TOol</a:t>
            </a:r>
            <a:r>
              <a:rPr lang="en-GB" baseline="0" dirty="0" err="1"/>
              <a:t>chain</a:t>
            </a:r>
            <a:r>
              <a:rPr lang="en-GB" baseline="0" dirty="0"/>
              <a:t> for Cyber-Physical Systems</a:t>
            </a:r>
            <a:endParaRPr lang="en-GB" dirty="0"/>
          </a:p>
        </p:txBody>
      </p:sp>
      <p:pic>
        <p:nvPicPr>
          <p:cNvPr id="6" name="Picture 2" descr="D:\Documents\INTO-CPS\Common\Logo\Logo Medium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339503"/>
            <a:ext cx="1235967" cy="883202"/>
          </a:xfrm>
          <a:prstGeom prst="rect">
            <a:avLst/>
          </a:prstGeom>
          <a:noFill/>
        </p:spPr>
      </p:pic>
      <p:pic>
        <p:nvPicPr>
          <p:cNvPr id="7" name="Picture 2" descr="http://www.cpse-labs.eu/images/EU_flag_text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4903" y="6346845"/>
            <a:ext cx="1308745" cy="460826"/>
          </a:xfrm>
          <a:prstGeom prst="rect">
            <a:avLst/>
          </a:prstGeom>
          <a:noFill/>
        </p:spPr>
      </p:pic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107504" y="414571"/>
            <a:ext cx="7632848" cy="7101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949461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29A3-D4F0-4199-B273-7C8C8266FA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41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17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665953"/>
            <a:ext cx="8640960" cy="71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511930"/>
            <a:ext cx="8640960" cy="47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3336"/>
            <a:ext cx="144016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93DD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5696" y="6453336"/>
            <a:ext cx="5472608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0093D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52320" y="6453336"/>
            <a:ext cx="144016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93DD"/>
                </a:solidFill>
              </a:defRPr>
            </a:lvl1pPr>
          </a:lstStyle>
          <a:p>
            <a:fld id="{BB33D194-6503-B145-ADA6-6CFF32982F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4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74" r:id="rId3"/>
    <p:sldLayoutId id="2147483697" r:id="rId4"/>
    <p:sldLayoutId id="2147483677" r:id="rId5"/>
    <p:sldLayoutId id="2147483695" r:id="rId6"/>
    <p:sldLayoutId id="2147483694" r:id="rId7"/>
    <p:sldLayoutId id="2147483696" r:id="rId8"/>
  </p:sldLayoutIdLst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29A3-D4F0-4199-B273-7C8C8266FAD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D:\Documents\INTO-CPS\Common\Logo\logo-horiz.png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2200" y="223636"/>
            <a:ext cx="2523776" cy="3641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054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overturetool.org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9512" y="425040"/>
            <a:ext cx="8784976" cy="2062239"/>
          </a:xfrm>
        </p:spPr>
        <p:txBody>
          <a:bodyPr>
            <a:noAutofit/>
          </a:bodyPr>
          <a:lstStyle/>
          <a:p>
            <a:r>
              <a:rPr lang="en-GB" b="1" dirty="0"/>
              <a:t>VDM Tutorial</a:t>
            </a:r>
          </a:p>
        </p:txBody>
      </p:sp>
      <p:sp>
        <p:nvSpPr>
          <p:cNvPr id="24" name="Subtitle 6"/>
          <p:cNvSpPr txBox="1">
            <a:spLocks/>
          </p:cNvSpPr>
          <p:nvPr/>
        </p:nvSpPr>
        <p:spPr>
          <a:xfrm>
            <a:off x="323528" y="1808820"/>
            <a:ext cx="8496944" cy="1637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John Fitzgerald, </a:t>
            </a:r>
            <a:r>
              <a:rPr lang="en-US" dirty="0">
                <a:solidFill>
                  <a:schemeClr val="accent1"/>
                </a:solidFill>
              </a:rPr>
              <a:t>Newcastle University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1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51" y="6098694"/>
            <a:ext cx="2728797" cy="573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20" y="6098694"/>
            <a:ext cx="1993227" cy="7001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F61E5C-20D8-7045-9FD5-8093283CCB9D}"/>
              </a:ext>
            </a:extLst>
          </p:cNvPr>
          <p:cNvSpPr txBox="1"/>
          <p:nvPr/>
        </p:nvSpPr>
        <p:spPr>
          <a:xfrm>
            <a:off x="6840252" y="63720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6E6F73"/>
                </a:solidFill>
              </a:rPr>
              <a:t>www.into-cps.org</a:t>
            </a:r>
            <a:endParaRPr lang="en-US" dirty="0">
              <a:solidFill>
                <a:srgbClr val="6E6F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2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000">
        <p:fade/>
      </p:transition>
    </mc:Choice>
    <mc:Fallback xmlns="">
      <p:transition spd="med" advTm="17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Could also be called lists</a:t>
            </a:r>
          </a:p>
          <a:p>
            <a:pPr lvl="1"/>
            <a:r>
              <a:rPr lang="en-GB" dirty="0"/>
              <a:t>Not fixed length like Java arrays</a:t>
            </a:r>
          </a:p>
          <a:p>
            <a:r>
              <a:rPr lang="en-GB" dirty="0"/>
              <a:t>Ordered collections of elements</a:t>
            </a:r>
          </a:p>
          <a:p>
            <a:r>
              <a:rPr lang="en-GB" dirty="0"/>
              <a:t>Numbered from 1 (not 0 like Java)</a:t>
            </a:r>
          </a:p>
          <a:p>
            <a:pPr lvl="1"/>
            <a:r>
              <a:rPr lang="en-GB" dirty="0"/>
              <a:t>Access element with () and not [], e.g. 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list(1)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Multiple copies of each element allowed</a:t>
            </a:r>
          </a:p>
          <a:p>
            <a:r>
              <a:rPr lang="en-GB" dirty="0"/>
              <a:t>The elements themselves can be any type</a:t>
            </a:r>
          </a:p>
          <a:p>
            <a:r>
              <a:rPr lang="en-GB" dirty="0">
                <a:cs typeface="Courier New" pitchFamily="49" charset="0"/>
              </a:rPr>
              <a:t>e.g. </a:t>
            </a:r>
          </a:p>
          <a:p>
            <a:pPr lvl="1"/>
            <a:r>
              <a:rPr lang="en-GB" b="1" dirty="0" err="1">
                <a:latin typeface="Courier New" pitchFamily="49" charset="0"/>
                <a:cs typeface="Courier New" pitchFamily="49" charset="0"/>
              </a:rPr>
              <a:t>seq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of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800" dirty="0">
                <a:cs typeface="Courier New" pitchFamily="49" charset="0"/>
              </a:rPr>
              <a:t>;</a:t>
            </a:r>
            <a:r>
              <a:rPr lang="en-GB" dirty="0">
                <a:cs typeface="Courier New" pitchFamily="49" charset="0"/>
              </a:rPr>
              <a:t>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seq1 of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>
                <a:cs typeface="Courier New" pitchFamily="49" charset="0"/>
              </a:rPr>
              <a:t> </a:t>
            </a:r>
            <a:r>
              <a:rPr lang="en-GB" dirty="0">
                <a:cs typeface="Courier New" pitchFamily="49" charset="0"/>
              </a:rPr>
              <a:t>(non-empty)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[1,5,5,8,1,3]</a:t>
            </a:r>
            <a:r>
              <a:rPr lang="en-GB" dirty="0">
                <a:cs typeface="Courier New" pitchFamily="49" charset="0"/>
              </a:rPr>
              <a:t>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[]</a:t>
            </a:r>
          </a:p>
        </p:txBody>
      </p:sp>
      <p:sp>
        <p:nvSpPr>
          <p:cNvPr id="3" name="Pladsholder til slide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10</a:t>
            </a:fld>
            <a:endParaRPr lang="da-DK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Types</a:t>
            </a:r>
          </a:p>
        </p:txBody>
      </p:sp>
    </p:spTree>
    <p:extLst>
      <p:ext uri="{BB962C8B-B14F-4D97-AF65-F5344CB8AC3E}">
        <p14:creationId xmlns:p14="http://schemas.microsoft.com/office/powerpoint/2010/main" val="87179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00">
        <p:fade/>
      </p:transition>
    </mc:Choice>
    <mc:Fallback xmlns="">
      <p:transition spd="med" advTm="7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11</a:t>
            </a:fld>
            <a:endParaRPr lang="da-DK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 of Sequence Operators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16260" y="1540032"/>
            <a:ext cx="7911479" cy="36891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82058" tIns="41029" rIns="82058" bIns="41029">
            <a:spAutoFit/>
          </a:bodyPr>
          <a:lstStyle>
            <a:lvl1pPr defTabSz="2200275" eaLnBrk="0" hangingPunct="0">
              <a:tabLst>
                <a:tab pos="1849438" algn="l"/>
                <a:tab pos="370046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2200275" eaLnBrk="0" hangingPunct="0">
              <a:tabLst>
                <a:tab pos="1849438" algn="l"/>
                <a:tab pos="370046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00275" eaLnBrk="0" hangingPunct="0">
              <a:tabLst>
                <a:tab pos="1849438" algn="l"/>
                <a:tab pos="370046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00275" eaLnBrk="0" hangingPunct="0">
              <a:tabLst>
                <a:tab pos="1849438" algn="l"/>
                <a:tab pos="370046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00275" eaLnBrk="0" hangingPunct="0">
              <a:tabLst>
                <a:tab pos="1849438" algn="l"/>
                <a:tab pos="370046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2200275" eaLnBrk="0" fontAlgn="base" hangingPunct="0">
              <a:spcBef>
                <a:spcPct val="0"/>
              </a:spcBef>
              <a:spcAft>
                <a:spcPct val="0"/>
              </a:spcAft>
              <a:tabLst>
                <a:tab pos="1849438" algn="l"/>
                <a:tab pos="370046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2200275" eaLnBrk="0" fontAlgn="base" hangingPunct="0">
              <a:spcBef>
                <a:spcPct val="0"/>
              </a:spcBef>
              <a:spcAft>
                <a:spcPct val="0"/>
              </a:spcAft>
              <a:tabLst>
                <a:tab pos="1849438" algn="l"/>
                <a:tab pos="370046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2200275" eaLnBrk="0" fontAlgn="base" hangingPunct="0">
              <a:spcBef>
                <a:spcPct val="0"/>
              </a:spcBef>
              <a:spcAft>
                <a:spcPct val="0"/>
              </a:spcAft>
              <a:tabLst>
                <a:tab pos="1849438" algn="l"/>
                <a:tab pos="370046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2200275" eaLnBrk="0" fontAlgn="base" hangingPunct="0">
              <a:spcBef>
                <a:spcPct val="0"/>
              </a:spcBef>
              <a:spcAft>
                <a:spcPct val="0"/>
              </a:spcAft>
              <a:tabLst>
                <a:tab pos="1849438" algn="l"/>
                <a:tab pos="370046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hd</a:t>
            </a:r>
            <a:r>
              <a:rPr lang="en-US" sz="1600" dirty="0">
                <a:latin typeface="Courier New" pitchFamily="49" charset="0"/>
              </a:rPr>
              <a:t> l</a:t>
            </a:r>
            <a:r>
              <a:rPr lang="en-US" sz="1600" dirty="0"/>
              <a:t>	Head	</a:t>
            </a:r>
            <a:r>
              <a:rPr lang="en-US" sz="1600" b="1" dirty="0">
                <a:latin typeface="Courier New" pitchFamily="49" charset="0"/>
              </a:rPr>
              <a:t>seq1 of</a:t>
            </a:r>
            <a:r>
              <a:rPr lang="en-US" sz="1600" dirty="0">
                <a:latin typeface="Courier New" pitchFamily="49" charset="0"/>
              </a:rPr>
              <a:t> A -&gt; A</a:t>
            </a:r>
            <a:endParaRPr lang="en-US" sz="16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tl</a:t>
            </a:r>
            <a:r>
              <a:rPr lang="en-US" sz="1600" dirty="0">
                <a:latin typeface="Courier New" pitchFamily="49" charset="0"/>
              </a:rPr>
              <a:t> l	</a:t>
            </a:r>
            <a:r>
              <a:rPr lang="en-US" sz="1600" dirty="0"/>
              <a:t>Tail	</a:t>
            </a:r>
            <a:r>
              <a:rPr lang="en-US" sz="1600" b="1" dirty="0">
                <a:latin typeface="Courier New" pitchFamily="49" charset="0"/>
              </a:rPr>
              <a:t>seq1 of</a:t>
            </a:r>
            <a:r>
              <a:rPr lang="en-US" sz="1600" dirty="0">
                <a:latin typeface="Courier New" pitchFamily="49" charset="0"/>
              </a:rPr>
              <a:t> A -&gt; </a:t>
            </a:r>
            <a:r>
              <a:rPr lang="en-US" sz="1600" b="1" dirty="0" err="1">
                <a:latin typeface="Courier New" pitchFamily="49" charset="0"/>
              </a:rPr>
              <a:t>seq</a:t>
            </a:r>
            <a:r>
              <a:rPr lang="en-US" sz="1600" b="1" dirty="0">
                <a:latin typeface="Courier New" pitchFamily="49" charset="0"/>
              </a:rPr>
              <a:t> of</a:t>
            </a:r>
            <a:r>
              <a:rPr lang="en-US" sz="1600" dirty="0">
                <a:latin typeface="Courier New" pitchFamily="49" charset="0"/>
              </a:rPr>
              <a:t> A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l</a:t>
            </a:r>
            <a:r>
              <a:rPr lang="en-US" sz="1600" dirty="0"/>
              <a:t>	Length	</a:t>
            </a:r>
            <a:r>
              <a:rPr lang="en-US" sz="1600" b="1" dirty="0" err="1">
                <a:latin typeface="Courier New" pitchFamily="49" charset="0"/>
              </a:rPr>
              <a:t>seq</a:t>
            </a:r>
            <a:r>
              <a:rPr lang="en-US" sz="1600" b="1" dirty="0">
                <a:latin typeface="Courier New" pitchFamily="49" charset="0"/>
              </a:rPr>
              <a:t> of</a:t>
            </a:r>
            <a:r>
              <a:rPr lang="en-US" sz="1600" dirty="0">
                <a:latin typeface="Courier New" pitchFamily="49" charset="0"/>
              </a:rPr>
              <a:t> A -&gt; </a:t>
            </a:r>
            <a:r>
              <a:rPr lang="en-US" sz="1600" b="1" dirty="0" err="1">
                <a:latin typeface="Courier New" pitchFamily="49" charset="0"/>
              </a:rPr>
              <a:t>nat</a:t>
            </a:r>
            <a:endParaRPr lang="en-US" sz="1600" b="1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elems</a:t>
            </a:r>
            <a:r>
              <a:rPr lang="en-US" sz="1600" dirty="0">
                <a:latin typeface="Courier New" pitchFamily="49" charset="0"/>
              </a:rPr>
              <a:t> l</a:t>
            </a:r>
            <a:r>
              <a:rPr lang="en-US" sz="1600" dirty="0"/>
              <a:t>	Elements	</a:t>
            </a:r>
            <a:r>
              <a:rPr lang="en-US" sz="1600" b="1" dirty="0" err="1">
                <a:latin typeface="Courier New" pitchFamily="49" charset="0"/>
              </a:rPr>
              <a:t>seq</a:t>
            </a:r>
            <a:r>
              <a:rPr lang="en-US" sz="1600" b="1" dirty="0">
                <a:latin typeface="Courier New" pitchFamily="49" charset="0"/>
              </a:rPr>
              <a:t> of</a:t>
            </a:r>
            <a:r>
              <a:rPr lang="en-US" sz="1600" dirty="0">
                <a:latin typeface="Courier New" pitchFamily="49" charset="0"/>
              </a:rPr>
              <a:t> A -&gt; </a:t>
            </a:r>
            <a:r>
              <a:rPr lang="en-US" sz="1600" b="1" dirty="0">
                <a:latin typeface="Courier New" pitchFamily="49" charset="0"/>
              </a:rPr>
              <a:t>set of</a:t>
            </a:r>
            <a:r>
              <a:rPr lang="en-US" sz="1600" dirty="0">
                <a:latin typeface="Courier New" pitchFamily="49" charset="0"/>
              </a:rPr>
              <a:t> A</a:t>
            </a:r>
            <a:endParaRPr lang="en-US" sz="16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inds</a:t>
            </a:r>
            <a:r>
              <a:rPr lang="en-US" sz="1600" dirty="0">
                <a:latin typeface="Courier New" pitchFamily="49" charset="0"/>
              </a:rPr>
              <a:t> l</a:t>
            </a:r>
            <a:r>
              <a:rPr lang="en-US" sz="1600" dirty="0"/>
              <a:t>	Indexes	</a:t>
            </a:r>
            <a:r>
              <a:rPr lang="en-US" sz="1600" b="1" dirty="0" err="1">
                <a:latin typeface="Courier New" pitchFamily="49" charset="0"/>
              </a:rPr>
              <a:t>seq</a:t>
            </a:r>
            <a:r>
              <a:rPr lang="en-US" sz="1600" b="1" dirty="0">
                <a:latin typeface="Courier New" pitchFamily="49" charset="0"/>
              </a:rPr>
              <a:t> of</a:t>
            </a:r>
            <a:r>
              <a:rPr lang="en-US" sz="1600" dirty="0">
                <a:latin typeface="Courier New" pitchFamily="49" charset="0"/>
              </a:rPr>
              <a:t> A -&gt; </a:t>
            </a:r>
            <a:r>
              <a:rPr lang="en-US" sz="1600" b="1" dirty="0">
                <a:latin typeface="Courier New" pitchFamily="49" charset="0"/>
              </a:rPr>
              <a:t>set of nat1</a:t>
            </a:r>
            <a:endParaRPr lang="en-US" sz="1600" b="1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dirty="0">
                <a:latin typeface="Courier New" pitchFamily="49" charset="0"/>
              </a:rPr>
              <a:t>l1 ^ l2</a:t>
            </a:r>
            <a:r>
              <a:rPr lang="en-US" sz="1600" dirty="0"/>
              <a:t>	Concatenation	</a:t>
            </a:r>
            <a:r>
              <a:rPr lang="en-US" sz="1600" b="1" dirty="0" err="1">
                <a:latin typeface="Courier New" pitchFamily="49" charset="0"/>
              </a:rPr>
              <a:t>seq</a:t>
            </a:r>
            <a:r>
              <a:rPr lang="en-US" sz="1600" b="1" dirty="0">
                <a:latin typeface="Courier New" pitchFamily="49" charset="0"/>
              </a:rPr>
              <a:t> of</a:t>
            </a:r>
            <a:r>
              <a:rPr lang="en-US" sz="1600" dirty="0">
                <a:latin typeface="Courier New" pitchFamily="49" charset="0"/>
              </a:rPr>
              <a:t> A * </a:t>
            </a:r>
            <a:r>
              <a:rPr lang="en-US" sz="1600" b="1" dirty="0" err="1">
                <a:latin typeface="Courier New" pitchFamily="49" charset="0"/>
              </a:rPr>
              <a:t>seq</a:t>
            </a:r>
            <a:r>
              <a:rPr lang="en-US" sz="1600" b="1" dirty="0">
                <a:latin typeface="Courier New" pitchFamily="49" charset="0"/>
              </a:rPr>
              <a:t> of</a:t>
            </a:r>
            <a:r>
              <a:rPr lang="en-US" sz="1600" dirty="0">
                <a:latin typeface="Courier New" pitchFamily="49" charset="0"/>
              </a:rPr>
              <a:t> A -&gt; </a:t>
            </a:r>
            <a:r>
              <a:rPr lang="en-US" sz="1600" b="1" dirty="0" err="1">
                <a:latin typeface="Courier New" pitchFamily="49" charset="0"/>
              </a:rPr>
              <a:t>seq</a:t>
            </a:r>
            <a:r>
              <a:rPr lang="en-US" sz="1600" b="1" dirty="0">
                <a:latin typeface="Courier New" pitchFamily="49" charset="0"/>
              </a:rPr>
              <a:t> of</a:t>
            </a:r>
            <a:r>
              <a:rPr lang="en-US" sz="1600" dirty="0">
                <a:latin typeface="Courier New" pitchFamily="49" charset="0"/>
              </a:rPr>
              <a:t> A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conc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ll</a:t>
            </a:r>
            <a:r>
              <a:rPr lang="en-US" sz="1600" dirty="0"/>
              <a:t>	Distr. conc.	</a:t>
            </a:r>
            <a:r>
              <a:rPr lang="en-US" sz="1600" b="1" dirty="0" err="1">
                <a:latin typeface="Courier New" pitchFamily="49" charset="0"/>
              </a:rPr>
              <a:t>seq</a:t>
            </a:r>
            <a:r>
              <a:rPr lang="en-US" sz="1600" b="1" dirty="0">
                <a:latin typeface="Courier New" pitchFamily="49" charset="0"/>
              </a:rPr>
              <a:t> of </a:t>
            </a:r>
            <a:r>
              <a:rPr lang="en-US" sz="1600" b="1" dirty="0" err="1">
                <a:latin typeface="Courier New" pitchFamily="49" charset="0"/>
              </a:rPr>
              <a:t>seq</a:t>
            </a:r>
            <a:r>
              <a:rPr lang="en-US" sz="1600" b="1" dirty="0">
                <a:latin typeface="Courier New" pitchFamily="49" charset="0"/>
              </a:rPr>
              <a:t> of</a:t>
            </a:r>
            <a:r>
              <a:rPr lang="en-US" sz="1600" dirty="0">
                <a:latin typeface="Courier New" pitchFamily="49" charset="0"/>
              </a:rPr>
              <a:t> A -&gt; </a:t>
            </a:r>
            <a:r>
              <a:rPr lang="en-US" sz="1600" b="1" dirty="0" err="1">
                <a:latin typeface="Courier New" pitchFamily="49" charset="0"/>
              </a:rPr>
              <a:t>seq</a:t>
            </a:r>
            <a:r>
              <a:rPr lang="en-US" sz="1600" b="1" dirty="0">
                <a:latin typeface="Courier New" pitchFamily="49" charset="0"/>
              </a:rPr>
              <a:t> of</a:t>
            </a:r>
            <a:r>
              <a:rPr lang="en-US" sz="1600" dirty="0">
                <a:latin typeface="Courier New" pitchFamily="49" charset="0"/>
              </a:rPr>
              <a:t> A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dirty="0">
                <a:latin typeface="Courier New" pitchFamily="49" charset="0"/>
              </a:rPr>
              <a:t>l(i)</a:t>
            </a:r>
            <a:r>
              <a:rPr lang="en-US" sz="1600" dirty="0"/>
              <a:t>	Seq. application	</a:t>
            </a:r>
            <a:r>
              <a:rPr lang="en-US" sz="1600" b="1" dirty="0">
                <a:latin typeface="Courier New" pitchFamily="49" charset="0"/>
              </a:rPr>
              <a:t>seq1 of</a:t>
            </a:r>
            <a:r>
              <a:rPr lang="en-US" sz="1600" dirty="0">
                <a:latin typeface="Courier New" pitchFamily="49" charset="0"/>
              </a:rPr>
              <a:t> A * </a:t>
            </a:r>
            <a:r>
              <a:rPr lang="en-US" sz="1600" b="1" dirty="0">
                <a:latin typeface="Courier New" pitchFamily="49" charset="0"/>
              </a:rPr>
              <a:t>nat1</a:t>
            </a:r>
            <a:r>
              <a:rPr lang="en-US" sz="1600" dirty="0">
                <a:latin typeface="Courier New" pitchFamily="49" charset="0"/>
              </a:rPr>
              <a:t> -&gt; A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dirty="0">
                <a:latin typeface="Courier New" pitchFamily="49" charset="0"/>
              </a:rPr>
              <a:t>l ++ m</a:t>
            </a:r>
            <a:r>
              <a:rPr lang="en-US" sz="1600" dirty="0"/>
              <a:t>	Seq. modification	</a:t>
            </a:r>
            <a:r>
              <a:rPr lang="en-US" sz="1600" b="1" dirty="0">
                <a:latin typeface="Courier New" pitchFamily="49" charset="0"/>
              </a:rPr>
              <a:t>seq1 of</a:t>
            </a:r>
            <a:r>
              <a:rPr lang="en-US" sz="1600" dirty="0">
                <a:latin typeface="Courier New" pitchFamily="49" charset="0"/>
              </a:rPr>
              <a:t> A * </a:t>
            </a:r>
            <a:r>
              <a:rPr lang="en-US" sz="1600" b="1" dirty="0">
                <a:latin typeface="Courier New" pitchFamily="49" charset="0"/>
              </a:rPr>
              <a:t>map nat1 to</a:t>
            </a:r>
            <a:r>
              <a:rPr lang="en-US" sz="1600" dirty="0">
                <a:latin typeface="Courier New" pitchFamily="49" charset="0"/>
              </a:rPr>
              <a:t> A -&gt; 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b="1" dirty="0">
                <a:latin typeface="Courier New" pitchFamily="49" charset="0"/>
              </a:rPr>
              <a:t>seq1 of</a:t>
            </a:r>
            <a:r>
              <a:rPr lang="en-US" sz="1600" dirty="0">
                <a:latin typeface="Courier New" pitchFamily="49" charset="0"/>
              </a:rPr>
              <a:t> A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dirty="0">
                <a:latin typeface="Courier New" pitchFamily="49" charset="0"/>
              </a:rPr>
              <a:t>l1 = l2</a:t>
            </a:r>
            <a:r>
              <a:rPr lang="en-US" sz="1600" dirty="0"/>
              <a:t>	Equality	</a:t>
            </a:r>
            <a:r>
              <a:rPr lang="en-US" sz="1600" b="1" dirty="0" err="1">
                <a:latin typeface="Courier New" pitchFamily="49" charset="0"/>
              </a:rPr>
              <a:t>seq</a:t>
            </a:r>
            <a:r>
              <a:rPr lang="en-US" sz="1600" b="1" dirty="0">
                <a:latin typeface="Courier New" pitchFamily="49" charset="0"/>
              </a:rPr>
              <a:t> of</a:t>
            </a:r>
            <a:r>
              <a:rPr lang="en-US" sz="1600" dirty="0">
                <a:latin typeface="Courier New" pitchFamily="49" charset="0"/>
              </a:rPr>
              <a:t> A * </a:t>
            </a:r>
            <a:r>
              <a:rPr lang="en-US" sz="1600" b="1" dirty="0" err="1">
                <a:latin typeface="Courier New" pitchFamily="49" charset="0"/>
              </a:rPr>
              <a:t>seq</a:t>
            </a:r>
            <a:r>
              <a:rPr lang="en-US" sz="1600" b="1" dirty="0">
                <a:latin typeface="Courier New" pitchFamily="49" charset="0"/>
              </a:rPr>
              <a:t> of</a:t>
            </a:r>
            <a:r>
              <a:rPr lang="en-US" sz="1600" dirty="0">
                <a:latin typeface="Courier New" pitchFamily="49" charset="0"/>
              </a:rPr>
              <a:t> A -&gt; </a:t>
            </a:r>
            <a:r>
              <a:rPr lang="en-US" sz="1600" b="1" dirty="0" err="1">
                <a:latin typeface="Courier New" pitchFamily="49" charset="0"/>
              </a:rPr>
              <a:t>bool</a:t>
            </a: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dirty="0">
                <a:latin typeface="Courier New" pitchFamily="49" charset="0"/>
              </a:rPr>
              <a:t>l1 &lt;&gt; l2</a:t>
            </a:r>
            <a:r>
              <a:rPr lang="en-US" sz="1600" dirty="0"/>
              <a:t>	Inequality	</a:t>
            </a:r>
            <a:r>
              <a:rPr lang="en-US" sz="1600" b="1" dirty="0" err="1">
                <a:latin typeface="Courier New" pitchFamily="49" charset="0"/>
              </a:rPr>
              <a:t>seq</a:t>
            </a:r>
            <a:r>
              <a:rPr lang="en-US" sz="1600" b="1" dirty="0">
                <a:latin typeface="Courier New" pitchFamily="49" charset="0"/>
              </a:rPr>
              <a:t> of</a:t>
            </a:r>
            <a:r>
              <a:rPr lang="en-US" sz="1600" dirty="0">
                <a:latin typeface="Courier New" pitchFamily="49" charset="0"/>
              </a:rPr>
              <a:t> A * </a:t>
            </a:r>
            <a:r>
              <a:rPr lang="en-US" sz="1600" b="1" dirty="0" err="1">
                <a:latin typeface="Courier New" pitchFamily="49" charset="0"/>
              </a:rPr>
              <a:t>seq</a:t>
            </a:r>
            <a:r>
              <a:rPr lang="en-US" sz="1600" b="1" dirty="0">
                <a:latin typeface="Courier New" pitchFamily="49" charset="0"/>
              </a:rPr>
              <a:t> of</a:t>
            </a:r>
            <a:r>
              <a:rPr lang="en-US" sz="1600" dirty="0">
                <a:latin typeface="Courier New" pitchFamily="49" charset="0"/>
              </a:rPr>
              <a:t> A -&gt; </a:t>
            </a:r>
            <a:r>
              <a:rPr lang="en-US" sz="1600" b="1" dirty="0" err="1">
                <a:latin typeface="Courier New" pitchFamily="49" charset="0"/>
              </a:rPr>
              <a:t>bool</a:t>
            </a:r>
            <a:endParaRPr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58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Unordered collections of pairs of elements (</a:t>
            </a:r>
            <a:r>
              <a:rPr lang="en-GB" dirty="0" err="1"/>
              <a:t>maplets</a:t>
            </a:r>
            <a:r>
              <a:rPr lang="en-GB" dirty="0"/>
              <a:t>) with a unique relationship</a:t>
            </a:r>
          </a:p>
          <a:p>
            <a:pPr lvl="1"/>
            <a:r>
              <a:rPr lang="en-GB" dirty="0"/>
              <a:t>mapping keys to values</a:t>
            </a:r>
          </a:p>
          <a:p>
            <a:pPr lvl="1"/>
            <a:r>
              <a:rPr lang="en-GB" dirty="0"/>
              <a:t>like Python dictionary</a:t>
            </a:r>
            <a:endParaRPr lang="en-GB" sz="3200" dirty="0"/>
          </a:p>
          <a:p>
            <a:r>
              <a:rPr lang="en-GB" dirty="0"/>
              <a:t>The elements themselves can be any type</a:t>
            </a:r>
          </a:p>
          <a:p>
            <a:r>
              <a:rPr lang="en-GB" dirty="0"/>
              <a:t>e.g. </a:t>
            </a:r>
          </a:p>
          <a:p>
            <a:pPr lvl="1"/>
            <a:r>
              <a:rPr lang="en-GB" sz="1800" b="1" dirty="0">
                <a:latin typeface="Courier New" pitchFamily="49" charset="0"/>
                <a:cs typeface="Courier New" pitchFamily="49" charset="0"/>
              </a:rPr>
              <a:t>map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>
                <a:latin typeface="Courier New" pitchFamily="49" charset="0"/>
                <a:cs typeface="Courier New" pitchFamily="49" charset="0"/>
              </a:rPr>
              <a:t> to real</a:t>
            </a:r>
            <a:endParaRPr lang="en-GB"/>
          </a:p>
        </p:txBody>
      </p:sp>
      <p:sp>
        <p:nvSpPr>
          <p:cNvPr id="3" name="Pladsholder til slide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12</a:t>
            </a:fld>
            <a:endParaRPr lang="da-DK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 Types</a:t>
            </a:r>
          </a:p>
        </p:txBody>
      </p:sp>
    </p:spTree>
    <p:extLst>
      <p:ext uri="{BB962C8B-B14F-4D97-AF65-F5344CB8AC3E}">
        <p14:creationId xmlns:p14="http://schemas.microsoft.com/office/powerpoint/2010/main" val="150969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00">
        <p:fade/>
      </p:transition>
    </mc:Choice>
    <mc:Fallback xmlns="">
      <p:transition spd="med" advTm="7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13</a:t>
            </a:fld>
            <a:endParaRPr lang="da-DK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 of Mapping Operators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21698" y="1533928"/>
            <a:ext cx="8300603" cy="4328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82058" tIns="123087" rIns="82058" bIns="123087">
            <a:spAutoFit/>
          </a:bodyPr>
          <a:lstStyle>
            <a:lvl1pPr defTabSz="2200275" eaLnBrk="0" hangingPunct="0">
              <a:tabLst>
                <a:tab pos="1801813" algn="l"/>
                <a:tab pos="33797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2200275" eaLnBrk="0" hangingPunct="0">
              <a:tabLst>
                <a:tab pos="1801813" algn="l"/>
                <a:tab pos="33797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00275" eaLnBrk="0" hangingPunct="0">
              <a:tabLst>
                <a:tab pos="1801813" algn="l"/>
                <a:tab pos="33797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00275" eaLnBrk="0" hangingPunct="0">
              <a:tabLst>
                <a:tab pos="1801813" algn="l"/>
                <a:tab pos="33797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00275" eaLnBrk="0" hangingPunct="0">
              <a:tabLst>
                <a:tab pos="1801813" algn="l"/>
                <a:tab pos="33797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2200275" eaLnBrk="0" fontAlgn="base" hangingPunct="0">
              <a:spcBef>
                <a:spcPct val="0"/>
              </a:spcBef>
              <a:spcAft>
                <a:spcPct val="0"/>
              </a:spcAft>
              <a:tabLst>
                <a:tab pos="1801813" algn="l"/>
                <a:tab pos="33797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2200275" eaLnBrk="0" fontAlgn="base" hangingPunct="0">
              <a:spcBef>
                <a:spcPct val="0"/>
              </a:spcBef>
              <a:spcAft>
                <a:spcPct val="0"/>
              </a:spcAft>
              <a:tabLst>
                <a:tab pos="1801813" algn="l"/>
                <a:tab pos="33797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2200275" eaLnBrk="0" fontAlgn="base" hangingPunct="0">
              <a:spcBef>
                <a:spcPct val="0"/>
              </a:spcBef>
              <a:spcAft>
                <a:spcPct val="0"/>
              </a:spcAft>
              <a:tabLst>
                <a:tab pos="1801813" algn="l"/>
                <a:tab pos="33797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2200275" eaLnBrk="0" fontAlgn="base" hangingPunct="0">
              <a:spcBef>
                <a:spcPct val="0"/>
              </a:spcBef>
              <a:spcAft>
                <a:spcPct val="0"/>
              </a:spcAft>
              <a:tabLst>
                <a:tab pos="1801813" algn="l"/>
                <a:tab pos="33797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dom</a:t>
            </a:r>
            <a:r>
              <a:rPr lang="en-US" sz="1600" dirty="0">
                <a:latin typeface="Courier New" pitchFamily="49" charset="0"/>
              </a:rPr>
              <a:t> m</a:t>
            </a:r>
            <a:r>
              <a:rPr lang="en-US" sz="1600" dirty="0"/>
              <a:t>	Domain	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</a:rPr>
              <a:t>map</a:t>
            </a:r>
            <a:r>
              <a:rPr lang="en-US" sz="1600" dirty="0">
                <a:latin typeface="Courier New" pitchFamily="49" charset="0"/>
              </a:rPr>
              <a:t> A </a:t>
            </a:r>
            <a:r>
              <a:rPr lang="en-US" sz="1600" b="1" dirty="0">
                <a:latin typeface="Courier New" pitchFamily="49" charset="0"/>
              </a:rPr>
              <a:t>to</a:t>
            </a:r>
            <a:r>
              <a:rPr lang="en-US" sz="1600" dirty="0">
                <a:latin typeface="Courier New" pitchFamily="49" charset="0"/>
              </a:rPr>
              <a:t> B) -&gt; </a:t>
            </a:r>
            <a:r>
              <a:rPr lang="en-US" sz="1600" b="1" dirty="0">
                <a:latin typeface="Courier New" pitchFamily="49" charset="0"/>
              </a:rPr>
              <a:t>set of</a:t>
            </a:r>
            <a:r>
              <a:rPr lang="en-US" sz="1600" dirty="0">
                <a:latin typeface="Courier New" pitchFamily="49" charset="0"/>
              </a:rPr>
              <a:t> A</a:t>
            </a:r>
            <a:endParaRPr lang="en-US" sz="1600" dirty="0"/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rng</a:t>
            </a:r>
            <a:r>
              <a:rPr lang="en-US" sz="1600" dirty="0">
                <a:latin typeface="Courier New" pitchFamily="49" charset="0"/>
              </a:rPr>
              <a:t> m	</a:t>
            </a:r>
            <a:r>
              <a:rPr lang="en-US" sz="1600" dirty="0"/>
              <a:t>Range	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</a:rPr>
              <a:t>map</a:t>
            </a:r>
            <a:r>
              <a:rPr lang="en-US" sz="1600" dirty="0">
                <a:latin typeface="Courier New" pitchFamily="49" charset="0"/>
              </a:rPr>
              <a:t> A </a:t>
            </a:r>
            <a:r>
              <a:rPr lang="en-US" sz="1600" b="1" dirty="0">
                <a:latin typeface="Courier New" pitchFamily="49" charset="0"/>
              </a:rPr>
              <a:t>to</a:t>
            </a:r>
            <a:r>
              <a:rPr lang="en-US" sz="1600" dirty="0">
                <a:latin typeface="Courier New" pitchFamily="49" charset="0"/>
              </a:rPr>
              <a:t> B) -&gt; </a:t>
            </a:r>
            <a:r>
              <a:rPr lang="en-US" sz="1600" b="1" dirty="0">
                <a:latin typeface="Courier New" pitchFamily="49" charset="0"/>
              </a:rPr>
              <a:t>set of</a:t>
            </a:r>
            <a:r>
              <a:rPr lang="en-US" sz="1600" dirty="0">
                <a:latin typeface="Courier New" pitchFamily="49" charset="0"/>
              </a:rPr>
              <a:t> B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Courier New" pitchFamily="49" charset="0"/>
              </a:rPr>
              <a:t>m1 </a:t>
            </a:r>
            <a:r>
              <a:rPr lang="en-US" sz="1600" b="1" dirty="0" err="1">
                <a:latin typeface="Courier New" pitchFamily="49" charset="0"/>
              </a:rPr>
              <a:t>munion</a:t>
            </a:r>
            <a:r>
              <a:rPr lang="en-US" sz="1600" dirty="0">
                <a:latin typeface="Courier New" pitchFamily="49" charset="0"/>
              </a:rPr>
              <a:t> m2	</a:t>
            </a:r>
            <a:r>
              <a:rPr lang="en-US" sz="1600" dirty="0"/>
              <a:t>Merge	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</a:rPr>
              <a:t>map</a:t>
            </a:r>
            <a:r>
              <a:rPr lang="en-US" sz="1600" dirty="0">
                <a:latin typeface="Courier New" pitchFamily="49" charset="0"/>
              </a:rPr>
              <a:t> A </a:t>
            </a:r>
            <a:r>
              <a:rPr lang="en-US" sz="1600" b="1" dirty="0">
                <a:latin typeface="Courier New" pitchFamily="49" charset="0"/>
              </a:rPr>
              <a:t>to</a:t>
            </a:r>
            <a:r>
              <a:rPr lang="en-US" sz="1600" dirty="0">
                <a:latin typeface="Courier New" pitchFamily="49" charset="0"/>
              </a:rPr>
              <a:t> B) * (</a:t>
            </a:r>
            <a:r>
              <a:rPr lang="en-US" sz="1600" b="1" dirty="0">
                <a:latin typeface="Courier New" pitchFamily="49" charset="0"/>
              </a:rPr>
              <a:t>map</a:t>
            </a:r>
            <a:r>
              <a:rPr lang="en-US" sz="1600" dirty="0">
                <a:latin typeface="Courier New" pitchFamily="49" charset="0"/>
              </a:rPr>
              <a:t> A </a:t>
            </a:r>
            <a:r>
              <a:rPr lang="en-US" sz="1600" b="1" dirty="0">
                <a:latin typeface="Courier New" pitchFamily="49" charset="0"/>
              </a:rPr>
              <a:t>to</a:t>
            </a:r>
            <a:r>
              <a:rPr lang="en-US" sz="1600" dirty="0">
                <a:latin typeface="Courier New" pitchFamily="49" charset="0"/>
              </a:rPr>
              <a:t> B) -&gt; 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	(</a:t>
            </a:r>
            <a:r>
              <a:rPr lang="en-US" sz="1600" b="1" dirty="0">
                <a:latin typeface="Courier New" pitchFamily="49" charset="0"/>
              </a:rPr>
              <a:t>map</a:t>
            </a:r>
            <a:r>
              <a:rPr lang="en-US" sz="1600" dirty="0">
                <a:latin typeface="Courier New" pitchFamily="49" charset="0"/>
              </a:rPr>
              <a:t> A </a:t>
            </a:r>
            <a:r>
              <a:rPr lang="en-US" sz="1600" b="1" dirty="0">
                <a:latin typeface="Courier New" pitchFamily="49" charset="0"/>
              </a:rPr>
              <a:t>to</a:t>
            </a:r>
            <a:r>
              <a:rPr lang="en-US" sz="1600" dirty="0">
                <a:latin typeface="Courier New" pitchFamily="49" charset="0"/>
              </a:rPr>
              <a:t> B)</a:t>
            </a:r>
            <a:endParaRPr lang="en-US" sz="1600" dirty="0"/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Courier New" pitchFamily="49" charset="0"/>
              </a:rPr>
              <a:t>m1 ++ m2</a:t>
            </a:r>
            <a:r>
              <a:rPr lang="en-US" sz="1600" dirty="0"/>
              <a:t>	Override	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</a:rPr>
              <a:t>map</a:t>
            </a:r>
            <a:r>
              <a:rPr lang="en-US" sz="1600" dirty="0">
                <a:latin typeface="Courier New" pitchFamily="49" charset="0"/>
              </a:rPr>
              <a:t> A </a:t>
            </a:r>
            <a:r>
              <a:rPr lang="en-US" sz="1600" b="1" dirty="0">
                <a:latin typeface="Courier New" pitchFamily="49" charset="0"/>
              </a:rPr>
              <a:t>to</a:t>
            </a:r>
            <a:r>
              <a:rPr lang="en-US" sz="1600" dirty="0">
                <a:latin typeface="Courier New" pitchFamily="49" charset="0"/>
              </a:rPr>
              <a:t> B) * (</a:t>
            </a:r>
            <a:r>
              <a:rPr lang="en-US" sz="1600" b="1" dirty="0">
                <a:latin typeface="Courier New" pitchFamily="49" charset="0"/>
              </a:rPr>
              <a:t>map</a:t>
            </a:r>
            <a:r>
              <a:rPr lang="en-US" sz="1600" dirty="0">
                <a:latin typeface="Courier New" pitchFamily="49" charset="0"/>
              </a:rPr>
              <a:t> A </a:t>
            </a:r>
            <a:r>
              <a:rPr lang="en-US" sz="1600" b="1" dirty="0">
                <a:latin typeface="Courier New" pitchFamily="49" charset="0"/>
              </a:rPr>
              <a:t>to</a:t>
            </a:r>
            <a:r>
              <a:rPr lang="en-US" sz="1600" dirty="0">
                <a:latin typeface="Courier New" pitchFamily="49" charset="0"/>
              </a:rPr>
              <a:t> B) -&gt; 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	(</a:t>
            </a:r>
            <a:r>
              <a:rPr lang="en-US" sz="1600" b="1" dirty="0">
                <a:latin typeface="Courier New" pitchFamily="49" charset="0"/>
              </a:rPr>
              <a:t>map</a:t>
            </a:r>
            <a:r>
              <a:rPr lang="en-US" sz="1600" dirty="0">
                <a:latin typeface="Courier New" pitchFamily="49" charset="0"/>
              </a:rPr>
              <a:t> A </a:t>
            </a:r>
            <a:r>
              <a:rPr lang="en-US" sz="1600" b="1" dirty="0">
                <a:latin typeface="Courier New" pitchFamily="49" charset="0"/>
              </a:rPr>
              <a:t>to</a:t>
            </a:r>
            <a:r>
              <a:rPr lang="en-US" sz="1600" dirty="0">
                <a:latin typeface="Courier New" pitchFamily="49" charset="0"/>
              </a:rPr>
              <a:t> B)</a:t>
            </a:r>
            <a:endParaRPr lang="en-US" sz="1600" dirty="0"/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merge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ms</a:t>
            </a:r>
            <a:r>
              <a:rPr lang="en-US" sz="1600" dirty="0"/>
              <a:t>	Distr. merge	</a:t>
            </a:r>
            <a:r>
              <a:rPr lang="en-US" sz="1600" b="1" dirty="0">
                <a:latin typeface="Courier New" pitchFamily="49" charset="0"/>
              </a:rPr>
              <a:t>set of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b="1" dirty="0">
                <a:latin typeface="Courier New" pitchFamily="49" charset="0"/>
              </a:rPr>
              <a:t>map</a:t>
            </a:r>
            <a:r>
              <a:rPr lang="en-US" sz="1600" dirty="0">
                <a:latin typeface="Courier New" pitchFamily="49" charset="0"/>
              </a:rPr>
              <a:t> A </a:t>
            </a:r>
            <a:r>
              <a:rPr lang="en-US" sz="1600" b="1" dirty="0">
                <a:latin typeface="Courier New" pitchFamily="49" charset="0"/>
              </a:rPr>
              <a:t>to</a:t>
            </a:r>
            <a:r>
              <a:rPr lang="en-US" sz="1600" dirty="0">
                <a:latin typeface="Courier New" pitchFamily="49" charset="0"/>
              </a:rPr>
              <a:t> B) -&gt; </a:t>
            </a:r>
            <a:r>
              <a:rPr lang="en-US" sz="1600" b="1" dirty="0">
                <a:latin typeface="Courier New" pitchFamily="49" charset="0"/>
              </a:rPr>
              <a:t>map</a:t>
            </a:r>
            <a:r>
              <a:rPr lang="en-US" sz="1600" dirty="0">
                <a:latin typeface="Courier New" pitchFamily="49" charset="0"/>
              </a:rPr>
              <a:t> A </a:t>
            </a:r>
            <a:r>
              <a:rPr lang="en-US" sz="1600" b="1" dirty="0">
                <a:latin typeface="Courier New" pitchFamily="49" charset="0"/>
              </a:rPr>
              <a:t>to</a:t>
            </a:r>
            <a:r>
              <a:rPr lang="en-US" sz="1600" dirty="0">
                <a:latin typeface="Courier New" pitchFamily="49" charset="0"/>
              </a:rPr>
              <a:t> B</a:t>
            </a:r>
            <a:endParaRPr lang="en-US" sz="1600" dirty="0"/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Courier New" pitchFamily="49" charset="0"/>
              </a:rPr>
              <a:t>s &lt;: m</a:t>
            </a:r>
            <a:r>
              <a:rPr lang="en-US" sz="1600" dirty="0"/>
              <a:t>	Dom. </a:t>
            </a:r>
            <a:r>
              <a:rPr lang="en-US" sz="1600" dirty="0" err="1"/>
              <a:t>restr</a:t>
            </a:r>
            <a:r>
              <a:rPr lang="en-US" sz="1600" dirty="0"/>
              <a:t>. to	</a:t>
            </a:r>
            <a:r>
              <a:rPr lang="en-US" sz="1600" b="1" dirty="0">
                <a:latin typeface="Courier New" pitchFamily="49" charset="0"/>
              </a:rPr>
              <a:t>set of</a:t>
            </a:r>
            <a:r>
              <a:rPr lang="en-US" sz="1600" dirty="0">
                <a:latin typeface="Courier New" pitchFamily="49" charset="0"/>
              </a:rPr>
              <a:t> A * (</a:t>
            </a:r>
            <a:r>
              <a:rPr lang="en-US" sz="1600" b="1" dirty="0">
                <a:latin typeface="Courier New" pitchFamily="49" charset="0"/>
              </a:rPr>
              <a:t>map</a:t>
            </a:r>
            <a:r>
              <a:rPr lang="en-US" sz="1600" dirty="0">
                <a:latin typeface="Courier New" pitchFamily="49" charset="0"/>
              </a:rPr>
              <a:t> A </a:t>
            </a:r>
            <a:r>
              <a:rPr lang="en-US" sz="1600" b="1" dirty="0">
                <a:latin typeface="Courier New" pitchFamily="49" charset="0"/>
              </a:rPr>
              <a:t>to</a:t>
            </a:r>
            <a:r>
              <a:rPr lang="en-US" sz="1600" dirty="0">
                <a:latin typeface="Courier New" pitchFamily="49" charset="0"/>
              </a:rPr>
              <a:t> B) -&gt; </a:t>
            </a:r>
            <a:r>
              <a:rPr lang="en-US" sz="1600" b="1" dirty="0">
                <a:latin typeface="Courier New" pitchFamily="49" charset="0"/>
              </a:rPr>
              <a:t>map</a:t>
            </a:r>
            <a:r>
              <a:rPr lang="en-US" sz="1600" dirty="0">
                <a:latin typeface="Courier New" pitchFamily="49" charset="0"/>
              </a:rPr>
              <a:t> A </a:t>
            </a:r>
            <a:r>
              <a:rPr lang="en-US" sz="1600" b="1" dirty="0">
                <a:latin typeface="Courier New" pitchFamily="49" charset="0"/>
              </a:rPr>
              <a:t>to</a:t>
            </a:r>
            <a:r>
              <a:rPr lang="en-US" sz="1600" dirty="0">
                <a:latin typeface="Courier New" pitchFamily="49" charset="0"/>
              </a:rPr>
              <a:t> B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Courier New" pitchFamily="49" charset="0"/>
              </a:rPr>
              <a:t>s &lt;-: m</a:t>
            </a:r>
            <a:r>
              <a:rPr lang="en-US" sz="1600" dirty="0"/>
              <a:t>	Dom. </a:t>
            </a:r>
            <a:r>
              <a:rPr lang="en-US" sz="1600" dirty="0" err="1"/>
              <a:t>restr</a:t>
            </a:r>
            <a:r>
              <a:rPr lang="en-US" sz="1600" dirty="0"/>
              <a:t>. by	</a:t>
            </a:r>
            <a:r>
              <a:rPr lang="en-US" sz="1600" b="1" dirty="0">
                <a:latin typeface="Courier New" pitchFamily="49" charset="0"/>
              </a:rPr>
              <a:t>set of</a:t>
            </a:r>
            <a:r>
              <a:rPr lang="en-US" sz="1600" dirty="0">
                <a:latin typeface="Courier New" pitchFamily="49" charset="0"/>
              </a:rPr>
              <a:t> A * (</a:t>
            </a:r>
            <a:r>
              <a:rPr lang="en-US" sz="1600" b="1" dirty="0">
                <a:latin typeface="Courier New" pitchFamily="49" charset="0"/>
              </a:rPr>
              <a:t>map</a:t>
            </a:r>
            <a:r>
              <a:rPr lang="en-US" sz="1600" dirty="0">
                <a:latin typeface="Courier New" pitchFamily="49" charset="0"/>
              </a:rPr>
              <a:t> A </a:t>
            </a:r>
            <a:r>
              <a:rPr lang="en-US" sz="1600" b="1" dirty="0">
                <a:latin typeface="Courier New" pitchFamily="49" charset="0"/>
              </a:rPr>
              <a:t>to</a:t>
            </a:r>
            <a:r>
              <a:rPr lang="en-US" sz="1600" dirty="0">
                <a:latin typeface="Courier New" pitchFamily="49" charset="0"/>
              </a:rPr>
              <a:t> B) -&gt; </a:t>
            </a:r>
            <a:r>
              <a:rPr lang="en-US" sz="1600" b="1" dirty="0">
                <a:latin typeface="Courier New" pitchFamily="49" charset="0"/>
              </a:rPr>
              <a:t>map</a:t>
            </a:r>
            <a:r>
              <a:rPr lang="en-US" sz="1600" dirty="0">
                <a:latin typeface="Courier New" pitchFamily="49" charset="0"/>
              </a:rPr>
              <a:t> A </a:t>
            </a:r>
            <a:r>
              <a:rPr lang="en-US" sz="1600" b="1" dirty="0">
                <a:latin typeface="Courier New" pitchFamily="49" charset="0"/>
              </a:rPr>
              <a:t>to</a:t>
            </a:r>
            <a:r>
              <a:rPr lang="en-US" sz="1600" dirty="0">
                <a:latin typeface="Courier New" pitchFamily="49" charset="0"/>
              </a:rPr>
              <a:t> B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Courier New" pitchFamily="49" charset="0"/>
              </a:rPr>
              <a:t>m :&gt; s</a:t>
            </a:r>
            <a:r>
              <a:rPr lang="en-US" sz="1600" dirty="0"/>
              <a:t>	</a:t>
            </a:r>
            <a:r>
              <a:rPr lang="en-US" sz="1600" dirty="0" err="1"/>
              <a:t>Rng</a:t>
            </a:r>
            <a:r>
              <a:rPr lang="en-US" sz="1600" dirty="0"/>
              <a:t>. </a:t>
            </a:r>
            <a:r>
              <a:rPr lang="en-US" sz="1600" dirty="0" err="1"/>
              <a:t>restr</a:t>
            </a:r>
            <a:r>
              <a:rPr lang="en-US" sz="1600" dirty="0"/>
              <a:t>. to	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</a:rPr>
              <a:t>map</a:t>
            </a:r>
            <a:r>
              <a:rPr lang="en-US" sz="1600" dirty="0">
                <a:latin typeface="Courier New" pitchFamily="49" charset="0"/>
              </a:rPr>
              <a:t> A </a:t>
            </a:r>
            <a:r>
              <a:rPr lang="en-US" sz="1600" b="1" dirty="0">
                <a:latin typeface="Courier New" pitchFamily="49" charset="0"/>
              </a:rPr>
              <a:t>to</a:t>
            </a:r>
            <a:r>
              <a:rPr lang="en-US" sz="1600" dirty="0">
                <a:latin typeface="Courier New" pitchFamily="49" charset="0"/>
              </a:rPr>
              <a:t> B) * </a:t>
            </a:r>
            <a:r>
              <a:rPr lang="en-US" sz="1600" b="1" dirty="0">
                <a:latin typeface="Courier New" pitchFamily="49" charset="0"/>
              </a:rPr>
              <a:t>set of</a:t>
            </a:r>
            <a:r>
              <a:rPr lang="en-US" sz="1600" dirty="0">
                <a:latin typeface="Courier New" pitchFamily="49" charset="0"/>
              </a:rPr>
              <a:t> A -&gt; </a:t>
            </a:r>
            <a:r>
              <a:rPr lang="en-US" sz="1600" b="1" dirty="0">
                <a:latin typeface="Courier New" pitchFamily="49" charset="0"/>
              </a:rPr>
              <a:t>map</a:t>
            </a:r>
            <a:r>
              <a:rPr lang="en-US" sz="1600" dirty="0">
                <a:latin typeface="Courier New" pitchFamily="49" charset="0"/>
              </a:rPr>
              <a:t> A </a:t>
            </a:r>
            <a:r>
              <a:rPr lang="en-US" sz="1600" b="1" dirty="0">
                <a:latin typeface="Courier New" pitchFamily="49" charset="0"/>
              </a:rPr>
              <a:t>to</a:t>
            </a:r>
            <a:r>
              <a:rPr lang="en-US" sz="1600" dirty="0">
                <a:latin typeface="Courier New" pitchFamily="49" charset="0"/>
              </a:rPr>
              <a:t> B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Courier New" pitchFamily="49" charset="0"/>
              </a:rPr>
              <a:t>m :-&gt; s</a:t>
            </a:r>
            <a:r>
              <a:rPr lang="en-US" sz="1600" dirty="0"/>
              <a:t>	</a:t>
            </a:r>
            <a:r>
              <a:rPr lang="en-US" sz="1600" dirty="0" err="1"/>
              <a:t>Rng</a:t>
            </a:r>
            <a:r>
              <a:rPr lang="en-US" sz="1600" dirty="0"/>
              <a:t>. </a:t>
            </a:r>
            <a:r>
              <a:rPr lang="en-US" sz="1600" dirty="0" err="1"/>
              <a:t>restr</a:t>
            </a:r>
            <a:r>
              <a:rPr lang="en-US" sz="1600" dirty="0"/>
              <a:t>. by	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</a:rPr>
              <a:t>map</a:t>
            </a:r>
            <a:r>
              <a:rPr lang="en-US" sz="1600" dirty="0">
                <a:latin typeface="Courier New" pitchFamily="49" charset="0"/>
              </a:rPr>
              <a:t> A </a:t>
            </a:r>
            <a:r>
              <a:rPr lang="en-US" sz="1600" b="1" dirty="0">
                <a:latin typeface="Courier New" pitchFamily="49" charset="0"/>
              </a:rPr>
              <a:t>to</a:t>
            </a:r>
            <a:r>
              <a:rPr lang="en-US" sz="1600" dirty="0">
                <a:latin typeface="Courier New" pitchFamily="49" charset="0"/>
              </a:rPr>
              <a:t> B) * </a:t>
            </a:r>
            <a:r>
              <a:rPr lang="en-US" sz="1600" b="1" dirty="0">
                <a:latin typeface="Courier New" pitchFamily="49" charset="0"/>
              </a:rPr>
              <a:t>set of</a:t>
            </a:r>
            <a:r>
              <a:rPr lang="en-US" sz="1600" dirty="0">
                <a:latin typeface="Courier New" pitchFamily="49" charset="0"/>
              </a:rPr>
              <a:t> A -&gt; </a:t>
            </a:r>
            <a:r>
              <a:rPr lang="en-US" sz="1600" b="1" dirty="0">
                <a:latin typeface="Courier New" pitchFamily="49" charset="0"/>
              </a:rPr>
              <a:t>map</a:t>
            </a:r>
            <a:r>
              <a:rPr lang="en-US" sz="1600" dirty="0">
                <a:latin typeface="Courier New" pitchFamily="49" charset="0"/>
              </a:rPr>
              <a:t> A </a:t>
            </a:r>
            <a:r>
              <a:rPr lang="en-US" sz="1600" b="1" dirty="0">
                <a:latin typeface="Courier New" pitchFamily="49" charset="0"/>
              </a:rPr>
              <a:t>to</a:t>
            </a:r>
            <a:r>
              <a:rPr lang="en-US" sz="1600" dirty="0">
                <a:latin typeface="Courier New" pitchFamily="49" charset="0"/>
              </a:rPr>
              <a:t> B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Courier New" pitchFamily="49" charset="0"/>
              </a:rPr>
              <a:t>m(d)</a:t>
            </a:r>
            <a:r>
              <a:rPr lang="en-US" sz="1600" dirty="0"/>
              <a:t>	Map apply	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</a:rPr>
              <a:t>map</a:t>
            </a:r>
            <a:r>
              <a:rPr lang="en-US" sz="1600" dirty="0">
                <a:latin typeface="Courier New" pitchFamily="49" charset="0"/>
              </a:rPr>
              <a:t> A </a:t>
            </a:r>
            <a:r>
              <a:rPr lang="en-US" sz="1600" b="1" dirty="0">
                <a:latin typeface="Courier New" pitchFamily="49" charset="0"/>
              </a:rPr>
              <a:t>to</a:t>
            </a:r>
            <a:r>
              <a:rPr lang="en-US" sz="1600" dirty="0">
                <a:latin typeface="Courier New" pitchFamily="49" charset="0"/>
              </a:rPr>
              <a:t> B) * A -&gt; B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inverse</a:t>
            </a:r>
            <a:r>
              <a:rPr lang="en-US" sz="1600" dirty="0">
                <a:latin typeface="Courier New" pitchFamily="49" charset="0"/>
              </a:rPr>
              <a:t> m</a:t>
            </a:r>
            <a:r>
              <a:rPr lang="en-US" sz="1600" dirty="0"/>
              <a:t>	Map inverse	</a:t>
            </a:r>
            <a:r>
              <a:rPr lang="en-US" sz="1600" b="1" dirty="0" err="1">
                <a:latin typeface="Courier New" pitchFamily="49" charset="0"/>
              </a:rPr>
              <a:t>inmap</a:t>
            </a:r>
            <a:r>
              <a:rPr lang="en-US" sz="1600" dirty="0">
                <a:latin typeface="Courier New" pitchFamily="49" charset="0"/>
              </a:rPr>
              <a:t> A </a:t>
            </a:r>
            <a:r>
              <a:rPr lang="en-US" sz="1600" b="1" dirty="0">
                <a:latin typeface="Courier New" pitchFamily="49" charset="0"/>
              </a:rPr>
              <a:t>to</a:t>
            </a:r>
            <a:r>
              <a:rPr lang="en-US" sz="1600" dirty="0">
                <a:latin typeface="Courier New" pitchFamily="49" charset="0"/>
              </a:rPr>
              <a:t> B -&gt; </a:t>
            </a:r>
            <a:r>
              <a:rPr lang="en-US" sz="1600" b="1" dirty="0" err="1">
                <a:latin typeface="Courier New" pitchFamily="49" charset="0"/>
              </a:rPr>
              <a:t>inmap</a:t>
            </a:r>
            <a:r>
              <a:rPr lang="en-US" sz="1600" dirty="0">
                <a:latin typeface="Courier New" pitchFamily="49" charset="0"/>
              </a:rPr>
              <a:t> B </a:t>
            </a:r>
            <a:r>
              <a:rPr lang="en-US" sz="1600" b="1" dirty="0">
                <a:latin typeface="Courier New" pitchFamily="49" charset="0"/>
              </a:rPr>
              <a:t>to</a:t>
            </a:r>
            <a:r>
              <a:rPr lang="en-US" sz="1600" dirty="0">
                <a:latin typeface="Courier New" pitchFamily="49" charset="0"/>
              </a:rPr>
              <a:t> A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Courier New" pitchFamily="49" charset="0"/>
              </a:rPr>
              <a:t>m1 = m2</a:t>
            </a:r>
            <a:r>
              <a:rPr lang="en-US" sz="1600" dirty="0"/>
              <a:t>	Equality	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</a:rPr>
              <a:t>map</a:t>
            </a:r>
            <a:r>
              <a:rPr lang="en-US" sz="1600" dirty="0">
                <a:latin typeface="Courier New" pitchFamily="49" charset="0"/>
              </a:rPr>
              <a:t> A </a:t>
            </a:r>
            <a:r>
              <a:rPr lang="en-US" sz="1600" b="1" dirty="0">
                <a:latin typeface="Courier New" pitchFamily="49" charset="0"/>
              </a:rPr>
              <a:t>to</a:t>
            </a:r>
            <a:r>
              <a:rPr lang="en-US" sz="1600" dirty="0">
                <a:latin typeface="Courier New" pitchFamily="49" charset="0"/>
              </a:rPr>
              <a:t> B) * (</a:t>
            </a:r>
            <a:r>
              <a:rPr lang="en-US" sz="1600" b="1" dirty="0">
                <a:latin typeface="Courier New" pitchFamily="49" charset="0"/>
              </a:rPr>
              <a:t>map</a:t>
            </a:r>
            <a:r>
              <a:rPr lang="en-US" sz="1600" dirty="0">
                <a:latin typeface="Courier New" pitchFamily="49" charset="0"/>
              </a:rPr>
              <a:t> A </a:t>
            </a:r>
            <a:r>
              <a:rPr lang="en-US" sz="1600" b="1" dirty="0">
                <a:latin typeface="Courier New" pitchFamily="49" charset="0"/>
              </a:rPr>
              <a:t>to</a:t>
            </a:r>
            <a:r>
              <a:rPr lang="en-US" sz="1600" dirty="0">
                <a:latin typeface="Courier New" pitchFamily="49" charset="0"/>
              </a:rPr>
              <a:t> B) -&gt; </a:t>
            </a:r>
            <a:r>
              <a:rPr lang="en-US" sz="1600" b="1" dirty="0" err="1">
                <a:latin typeface="Courier New" pitchFamily="49" charset="0"/>
              </a:rPr>
              <a:t>bool</a:t>
            </a: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Courier New" pitchFamily="49" charset="0"/>
              </a:rPr>
              <a:t>m1 &lt;&gt; m2</a:t>
            </a:r>
            <a:r>
              <a:rPr lang="en-US" sz="1600" dirty="0"/>
              <a:t>	Inequality	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</a:rPr>
              <a:t>map</a:t>
            </a:r>
            <a:r>
              <a:rPr lang="en-US" sz="1600" dirty="0">
                <a:latin typeface="Courier New" pitchFamily="49" charset="0"/>
              </a:rPr>
              <a:t> A </a:t>
            </a:r>
            <a:r>
              <a:rPr lang="en-US" sz="1600" b="1" dirty="0">
                <a:latin typeface="Courier New" pitchFamily="49" charset="0"/>
              </a:rPr>
              <a:t>to</a:t>
            </a:r>
            <a:r>
              <a:rPr lang="en-US" sz="1600" dirty="0">
                <a:latin typeface="Courier New" pitchFamily="49" charset="0"/>
              </a:rPr>
              <a:t> B) * (</a:t>
            </a:r>
            <a:r>
              <a:rPr lang="en-US" sz="1600" b="1" dirty="0">
                <a:latin typeface="Courier New" pitchFamily="49" charset="0"/>
              </a:rPr>
              <a:t>map</a:t>
            </a:r>
            <a:r>
              <a:rPr lang="en-US" sz="1600" dirty="0">
                <a:latin typeface="Courier New" pitchFamily="49" charset="0"/>
              </a:rPr>
              <a:t> A </a:t>
            </a:r>
            <a:r>
              <a:rPr lang="en-US" sz="1600" b="1" dirty="0">
                <a:latin typeface="Courier New" pitchFamily="49" charset="0"/>
              </a:rPr>
              <a:t>to</a:t>
            </a:r>
            <a:r>
              <a:rPr lang="en-US" sz="1600" dirty="0">
                <a:latin typeface="Courier New" pitchFamily="49" charset="0"/>
              </a:rPr>
              <a:t> B) -&gt; </a:t>
            </a:r>
            <a:r>
              <a:rPr lang="en-US" sz="1600" b="1" dirty="0" err="1">
                <a:latin typeface="Courier New" pitchFamily="49" charset="0"/>
              </a:rPr>
              <a:t>bool</a:t>
            </a:r>
            <a:endParaRPr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08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pt-BR" dirty="0">
                <a:solidFill>
                  <a:srgbClr val="7C1657"/>
                </a:solidFill>
              </a:rPr>
              <a:t>Specifications  in terms of post-conditions define a contract</a:t>
            </a:r>
            <a:br>
              <a:rPr lang="pt-BR" dirty="0">
                <a:solidFill>
                  <a:srgbClr val="7C1657"/>
                </a:solidFill>
              </a:rPr>
            </a:br>
            <a:r>
              <a:rPr lang="pt-BR" dirty="0">
                <a:solidFill>
                  <a:srgbClr val="7C1657"/>
                </a:solidFill>
              </a:rPr>
              <a:t>		</a:t>
            </a:r>
            <a:r>
              <a:rPr lang="pt-BR" sz="1800" dirty="0">
                <a:solidFill>
                  <a:srgbClr val="7C1657"/>
                </a:solidFill>
                <a:latin typeface="Courier New" pitchFamily="49" charset="0"/>
                <a:cs typeface="Courier New" pitchFamily="49" charset="0"/>
              </a:rPr>
              <a:t>sqrt(x: </a:t>
            </a:r>
            <a:r>
              <a:rPr lang="pt-BR" sz="1800" b="1" dirty="0">
                <a:solidFill>
                  <a:srgbClr val="7C1657"/>
                </a:solidFill>
                <a:latin typeface="Courier New" pitchFamily="49" charset="0"/>
                <a:cs typeface="Courier New" pitchFamily="49" charset="0"/>
              </a:rPr>
              <a:t>nat</a:t>
            </a:r>
            <a:r>
              <a:rPr lang="pt-BR" sz="1800" dirty="0">
                <a:solidFill>
                  <a:srgbClr val="7C1657"/>
                </a:solidFill>
                <a:latin typeface="Courier New" pitchFamily="49" charset="0"/>
                <a:cs typeface="Courier New" pitchFamily="49" charset="0"/>
              </a:rPr>
              <a:t>) r: </a:t>
            </a:r>
            <a:r>
              <a:rPr lang="pt-BR" sz="1800" b="1" dirty="0">
                <a:solidFill>
                  <a:srgbClr val="7C1657"/>
                </a:solidFill>
                <a:latin typeface="Courier New" pitchFamily="49" charset="0"/>
                <a:cs typeface="Courier New" pitchFamily="49" charset="0"/>
              </a:rPr>
              <a:t>real</a:t>
            </a:r>
            <a:br>
              <a:rPr lang="pt-BR" sz="1800" dirty="0">
                <a:solidFill>
                  <a:srgbClr val="7C1657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sz="1800" dirty="0">
                <a:solidFill>
                  <a:srgbClr val="7C1657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800" b="1" dirty="0">
                <a:solidFill>
                  <a:srgbClr val="7C1657"/>
                </a:solidFill>
                <a:latin typeface="Courier New" pitchFamily="49" charset="0"/>
                <a:cs typeface="Courier New" pitchFamily="49" charset="0"/>
              </a:rPr>
              <a:t>post</a:t>
            </a:r>
            <a:r>
              <a:rPr lang="pt-BR" sz="1800" dirty="0">
                <a:solidFill>
                  <a:srgbClr val="7C1657"/>
                </a:solidFill>
                <a:latin typeface="Courier New" pitchFamily="49" charset="0"/>
                <a:cs typeface="Courier New" pitchFamily="49" charset="0"/>
              </a:rPr>
              <a:t> x = r ∗ r</a:t>
            </a:r>
            <a:endParaRPr lang="pt-BR" sz="1000" dirty="0">
              <a:solidFill>
                <a:srgbClr val="7C1657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pt-BR" dirty="0">
                <a:solidFill>
                  <a:srgbClr val="7C1657"/>
                </a:solidFill>
                <a:cs typeface="Courier New" pitchFamily="49" charset="0"/>
              </a:rPr>
              <a:t>Explicit version</a:t>
            </a:r>
            <a:br>
              <a:rPr lang="pt-BR" dirty="0">
                <a:solidFill>
                  <a:srgbClr val="7C1657"/>
                </a:solidFill>
                <a:cs typeface="Courier New" pitchFamily="49" charset="0"/>
              </a:rPr>
            </a:br>
            <a:r>
              <a:rPr lang="pt-BR" dirty="0">
                <a:solidFill>
                  <a:srgbClr val="7C1657"/>
                </a:solidFill>
                <a:cs typeface="Courier New" pitchFamily="49" charset="0"/>
              </a:rPr>
              <a:t>		</a:t>
            </a:r>
            <a:r>
              <a:rPr lang="pt-BR" sz="1800" dirty="0">
                <a:solidFill>
                  <a:srgbClr val="7C1657"/>
                </a:solidFill>
                <a:latin typeface="Courier New" pitchFamily="49" charset="0"/>
                <a:cs typeface="Courier New" pitchFamily="49" charset="0"/>
              </a:rPr>
              <a:t>sqrt: </a:t>
            </a:r>
            <a:r>
              <a:rPr lang="pt-BR" sz="1800" b="1" dirty="0">
                <a:solidFill>
                  <a:srgbClr val="7C1657"/>
                </a:solidFill>
                <a:latin typeface="Courier New" pitchFamily="49" charset="0"/>
                <a:cs typeface="Courier New" pitchFamily="49" charset="0"/>
              </a:rPr>
              <a:t>nat</a:t>
            </a:r>
            <a:r>
              <a:rPr lang="pt-BR" sz="1800" dirty="0">
                <a:solidFill>
                  <a:srgbClr val="7C1657"/>
                </a:solidFill>
                <a:latin typeface="Courier New" pitchFamily="49" charset="0"/>
                <a:cs typeface="Courier New" pitchFamily="49" charset="0"/>
              </a:rPr>
              <a:t> -&gt; </a:t>
            </a:r>
            <a:r>
              <a:rPr lang="pt-BR" sz="1800" b="1" dirty="0">
                <a:solidFill>
                  <a:srgbClr val="7C1657"/>
                </a:solidFill>
                <a:latin typeface="Courier New" pitchFamily="49" charset="0"/>
                <a:cs typeface="Courier New" pitchFamily="49" charset="0"/>
              </a:rPr>
              <a:t>real</a:t>
            </a:r>
            <a:br>
              <a:rPr lang="pt-BR" sz="1800" dirty="0">
                <a:solidFill>
                  <a:srgbClr val="7C1657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sz="1800" dirty="0">
                <a:solidFill>
                  <a:srgbClr val="7C1657"/>
                </a:solidFill>
                <a:latin typeface="Courier New" pitchFamily="49" charset="0"/>
                <a:cs typeface="Courier New" pitchFamily="49" charset="0"/>
              </a:rPr>
              <a:t>		sqrt(x) == Math`sqrt(x)</a:t>
            </a:r>
            <a:endParaRPr lang="pt-BR" sz="1000" dirty="0">
              <a:solidFill>
                <a:srgbClr val="7C1657"/>
              </a:solidFill>
              <a:cs typeface="Courier New" pitchFamily="49" charset="0"/>
            </a:endParaRPr>
          </a:p>
          <a:p>
            <a:pPr lvl="0"/>
            <a:r>
              <a:rPr lang="pt-BR" dirty="0">
                <a:solidFill>
                  <a:srgbClr val="7C1657"/>
                </a:solidFill>
                <a:cs typeface="Courier New" pitchFamily="49" charset="0"/>
              </a:rPr>
              <a:t>Pre-condition and post-conditions</a:t>
            </a:r>
            <a:br>
              <a:rPr lang="pt-BR" dirty="0">
                <a:solidFill>
                  <a:srgbClr val="7C1657"/>
                </a:solidFill>
                <a:cs typeface="Courier New" pitchFamily="49" charset="0"/>
              </a:rPr>
            </a:br>
            <a:r>
              <a:rPr lang="pt-BR" dirty="0">
                <a:solidFill>
                  <a:srgbClr val="7C1657"/>
                </a:solidFill>
                <a:cs typeface="Courier New" pitchFamily="49" charset="0"/>
              </a:rPr>
              <a:t>		</a:t>
            </a:r>
            <a:r>
              <a:rPr lang="pt-BR" sz="1800" dirty="0">
                <a:solidFill>
                  <a:srgbClr val="7C1657"/>
                </a:solidFill>
                <a:latin typeface="Courier New" pitchFamily="49" charset="0"/>
                <a:cs typeface="Courier New" pitchFamily="49" charset="0"/>
              </a:rPr>
              <a:t>sqrt: </a:t>
            </a:r>
            <a:r>
              <a:rPr lang="pt-BR" sz="1800" b="1" dirty="0">
                <a:solidFill>
                  <a:srgbClr val="7C1657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solidFill>
                  <a:srgbClr val="7C1657"/>
                </a:solidFill>
                <a:latin typeface="Courier New" pitchFamily="49" charset="0"/>
                <a:cs typeface="Courier New" pitchFamily="49" charset="0"/>
              </a:rPr>
              <a:t> -&gt; </a:t>
            </a:r>
            <a:r>
              <a:rPr lang="pt-BR" sz="1800" b="1" dirty="0">
                <a:solidFill>
                  <a:srgbClr val="7C1657"/>
                </a:solidFill>
                <a:latin typeface="Courier New" pitchFamily="49" charset="0"/>
                <a:cs typeface="Courier New" pitchFamily="49" charset="0"/>
              </a:rPr>
              <a:t>real</a:t>
            </a:r>
            <a:br>
              <a:rPr lang="pt-BR" sz="1800" dirty="0">
                <a:solidFill>
                  <a:srgbClr val="7C1657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sz="1800" dirty="0">
                <a:solidFill>
                  <a:srgbClr val="7C1657"/>
                </a:solidFill>
                <a:latin typeface="Courier New" pitchFamily="49" charset="0"/>
                <a:cs typeface="Courier New" pitchFamily="49" charset="0"/>
              </a:rPr>
              <a:t>		sqrt(x) == Math`sqrt(x)</a:t>
            </a:r>
            <a:br>
              <a:rPr lang="pt-BR" sz="1800" dirty="0">
                <a:solidFill>
                  <a:srgbClr val="7C1657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sz="1800" dirty="0">
                <a:solidFill>
                  <a:srgbClr val="7C1657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800" b="1" dirty="0">
                <a:solidFill>
                  <a:srgbClr val="7C1657"/>
                </a:solidFill>
                <a:latin typeface="Courier New" pitchFamily="49" charset="0"/>
                <a:cs typeface="Courier New" pitchFamily="49" charset="0"/>
              </a:rPr>
              <a:t>pre</a:t>
            </a:r>
            <a:r>
              <a:rPr lang="pt-BR" sz="1800" dirty="0">
                <a:solidFill>
                  <a:srgbClr val="7C1657"/>
                </a:solidFill>
                <a:latin typeface="Courier New" pitchFamily="49" charset="0"/>
                <a:cs typeface="Courier New" pitchFamily="49" charset="0"/>
              </a:rPr>
              <a:t> x &gt; 0</a:t>
            </a:r>
            <a:br>
              <a:rPr lang="pt-BR" sz="1800" dirty="0">
                <a:solidFill>
                  <a:srgbClr val="7C1657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sz="1800" dirty="0">
                <a:solidFill>
                  <a:srgbClr val="7C1657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800" b="1" dirty="0">
                <a:solidFill>
                  <a:srgbClr val="7C1657"/>
                </a:solidFill>
                <a:latin typeface="Courier New" pitchFamily="49" charset="0"/>
                <a:cs typeface="Courier New" pitchFamily="49" charset="0"/>
              </a:rPr>
              <a:t>post</a:t>
            </a:r>
            <a:r>
              <a:rPr lang="pt-BR" sz="1800" dirty="0">
                <a:solidFill>
                  <a:srgbClr val="7C1657"/>
                </a:solidFill>
                <a:latin typeface="Courier New" pitchFamily="49" charset="0"/>
                <a:cs typeface="Courier New" pitchFamily="49" charset="0"/>
              </a:rPr>
              <a:t> x = </a:t>
            </a:r>
            <a:r>
              <a:rPr lang="pt-BR" sz="1800" b="1" dirty="0">
                <a:solidFill>
                  <a:srgbClr val="7C1657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pt-BR" sz="1800" dirty="0">
                <a:solidFill>
                  <a:srgbClr val="7C1657"/>
                </a:solidFill>
                <a:latin typeface="Courier New" pitchFamily="49" charset="0"/>
                <a:cs typeface="Courier New" pitchFamily="49" charset="0"/>
              </a:rPr>
              <a:t> ∗ </a:t>
            </a:r>
            <a:r>
              <a:rPr lang="pt-BR" sz="1800" b="1" dirty="0">
                <a:solidFill>
                  <a:srgbClr val="7C1657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pt-BR" sz="1800" dirty="0">
                <a:solidFill>
                  <a:srgbClr val="7C1657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>
              <a:buNone/>
            </a:pPr>
            <a:endParaRPr lang="en-GB" sz="1800" dirty="0">
              <a:solidFill>
                <a:srgbClr val="7C165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BB33D194-6503-B145-ADA6-6CFF32982F1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Specifying Behaviour</a:t>
            </a:r>
          </a:p>
        </p:txBody>
      </p:sp>
      <p:sp>
        <p:nvSpPr>
          <p:cNvPr id="6" name="Rectangle 5"/>
          <p:cNvSpPr/>
          <p:nvPr/>
        </p:nvSpPr>
        <p:spPr>
          <a:xfrm>
            <a:off x="5508104" y="2555612"/>
            <a:ext cx="3384376" cy="36933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cs typeface="Courier New" pitchFamily="49" charset="0"/>
              </a:rPr>
              <a:t>Implicit definition, not executable</a:t>
            </a:r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499992" y="2771636"/>
            <a:ext cx="100811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508104" y="3851756"/>
            <a:ext cx="3384376" cy="36933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cs typeface="Courier New" pitchFamily="49" charset="0"/>
              </a:rPr>
              <a:t>Explicit definition can be executed</a:t>
            </a:r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499992" y="4067780"/>
            <a:ext cx="100811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BB33D194-6503-B145-ADA6-6CFF32982F1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Simple Controller Class</a:t>
            </a:r>
          </a:p>
        </p:txBody>
      </p:sp>
      <p:sp>
        <p:nvSpPr>
          <p:cNvPr id="6" name="Content Placeholder 36"/>
          <p:cNvSpPr txBox="1">
            <a:spLocks/>
          </p:cNvSpPr>
          <p:nvPr/>
        </p:nvSpPr>
        <p:spPr>
          <a:xfrm>
            <a:off x="3815916" y="1520788"/>
            <a:ext cx="4950781" cy="4788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Divided into sections (e.g. instance variables, operations, etc.)</a:t>
            </a: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Inheritance supported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Controller 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 subclass of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Parent</a:t>
            </a: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Objects created with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Controller</a:t>
            </a: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Constructors also similar to Java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Controller: 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real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 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real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==&gt; Controller</a:t>
            </a:r>
            <a:b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Controller(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a,b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== (</a:t>
            </a:r>
            <a:b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x:= a;</a:t>
            </a:r>
            <a:b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y := b</a:t>
            </a:r>
            <a:b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Sections can be repeated and mixed</a:t>
            </a: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Comments are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Two dashes: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-- comment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Or: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/* block comment */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500" y="1268760"/>
            <a:ext cx="2988332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instance variables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measured: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RealPort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setpoint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err: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output: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RealPort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operations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Step: () ==&gt; ()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Step() == (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  m :=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measured.getValue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  err :=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setpoint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– m; 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output.setValue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(P(err));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functions</a:t>
            </a:r>
          </a:p>
          <a:p>
            <a:pPr algn="l"/>
            <a:endParaRPr lang="en-GB" sz="1100" dirty="0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P: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P(err) == err *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Kp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values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Kp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= 2.0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thread </a:t>
            </a:r>
          </a:p>
          <a:p>
            <a:pPr algn="l"/>
            <a:endParaRPr lang="en-GB" sz="1100" dirty="0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periodic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(2E7, 0 , 0 , 0)(Step);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21854" y="2162478"/>
            <a:ext cx="119406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400"/>
              <a:t>COE synchronises </a:t>
            </a:r>
            <a:r>
              <a:rPr lang="en-GB" sz="1400" dirty="0"/>
              <a:t>these to other models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261814" y="2288203"/>
            <a:ext cx="360040" cy="45905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757758" y="2702248"/>
            <a:ext cx="864096" cy="4500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BB33D194-6503-B145-ADA6-6CFF32982F1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Instance Variables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592796"/>
            <a:ext cx="3167844" cy="116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36"/>
          <p:cNvSpPr txBox="1">
            <a:spLocks/>
          </p:cNvSpPr>
          <p:nvPr/>
        </p:nvSpPr>
        <p:spPr>
          <a:xfrm>
            <a:off x="3815916" y="1520788"/>
            <a:ext cx="4842769" cy="478853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 the state of the object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syntax for giving the type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private double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measured;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private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measured: 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real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Visibility similar to Java (added here for illustration only)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Defaults is private is no visibility given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be assigned when defined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500" y="1268760"/>
            <a:ext cx="2988332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instance variables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measured: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RealPort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setpoint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err: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output: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RealPort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operations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Step: () ==&gt; ()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Step() == (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  m :=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measured.getValue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  err :=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setpoint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– m; 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output.setValue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(P(err));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functions</a:t>
            </a:r>
          </a:p>
          <a:p>
            <a:pPr algn="l"/>
            <a:endParaRPr lang="en-GB" sz="1100" dirty="0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P: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P(err) == err *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Kp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values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Kp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= 2.0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thread </a:t>
            </a:r>
          </a:p>
          <a:p>
            <a:pPr algn="l"/>
            <a:endParaRPr lang="en-GB" sz="1100" dirty="0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periodic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(2E7, 0 , 0 , 0)(Step);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42669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000" noProof="0" dirty="0"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BB33D194-6503-B145-ADA6-6CFF32982F1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Functions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-508" y="4257092"/>
            <a:ext cx="3132348" cy="8345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36"/>
          <p:cNvSpPr txBox="1">
            <a:spLocks/>
          </p:cNvSpPr>
          <p:nvPr/>
        </p:nvSpPr>
        <p:spPr>
          <a:xfrm>
            <a:off x="3815916" y="1520788"/>
            <a:ext cx="4842769" cy="478853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GB" sz="2400" dirty="0">
                <a:solidFill>
                  <a:prstClr val="black"/>
                </a:solidFill>
              </a:rPr>
              <a:t>Are pure</a:t>
            </a:r>
          </a:p>
          <a:p>
            <a:pPr marL="742950" lvl="1" indent="-285750">
              <a:buFont typeface="Arial"/>
              <a:buChar char="–"/>
            </a:pPr>
            <a:r>
              <a:rPr lang="en-GB" sz="2000" dirty="0">
                <a:solidFill>
                  <a:prstClr val="black"/>
                </a:solidFill>
              </a:rPr>
              <a:t>No side effects</a:t>
            </a:r>
          </a:p>
          <a:p>
            <a:pPr marL="742950" lvl="1" indent="-285750">
              <a:buFont typeface="Arial"/>
              <a:buChar char="–"/>
            </a:pPr>
            <a:r>
              <a:rPr lang="en-GB" sz="2000" dirty="0">
                <a:solidFill>
                  <a:prstClr val="black"/>
                </a:solidFill>
              </a:rPr>
              <a:t>Cannot access instance variables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GB" sz="2400" dirty="0">
                <a:solidFill>
                  <a:prstClr val="black"/>
                </a:solidFill>
              </a:rPr>
              <a:t>No return keyword, defined with expressions that return the correct type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GB" sz="2400" dirty="0">
                <a:solidFill>
                  <a:prstClr val="black"/>
                </a:solidFill>
              </a:rPr>
              <a:t>Useful for auxiliary / helper calculations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GB" sz="2400" dirty="0">
                <a:solidFill>
                  <a:prstClr val="black"/>
                </a:solidFill>
              </a:rPr>
              <a:t>Note signature above definition</a:t>
            </a:r>
            <a:endParaRPr lang="en-GB" sz="2000" dirty="0">
              <a:solidFill>
                <a:prstClr val="black"/>
              </a:solidFill>
            </a:endParaRPr>
          </a:p>
          <a:p>
            <a:pPr marL="742950" lvl="1" indent="-285750">
              <a:buFont typeface="Arial"/>
              <a:buChar char="–"/>
            </a:pP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GB" sz="1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GB" sz="1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GB" sz="1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GB" sz="1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GB" sz="1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GB" sz="2400" dirty="0">
                <a:solidFill>
                  <a:prstClr val="black"/>
                </a:solidFill>
              </a:rPr>
              <a:t>No loops, must use functional programming techniques</a:t>
            </a:r>
          </a:p>
          <a:p>
            <a:pPr marL="742950" lvl="1" indent="-285750">
              <a:buFont typeface="Arial"/>
              <a:buChar char="–"/>
            </a:pPr>
            <a:r>
              <a:rPr lang="en-GB" sz="2000" dirty="0">
                <a:solidFill>
                  <a:prstClr val="black"/>
                </a:solidFill>
                <a:cs typeface="Courier New" pitchFamily="49" charset="0"/>
              </a:rPr>
              <a:t>Can call other functions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500" y="1268760"/>
            <a:ext cx="2988332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instance variables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measured: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RealPort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setpoint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err: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output: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RealPort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operations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Step: () ==&gt; ()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Step() == (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  m :=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measured.getValue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  err :=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setpoint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– m; 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output.setValue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(P(err));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functions</a:t>
            </a:r>
          </a:p>
          <a:p>
            <a:pPr algn="l"/>
            <a:endParaRPr lang="en-GB" sz="1100" dirty="0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P: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P(err) == err *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Kp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values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Kp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= 2.0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thread </a:t>
            </a:r>
          </a:p>
          <a:p>
            <a:pPr algn="l"/>
            <a:endParaRPr lang="en-GB" sz="1100" dirty="0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periodic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(2E7, 0 , 0 , 0)(Step);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80060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1100" b="1" noProof="0" dirty="0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BB33D194-6503-B145-ADA6-6CFF32982F1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-508" y="2780928"/>
            <a:ext cx="3132348" cy="1440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71500" y="1268760"/>
            <a:ext cx="2988332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instance variables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measured: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RealPort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setpoint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err: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output: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RealPort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operations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Step: () ==&gt; ()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Step() == (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  m :=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measured.getValue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  err :=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setpoint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– m; 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output.setValue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(P(err));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functions</a:t>
            </a:r>
          </a:p>
          <a:p>
            <a:pPr algn="l"/>
            <a:endParaRPr lang="en-GB" sz="1100" dirty="0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P: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P(err) == err *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Kp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values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Kp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= 2.0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thread </a:t>
            </a:r>
          </a:p>
          <a:p>
            <a:pPr algn="l"/>
            <a:endParaRPr lang="en-GB" sz="1100" dirty="0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periodic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(2E7, 0 , 0 , 0)(Step);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13" name="Content Placeholder 36"/>
          <p:cNvSpPr txBox="1">
            <a:spLocks/>
          </p:cNvSpPr>
          <p:nvPr/>
        </p:nvSpPr>
        <p:spPr>
          <a:xfrm>
            <a:off x="3815916" y="1520788"/>
            <a:ext cx="4842769" cy="533721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GB" sz="2400" dirty="0">
                <a:solidFill>
                  <a:prstClr val="black"/>
                </a:solidFill>
              </a:rPr>
              <a:t>Similar to functions, but...</a:t>
            </a:r>
          </a:p>
          <a:p>
            <a:pPr marL="742950" lvl="1" indent="-285750">
              <a:buFont typeface="Arial"/>
              <a:buChar char="–"/>
            </a:pPr>
            <a:r>
              <a:rPr lang="en-GB" sz="2000" dirty="0">
                <a:solidFill>
                  <a:prstClr val="black"/>
                </a:solidFill>
              </a:rPr>
              <a:t>Can access instance variables / have side effects</a:t>
            </a:r>
          </a:p>
          <a:p>
            <a:pPr marL="742950" lvl="1" indent="-285750">
              <a:buFont typeface="Arial"/>
              <a:buChar char="–"/>
            </a:pPr>
            <a:r>
              <a:rPr lang="en-GB" sz="2000" dirty="0">
                <a:solidFill>
                  <a:prstClr val="black"/>
                </a:solidFill>
              </a:rPr>
              <a:t>Are imperative like Java</a:t>
            </a:r>
          </a:p>
          <a:p>
            <a:pPr marL="742950" lvl="1" indent="-285750">
              <a:buFont typeface="Arial"/>
              <a:buChar char="–"/>
            </a:pPr>
            <a:r>
              <a:rPr lang="en-GB" sz="2000" dirty="0">
                <a:solidFill>
                  <a:prstClr val="black"/>
                </a:solidFill>
              </a:rPr>
              <a:t>Can use while, for loops etc.</a:t>
            </a:r>
          </a:p>
          <a:p>
            <a:pPr marL="742950" lvl="1" indent="-285750">
              <a:buFont typeface="Arial"/>
              <a:buChar char="–"/>
            </a:pPr>
            <a:r>
              <a:rPr lang="en-GB" sz="2000" dirty="0">
                <a:solidFill>
                  <a:prstClr val="black"/>
                </a:solidFill>
              </a:rPr>
              <a:t>Must use </a:t>
            </a:r>
            <a:r>
              <a:rPr lang="en-GB" sz="16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sz="2000" dirty="0">
                <a:solidFill>
                  <a:prstClr val="black"/>
                </a:solidFill>
              </a:rPr>
              <a:t> keyword when returning a value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GB" sz="2400" dirty="0">
                <a:solidFill>
                  <a:prstClr val="black"/>
                </a:solidFill>
              </a:rPr>
              <a:t>Can call other operations and functions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GB" sz="2400" dirty="0">
                <a:solidFill>
                  <a:prstClr val="black"/>
                </a:solidFill>
              </a:rPr>
              <a:t>Can define local variables but only at the start</a:t>
            </a:r>
          </a:p>
          <a:p>
            <a:pPr marL="742950" lvl="1" indent="-285750">
              <a:buFont typeface="Arial"/>
              <a:buChar char="–"/>
            </a:pPr>
            <a:r>
              <a:rPr lang="en-GB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Step() == (</a:t>
            </a:r>
            <a:br>
              <a:rPr lang="en-GB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dcl</a:t>
            </a:r>
            <a:r>
              <a:rPr lang="en-GB" sz="1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x: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GB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:= 0;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GB" sz="2400" dirty="0">
                <a:solidFill>
                  <a:prstClr val="black"/>
                </a:solidFill>
              </a:rPr>
              <a:t>Note parentheses () not {}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GB" sz="2400" dirty="0">
                <a:solidFill>
                  <a:prstClr val="black"/>
                </a:solidFill>
              </a:rPr>
              <a:t>Note different arrow to function</a:t>
            </a:r>
            <a:endParaRPr lang="en-GB" sz="2000" dirty="0">
              <a:solidFill>
                <a:prstClr val="black"/>
              </a:solidFill>
            </a:endParaRPr>
          </a:p>
          <a:p>
            <a:pPr marL="742950" lvl="1" indent="-285750">
              <a:buFont typeface="Arial"/>
              <a:buChar char="–"/>
            </a:pP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 </a:t>
            </a:r>
            <a:r>
              <a:rPr lang="en-GB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GB" sz="1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GB" sz="1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bool </a:t>
            </a:r>
            <a:r>
              <a:rPr lang="en-GB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==&gt;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</a:p>
        </p:txBody>
      </p:sp>
    </p:spTree>
    <p:extLst>
      <p:ext uri="{BB962C8B-B14F-4D97-AF65-F5344CB8AC3E}">
        <p14:creationId xmlns:p14="http://schemas.microsoft.com/office/powerpoint/2010/main" val="37130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BB33D194-6503-B145-ADA6-6CFF32982F1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-508" y="5085184"/>
            <a:ext cx="3132348" cy="7044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1500" y="1268760"/>
            <a:ext cx="2988332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instance variables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measured: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RealPort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setpoint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err: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output: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RealPort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operations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Step: () ==&gt; ()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Step() == (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  m :=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measured.getValue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  err :=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setpoint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– m; 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output.setValue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(P(err));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functions</a:t>
            </a:r>
          </a:p>
          <a:p>
            <a:pPr algn="l"/>
            <a:endParaRPr lang="en-GB" sz="1100" dirty="0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P: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P(err) == err *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Kp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values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Kp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= 2.0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thread </a:t>
            </a:r>
          </a:p>
          <a:p>
            <a:pPr algn="l"/>
            <a:endParaRPr lang="en-GB" sz="1100" dirty="0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periodic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(2E7, 0 , 0 , 0)(Step);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10" name="Content Placeholder 36"/>
          <p:cNvSpPr txBox="1">
            <a:spLocks/>
          </p:cNvSpPr>
          <p:nvPr/>
        </p:nvSpPr>
        <p:spPr>
          <a:xfrm>
            <a:off x="3815916" y="1520788"/>
            <a:ext cx="4842769" cy="5335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GB" sz="2400" dirty="0">
                <a:solidFill>
                  <a:prstClr val="black"/>
                </a:solidFill>
              </a:rPr>
              <a:t>Used to define constants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GB" sz="2400" dirty="0">
                <a:solidFill>
                  <a:prstClr val="black"/>
                </a:solidFill>
              </a:rPr>
              <a:t>Note 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GB" sz="2400" dirty="0">
                <a:solidFill>
                  <a:prstClr val="black"/>
                </a:solidFill>
              </a:rPr>
              <a:t> is used, not </a:t>
            </a:r>
            <a:r>
              <a:rPr lang="en-GB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:=</a:t>
            </a:r>
            <a:endParaRPr lang="en-GB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GB" sz="2400" dirty="0">
                <a:solidFill>
                  <a:prstClr val="black"/>
                </a:solidFill>
              </a:rPr>
              <a:t>Do not need a type</a:t>
            </a:r>
          </a:p>
          <a:p>
            <a:pPr marL="742950" lvl="1" indent="-285750">
              <a:buFont typeface="Arial"/>
              <a:buChar char="–"/>
            </a:pPr>
            <a:r>
              <a:rPr lang="en-GB" sz="2000" dirty="0">
                <a:solidFill>
                  <a:prstClr val="black"/>
                </a:solidFill>
              </a:rPr>
              <a:t>but can have one</a:t>
            </a:r>
            <a:br>
              <a:rPr lang="en-GB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Kp</a:t>
            </a:r>
            <a:r>
              <a:rPr lang="en-GB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GB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1.24;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GB" sz="2400" dirty="0">
                <a:solidFill>
                  <a:prstClr val="black"/>
                </a:solidFill>
              </a:rPr>
              <a:t>Can be set as </a:t>
            </a:r>
            <a:r>
              <a:rPr lang="en-GB" sz="2400" i="1" dirty="0">
                <a:solidFill>
                  <a:prstClr val="black"/>
                </a:solidFill>
              </a:rPr>
              <a:t>Shared Design Parameters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GB" sz="2400" dirty="0">
                <a:solidFill>
                  <a:prstClr val="black"/>
                </a:solidFill>
              </a:rPr>
              <a:t>Are static, can be accessed from other classes (if public)</a:t>
            </a:r>
            <a:endParaRPr lang="en-GB" sz="2000" dirty="0">
              <a:solidFill>
                <a:prstClr val="black"/>
              </a:solidFill>
            </a:endParaRPr>
          </a:p>
          <a:p>
            <a:pPr marL="742950" lvl="1" indent="-285750">
              <a:buFont typeface="Arial"/>
              <a:buChar char="–"/>
            </a:pPr>
            <a:r>
              <a:rPr lang="en-GB" sz="11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Controller`Kp</a:t>
            </a:r>
            <a:endParaRPr lang="en-GB" sz="1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07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>
          <a:xfrm>
            <a:off x="107504" y="1196752"/>
            <a:ext cx="7474548" cy="479739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Our goal: well-founded but accessible modelling &amp; analysis technology</a:t>
            </a:r>
          </a:p>
          <a:p>
            <a:pPr>
              <a:lnSpc>
                <a:spcPct val="120000"/>
              </a:lnSpc>
            </a:pPr>
            <a:r>
              <a:rPr lang="en-GB" dirty="0" err="1"/>
              <a:t>VDMTools</a:t>
            </a:r>
            <a:r>
              <a:rPr lang="en-GB" dirty="0"/>
              <a:t> → Overture → Crescendo → Symphony 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Pragmatic development methodologies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Industry applications</a:t>
            </a:r>
          </a:p>
          <a:p>
            <a:pPr>
              <a:lnSpc>
                <a:spcPct val="120000"/>
              </a:lnSpc>
            </a:pPr>
            <a:r>
              <a:rPr lang="en-GB" dirty="0"/>
              <a:t>VDM: Model-oriented specification language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Extended with objects and real time.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Basic tools for static analysis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Strong simulation support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Model-based test</a:t>
            </a:r>
          </a:p>
          <a:p>
            <a:endParaRPr lang="en-GB" dirty="0"/>
          </a:p>
        </p:txBody>
      </p:sp>
      <p:sp>
        <p:nvSpPr>
          <p:cNvPr id="3" name="Pladsholder til slide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VDM Background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967" y="4041600"/>
            <a:ext cx="1369470" cy="1369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160" y="2643189"/>
            <a:ext cx="1347086" cy="1347086"/>
          </a:xfrm>
          <a:prstGeom prst="rec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  <p:pic>
        <p:nvPicPr>
          <p:cNvPr id="7" name="Picture 6" descr="改札写真２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87" y="4941168"/>
            <a:ext cx="2957465" cy="1927044"/>
          </a:xfrm>
          <a:prstGeom prst="rect">
            <a:avLst/>
          </a:prstGeom>
          <a:noFill/>
          <a:ln>
            <a:solidFill>
              <a:srgbClr val="37A8B7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159" y="5462396"/>
            <a:ext cx="1363341" cy="1363341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159" y="1244776"/>
            <a:ext cx="1347087" cy="134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9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00">
        <p:fade/>
      </p:transition>
    </mc:Choice>
    <mc:Fallback xmlns="">
      <p:transition spd="med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BB33D194-6503-B145-ADA6-6CFF32982F1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Threads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6" y="5779527"/>
            <a:ext cx="3127384" cy="6378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36"/>
          <p:cNvSpPr txBox="1">
            <a:spLocks/>
          </p:cNvSpPr>
          <p:nvPr/>
        </p:nvSpPr>
        <p:spPr>
          <a:xfrm>
            <a:off x="3815916" y="1520788"/>
            <a:ext cx="4842769" cy="5335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Threads are defined</a:t>
            </a: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the class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sz="2400" dirty="0">
                <a:latin typeface="+mn-lt"/>
              </a:rPr>
              <a:t>Definition could be operation call; will run once</a:t>
            </a:r>
          </a:p>
          <a:p>
            <a:pPr marL="742950" lvl="1" indent="-285750" algn="l" defTabSz="457200" fontAlgn="auto">
              <a:lnSpc>
                <a:spcPts val="8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–"/>
            </a:pP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thread</a:t>
            </a:r>
            <a:br>
              <a:rPr lang="en-GB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GB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Step();</a:t>
            </a:r>
            <a:endParaRPr lang="en-GB" sz="2400" dirty="0">
              <a:latin typeface="+mn-lt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</a:t>
            </a: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loop</a:t>
            </a:r>
          </a:p>
          <a:p>
            <a:pPr marL="742950" lvl="1" indent="-285750" algn="l" defTabSz="457200" fontAlgn="auto">
              <a:lnSpc>
                <a:spcPts val="8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–"/>
            </a:pP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thread</a:t>
            </a:r>
            <a:br>
              <a:rPr lang="en-GB" sz="11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GB" sz="11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while true do</a:t>
            </a:r>
            <a:r>
              <a:rPr lang="en-GB" sz="1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Step();</a:t>
            </a:r>
            <a:endParaRPr lang="en-GB" sz="2400" dirty="0">
              <a:solidFill>
                <a:prstClr val="black"/>
              </a:solidFill>
              <a:latin typeface="Calibri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sz="2400" dirty="0">
                <a:latin typeface="+mn-lt"/>
              </a:rPr>
              <a:t>Starting</a:t>
            </a:r>
          </a:p>
          <a:p>
            <a:pPr marL="742950" lvl="1" indent="-285750" algn="l" defTabSz="457200" fontAlgn="auto">
              <a:lnSpc>
                <a:spcPts val="8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–"/>
            </a:pPr>
            <a:r>
              <a:rPr lang="en-GB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ctrl: Controller :=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GB" sz="1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Controller();</a:t>
            </a:r>
            <a:br>
              <a:rPr lang="en-GB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GB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en-GB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(ctrl)</a:t>
            </a:r>
            <a:endParaRPr lang="en-GB" sz="2400" dirty="0">
              <a:solidFill>
                <a:prstClr val="black"/>
              </a:solidFill>
              <a:latin typeface="Calibri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sz="2400" dirty="0">
                <a:latin typeface="+mn-lt"/>
              </a:rPr>
              <a:t>Or a special, periodic definition (as on the left)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call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Step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operation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once every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2e7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nanoseconds (20 milliseconds; 0.02 seconds; 50Hz)</a:t>
            </a:r>
          </a:p>
          <a:p>
            <a:pPr marL="285750" indent="-285750" algn="l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–"/>
            </a:pP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500" y="1268760"/>
            <a:ext cx="2988332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instance variables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measured: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RealPort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setpoint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err: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output: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RealPort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operations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Step: () ==&gt; ()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Step() == (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  m :=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measured.getValue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  err :=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setpoint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– m; 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output.setValue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(P(err));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functions</a:t>
            </a:r>
          </a:p>
          <a:p>
            <a:pPr algn="l"/>
            <a:endParaRPr lang="en-GB" sz="1100" dirty="0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P: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P(err) == err *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Kp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values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Kp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= 2.0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thread </a:t>
            </a:r>
          </a:p>
          <a:p>
            <a:pPr algn="l"/>
            <a:endParaRPr lang="en-GB" sz="1100" dirty="0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periodic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(2E7, 0 , 0 , 0)(Step);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1476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>
          <a:xfrm>
            <a:off x="107504" y="1511929"/>
            <a:ext cx="8928992" cy="51625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a-DK" b="1" dirty="0" err="1"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a-DK" dirty="0" err="1">
                <a:latin typeface="Courier New" charset="0"/>
                <a:ea typeface="Courier New" charset="0"/>
                <a:cs typeface="Courier New" charset="0"/>
              </a:rPr>
              <a:t>HardwareInterface</a:t>
            </a: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endParaRPr lang="da-DK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da-DK" b="1" dirty="0" err="1">
                <a:latin typeface="Courier New" charset="0"/>
                <a:ea typeface="Courier New" charset="0"/>
                <a:cs typeface="Courier New" charset="0"/>
              </a:rPr>
              <a:t>values</a:t>
            </a:r>
            <a:r>
              <a:rPr lang="da-DK" b="1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-- @ interface: type = parameter, </a:t>
            </a:r>
            <a:r>
              <a:rPr lang="da-DK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="</a:t>
            </a:r>
            <a:r>
              <a:rPr lang="da-DK" dirty="0" err="1">
                <a:latin typeface="Courier New" charset="0"/>
                <a:ea typeface="Courier New" charset="0"/>
                <a:cs typeface="Courier New" charset="0"/>
              </a:rPr>
              <a:t>minlevel</a:t>
            </a: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"; </a:t>
            </a:r>
          </a:p>
          <a:p>
            <a:pPr marL="0" indent="0">
              <a:buNone/>
            </a:pPr>
            <a:r>
              <a:rPr lang="da-DK" b="1" dirty="0"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a-DK" dirty="0" err="1">
                <a:latin typeface="Courier New" charset="0"/>
                <a:ea typeface="Courier New" charset="0"/>
                <a:cs typeface="Courier New" charset="0"/>
              </a:rPr>
              <a:t>minlevel</a:t>
            </a: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da-DK" dirty="0" err="1">
                <a:latin typeface="Courier New" charset="0"/>
                <a:ea typeface="Courier New" charset="0"/>
                <a:cs typeface="Courier New" charset="0"/>
              </a:rPr>
              <a:t>RealPort</a:t>
            </a: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a-DK" b="1" dirty="0"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a-DK" dirty="0" err="1">
                <a:latin typeface="Courier New" charset="0"/>
                <a:ea typeface="Courier New" charset="0"/>
                <a:cs typeface="Courier New" charset="0"/>
              </a:rPr>
              <a:t>RealPort</a:t>
            </a: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(1.0); </a:t>
            </a:r>
          </a:p>
          <a:p>
            <a:pPr marL="0" indent="0">
              <a:buNone/>
            </a:pP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-- @ interface: type = parameter, </a:t>
            </a:r>
            <a:r>
              <a:rPr lang="da-DK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="</a:t>
            </a:r>
            <a:r>
              <a:rPr lang="da-DK" dirty="0" err="1">
                <a:latin typeface="Courier New" charset="0"/>
                <a:ea typeface="Courier New" charset="0"/>
                <a:cs typeface="Courier New" charset="0"/>
              </a:rPr>
              <a:t>maxlevel</a:t>
            </a: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";</a:t>
            </a:r>
          </a:p>
          <a:p>
            <a:pPr marL="0" indent="0">
              <a:buNone/>
            </a:pPr>
            <a:r>
              <a:rPr lang="da-DK" b="1" dirty="0"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a-DK" dirty="0" err="1">
                <a:latin typeface="Courier New" charset="0"/>
                <a:ea typeface="Courier New" charset="0"/>
                <a:cs typeface="Courier New" charset="0"/>
              </a:rPr>
              <a:t>maxlevel</a:t>
            </a: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da-DK" dirty="0" err="1">
                <a:latin typeface="Courier New" charset="0"/>
                <a:ea typeface="Courier New" charset="0"/>
                <a:cs typeface="Courier New" charset="0"/>
              </a:rPr>
              <a:t>RealPort</a:t>
            </a: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a-DK" b="1" dirty="0"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a-DK" dirty="0" err="1">
                <a:latin typeface="Courier New" charset="0"/>
                <a:ea typeface="Courier New" charset="0"/>
                <a:cs typeface="Courier New" charset="0"/>
              </a:rPr>
              <a:t>RealPort</a:t>
            </a: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(2.0);</a:t>
            </a:r>
          </a:p>
          <a:p>
            <a:pPr marL="0" indent="0">
              <a:buNone/>
            </a:pPr>
            <a:endParaRPr lang="da-DK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da-DK" b="1" dirty="0" err="1">
                <a:latin typeface="Courier New" charset="0"/>
                <a:ea typeface="Courier New" charset="0"/>
                <a:cs typeface="Courier New" charset="0"/>
              </a:rPr>
              <a:t>instance</a:t>
            </a:r>
            <a:r>
              <a:rPr lang="da-DK" b="1" dirty="0">
                <a:latin typeface="Courier New" charset="0"/>
                <a:ea typeface="Courier New" charset="0"/>
                <a:cs typeface="Courier New" charset="0"/>
              </a:rPr>
              <a:t> variables </a:t>
            </a:r>
          </a:p>
          <a:p>
            <a:pPr marL="0" indent="0">
              <a:buNone/>
            </a:pP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-- @ interface: type = input, </a:t>
            </a:r>
            <a:r>
              <a:rPr lang="da-DK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="</a:t>
            </a:r>
            <a:r>
              <a:rPr lang="da-DK" dirty="0" err="1">
                <a:latin typeface="Courier New" charset="0"/>
                <a:ea typeface="Courier New" charset="0"/>
                <a:cs typeface="Courier New" charset="0"/>
              </a:rPr>
              <a:t>level</a:t>
            </a: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"; </a:t>
            </a:r>
          </a:p>
          <a:p>
            <a:pPr marL="0" indent="0">
              <a:buNone/>
            </a:pPr>
            <a:r>
              <a:rPr lang="da-DK" b="1" dirty="0"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a-DK" dirty="0" err="1">
                <a:latin typeface="Courier New" charset="0"/>
                <a:ea typeface="Courier New" charset="0"/>
                <a:cs typeface="Courier New" charset="0"/>
              </a:rPr>
              <a:t>level</a:t>
            </a: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da-DK" dirty="0" err="1">
                <a:latin typeface="Courier New" charset="0"/>
                <a:ea typeface="Courier New" charset="0"/>
                <a:cs typeface="Courier New" charset="0"/>
              </a:rPr>
              <a:t>RealPort</a:t>
            </a: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 := </a:t>
            </a:r>
            <a:r>
              <a:rPr lang="da-DK" b="1" dirty="0"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a-DK" dirty="0" err="1">
                <a:latin typeface="Courier New" charset="0"/>
                <a:ea typeface="Courier New" charset="0"/>
                <a:cs typeface="Courier New" charset="0"/>
              </a:rPr>
              <a:t>RealPort</a:t>
            </a: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(0.0); </a:t>
            </a:r>
          </a:p>
          <a:p>
            <a:pPr marL="0" indent="0">
              <a:buNone/>
            </a:pPr>
            <a:endParaRPr lang="da-DK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da-DK" b="1" dirty="0" err="1">
                <a:latin typeface="Courier New" charset="0"/>
                <a:ea typeface="Courier New" charset="0"/>
                <a:cs typeface="Courier New" charset="0"/>
              </a:rPr>
              <a:t>instance</a:t>
            </a:r>
            <a:r>
              <a:rPr lang="da-DK" b="1" dirty="0">
                <a:latin typeface="Courier New" charset="0"/>
                <a:ea typeface="Courier New" charset="0"/>
                <a:cs typeface="Courier New" charset="0"/>
              </a:rPr>
              <a:t> variables </a:t>
            </a:r>
          </a:p>
          <a:p>
            <a:pPr marL="0" indent="0">
              <a:buNone/>
            </a:pP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-- @ interface: type = output, </a:t>
            </a:r>
            <a:r>
              <a:rPr lang="da-DK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="</a:t>
            </a:r>
            <a:r>
              <a:rPr lang="da-DK" dirty="0" err="1">
                <a:latin typeface="Courier New" charset="0"/>
                <a:ea typeface="Courier New" charset="0"/>
                <a:cs typeface="Courier New" charset="0"/>
              </a:rPr>
              <a:t>valveState</a:t>
            </a: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"; </a:t>
            </a:r>
          </a:p>
          <a:p>
            <a:pPr marL="0" indent="0">
              <a:buNone/>
            </a:pPr>
            <a:r>
              <a:rPr lang="da-DK" b="1" dirty="0"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a-DK" dirty="0" err="1">
                <a:latin typeface="Courier New" charset="0"/>
                <a:ea typeface="Courier New" charset="0"/>
                <a:cs typeface="Courier New" charset="0"/>
              </a:rPr>
              <a:t>valveState</a:t>
            </a: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da-DK" dirty="0" err="1">
                <a:latin typeface="Courier New" charset="0"/>
                <a:ea typeface="Courier New" charset="0"/>
                <a:cs typeface="Courier New" charset="0"/>
              </a:rPr>
              <a:t>BoolPort</a:t>
            </a: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 := </a:t>
            </a:r>
            <a:r>
              <a:rPr lang="da-DK" b="1" dirty="0"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a-DK" dirty="0" err="1">
                <a:latin typeface="Courier New" charset="0"/>
                <a:ea typeface="Courier New" charset="0"/>
                <a:cs typeface="Courier New" charset="0"/>
              </a:rPr>
              <a:t>BoolPort</a:t>
            </a: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a-DK" b="1" dirty="0"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); </a:t>
            </a:r>
          </a:p>
          <a:p>
            <a:pPr marL="0" indent="0">
              <a:buNone/>
            </a:pPr>
            <a:endParaRPr lang="da-DK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da-DK" b="1" dirty="0">
                <a:latin typeface="Courier New" charset="0"/>
                <a:ea typeface="Courier New" charset="0"/>
                <a:cs typeface="Courier New" charset="0"/>
              </a:rPr>
              <a:t>end</a:t>
            </a:r>
            <a:r>
              <a:rPr lang="da-DK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a-DK" dirty="0" err="1">
                <a:latin typeface="Courier New" charset="0"/>
                <a:ea typeface="Courier New" charset="0"/>
                <a:cs typeface="Courier New" charset="0"/>
              </a:rPr>
              <a:t>HardwareInterface</a:t>
            </a:r>
            <a:endParaRPr lang="en-GB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Pladsholder til slide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21</a:t>
            </a:fld>
            <a:endParaRPr lang="da-DK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HardwareInterface</a:t>
            </a:r>
            <a:r>
              <a:rPr lang="en-GB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51949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00">
        <p:fade/>
      </p:transition>
    </mc:Choice>
    <mc:Fallback xmlns="">
      <p:transition spd="med" advTm="7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000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BB33D194-6503-B145-ADA6-6CFF32982F1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System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00" y="1268760"/>
            <a:ext cx="3492388" cy="5847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system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MySystem</a:t>
            </a: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GB" sz="11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instance variables</a:t>
            </a: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dirty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-- controller</a:t>
            </a: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ctrl: Controller; </a:t>
            </a:r>
          </a:p>
          <a:p>
            <a:endParaRPr lang="en-GB" sz="1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1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Hardware interface variable required </a:t>
            </a:r>
          </a:p>
          <a:p>
            <a:r>
              <a:rPr lang="en-GB" sz="11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by FMU Import/Export</a:t>
            </a:r>
          </a:p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public static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hwi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HardwareInterface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:=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HardwareInterface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algn="l"/>
            <a:r>
              <a:rPr lang="en-GB" sz="1100" dirty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-- CPU</a:t>
            </a: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cpu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: CPU; :=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CPU(&lt;FP&gt;, 1E6)</a:t>
            </a:r>
          </a:p>
          <a:p>
            <a:pPr algn="l"/>
            <a:endParaRPr lang="en-GB" sz="11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operations</a:t>
            </a:r>
          </a:p>
          <a:p>
            <a:pPr algn="l"/>
            <a:endParaRPr lang="en-GB" sz="11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MySystem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: () ==&gt;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MySystem</a:t>
            </a: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MySystem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() == (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    ctrl :=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Controller();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cpu.deploy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(ctrl)</a:t>
            </a:r>
          </a:p>
          <a:p>
            <a:pPr algn="l"/>
            <a:r>
              <a:rPr lang="en-GB" sz="11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endParaRPr lang="en-GB" sz="11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MySystem</a:t>
            </a: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GB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6"/>
          <p:cNvSpPr txBox="1">
            <a:spLocks/>
          </p:cNvSpPr>
          <p:nvPr/>
        </p:nvSpPr>
        <p:spPr>
          <a:xfrm>
            <a:off x="3815916" y="1520788"/>
            <a:ext cx="4842769" cy="5335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GB" sz="2400" dirty="0">
                <a:solidFill>
                  <a:prstClr val="black"/>
                </a:solidFill>
              </a:rPr>
              <a:t>Special class for CPU and deployment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GB" sz="2400" dirty="0">
                <a:solidFill>
                  <a:prstClr val="black"/>
                </a:solidFill>
              </a:rPr>
              <a:t>Can only define instance variables and a constructor</a:t>
            </a:r>
            <a:endParaRPr lang="en-GB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GB" sz="2400" dirty="0">
                <a:solidFill>
                  <a:prstClr val="black"/>
                </a:solidFill>
              </a:rPr>
              <a:t>CPU speed in (simulated) MIPS</a:t>
            </a:r>
          </a:p>
          <a:p>
            <a:pPr marL="742950" lvl="1" indent="-285750">
              <a:buFont typeface="Arial"/>
              <a:buChar char="–"/>
            </a:pPr>
            <a:r>
              <a:rPr lang="en-GB" sz="2000" dirty="0">
                <a:solidFill>
                  <a:prstClr val="black"/>
                </a:solidFill>
              </a:rPr>
              <a:t>getting a model within ~20% of the real thing is typically “good enough”</a:t>
            </a:r>
          </a:p>
        </p:txBody>
      </p:sp>
    </p:spTree>
    <p:extLst>
      <p:ext uri="{BB962C8B-B14F-4D97-AF65-F5344CB8AC3E}">
        <p14:creationId xmlns:p14="http://schemas.microsoft.com/office/powerpoint/2010/main" val="206259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BB33D194-6503-B145-ADA6-6CFF32982F1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World Class</a:t>
            </a:r>
          </a:p>
        </p:txBody>
      </p:sp>
      <p:sp>
        <p:nvSpPr>
          <p:cNvPr id="11" name="Content Placeholder 36"/>
          <p:cNvSpPr txBox="1">
            <a:spLocks/>
          </p:cNvSpPr>
          <p:nvPr/>
        </p:nvSpPr>
        <p:spPr>
          <a:xfrm>
            <a:off x="3815916" y="1520788"/>
            <a:ext cx="4842769" cy="4788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sz="2400" dirty="0">
                <a:latin typeface="+mn-lt"/>
              </a:rPr>
              <a:t>Entry point for code execution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sz="2400" dirty="0">
                <a:latin typeface="+mn-lt"/>
              </a:rPr>
              <a:t>Start threads and wait for end of simulation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GB" sz="2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285750" indent="-285750" algn="l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–"/>
            </a:pP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00" y="1268760"/>
            <a:ext cx="2988332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World</a:t>
            </a:r>
          </a:p>
          <a:p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operations</a:t>
            </a:r>
          </a:p>
          <a:p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-- run a simulation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public run: () ==&gt; ()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run() == (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System‘ctrl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    block();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-- wait for simulation to finish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block: () ==&gt; ()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block() ==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skip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sync per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block =&gt; </a:t>
            </a:r>
            <a:r>
              <a:rPr lang="en-GB" sz="11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100" b="1" dirty="0">
                <a:solidFill>
                  <a:srgbClr val="8C1966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World</a:t>
            </a:r>
          </a:p>
          <a:p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endParaRPr lang="en-GB" sz="1050" dirty="0">
              <a:latin typeface="Courier New" pitchFamily="49" charset="0"/>
              <a:cs typeface="Courier New" pitchFamily="49" charset="0"/>
            </a:endParaRPr>
          </a:p>
          <a:p>
            <a:endParaRPr lang="en-GB" sz="1050" dirty="0">
              <a:latin typeface="Courier New" pitchFamily="49" charset="0"/>
              <a:cs typeface="Courier New" pitchFamily="49" charset="0"/>
            </a:endParaRPr>
          </a:p>
          <a:p>
            <a:endParaRPr lang="en-GB" sz="1050" dirty="0">
              <a:latin typeface="Courier New" pitchFamily="49" charset="0"/>
              <a:cs typeface="Courier New" pitchFamily="49" charset="0"/>
            </a:endParaRPr>
          </a:p>
          <a:p>
            <a:endParaRPr lang="en-GB" sz="1050" dirty="0">
              <a:latin typeface="Courier New" pitchFamily="49" charset="0"/>
              <a:cs typeface="Courier New" pitchFamily="49" charset="0"/>
            </a:endParaRPr>
          </a:p>
          <a:p>
            <a:endParaRPr lang="en-GB" sz="1050" dirty="0">
              <a:latin typeface="Courier New" pitchFamily="49" charset="0"/>
              <a:cs typeface="Courier New" pitchFamily="49" charset="0"/>
            </a:endParaRPr>
          </a:p>
          <a:p>
            <a:endParaRPr lang="en-GB" sz="1050" dirty="0">
              <a:latin typeface="Courier New" pitchFamily="49" charset="0"/>
              <a:cs typeface="Courier New" pitchFamily="49" charset="0"/>
            </a:endParaRPr>
          </a:p>
          <a:p>
            <a:endParaRPr lang="en-GB" sz="1050" dirty="0">
              <a:latin typeface="Courier New" pitchFamily="49" charset="0"/>
              <a:cs typeface="Courier New" pitchFamily="49" charset="0"/>
            </a:endParaRPr>
          </a:p>
          <a:p>
            <a:endParaRPr lang="en-GB" sz="1050" dirty="0">
              <a:latin typeface="Courier New" pitchFamily="49" charset="0"/>
              <a:cs typeface="Courier New" pitchFamily="49" charset="0"/>
            </a:endParaRPr>
          </a:p>
          <a:p>
            <a:endParaRPr lang="en-GB" sz="1050" dirty="0">
              <a:latin typeface="Courier New" pitchFamily="49" charset="0"/>
              <a:cs typeface="Courier New" pitchFamily="49" charset="0"/>
            </a:endParaRPr>
          </a:p>
          <a:p>
            <a:endParaRPr lang="en-GB" sz="1050" dirty="0">
              <a:latin typeface="Courier New" pitchFamily="49" charset="0"/>
              <a:cs typeface="Courier New" pitchFamily="49" charset="0"/>
            </a:endParaRPr>
          </a:p>
          <a:p>
            <a:endParaRPr lang="en-GB" sz="1050" dirty="0">
              <a:latin typeface="Courier New" pitchFamily="49" charset="0"/>
              <a:cs typeface="Courier New" pitchFamily="49" charset="0"/>
            </a:endParaRPr>
          </a:p>
          <a:p>
            <a:endParaRPr lang="en-GB" sz="105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1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600"/>
              <a:t>Concurrency in VDM-RT is based on threads</a:t>
            </a:r>
          </a:p>
          <a:p>
            <a:r>
              <a:rPr lang="en-GB" sz="2600"/>
              <a:t>Threads communicate using shared objects</a:t>
            </a:r>
          </a:p>
          <a:p>
            <a:r>
              <a:rPr lang="en-GB" sz="2600"/>
              <a:t>Synchronization on shared objects is specified using permission predicates</a:t>
            </a:r>
          </a:p>
          <a:p>
            <a:pPr lvl="1">
              <a:buClr>
                <a:schemeClr val="tx1"/>
              </a:buClr>
            </a:pPr>
            <a:r>
              <a:rPr lang="en-GB" sz="1800" b="1">
                <a:solidFill>
                  <a:srgbClr val="7F0055"/>
                </a:solidFill>
                <a:latin typeface="Courier New" pitchFamily="49" charset="0"/>
              </a:rPr>
              <a:t>sync</a:t>
            </a:r>
            <a:br>
              <a:rPr lang="en-GB" sz="1800" b="1">
                <a:solidFill>
                  <a:srgbClr val="7F0055"/>
                </a:solidFill>
                <a:latin typeface="Courier New" pitchFamily="49" charset="0"/>
              </a:rPr>
            </a:br>
            <a:r>
              <a:rPr lang="en-GB" sz="1800" b="1">
                <a:solidFill>
                  <a:srgbClr val="7F0055"/>
                </a:solidFill>
                <a:latin typeface="Courier New" pitchFamily="49" charset="0"/>
              </a:rPr>
              <a:t>per</a:t>
            </a:r>
            <a:r>
              <a:rPr lang="en-GB" sz="180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en-GB" sz="1800">
                <a:latin typeface="Courier New" pitchFamily="49" charset="0"/>
              </a:rPr>
              <a:t>&lt;operation name&gt; =&gt; predicate</a:t>
            </a:r>
            <a:endParaRPr lang="en-GB" sz="1800"/>
          </a:p>
          <a:p>
            <a:pPr lvl="1"/>
            <a:r>
              <a:rPr lang="en-GB" sz="2400"/>
              <a:t>Operation is blocked when the predicate is false</a:t>
            </a:r>
            <a:endParaRPr lang="en-GB"/>
          </a:p>
          <a:p>
            <a:pPr lvl="1"/>
            <a:r>
              <a:rPr lang="en-GB" sz="18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mutex</a:t>
            </a:r>
            <a:r>
              <a:rPr lang="en-GB" sz="1800">
                <a:latin typeface="Courier New" pitchFamily="49" charset="0"/>
                <a:cs typeface="Courier New" pitchFamily="49" charset="0"/>
              </a:rPr>
              <a:t>(A, B)</a:t>
            </a:r>
          </a:p>
          <a:p>
            <a:pPr lvl="1"/>
            <a:r>
              <a:rPr lang="en-GB" sz="2400"/>
              <a:t>History counters</a:t>
            </a:r>
          </a:p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BB33D194-6503-B145-ADA6-6CFF32982F1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Concurrency</a:t>
            </a:r>
          </a:p>
        </p:txBody>
      </p:sp>
      <p:graphicFrame>
        <p:nvGraphicFramePr>
          <p:cNvPr id="6" name="Pladsholder til indhold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3376198"/>
              </p:ext>
            </p:extLst>
          </p:nvPr>
        </p:nvGraphicFramePr>
        <p:xfrm>
          <a:off x="1115615" y="4941168"/>
          <a:ext cx="6624737" cy="1693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530"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r>
                        <a:rPr lang="en-GB" sz="1800" b="1" noProof="0" dirty="0" err="1">
                          <a:latin typeface="Courier New" pitchFamily="49" charset="0"/>
                          <a:cs typeface="Courier New" pitchFamily="49" charset="0"/>
                        </a:rPr>
                        <a:t>req</a:t>
                      </a:r>
                      <a:r>
                        <a:rPr lang="en-GB" sz="1800" b="1" noProof="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GB" sz="1800" noProof="0" dirty="0">
                          <a:latin typeface="Courier New" pitchFamily="49" charset="0"/>
                          <a:cs typeface="Courier New" pitchFamily="49" charset="0"/>
                        </a:rPr>
                        <a:t>op</a:t>
                      </a:r>
                    </a:p>
                  </a:txBody>
                  <a:tcPr marL="64350" marR="64350" marT="32175" marB="32175"/>
                </a:tc>
                <a:tc>
                  <a:txBody>
                    <a:bodyPr/>
                    <a:lstStyle/>
                    <a:p>
                      <a:r>
                        <a:rPr lang="en-GB" sz="1800" noProof="0" dirty="0"/>
                        <a:t>The number of times that </a:t>
                      </a:r>
                      <a:r>
                        <a:rPr lang="en-GB" sz="1800" noProof="0" dirty="0">
                          <a:latin typeface="Courier New" pitchFamily="49" charset="0"/>
                          <a:cs typeface="Courier New" pitchFamily="49" charset="0"/>
                        </a:rPr>
                        <a:t>op</a:t>
                      </a:r>
                      <a:r>
                        <a:rPr lang="en-GB" sz="1800" noProof="0" dirty="0"/>
                        <a:t> has been requested</a:t>
                      </a:r>
                    </a:p>
                  </a:txBody>
                  <a:tcPr marL="64350" marR="64350" marT="32175" marB="321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530"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latin typeface="Courier New" pitchFamily="49" charset="0"/>
                          <a:cs typeface="Courier New" pitchFamily="49" charset="0"/>
                        </a:rPr>
                        <a:t>#act </a:t>
                      </a:r>
                      <a:r>
                        <a:rPr lang="en-GB" sz="1800" noProof="0" dirty="0">
                          <a:latin typeface="Courier New" pitchFamily="49" charset="0"/>
                          <a:cs typeface="Courier New" pitchFamily="49" charset="0"/>
                        </a:rPr>
                        <a:t>op</a:t>
                      </a:r>
                    </a:p>
                  </a:txBody>
                  <a:tcPr marL="64350" marR="64350" marT="32175" marB="32175"/>
                </a:tc>
                <a:tc>
                  <a:txBody>
                    <a:bodyPr/>
                    <a:lstStyle/>
                    <a:p>
                      <a:r>
                        <a:rPr lang="en-GB" sz="1800" noProof="0" dirty="0"/>
                        <a:t>The</a:t>
                      </a:r>
                      <a:r>
                        <a:rPr lang="en-GB" sz="1800" baseline="0" noProof="0" dirty="0"/>
                        <a:t> number of times that </a:t>
                      </a:r>
                      <a:r>
                        <a:rPr lang="en-GB" sz="1800" baseline="0" noProof="0" dirty="0">
                          <a:latin typeface="Courier New" pitchFamily="49" charset="0"/>
                          <a:cs typeface="Courier New" pitchFamily="49" charset="0"/>
                        </a:rPr>
                        <a:t>op</a:t>
                      </a:r>
                      <a:r>
                        <a:rPr lang="en-GB" sz="1800" baseline="0" noProof="0" dirty="0"/>
                        <a:t> has been activated</a:t>
                      </a:r>
                      <a:endParaRPr lang="en-GB" sz="1800" noProof="0" dirty="0"/>
                    </a:p>
                  </a:txBody>
                  <a:tcPr marL="64350" marR="64350" marT="32175" marB="321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530"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latin typeface="Courier New" pitchFamily="49" charset="0"/>
                          <a:cs typeface="Courier New" pitchFamily="49" charset="0"/>
                        </a:rPr>
                        <a:t>#fin </a:t>
                      </a:r>
                      <a:r>
                        <a:rPr lang="en-GB" sz="1800" noProof="0" dirty="0">
                          <a:latin typeface="Courier New" pitchFamily="49" charset="0"/>
                          <a:cs typeface="Courier New" pitchFamily="49" charset="0"/>
                        </a:rPr>
                        <a:t>op</a:t>
                      </a:r>
                    </a:p>
                  </a:txBody>
                  <a:tcPr marL="64350" marR="64350" marT="32175" marB="32175"/>
                </a:tc>
                <a:tc>
                  <a:txBody>
                    <a:bodyPr/>
                    <a:lstStyle/>
                    <a:p>
                      <a:r>
                        <a:rPr lang="en-GB" sz="1800" noProof="0" dirty="0"/>
                        <a:t>The number of times that </a:t>
                      </a:r>
                      <a:r>
                        <a:rPr lang="en-GB" sz="1800" noProof="0" dirty="0">
                          <a:latin typeface="Courier New" pitchFamily="49" charset="0"/>
                          <a:cs typeface="Courier New" pitchFamily="49" charset="0"/>
                        </a:rPr>
                        <a:t>op</a:t>
                      </a:r>
                      <a:r>
                        <a:rPr lang="en-GB" sz="1800" noProof="0" dirty="0"/>
                        <a:t> has been completed</a:t>
                      </a:r>
                    </a:p>
                  </a:txBody>
                  <a:tcPr marL="64350" marR="64350" marT="32175" marB="321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530"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latin typeface="Courier New" pitchFamily="49" charset="0"/>
                          <a:cs typeface="Courier New" pitchFamily="49" charset="0"/>
                        </a:rPr>
                        <a:t>#active </a:t>
                      </a:r>
                      <a:r>
                        <a:rPr lang="en-GB" sz="1800" noProof="0" dirty="0">
                          <a:latin typeface="Courier New" pitchFamily="49" charset="0"/>
                          <a:cs typeface="Courier New" pitchFamily="49" charset="0"/>
                        </a:rPr>
                        <a:t>op</a:t>
                      </a:r>
                    </a:p>
                  </a:txBody>
                  <a:tcPr marL="64350" marR="64350" marT="32175" marB="32175"/>
                </a:tc>
                <a:tc>
                  <a:txBody>
                    <a:bodyPr/>
                    <a:lstStyle/>
                    <a:p>
                      <a:r>
                        <a:rPr lang="en-GB" sz="1800" noProof="0" dirty="0"/>
                        <a:t>The number of active</a:t>
                      </a:r>
                      <a:r>
                        <a:rPr lang="en-GB" sz="1800" baseline="0" noProof="0" dirty="0"/>
                        <a:t> executions of </a:t>
                      </a:r>
                      <a:r>
                        <a:rPr lang="en-GB" sz="1800" baseline="0" noProof="0" dirty="0">
                          <a:latin typeface="Courier New" pitchFamily="49" charset="0"/>
                          <a:cs typeface="Courier New" pitchFamily="49" charset="0"/>
                        </a:rPr>
                        <a:t>op</a:t>
                      </a:r>
                      <a:endParaRPr lang="en-GB" sz="1800" noProof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4350" marR="64350" marT="32175" marB="321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530"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latin typeface="Courier New" pitchFamily="49" charset="0"/>
                          <a:cs typeface="Courier New" pitchFamily="49" charset="0"/>
                        </a:rPr>
                        <a:t>#waiting </a:t>
                      </a:r>
                      <a:r>
                        <a:rPr lang="en-GB" sz="1800" noProof="0" dirty="0">
                          <a:latin typeface="Courier New" pitchFamily="49" charset="0"/>
                          <a:cs typeface="Courier New" pitchFamily="49" charset="0"/>
                        </a:rPr>
                        <a:t>op</a:t>
                      </a:r>
                    </a:p>
                  </a:txBody>
                  <a:tcPr marL="64350" marR="64350" marT="32175" marB="32175"/>
                </a:tc>
                <a:tc>
                  <a:txBody>
                    <a:bodyPr/>
                    <a:lstStyle/>
                    <a:p>
                      <a:r>
                        <a:rPr lang="en-GB" sz="1800" noProof="0" dirty="0">
                          <a:latin typeface="+mn-lt"/>
                          <a:cs typeface="Courier New" pitchFamily="49" charset="0"/>
                        </a:rPr>
                        <a:t>The number of waiting executions of </a:t>
                      </a:r>
                      <a:r>
                        <a:rPr lang="en-GB" sz="1800" noProof="0" dirty="0">
                          <a:latin typeface="Courier New" pitchFamily="49" charset="0"/>
                          <a:cs typeface="Courier New" pitchFamily="49" charset="0"/>
                        </a:rPr>
                        <a:t>op</a:t>
                      </a:r>
                    </a:p>
                  </a:txBody>
                  <a:tcPr marL="64350" marR="64350" marT="32175" marB="321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600" dirty="0"/>
              <a:t>VDM-RT has extensions for modelling real-time systems</a:t>
            </a:r>
          </a:p>
          <a:p>
            <a:r>
              <a:rPr lang="en-GB" sz="2600" dirty="0"/>
              <a:t>An internal clock</a:t>
            </a:r>
          </a:p>
          <a:p>
            <a:pPr lvl="1"/>
            <a:r>
              <a:rPr lang="en-GB" sz="2400" dirty="0"/>
              <a:t>in nanoseconds from simulation start</a:t>
            </a:r>
          </a:p>
          <a:p>
            <a:pPr lvl="1"/>
            <a:r>
              <a:rPr lang="en-GB" sz="2400" dirty="0"/>
              <a:t>accessible with the </a:t>
            </a:r>
            <a:r>
              <a:rPr lang="en-GB" sz="20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time</a:t>
            </a:r>
            <a:r>
              <a:rPr lang="en-GB" b="1" dirty="0">
                <a:cs typeface="Courier New" pitchFamily="49" charset="0"/>
              </a:rPr>
              <a:t> </a:t>
            </a:r>
            <a:r>
              <a:rPr lang="en-GB" sz="2400" dirty="0"/>
              <a:t>keyword, e.g.</a:t>
            </a:r>
          </a:p>
          <a:p>
            <a:pPr lvl="2"/>
            <a:r>
              <a:rPr lang="en-GB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dcl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now: </a:t>
            </a:r>
            <a:r>
              <a:rPr lang="en-GB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:= </a:t>
            </a:r>
            <a:r>
              <a:rPr lang="en-GB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time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/1e9 -- time in seconds</a:t>
            </a:r>
          </a:p>
          <a:p>
            <a:r>
              <a:rPr lang="en-GB" sz="2600" b="1" dirty="0"/>
              <a:t>All</a:t>
            </a:r>
            <a:r>
              <a:rPr lang="en-GB" sz="2600" dirty="0"/>
              <a:t> expressions advance the clock</a:t>
            </a:r>
          </a:p>
          <a:p>
            <a:pPr lvl="1"/>
            <a:r>
              <a:rPr lang="en-GB" sz="2400" dirty="0"/>
              <a:t>default is two simulated cycles</a:t>
            </a:r>
          </a:p>
          <a:p>
            <a:pPr lvl="1"/>
            <a:r>
              <a:rPr lang="en-GB" sz="2400" dirty="0"/>
              <a:t>Can be altered with </a:t>
            </a:r>
            <a:r>
              <a:rPr lang="en-GB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cycles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(number)(expression)</a:t>
            </a:r>
            <a:r>
              <a:rPr lang="en-GB" dirty="0"/>
              <a:t> or </a:t>
            </a:r>
            <a:r>
              <a:rPr lang="en-GB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duration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(number)(expression)</a:t>
            </a:r>
          </a:p>
          <a:p>
            <a:pPr lvl="1"/>
            <a:r>
              <a:rPr lang="en-GB" sz="2400" dirty="0"/>
              <a:t>Cycles used to compute duration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BB33D194-6503-B145-ADA6-6CFF32982F1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VDM-RT Features (1)</a:t>
            </a:r>
          </a:p>
        </p:txBody>
      </p:sp>
    </p:spTree>
    <p:extLst>
      <p:ext uri="{BB962C8B-B14F-4D97-AF65-F5344CB8AC3E}">
        <p14:creationId xmlns:p14="http://schemas.microsoft.com/office/powerpoint/2010/main" val="122098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/>
              <a:t>Also models of CPUs and BUSes to try to model real code execution</a:t>
            </a:r>
          </a:p>
          <a:p>
            <a:pPr lvl="1"/>
            <a:r>
              <a:rPr lang="en-GB" sz="2400"/>
              <a:t>objects are “deployed” to CPU with a given speed</a:t>
            </a:r>
          </a:p>
          <a:p>
            <a:pPr lvl="1"/>
            <a:r>
              <a:rPr lang="en-GB" sz="2400"/>
              <a:t>execution duration depends on the modelled CPU speed</a:t>
            </a:r>
          </a:p>
          <a:p>
            <a:pPr lvl="1"/>
            <a:r>
              <a:rPr lang="en-GB" sz="2400"/>
              <a:t>also a virtual CPU that doesn’t advance the clock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BB33D194-6503-B145-ADA6-6CFF32982F1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VDM-RT Features (2)</a:t>
            </a:r>
          </a:p>
        </p:txBody>
      </p:sp>
      <p:pic>
        <p:nvPicPr>
          <p:cNvPr id="6" name="Picture 2" descr="D:\Documents\destecsbook\book\patterns\etherObjec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403911"/>
            <a:ext cx="4309033" cy="2035752"/>
          </a:xfrm>
          <a:prstGeom prst="rect">
            <a:avLst/>
          </a:prstGeom>
          <a:noFill/>
        </p:spPr>
      </p:pic>
      <p:pic>
        <p:nvPicPr>
          <p:cNvPr id="7" name="Picture 2" descr="D:\Documents\INTO-CPS\Meetings\201501_Aarhus_Kickoff\safetyMonitorObjec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3789040"/>
            <a:ext cx="3888432" cy="16081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375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500" y="4833156"/>
            <a:ext cx="8640960" cy="8640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439652" y="5769260"/>
            <a:ext cx="7272808" cy="8640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7504" y="2978532"/>
            <a:ext cx="8640960" cy="8640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1500" y="3897052"/>
            <a:ext cx="8640960" cy="8640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DE-first (DE-only) model:</a:t>
            </a:r>
          </a:p>
          <a:p>
            <a:pPr lvl="1"/>
            <a:r>
              <a:rPr lang="en-GB" dirty="0"/>
              <a:t>Controller, sensor and actuator classes</a:t>
            </a:r>
          </a:p>
          <a:p>
            <a:pPr lvl="1"/>
            <a:r>
              <a:rPr lang="en-GB" i="1" dirty="0"/>
              <a:t>Environment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BB33D194-6503-B145-ADA6-6CFF32982F1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DE-first Modelling</a:t>
            </a:r>
          </a:p>
        </p:txBody>
      </p:sp>
      <p:pic>
        <p:nvPicPr>
          <p:cNvPr id="6" name="Picture 3" descr="D:\Documents\destecsbook\book\creating\defir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2118" y="3176972"/>
            <a:ext cx="5405438" cy="3294180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>
            <a:off x="2574598" y="3279543"/>
            <a:ext cx="432335" cy="413120"/>
          </a:xfrm>
          <a:prstGeom prst="ellipse">
            <a:avLst/>
          </a:prstGeom>
          <a:noFill/>
          <a:ln w="25400">
            <a:solidFill>
              <a:srgbClr val="FF3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441576" y="2916287"/>
            <a:ext cx="185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DE approximation</a:t>
            </a:r>
          </a:p>
        </p:txBody>
      </p:sp>
      <p:cxnSp>
        <p:nvCxnSpPr>
          <p:cNvPr id="12" name="Straight Connector 11"/>
          <p:cNvCxnSpPr>
            <a:stCxn id="11" idx="1"/>
            <a:endCxn id="10" idx="7"/>
          </p:cNvCxnSpPr>
          <p:nvPr/>
        </p:nvCxnSpPr>
        <p:spPr>
          <a:xfrm flipH="1">
            <a:off x="2943619" y="3100953"/>
            <a:ext cx="497957" cy="23909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40723" y="4006805"/>
            <a:ext cx="109151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Interface</a:t>
            </a:r>
            <a:br>
              <a:rPr lang="en-GB" dirty="0"/>
            </a:br>
            <a:r>
              <a:rPr lang="en-GB" dirty="0"/>
              <a:t>definition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40723" y="5843009"/>
            <a:ext cx="191430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Integration of </a:t>
            </a:r>
            <a:br>
              <a:rPr lang="en-GB" dirty="0"/>
            </a:br>
            <a:r>
              <a:rPr lang="en-GB" dirty="0"/>
              <a:t>initial multi-model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11860" y="4113076"/>
            <a:ext cx="40427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FMI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11860" y="5903694"/>
            <a:ext cx="40427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FMI</a:t>
            </a:r>
          </a:p>
        </p:txBody>
      </p:sp>
    </p:spTree>
    <p:extLst>
      <p:ext uri="{BB962C8B-B14F-4D97-AF65-F5344CB8AC3E}">
        <p14:creationId xmlns:p14="http://schemas.microsoft.com/office/powerpoint/2010/main" val="153223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Linear approximations</a:t>
            </a:r>
          </a:p>
          <a:p>
            <a:r>
              <a:rPr lang="en-GB" dirty="0"/>
              <a:t>Simple integration:</a:t>
            </a:r>
            <a:br>
              <a:rPr lang="en-GB" dirty="0"/>
            </a:br>
            <a:r>
              <a:rPr lang="en-GB" sz="1800" dirty="0">
                <a:latin typeface="Courier New" pitchFamily="49" charset="0"/>
                <a:cs typeface="Courier New" pitchFamily="49" charset="0"/>
              </a:rPr>
              <a:t>position = position + velocity *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GB" sz="1800" dirty="0">
                <a:latin typeface="Courier New" pitchFamily="49" charset="0"/>
                <a:cs typeface="Courier New" pitchFamily="49" charset="0"/>
              </a:rPr>
            </a:br>
            <a:r>
              <a:rPr lang="en-GB" sz="1800" dirty="0">
                <a:latin typeface="Courier New" pitchFamily="49" charset="0"/>
                <a:cs typeface="Courier New" pitchFamily="49" charset="0"/>
              </a:rPr>
              <a:t>velocity = velocity + acceleration *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dirty="0">
                <a:cs typeface="Courier New" pitchFamily="49" charset="0"/>
              </a:rPr>
              <a:t>Approximation of non-linear behaviour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BB33D194-6503-B145-ADA6-6CFF32982F1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Approximating CT Behaviour</a:t>
            </a:r>
          </a:p>
        </p:txBody>
      </p:sp>
      <p:pic>
        <p:nvPicPr>
          <p:cNvPr id="6" name="Picture 2" descr="C:\Work\destecsbook\book\creating\smoothang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4113076"/>
            <a:ext cx="1944216" cy="1945413"/>
          </a:xfrm>
          <a:prstGeom prst="rect">
            <a:avLst/>
          </a:prstGeom>
          <a:noFill/>
        </p:spPr>
      </p:pic>
      <p:pic>
        <p:nvPicPr>
          <p:cNvPr id="8" name="Picture 4" descr="C:\Work\destecsbook\book\creating\CSVang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7340" y="4545124"/>
            <a:ext cx="2224101" cy="2232248"/>
          </a:xfrm>
          <a:prstGeom prst="rect">
            <a:avLst/>
          </a:prstGeom>
          <a:noFill/>
        </p:spPr>
      </p:pic>
      <p:pic>
        <p:nvPicPr>
          <p:cNvPr id="7" name="Picture 3" descr="C:\Work\destecsbook\book\creating\tupleang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21596" y="3465004"/>
            <a:ext cx="2229506" cy="2232248"/>
          </a:xfrm>
          <a:prstGeom prst="rect">
            <a:avLst/>
          </a:prstGeom>
          <a:noFill/>
        </p:spPr>
      </p:pic>
      <p:sp>
        <p:nvSpPr>
          <p:cNvPr id="9" name="Down Arrow 8"/>
          <p:cNvSpPr/>
          <p:nvPr/>
        </p:nvSpPr>
        <p:spPr>
          <a:xfrm rot="16200000">
            <a:off x="3261973" y="4797152"/>
            <a:ext cx="648072" cy="7200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517340" y="4197438"/>
            <a:ext cx="11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Data 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21596" y="5656602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183392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Open-source tool for analysing VDM models</a:t>
            </a:r>
          </a:p>
          <a:p>
            <a:r>
              <a:rPr lang="en-GB" sz="2800" dirty="0"/>
              <a:t>Eclipse/Java based </a:t>
            </a:r>
          </a:p>
          <a:p>
            <a:r>
              <a:rPr lang="en-GB" sz="2800" dirty="0"/>
              <a:t>Current stable version 2.5.4 (November 2017)</a:t>
            </a:r>
          </a:p>
          <a:p>
            <a:r>
              <a:rPr lang="en-GB" sz="2800" dirty="0"/>
              <a:t>Visit us at </a:t>
            </a:r>
            <a:r>
              <a:rPr lang="en-GB" sz="2800" dirty="0">
                <a:hlinkClick r:id="rId2"/>
              </a:rPr>
              <a:t>http://overturetool.org/</a:t>
            </a:r>
            <a:r>
              <a:rPr lang="en-GB" sz="2800" dirty="0"/>
              <a:t> </a:t>
            </a:r>
          </a:p>
          <a:p>
            <a:pPr lvl="1"/>
            <a:r>
              <a:rPr lang="en-GB" sz="2400" dirty="0"/>
              <a:t>Useful references</a:t>
            </a:r>
          </a:p>
          <a:p>
            <a:pPr lvl="1"/>
            <a:r>
              <a:rPr lang="en-GB" sz="2400" dirty="0"/>
              <a:t>Examples can be imported</a:t>
            </a:r>
          </a:p>
          <a:p>
            <a:pPr lvl="1"/>
            <a:r>
              <a:rPr lang="en-GB" sz="2400" dirty="0"/>
              <a:t>Language manual</a:t>
            </a:r>
          </a:p>
          <a:p>
            <a:pPr lvl="1"/>
            <a:r>
              <a:rPr lang="en-GB" sz="2400" dirty="0"/>
              <a:t>Tool users manual</a:t>
            </a:r>
          </a:p>
          <a:p>
            <a:pPr lvl="1"/>
            <a:r>
              <a:rPr lang="en-GB" sz="2400" dirty="0"/>
              <a:t>Install the FMI Exporter</a:t>
            </a:r>
          </a:p>
          <a:p>
            <a:pPr lvl="1"/>
            <a:r>
              <a:rPr lang="en-GB" sz="2400" dirty="0"/>
              <a:t>Install the C code generator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3D194-6503-B145-ADA6-6CFF32982F1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Overture Tool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5733256"/>
            <a:ext cx="1044116" cy="1044116"/>
          </a:xfrm>
          <a:prstGeom prst="rec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897" y="3789040"/>
            <a:ext cx="3972599" cy="257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85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00">
        <p:fade/>
      </p:transition>
    </mc:Choice>
    <mc:Fallback xmlns="">
      <p:transition spd="med" advTm="7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dirty="0">
                <a:solidFill>
                  <a:prstClr val="black"/>
                </a:solidFill>
              </a:rPr>
              <a:t>A formal method for specification of software</a:t>
            </a:r>
          </a:p>
          <a:p>
            <a:pPr lvl="0"/>
            <a:r>
              <a:rPr lang="en-GB" dirty="0">
                <a:solidFill>
                  <a:prstClr val="black"/>
                </a:solidFill>
              </a:rPr>
              <a:t>Three flavours</a:t>
            </a:r>
          </a:p>
          <a:p>
            <a:pPr lvl="1">
              <a:spcBef>
                <a:spcPct val="20000"/>
              </a:spcBef>
            </a:pPr>
            <a:r>
              <a:rPr lang="en-GB" dirty="0">
                <a:solidFill>
                  <a:prstClr val="black"/>
                </a:solidFill>
              </a:rPr>
              <a:t>VDM-SL (Specification Language)</a:t>
            </a:r>
          </a:p>
          <a:p>
            <a:pPr lvl="1">
              <a:spcBef>
                <a:spcPct val="20000"/>
              </a:spcBef>
            </a:pPr>
            <a:r>
              <a:rPr lang="en-GB" dirty="0">
                <a:solidFill>
                  <a:prstClr val="black"/>
                </a:solidFill>
              </a:rPr>
              <a:t>VDM++ adds object-orientation</a:t>
            </a:r>
          </a:p>
          <a:p>
            <a:pPr lvl="1">
              <a:spcBef>
                <a:spcPct val="20000"/>
              </a:spcBef>
            </a:pPr>
            <a:r>
              <a:rPr lang="en-GB" dirty="0">
                <a:solidFill>
                  <a:prstClr val="black"/>
                </a:solidFill>
              </a:rPr>
              <a:t>VDM-RT adds real-time features (clock and deployment)</a:t>
            </a:r>
          </a:p>
          <a:p>
            <a:pPr lvl="0"/>
            <a:r>
              <a:rPr lang="en-GB" dirty="0">
                <a:solidFill>
                  <a:prstClr val="black"/>
                </a:solidFill>
              </a:rPr>
              <a:t>Model-oriented specification language</a:t>
            </a:r>
          </a:p>
          <a:p>
            <a:pPr lvl="1">
              <a:spcBef>
                <a:spcPct val="20000"/>
              </a:spcBef>
            </a:pPr>
            <a:r>
              <a:rPr lang="en-GB" dirty="0">
                <a:solidFill>
                  <a:prstClr val="black"/>
                </a:solidFill>
              </a:rPr>
              <a:t>Simple, abstract data types</a:t>
            </a:r>
          </a:p>
          <a:p>
            <a:pPr lvl="1">
              <a:spcBef>
                <a:spcPct val="20000"/>
              </a:spcBef>
            </a:pPr>
            <a:r>
              <a:rPr lang="en-GB" dirty="0">
                <a:solidFill>
                  <a:prstClr val="black"/>
                </a:solidFill>
              </a:rPr>
              <a:t>Invariants to restrict membership</a:t>
            </a:r>
          </a:p>
          <a:p>
            <a:pPr lvl="1">
              <a:spcBef>
                <a:spcPct val="20000"/>
              </a:spcBef>
            </a:pPr>
            <a:r>
              <a:rPr lang="en-GB" dirty="0">
                <a:solidFill>
                  <a:prstClr val="black"/>
                </a:solidFill>
              </a:rPr>
              <a:t>Functional specification:</a:t>
            </a:r>
          </a:p>
          <a:p>
            <a:pPr lvl="2">
              <a:spcBef>
                <a:spcPct val="20000"/>
              </a:spcBef>
            </a:pPr>
            <a:r>
              <a:rPr lang="en-GB" dirty="0">
                <a:solidFill>
                  <a:prstClr val="black"/>
                </a:solidFill>
              </a:rPr>
              <a:t>Implicit specification (pre/post)</a:t>
            </a:r>
          </a:p>
          <a:p>
            <a:pPr lvl="2">
              <a:spcBef>
                <a:spcPct val="20000"/>
              </a:spcBef>
            </a:pPr>
            <a:r>
              <a:rPr lang="en-GB" dirty="0">
                <a:solidFill>
                  <a:prstClr val="black"/>
                </a:solidFill>
              </a:rPr>
              <a:t>Explicit specification (functional or imperative)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3D194-6503-B145-ADA6-6CFF32982F1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VDM (Vienna Development Method)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00">
        <p:fade/>
      </p:transition>
    </mc:Choice>
    <mc:Fallback xmlns="">
      <p:transition spd="med" advTm="7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Simulation of VDM models</a:t>
            </a:r>
          </a:p>
          <a:p>
            <a:pPr lvl="1"/>
            <a:r>
              <a:rPr lang="en-GB" sz="2400" dirty="0"/>
              <a:t>Debugging</a:t>
            </a:r>
          </a:p>
          <a:p>
            <a:pPr lvl="1"/>
            <a:r>
              <a:rPr lang="en-GB" sz="2400" dirty="0"/>
              <a:t>Combining VDM with executable code</a:t>
            </a:r>
          </a:p>
          <a:p>
            <a:r>
              <a:rPr lang="en-GB" sz="2800" dirty="0"/>
              <a:t>Model validation</a:t>
            </a:r>
          </a:p>
          <a:p>
            <a:pPr lvl="1"/>
            <a:r>
              <a:rPr lang="en-GB" sz="2400" dirty="0"/>
              <a:t>Static analysis (e.g. type-checking)</a:t>
            </a:r>
          </a:p>
          <a:p>
            <a:pPr lvl="1"/>
            <a:r>
              <a:rPr lang="en-GB" sz="2400" dirty="0"/>
              <a:t>Unit testing </a:t>
            </a:r>
          </a:p>
          <a:p>
            <a:pPr lvl="1"/>
            <a:r>
              <a:rPr lang="en-GB" sz="2400" dirty="0"/>
              <a:t>Adding visualisation to a VDM model</a:t>
            </a:r>
          </a:p>
          <a:p>
            <a:pPr lvl="1"/>
            <a:r>
              <a:rPr lang="en-GB" sz="2400" dirty="0"/>
              <a:t>System-level timing constraints (VDM-RT trace viewer)</a:t>
            </a:r>
          </a:p>
          <a:p>
            <a:r>
              <a:rPr lang="en-GB" sz="2800" dirty="0"/>
              <a:t>Realising a VDM model</a:t>
            </a:r>
          </a:p>
          <a:p>
            <a:pPr lvl="1"/>
            <a:r>
              <a:rPr lang="en-GB" sz="2400" dirty="0"/>
              <a:t>Generate Java, C from subsets of VDM dialects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3D194-6503-B145-ADA6-6CFF32982F1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Overview of the Tool Features (1)</a:t>
            </a:r>
          </a:p>
        </p:txBody>
      </p:sp>
    </p:spTree>
    <p:extLst>
      <p:ext uri="{BB962C8B-B14F-4D97-AF65-F5344CB8AC3E}">
        <p14:creationId xmlns:p14="http://schemas.microsoft.com/office/powerpoint/2010/main" val="58762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00">
        <p:fade/>
      </p:transition>
    </mc:Choice>
    <mc:Fallback xmlns="">
      <p:transition spd="med" advTm="7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VDM standard libraries</a:t>
            </a:r>
          </a:p>
          <a:p>
            <a:pPr lvl="1"/>
            <a:r>
              <a:rPr lang="en-GB" dirty="0"/>
              <a:t>IO: For file and console input/output</a:t>
            </a:r>
          </a:p>
          <a:p>
            <a:pPr lvl="1"/>
            <a:r>
              <a:rPr lang="en-GB" dirty="0"/>
              <a:t>CSV: For working with CSV-based data</a:t>
            </a:r>
          </a:p>
          <a:p>
            <a:pPr lvl="1"/>
            <a:r>
              <a:rPr lang="en-GB" dirty="0"/>
              <a:t>MATH: Provides commonly used math functions</a:t>
            </a:r>
          </a:p>
          <a:p>
            <a:pPr lvl="1"/>
            <a:r>
              <a:rPr lang="en-GB" dirty="0" err="1"/>
              <a:t>VDMUnit</a:t>
            </a:r>
            <a:r>
              <a:rPr lang="en-GB" dirty="0"/>
              <a:t>: A unit testing framework for VDM</a:t>
            </a:r>
          </a:p>
          <a:p>
            <a:pPr lvl="1"/>
            <a:r>
              <a:rPr lang="en-GB" dirty="0" err="1"/>
              <a:t>VDMUtil</a:t>
            </a:r>
            <a:r>
              <a:rPr lang="en-GB" dirty="0"/>
              <a:t>: For converting between VDM values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3D194-6503-B145-ADA6-6CFF32982F1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the Tool Features (2)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114" y="4077072"/>
            <a:ext cx="3420380" cy="23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7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00">
        <p:fade/>
      </p:transition>
    </mc:Choice>
    <mc:Fallback xmlns="">
      <p:transition spd="med" advTm="7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Two types of external interfacing</a:t>
            </a:r>
          </a:p>
          <a:p>
            <a:pPr lvl="1"/>
            <a:r>
              <a:rPr lang="en-US" sz="2400" dirty="0"/>
              <a:t>External Call Interface</a:t>
            </a:r>
          </a:p>
          <a:p>
            <a:pPr lvl="2"/>
            <a:r>
              <a:rPr lang="en-US" sz="2000" dirty="0"/>
              <a:t>From the VDM model to an external interface</a:t>
            </a:r>
          </a:p>
          <a:p>
            <a:pPr lvl="1"/>
            <a:r>
              <a:rPr lang="en-US" sz="2400" dirty="0"/>
              <a:t>Remote Control Interface</a:t>
            </a:r>
          </a:p>
          <a:p>
            <a:pPr lvl="2"/>
            <a:r>
              <a:rPr lang="en-US" sz="2000" dirty="0"/>
              <a:t>Allows for external calls into a VDM Model</a:t>
            </a:r>
          </a:p>
          <a:p>
            <a:r>
              <a:rPr lang="en-US" sz="2800" dirty="0"/>
              <a:t>Used to implement the VDM libraries</a:t>
            </a:r>
          </a:p>
          <a:p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3D194-6503-B145-ADA6-6CFF32982F1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VDM with Executable Code</a:t>
            </a:r>
            <a:endParaRPr lang="en-GB" dirty="0"/>
          </a:p>
        </p:txBody>
      </p:sp>
      <p:pic>
        <p:nvPicPr>
          <p:cNvPr id="6" name="Picture 2" descr="C:\Users\Claus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1723465"/>
            <a:ext cx="1692399" cy="458585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75556" y="4149429"/>
            <a:ext cx="4680520" cy="12003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static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real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GB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(a) ==</a:t>
            </a:r>
          </a:p>
          <a:p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not yet specified</a:t>
            </a:r>
          </a:p>
          <a:p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&gt;= 0;</a:t>
            </a:r>
          </a:p>
        </p:txBody>
      </p:sp>
    </p:spTree>
    <p:extLst>
      <p:ext uri="{BB962C8B-B14F-4D97-AF65-F5344CB8AC3E}">
        <p14:creationId xmlns:p14="http://schemas.microsoft.com/office/powerpoint/2010/main" val="30786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00">
        <p:fade/>
      </p:transition>
    </mc:Choice>
    <mc:Fallback xmlns="">
      <p:transition spd="med" advTm="7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Understanding a formal </a:t>
            </a:r>
            <a:r>
              <a:rPr lang="en-GB" sz="2800"/>
              <a:t>model can </a:t>
            </a:r>
            <a:r>
              <a:rPr lang="en-GB" sz="2800" dirty="0"/>
              <a:t>itself be difficult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Especially for a non-technical stakeholder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Validating a model with a domain expert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3D194-6503-B145-ADA6-6CFF32982F1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Visualising a VDM model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68960"/>
            <a:ext cx="3888432" cy="228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4828757"/>
            <a:ext cx="2170956" cy="1831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3063513"/>
            <a:ext cx="3802458" cy="2576591"/>
          </a:xfrm>
          <a:prstGeom prst="rect">
            <a:avLst/>
          </a:prstGeom>
          <a:ln w="12700">
            <a:solidFill>
              <a:srgbClr val="0093DD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5991" y="4808525"/>
            <a:ext cx="2599466" cy="1944216"/>
          </a:xfrm>
          <a:prstGeom prst="rect">
            <a:avLst/>
          </a:prstGeom>
          <a:ln w="12700">
            <a:solidFill>
              <a:srgbClr val="0093DD"/>
            </a:solidFill>
          </a:ln>
        </p:spPr>
      </p:pic>
    </p:spTree>
    <p:extLst>
      <p:ext uri="{BB962C8B-B14F-4D97-AF65-F5344CB8AC3E}">
        <p14:creationId xmlns:p14="http://schemas.microsoft.com/office/powerpoint/2010/main" val="7860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00">
        <p:fade/>
      </p:transition>
    </mc:Choice>
    <mc:Fallback xmlns="">
      <p:transition spd="med" advTm="7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VDM-RT models a distributed 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CPUs are connected via buses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Objects are deployed on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 trace records the VDM-RT model execution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Message exchange between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Validation of system-level timing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3D194-6503-B145-ADA6-6CFF32982F1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VDM-RT trace viewer</a:t>
            </a:r>
          </a:p>
        </p:txBody>
      </p:sp>
      <p:pic>
        <p:nvPicPr>
          <p:cNvPr id="1028" name="Picture 4" descr="C:\AU\dev\ovt-doc\documentation\UserGuideOvertureIDE\screenDumps\markedConjecturesViola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149359"/>
            <a:ext cx="5322909" cy="259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62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00">
        <p:fade/>
      </p:transition>
    </mc:Choice>
    <mc:Fallback xmlns="">
      <p:transition spd="med" advTm="7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Import model description to make skeleton model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sz="2400" dirty="0"/>
              <a:t>Creates system class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sz="2400" dirty="0"/>
              <a:t>Creates World class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sz="2400" dirty="0"/>
              <a:t>Creates </a:t>
            </a:r>
            <a:r>
              <a:rPr lang="en-GB" sz="2400" dirty="0" err="1"/>
              <a:t>HardwareInterface</a:t>
            </a:r>
            <a:r>
              <a:rPr lang="en-GB" sz="2400" dirty="0"/>
              <a:t>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Export to FMU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sz="2400" dirty="0"/>
              <a:t>Tool wrapper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sz="2400" dirty="0"/>
              <a:t>Source code (in C)</a:t>
            </a:r>
            <a:endParaRPr lang="en-GB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3D194-6503-B145-ADA6-6CFF32982F1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</a:t>
            </a:r>
            <a:r>
              <a:rPr lang="en-GB" dirty="0" err="1"/>
              <a:t>Mockup</a:t>
            </a:r>
            <a:r>
              <a:rPr lang="en-GB" dirty="0"/>
              <a:t> Units (FMUs)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612" r="35304"/>
          <a:stretch/>
        </p:blipFill>
        <p:spPr>
          <a:xfrm>
            <a:off x="5090224" y="2199109"/>
            <a:ext cx="3878320" cy="41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5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00">
        <p:fade/>
      </p:transition>
    </mc:Choice>
    <mc:Fallback xmlns="">
      <p:transition spd="med" advTm="7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87">
                <a:solidFill>
                  <a:srgbClr val="17375E"/>
                </a:solidFill>
                <a:latin typeface="Arial" charset="0"/>
                <a:sym typeface="Arial" charset="0"/>
              </a:defRPr>
            </a:lvl1pPr>
            <a:lvl2pPr marL="522368" indent="-200911" eaLnBrk="0" hangingPunct="0">
              <a:defRPr sz="1687">
                <a:solidFill>
                  <a:srgbClr val="17375E"/>
                </a:solidFill>
                <a:latin typeface="Arial" charset="0"/>
                <a:sym typeface="Arial" charset="0"/>
              </a:defRPr>
            </a:lvl2pPr>
            <a:lvl3pPr marL="803643" indent="-160729" eaLnBrk="0" hangingPunct="0">
              <a:defRPr sz="1687">
                <a:solidFill>
                  <a:srgbClr val="17375E"/>
                </a:solidFill>
                <a:latin typeface="Arial" charset="0"/>
                <a:sym typeface="Arial" charset="0"/>
              </a:defRPr>
            </a:lvl3pPr>
            <a:lvl4pPr marL="1125101" indent="-160729" eaLnBrk="0" hangingPunct="0">
              <a:defRPr sz="1687">
                <a:solidFill>
                  <a:srgbClr val="17375E"/>
                </a:solidFill>
                <a:latin typeface="Arial" charset="0"/>
                <a:sym typeface="Arial" charset="0"/>
              </a:defRPr>
            </a:lvl4pPr>
            <a:lvl5pPr marL="1446558" indent="-160729" eaLnBrk="0" hangingPunct="0">
              <a:defRPr sz="1687">
                <a:solidFill>
                  <a:srgbClr val="17375E"/>
                </a:solidFill>
                <a:latin typeface="Arial" charset="0"/>
                <a:sym typeface="Arial" charset="0"/>
              </a:defRPr>
            </a:lvl5pPr>
            <a:lvl6pPr marL="1768015" indent="-160729" eaLnBrk="0" fontAlgn="base" hangingPunct="0">
              <a:lnSpc>
                <a:spcPct val="90000"/>
              </a:lnSpc>
              <a:spcBef>
                <a:spcPts val="492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1687">
                <a:solidFill>
                  <a:srgbClr val="17375E"/>
                </a:solidFill>
                <a:latin typeface="Arial" charset="0"/>
                <a:sym typeface="Arial" charset="0"/>
              </a:defRPr>
            </a:lvl6pPr>
            <a:lvl7pPr marL="2089473" indent="-160729" eaLnBrk="0" fontAlgn="base" hangingPunct="0">
              <a:lnSpc>
                <a:spcPct val="90000"/>
              </a:lnSpc>
              <a:spcBef>
                <a:spcPts val="492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1687">
                <a:solidFill>
                  <a:srgbClr val="17375E"/>
                </a:solidFill>
                <a:latin typeface="Arial" charset="0"/>
                <a:sym typeface="Arial" charset="0"/>
              </a:defRPr>
            </a:lvl7pPr>
            <a:lvl8pPr marL="2410930" indent="-160729" eaLnBrk="0" fontAlgn="base" hangingPunct="0">
              <a:lnSpc>
                <a:spcPct val="90000"/>
              </a:lnSpc>
              <a:spcBef>
                <a:spcPts val="492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1687">
                <a:solidFill>
                  <a:srgbClr val="17375E"/>
                </a:solidFill>
                <a:latin typeface="Arial" charset="0"/>
                <a:sym typeface="Arial" charset="0"/>
              </a:defRPr>
            </a:lvl8pPr>
            <a:lvl9pPr marL="2732387" indent="-160729" eaLnBrk="0" fontAlgn="base" hangingPunct="0">
              <a:lnSpc>
                <a:spcPct val="90000"/>
              </a:lnSpc>
              <a:spcBef>
                <a:spcPts val="492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1687">
                <a:solidFill>
                  <a:srgbClr val="17375E"/>
                </a:solidFill>
                <a:latin typeface="Arial" charset="0"/>
                <a:sym typeface="Arial" charset="0"/>
              </a:defRPr>
            </a:lvl9pPr>
          </a:lstStyle>
          <a:p>
            <a:pPr eaLnBrk="1" hangingPunct="1"/>
            <a:fld id="{672CF898-5DA7-3B4D-B29F-99F727191070}" type="slidenum">
              <a:rPr lang="da-DK" altLang="en-US" sz="984">
                <a:solidFill>
                  <a:schemeClr val="tx1"/>
                </a:solidFill>
                <a:latin typeface="Eurostile ExtendedTwo" charset="0"/>
              </a:rPr>
              <a:pPr eaLnBrk="1" hangingPunct="1"/>
              <a:t>4</a:t>
            </a:fld>
            <a:endParaRPr lang="da-DK" altLang="en-US" sz="984">
              <a:solidFill>
                <a:schemeClr val="tx1"/>
              </a:solidFill>
              <a:latin typeface="Eurostile ExtendedTwo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VDM-SL Module Outline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1583668" y="1302619"/>
            <a:ext cx="4891760" cy="51461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82057" tIns="41028" rIns="82057" bIns="41028">
            <a:spAutoFit/>
          </a:bodyPr>
          <a:lstStyle/>
          <a:p>
            <a:pPr defTabSz="820386" eaLnBrk="0" hangingPunct="0">
              <a:spcBef>
                <a:spcPct val="0"/>
              </a:spcBef>
              <a:defRPr/>
            </a:pPr>
            <a:r>
              <a:rPr lang="en-US" sz="1828" b="1" dirty="0">
                <a:latin typeface="Courier New" pitchFamily="49" charset="0"/>
              </a:rPr>
              <a:t>module</a:t>
            </a:r>
            <a:r>
              <a:rPr lang="en-US" sz="1828" dirty="0">
                <a:latin typeface="Courier New" pitchFamily="49" charset="0"/>
              </a:rPr>
              <a:t> </a:t>
            </a:r>
            <a:r>
              <a:rPr lang="en-US" sz="1828" i="1" dirty="0">
                <a:latin typeface="Courier New" pitchFamily="49" charset="0"/>
              </a:rPr>
              <a:t>&lt;module-name&gt;</a:t>
            </a: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r>
              <a:rPr lang="en-US" sz="1828" b="1" dirty="0">
                <a:latin typeface="Courier New" pitchFamily="49" charset="0"/>
              </a:rPr>
              <a:t>definitions</a:t>
            </a: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r>
              <a:rPr lang="en-US" sz="1828" b="1" dirty="0">
                <a:latin typeface="Courier New" pitchFamily="49" charset="0"/>
              </a:rPr>
              <a:t>end</a:t>
            </a:r>
            <a:r>
              <a:rPr lang="en-US" sz="1828" dirty="0">
                <a:latin typeface="Courier New" pitchFamily="49" charset="0"/>
              </a:rPr>
              <a:t> </a:t>
            </a:r>
            <a:r>
              <a:rPr lang="en-US" sz="1828" i="1" dirty="0">
                <a:latin typeface="Courier New" pitchFamily="49" charset="0"/>
              </a:rPr>
              <a:t>&lt;module-name&gt;</a:t>
            </a:r>
            <a:endParaRPr lang="en-US" sz="1828" dirty="0">
              <a:latin typeface="Courier New" pitchFamily="49" charset="0"/>
            </a:endParaRP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5255479" y="4779769"/>
            <a:ext cx="1219948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spAutoFit/>
          </a:bodyPr>
          <a:lstStyle/>
          <a:p>
            <a:pPr algn="ctr" defTabSz="914145" eaLnBrk="0" hangingPunct="0">
              <a:spcBef>
                <a:spcPct val="30000"/>
              </a:spcBef>
              <a:defRPr/>
            </a:pPr>
            <a:r>
              <a:rPr lang="en-US" sz="1828"/>
              <a:t>Definitions</a:t>
            </a:r>
            <a:endParaRPr lang="en-GB" sz="1828"/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5258432" y="2341406"/>
            <a:ext cx="1036564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spAutoFit/>
          </a:bodyPr>
          <a:lstStyle/>
          <a:p>
            <a:pPr algn="ctr" defTabSz="914145" eaLnBrk="0" hangingPunct="0">
              <a:spcBef>
                <a:spcPct val="30000"/>
              </a:spcBef>
              <a:defRPr/>
            </a:pPr>
            <a:r>
              <a:rPr lang="en-US" sz="1828" dirty="0"/>
              <a:t>Interface</a:t>
            </a:r>
            <a:endParaRPr lang="en-GB" sz="1828" dirty="0"/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1734356" y="3868787"/>
            <a:ext cx="2743646" cy="21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7" tIns="41028" rIns="82057" bIns="41028">
            <a:spAutoFit/>
          </a:bodyPr>
          <a:lstStyle/>
          <a:p>
            <a:pPr defTabSz="820386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28" b="1" dirty="0">
                <a:latin typeface="Courier New" pitchFamily="49" charset="0"/>
              </a:rPr>
              <a:t>state</a:t>
            </a:r>
          </a:p>
          <a:p>
            <a:pPr defTabSz="820386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28" b="1" dirty="0">
                <a:latin typeface="Courier New" pitchFamily="49" charset="0"/>
              </a:rPr>
              <a:t>types</a:t>
            </a:r>
          </a:p>
          <a:p>
            <a:pPr defTabSz="820386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28" b="1" dirty="0">
                <a:latin typeface="Courier New" pitchFamily="49" charset="0"/>
              </a:rPr>
              <a:t>values</a:t>
            </a:r>
          </a:p>
          <a:p>
            <a:pPr defTabSz="820386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28" b="1" dirty="0">
                <a:latin typeface="Courier New" pitchFamily="49" charset="0"/>
              </a:rPr>
              <a:t>functions</a:t>
            </a:r>
          </a:p>
          <a:p>
            <a:pPr defTabSz="820386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28" b="1" dirty="0">
                <a:latin typeface="Courier New" pitchFamily="49" charset="0"/>
              </a:rPr>
              <a:t>operations</a:t>
            </a:r>
          </a:p>
          <a:p>
            <a:pPr defTabSz="820386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28" dirty="0">
                <a:latin typeface="Courier New" pitchFamily="49" charset="0"/>
              </a:rPr>
              <a:t>  ...</a:t>
            </a:r>
          </a:p>
        </p:txBody>
      </p:sp>
      <p:sp>
        <p:nvSpPr>
          <p:cNvPr id="20488" name="AutoShape 7"/>
          <p:cNvSpPr>
            <a:spLocks/>
          </p:cNvSpPr>
          <p:nvPr/>
        </p:nvSpPr>
        <p:spPr bwMode="auto">
          <a:xfrm>
            <a:off x="4630924" y="3868788"/>
            <a:ext cx="456530" cy="2133079"/>
          </a:xfrm>
          <a:prstGeom prst="rightBrace">
            <a:avLst>
              <a:gd name="adj1" fmla="val 3893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9pPr>
          </a:lstStyle>
          <a:p>
            <a:pPr eaLnBrk="1" hangingPunct="1"/>
            <a:endParaRPr lang="da-DK" altLang="en-US" sz="1687"/>
          </a:p>
        </p:txBody>
      </p:sp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1811375" y="1658689"/>
            <a:ext cx="2742530" cy="17708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7" tIns="41028" rIns="82057" bIns="41028">
            <a:spAutoFit/>
          </a:bodyPr>
          <a:lstStyle/>
          <a:p>
            <a:pPr defTabSz="820386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28" b="1" dirty="0">
                <a:latin typeface="Courier New" pitchFamily="49" charset="0"/>
              </a:rPr>
              <a:t>imports</a:t>
            </a:r>
          </a:p>
          <a:p>
            <a:pPr defTabSz="820386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28" b="1" dirty="0">
                <a:latin typeface="Courier New" pitchFamily="49" charset="0"/>
              </a:rPr>
              <a:t>exports</a:t>
            </a:r>
          </a:p>
          <a:p>
            <a:pPr defTabSz="820386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28" dirty="0">
                <a:latin typeface="Courier New" pitchFamily="49" charset="0"/>
              </a:rPr>
              <a:t>  ...</a:t>
            </a:r>
          </a:p>
          <a:p>
            <a:pPr defTabSz="820386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1828" dirty="0">
              <a:latin typeface="Courier New" pitchFamily="49" charset="0"/>
            </a:endParaRPr>
          </a:p>
        </p:txBody>
      </p:sp>
      <p:sp>
        <p:nvSpPr>
          <p:cNvPr id="20490" name="AutoShape 9"/>
          <p:cNvSpPr>
            <a:spLocks/>
          </p:cNvSpPr>
          <p:nvPr/>
        </p:nvSpPr>
        <p:spPr bwMode="auto">
          <a:xfrm>
            <a:off x="4706826" y="1658690"/>
            <a:ext cx="456530" cy="1676549"/>
          </a:xfrm>
          <a:prstGeom prst="rightBrace">
            <a:avLst>
              <a:gd name="adj1" fmla="val 3060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9pPr>
          </a:lstStyle>
          <a:p>
            <a:pPr eaLnBrk="1" hangingPunct="1"/>
            <a:endParaRPr lang="da-DK" altLang="en-US" sz="1687"/>
          </a:p>
        </p:txBody>
      </p:sp>
      <p:pic>
        <p:nvPicPr>
          <p:cNvPr id="20491" name="Picture 10" descr="FirstVDM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0" y="1302619"/>
            <a:ext cx="1032909" cy="149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2" name="Picture 11" descr="modellingsystemjapane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4" y="3020972"/>
            <a:ext cx="1029351" cy="1433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3" name="Picture 12" descr="mscov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4" y="4653136"/>
            <a:ext cx="1039313" cy="148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00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87">
                <a:solidFill>
                  <a:srgbClr val="17375E"/>
                </a:solidFill>
                <a:latin typeface="Arial" charset="0"/>
                <a:sym typeface="Arial" charset="0"/>
              </a:defRPr>
            </a:lvl1pPr>
            <a:lvl2pPr marL="522368" indent="-200911" eaLnBrk="0" hangingPunct="0">
              <a:defRPr sz="1687">
                <a:solidFill>
                  <a:srgbClr val="17375E"/>
                </a:solidFill>
                <a:latin typeface="Arial" charset="0"/>
                <a:sym typeface="Arial" charset="0"/>
              </a:defRPr>
            </a:lvl2pPr>
            <a:lvl3pPr marL="803643" indent="-160729" eaLnBrk="0" hangingPunct="0">
              <a:defRPr sz="1687">
                <a:solidFill>
                  <a:srgbClr val="17375E"/>
                </a:solidFill>
                <a:latin typeface="Arial" charset="0"/>
                <a:sym typeface="Arial" charset="0"/>
              </a:defRPr>
            </a:lvl3pPr>
            <a:lvl4pPr marL="1125101" indent="-160729" eaLnBrk="0" hangingPunct="0">
              <a:defRPr sz="1687">
                <a:solidFill>
                  <a:srgbClr val="17375E"/>
                </a:solidFill>
                <a:latin typeface="Arial" charset="0"/>
                <a:sym typeface="Arial" charset="0"/>
              </a:defRPr>
            </a:lvl4pPr>
            <a:lvl5pPr marL="1446558" indent="-160729" eaLnBrk="0" hangingPunct="0">
              <a:defRPr sz="1687">
                <a:solidFill>
                  <a:srgbClr val="17375E"/>
                </a:solidFill>
                <a:latin typeface="Arial" charset="0"/>
                <a:sym typeface="Arial" charset="0"/>
              </a:defRPr>
            </a:lvl5pPr>
            <a:lvl6pPr marL="1768015" indent="-160729" eaLnBrk="0" fontAlgn="base" hangingPunct="0">
              <a:lnSpc>
                <a:spcPct val="90000"/>
              </a:lnSpc>
              <a:spcBef>
                <a:spcPts val="492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1687">
                <a:solidFill>
                  <a:srgbClr val="17375E"/>
                </a:solidFill>
                <a:latin typeface="Arial" charset="0"/>
                <a:sym typeface="Arial" charset="0"/>
              </a:defRPr>
            </a:lvl6pPr>
            <a:lvl7pPr marL="2089473" indent="-160729" eaLnBrk="0" fontAlgn="base" hangingPunct="0">
              <a:lnSpc>
                <a:spcPct val="90000"/>
              </a:lnSpc>
              <a:spcBef>
                <a:spcPts val="492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1687">
                <a:solidFill>
                  <a:srgbClr val="17375E"/>
                </a:solidFill>
                <a:latin typeface="Arial" charset="0"/>
                <a:sym typeface="Arial" charset="0"/>
              </a:defRPr>
            </a:lvl7pPr>
            <a:lvl8pPr marL="2410930" indent="-160729" eaLnBrk="0" fontAlgn="base" hangingPunct="0">
              <a:lnSpc>
                <a:spcPct val="90000"/>
              </a:lnSpc>
              <a:spcBef>
                <a:spcPts val="492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1687">
                <a:solidFill>
                  <a:srgbClr val="17375E"/>
                </a:solidFill>
                <a:latin typeface="Arial" charset="0"/>
                <a:sym typeface="Arial" charset="0"/>
              </a:defRPr>
            </a:lvl8pPr>
            <a:lvl9pPr marL="2732387" indent="-160729" eaLnBrk="0" fontAlgn="base" hangingPunct="0">
              <a:lnSpc>
                <a:spcPct val="90000"/>
              </a:lnSpc>
              <a:spcBef>
                <a:spcPts val="492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1687">
                <a:solidFill>
                  <a:srgbClr val="17375E"/>
                </a:solidFill>
                <a:latin typeface="Arial" charset="0"/>
                <a:sym typeface="Arial" charset="0"/>
              </a:defRPr>
            </a:lvl9pPr>
          </a:lstStyle>
          <a:p>
            <a:pPr eaLnBrk="1" hangingPunct="1"/>
            <a:fld id="{54F0C412-33A1-B34B-887D-0BA0FC4AFFFC}" type="slidenum">
              <a:rPr lang="da-DK" altLang="en-US" sz="984">
                <a:solidFill>
                  <a:schemeClr val="tx1"/>
                </a:solidFill>
                <a:latin typeface="Eurostile ExtendedTwo" charset="0"/>
              </a:rPr>
              <a:pPr eaLnBrk="1" hangingPunct="1"/>
              <a:t>5</a:t>
            </a:fld>
            <a:endParaRPr lang="da-DK" altLang="en-US" sz="984">
              <a:solidFill>
                <a:schemeClr val="tx1"/>
              </a:solidFill>
              <a:latin typeface="Eurostile ExtendedTwo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2057" tIns="41028" rIns="82057" bIns="41028" rtlCol="0" anchor="ctr">
            <a:normAutofit/>
          </a:bodyPr>
          <a:lstStyle/>
          <a:p>
            <a:pPr eaLnBrk="1" hangingPunct="1"/>
            <a:r>
              <a:rPr lang="en-US" altLang="en-US"/>
              <a:t>VDM++ Class Outline</a:t>
            </a: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1576090" y="1313906"/>
            <a:ext cx="6092254" cy="5427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82057" tIns="41028" rIns="82057" bIns="41028">
            <a:spAutoFit/>
          </a:bodyPr>
          <a:lstStyle/>
          <a:p>
            <a:pPr defTabSz="820386" eaLnBrk="0" hangingPunct="0">
              <a:spcBef>
                <a:spcPct val="0"/>
              </a:spcBef>
              <a:defRPr/>
            </a:pPr>
            <a:r>
              <a:rPr lang="en-US" sz="1828" b="1" dirty="0">
                <a:latin typeface="Courier New" pitchFamily="49" charset="0"/>
              </a:rPr>
              <a:t>class</a:t>
            </a:r>
            <a:r>
              <a:rPr lang="en-US" sz="1828" dirty="0">
                <a:latin typeface="Courier New" pitchFamily="49" charset="0"/>
              </a:rPr>
              <a:t> </a:t>
            </a:r>
            <a:r>
              <a:rPr lang="en-US" sz="1828" i="1" dirty="0">
                <a:latin typeface="Courier New" pitchFamily="49" charset="0"/>
              </a:rPr>
              <a:t>&lt;class-name&gt;</a:t>
            </a: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828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828" b="1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r>
              <a:rPr lang="en-US" sz="1828" b="1" dirty="0">
                <a:latin typeface="Courier New" pitchFamily="49" charset="0"/>
              </a:rPr>
              <a:t>end</a:t>
            </a:r>
            <a:r>
              <a:rPr lang="en-US" sz="1828" dirty="0">
                <a:latin typeface="Courier New" pitchFamily="49" charset="0"/>
              </a:rPr>
              <a:t> </a:t>
            </a:r>
            <a:r>
              <a:rPr lang="en-US" sz="1828" i="1" dirty="0">
                <a:latin typeface="Courier New" pitchFamily="49" charset="0"/>
              </a:rPr>
              <a:t>&lt;class-name&gt;</a:t>
            </a:r>
            <a:endParaRPr lang="en-US" sz="1828" dirty="0">
              <a:latin typeface="Courier New" pitchFamily="49" charset="0"/>
            </a:endParaRP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1828354" y="1752013"/>
            <a:ext cx="2772668" cy="673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7" tIns="41028" rIns="82057" bIns="41028">
            <a:spAutoFit/>
          </a:bodyPr>
          <a:lstStyle/>
          <a:p>
            <a:pPr defTabSz="820386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28" b="1">
                <a:latin typeface="Courier New" pitchFamily="49" charset="0"/>
              </a:rPr>
              <a:t>instance variables</a:t>
            </a:r>
          </a:p>
          <a:p>
            <a:pPr defTabSz="820386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28">
                <a:latin typeface="Courier New" pitchFamily="49" charset="0"/>
              </a:rPr>
              <a:t>  ...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828354" y="2492061"/>
            <a:ext cx="2772668" cy="14051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7" tIns="41028" rIns="82057" bIns="41028">
            <a:spAutoFit/>
          </a:bodyPr>
          <a:lstStyle/>
          <a:p>
            <a:pPr defTabSz="820386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28" b="1">
                <a:latin typeface="Courier New" pitchFamily="49" charset="0"/>
              </a:rPr>
              <a:t>types</a:t>
            </a:r>
          </a:p>
          <a:p>
            <a:pPr defTabSz="820386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28" b="1">
                <a:latin typeface="Courier New" pitchFamily="49" charset="0"/>
              </a:rPr>
              <a:t>values</a:t>
            </a:r>
          </a:p>
          <a:p>
            <a:pPr defTabSz="820386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28" b="1">
                <a:latin typeface="Courier New" pitchFamily="49" charset="0"/>
              </a:rPr>
              <a:t>functions</a:t>
            </a:r>
          </a:p>
          <a:p>
            <a:pPr defTabSz="820386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28" b="1">
                <a:latin typeface="Courier New" pitchFamily="49" charset="0"/>
              </a:rPr>
              <a:t>operations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1828354" y="3936437"/>
            <a:ext cx="2772668" cy="673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7" tIns="41028" rIns="82057" bIns="41028">
            <a:spAutoFit/>
          </a:bodyPr>
          <a:lstStyle/>
          <a:p>
            <a:pPr defTabSz="820386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28" b="1">
                <a:latin typeface="Courier New" pitchFamily="49" charset="0"/>
              </a:rPr>
              <a:t>thread</a:t>
            </a:r>
          </a:p>
          <a:p>
            <a:pPr defTabSz="820386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28">
                <a:latin typeface="Courier New" pitchFamily="49" charset="0"/>
              </a:rPr>
              <a:t>  ...</a:t>
            </a: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1828354" y="4744574"/>
            <a:ext cx="2772668" cy="673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7" tIns="41028" rIns="82057" bIns="41028">
            <a:spAutoFit/>
          </a:bodyPr>
          <a:lstStyle/>
          <a:p>
            <a:pPr defTabSz="820386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28" b="1">
                <a:latin typeface="Courier New" pitchFamily="49" charset="0"/>
              </a:rPr>
              <a:t>sync</a:t>
            </a:r>
          </a:p>
          <a:p>
            <a:pPr defTabSz="820386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28">
                <a:latin typeface="Courier New" pitchFamily="49" charset="0"/>
              </a:rPr>
              <a:t>  ...</a:t>
            </a:r>
          </a:p>
        </p:txBody>
      </p:sp>
      <p:sp>
        <p:nvSpPr>
          <p:cNvPr id="21513" name="AutoShape 8"/>
          <p:cNvSpPr>
            <a:spLocks/>
          </p:cNvSpPr>
          <p:nvPr/>
        </p:nvSpPr>
        <p:spPr bwMode="auto">
          <a:xfrm>
            <a:off x="4806404" y="1781034"/>
            <a:ext cx="70322" cy="627311"/>
          </a:xfrm>
          <a:prstGeom prst="rightBrace">
            <a:avLst>
              <a:gd name="adj1" fmla="val 7433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9pPr>
          </a:lstStyle>
          <a:p>
            <a:pPr eaLnBrk="1" hangingPunct="1"/>
            <a:endParaRPr lang="da-DK" altLang="en-US" sz="1687"/>
          </a:p>
        </p:txBody>
      </p:sp>
      <p:sp>
        <p:nvSpPr>
          <p:cNvPr id="21514" name="AutoShape 9"/>
          <p:cNvSpPr>
            <a:spLocks/>
          </p:cNvSpPr>
          <p:nvPr/>
        </p:nvSpPr>
        <p:spPr bwMode="auto">
          <a:xfrm>
            <a:off x="4825380" y="2509920"/>
            <a:ext cx="51346" cy="1376288"/>
          </a:xfrm>
          <a:prstGeom prst="rightBrace">
            <a:avLst>
              <a:gd name="adj1" fmla="val 22337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9pPr>
          </a:lstStyle>
          <a:p>
            <a:pPr eaLnBrk="1" hangingPunct="1"/>
            <a:endParaRPr lang="da-DK" altLang="en-US" sz="1687"/>
          </a:p>
        </p:txBody>
      </p:sp>
      <p:sp>
        <p:nvSpPr>
          <p:cNvPr id="21515" name="AutoShape 10"/>
          <p:cNvSpPr>
            <a:spLocks/>
          </p:cNvSpPr>
          <p:nvPr/>
        </p:nvSpPr>
        <p:spPr bwMode="auto">
          <a:xfrm>
            <a:off x="4808637" y="3936438"/>
            <a:ext cx="68089" cy="650751"/>
          </a:xfrm>
          <a:prstGeom prst="rightBrace">
            <a:avLst>
              <a:gd name="adj1" fmla="val 7964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9pPr>
          </a:lstStyle>
          <a:p>
            <a:pPr eaLnBrk="1" hangingPunct="1"/>
            <a:endParaRPr lang="da-DK" altLang="en-US" sz="1687"/>
          </a:p>
        </p:txBody>
      </p:sp>
      <p:sp>
        <p:nvSpPr>
          <p:cNvPr id="21516" name="AutoShape 11"/>
          <p:cNvSpPr>
            <a:spLocks/>
          </p:cNvSpPr>
          <p:nvPr/>
        </p:nvSpPr>
        <p:spPr bwMode="auto">
          <a:xfrm>
            <a:off x="4806404" y="4696577"/>
            <a:ext cx="70322" cy="660797"/>
          </a:xfrm>
          <a:prstGeom prst="rightBrace">
            <a:avLst>
              <a:gd name="adj1" fmla="val 7830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9pPr>
          </a:lstStyle>
          <a:p>
            <a:pPr eaLnBrk="1" hangingPunct="1"/>
            <a:endParaRPr lang="da-DK" altLang="en-US" sz="1687"/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5065304" y="1912613"/>
            <a:ext cx="2082973" cy="36415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lIns="82057" tIns="41028" rIns="82057" bIns="41028" anchor="ctr">
            <a:spAutoFit/>
          </a:bodyPr>
          <a:lstStyle/>
          <a:p>
            <a:pPr algn="ctr" defTabSz="820386" eaLnBrk="0" hangingPunct="0">
              <a:spcBef>
                <a:spcPct val="50000"/>
              </a:spcBef>
              <a:defRPr/>
            </a:pPr>
            <a:r>
              <a:rPr lang="en-US" sz="1828"/>
              <a:t>Internal object state</a:t>
            </a:r>
            <a:endParaRPr lang="en-US" sz="2180"/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5027414" y="2970780"/>
            <a:ext cx="1201000" cy="36415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lIns="82057" tIns="41028" rIns="82057" bIns="41028" anchor="ctr">
            <a:spAutoFit/>
          </a:bodyPr>
          <a:lstStyle/>
          <a:p>
            <a:pPr defTabSz="820386" eaLnBrk="0" hangingPunct="0">
              <a:spcBef>
                <a:spcPct val="50000"/>
              </a:spcBef>
              <a:defRPr/>
            </a:pPr>
            <a:r>
              <a:rPr lang="en-US" sz="1828"/>
              <a:t>Definitions</a:t>
            </a:r>
            <a:endParaRPr lang="en-US" sz="2180"/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5018485" y="4091456"/>
            <a:ext cx="2007055" cy="36415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lIns="82057" tIns="41028" rIns="82057" bIns="41028" anchor="ctr">
            <a:spAutoFit/>
          </a:bodyPr>
          <a:lstStyle/>
          <a:p>
            <a:pPr defTabSz="820386" eaLnBrk="0" hangingPunct="0">
              <a:spcBef>
                <a:spcPct val="50000"/>
              </a:spcBef>
              <a:defRPr/>
            </a:pPr>
            <a:r>
              <a:rPr lang="en-US" sz="1828"/>
              <a:t>Dynamic behaviour</a:t>
            </a:r>
            <a:endParaRPr lang="en-US" sz="2180"/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5111852" y="4828155"/>
            <a:ext cx="2410690" cy="36415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lIns="82057" tIns="41028" rIns="82057" bIns="41028" anchor="ctr">
            <a:spAutoFit/>
          </a:bodyPr>
          <a:lstStyle/>
          <a:p>
            <a:pPr algn="ctr" defTabSz="820386" eaLnBrk="0" hangingPunct="0">
              <a:spcBef>
                <a:spcPct val="50000"/>
              </a:spcBef>
              <a:defRPr/>
            </a:pPr>
            <a:r>
              <a:rPr lang="en-US" sz="1828"/>
              <a:t>Synchronization control</a:t>
            </a:r>
            <a:endParaRPr lang="en-US" sz="2180"/>
          </a:p>
        </p:txBody>
      </p: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1838400" y="5489087"/>
            <a:ext cx="2772668" cy="673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7" tIns="41028" rIns="82057" bIns="41028">
            <a:spAutoFit/>
          </a:bodyPr>
          <a:lstStyle/>
          <a:p>
            <a:pPr defTabSz="820386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28" b="1">
                <a:latin typeface="Courier New" pitchFamily="49" charset="0"/>
              </a:rPr>
              <a:t>traces</a:t>
            </a:r>
          </a:p>
          <a:p>
            <a:pPr defTabSz="820386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28">
                <a:latin typeface="Courier New" pitchFamily="49" charset="0"/>
              </a:rPr>
              <a:t>  ...</a:t>
            </a:r>
          </a:p>
        </p:txBody>
      </p:sp>
      <p:sp>
        <p:nvSpPr>
          <p:cNvPr id="21523" name="AutoShape 18"/>
          <p:cNvSpPr>
            <a:spLocks/>
          </p:cNvSpPr>
          <p:nvPr/>
        </p:nvSpPr>
        <p:spPr bwMode="auto">
          <a:xfrm>
            <a:off x="4816451" y="5441089"/>
            <a:ext cx="70321" cy="660797"/>
          </a:xfrm>
          <a:prstGeom prst="rightBrace">
            <a:avLst>
              <a:gd name="adj1" fmla="val 7830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9pPr>
          </a:lstStyle>
          <a:p>
            <a:pPr eaLnBrk="1" hangingPunct="1"/>
            <a:endParaRPr lang="da-DK" altLang="en-US" sz="1687"/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>
            <a:off x="5074602" y="5572669"/>
            <a:ext cx="2507512" cy="36415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lIns="82057" tIns="41028" rIns="82057" bIns="41028" anchor="ctr">
            <a:spAutoFit/>
          </a:bodyPr>
          <a:lstStyle/>
          <a:p>
            <a:pPr algn="ctr" defTabSz="820386" eaLnBrk="0" hangingPunct="0">
              <a:spcBef>
                <a:spcPct val="50000"/>
              </a:spcBef>
              <a:defRPr/>
            </a:pPr>
            <a:r>
              <a:rPr lang="en-US" sz="1828"/>
              <a:t>Test automation support</a:t>
            </a:r>
            <a:endParaRPr lang="en-US" sz="2180"/>
          </a:p>
        </p:txBody>
      </p:sp>
      <p:pic>
        <p:nvPicPr>
          <p:cNvPr id="22" name="Picture 16" descr="vdm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1" y="1318317"/>
            <a:ext cx="1020775" cy="1550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1" descr="C:\Users\pgl\Pictures\japboo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094074"/>
            <a:ext cx="1014022" cy="1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65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23928" y="1302168"/>
            <a:ext cx="4680520" cy="1872208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096644"/>
              </p:ext>
            </p:extLst>
          </p:nvPr>
        </p:nvGraphicFramePr>
        <p:xfrm>
          <a:off x="3995936" y="1302168"/>
          <a:ext cx="460851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Type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Values</a:t>
                      </a:r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nat1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1, 2, 3, ...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0, 1, 2, ...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..., -2, -1, 0, 1,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-12.78356, ..., 0, ..., 3, ..., 1726.34, ...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257306"/>
            <a:ext cx="8928992" cy="4797390"/>
          </a:xfrm>
        </p:spPr>
        <p:txBody>
          <a:bodyPr>
            <a:noAutofit/>
          </a:bodyPr>
          <a:lstStyle/>
          <a:p>
            <a:r>
              <a:rPr lang="en-GB" dirty="0"/>
              <a:t>Basic types</a:t>
            </a:r>
          </a:p>
          <a:p>
            <a:pPr lvl="1"/>
            <a:r>
              <a:rPr lang="en-GB" sz="2200" dirty="0"/>
              <a:t>Boolean</a:t>
            </a:r>
          </a:p>
          <a:p>
            <a:pPr lvl="1"/>
            <a:r>
              <a:rPr lang="en-GB" sz="2200" dirty="0"/>
              <a:t>Numeric</a:t>
            </a:r>
          </a:p>
          <a:p>
            <a:pPr lvl="1"/>
            <a:r>
              <a:rPr lang="en-GB" sz="2200" dirty="0"/>
              <a:t>Tokens</a:t>
            </a:r>
          </a:p>
          <a:p>
            <a:pPr lvl="1"/>
            <a:r>
              <a:rPr lang="en-GB" sz="2200" dirty="0"/>
              <a:t>Quote types</a:t>
            </a:r>
          </a:p>
          <a:p>
            <a:pPr lvl="1"/>
            <a:r>
              <a:rPr lang="en-GB" sz="2200" dirty="0"/>
              <a:t>Characters / String</a:t>
            </a:r>
          </a:p>
          <a:p>
            <a:pPr lvl="0">
              <a:defRPr/>
            </a:pPr>
            <a:r>
              <a:rPr lang="en-GB" dirty="0"/>
              <a:t>Compound types</a:t>
            </a:r>
          </a:p>
          <a:p>
            <a:pPr lvl="1">
              <a:defRPr/>
            </a:pPr>
            <a:r>
              <a:rPr lang="en-GB" sz="2200" dirty="0"/>
              <a:t>Set types</a:t>
            </a:r>
          </a:p>
          <a:p>
            <a:pPr lvl="1">
              <a:defRPr/>
            </a:pPr>
            <a:r>
              <a:rPr lang="en-GB" sz="2200" dirty="0"/>
              <a:t>Sequence types</a:t>
            </a:r>
          </a:p>
          <a:p>
            <a:pPr lvl="1">
              <a:defRPr/>
            </a:pPr>
            <a:r>
              <a:rPr lang="en-GB" sz="2200" dirty="0"/>
              <a:t>Map types</a:t>
            </a:r>
          </a:p>
          <a:p>
            <a:pPr lvl="1">
              <a:defRPr/>
            </a:pPr>
            <a:r>
              <a:rPr lang="en-GB" sz="2200" dirty="0"/>
              <a:t>Product types</a:t>
            </a:r>
          </a:p>
          <a:p>
            <a:pPr lvl="1">
              <a:defRPr/>
            </a:pPr>
            <a:r>
              <a:rPr lang="en-GB" sz="2200" dirty="0"/>
              <a:t>Record types</a:t>
            </a:r>
          </a:p>
          <a:p>
            <a:pPr lvl="1">
              <a:defRPr/>
            </a:pPr>
            <a:r>
              <a:rPr lang="en-GB" sz="2200" dirty="0"/>
              <a:t>Union types</a:t>
            </a:r>
          </a:p>
          <a:p>
            <a:pPr lvl="1">
              <a:defRPr/>
            </a:pPr>
            <a:r>
              <a:rPr lang="en-GB" sz="2200" dirty="0"/>
              <a:t>Optional 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BB33D194-6503-B145-ADA6-6CFF32982F1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23928" y="2166264"/>
            <a:ext cx="4248472" cy="646331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latin typeface="Courier New" pitchFamily="49" charset="0"/>
                <a:cs typeface="Courier New" pitchFamily="49" charset="0"/>
              </a:rPr>
              <a:t>id: </a:t>
            </a:r>
            <a:r>
              <a:rPr lang="en-GB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token </a:t>
            </a:r>
            <a:r>
              <a:rPr lang="en-GB">
                <a:latin typeface="Courier New" pitchFamily="49" charset="0"/>
                <a:cs typeface="Courier New" pitchFamily="49" charset="0"/>
              </a:rPr>
              <a:t>:= </a:t>
            </a:r>
            <a:r>
              <a:rPr lang="en-GB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mk_token</a:t>
            </a:r>
            <a:r>
              <a:rPr lang="en-GB">
                <a:latin typeface="Courier New" pitchFamily="49" charset="0"/>
                <a:cs typeface="Courier New" pitchFamily="49" charset="0"/>
              </a:rPr>
              <a:t>(5);</a:t>
            </a:r>
          </a:p>
          <a:p>
            <a:r>
              <a:rPr lang="en-GB">
                <a:latin typeface="Courier New" pitchFamily="49" charset="0"/>
                <a:cs typeface="Courier New" pitchFamily="49" charset="0"/>
              </a:rPr>
              <a:t>id := </a:t>
            </a:r>
            <a:r>
              <a:rPr lang="en-GB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mk_token</a:t>
            </a:r>
            <a:r>
              <a:rPr lang="en-GB">
                <a:latin typeface="Courier New" pitchFamily="49" charset="0"/>
                <a:cs typeface="Courier New" pitchFamily="49" charset="0"/>
              </a:rPr>
              <a:t>(“ken”)</a:t>
            </a: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923929" y="1518192"/>
            <a:ext cx="3528392" cy="646331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latin typeface="Courier New" pitchFamily="49" charset="0"/>
                <a:cs typeface="Courier New" pitchFamily="49" charset="0"/>
              </a:rPr>
              <a:t>flag: </a:t>
            </a:r>
            <a:r>
              <a:rPr lang="en-GB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GB">
                <a:latin typeface="Courier New" pitchFamily="49" charset="0"/>
                <a:cs typeface="Courier New" pitchFamily="49" charset="0"/>
              </a:rPr>
              <a:t> := </a:t>
            </a:r>
            <a:r>
              <a:rPr lang="en-GB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;</a:t>
            </a:r>
            <a:endParaRPr lang="en-GB">
              <a:latin typeface="Courier New" pitchFamily="49" charset="0"/>
              <a:cs typeface="Courier New" pitchFamily="49" charset="0"/>
            </a:endParaRPr>
          </a:p>
          <a:p>
            <a:r>
              <a:rPr lang="en-GB">
                <a:latin typeface="Courier New" pitchFamily="49" charset="0"/>
                <a:cs typeface="Courier New" pitchFamily="49" charset="0"/>
              </a:rPr>
              <a:t>flag := </a:t>
            </a:r>
            <a:r>
              <a:rPr lang="en-GB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123728" y="1878232"/>
            <a:ext cx="18002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979712" y="2526304"/>
            <a:ext cx="19442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23728" y="2238272"/>
            <a:ext cx="18002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923928" y="2547790"/>
            <a:ext cx="3528392" cy="646331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GB">
                <a:latin typeface="Courier New" pitchFamily="49" charset="0"/>
                <a:cs typeface="Courier New" pitchFamily="49" charset="0"/>
              </a:rPr>
              <a:t>&lt;RED&gt;</a:t>
            </a:r>
            <a:endParaRPr lang="en-GB">
              <a:cs typeface="Courier New" pitchFamily="49" charset="0"/>
            </a:endParaRPr>
          </a:p>
          <a:p>
            <a:pPr marL="0" lvl="1"/>
            <a:r>
              <a:rPr lang="en-GB">
                <a:latin typeface="Courier New" pitchFamily="49" charset="0"/>
                <a:cs typeface="Courier New" pitchFamily="49" charset="0"/>
              </a:rPr>
              <a:t>&lt;BLUE&gt;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23928" y="3195862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/>
            <a:r>
              <a:rPr lang="en-GB" sz="1600">
                <a:latin typeface="Courier New" pitchFamily="49" charset="0"/>
                <a:cs typeface="Courier New" pitchFamily="49" charset="0"/>
              </a:rPr>
              <a:t>x = y </a:t>
            </a:r>
            <a:r>
              <a:rPr lang="en-GB" sz="1600"/>
              <a:t>(equality) and </a:t>
            </a:r>
            <a:r>
              <a:rPr lang="en-GB" sz="1600">
                <a:latin typeface="Courier New" pitchFamily="49" charset="0"/>
                <a:cs typeface="Courier New" pitchFamily="49" charset="0"/>
              </a:rPr>
              <a:t>x &lt;&gt; y</a:t>
            </a:r>
            <a:r>
              <a:rPr lang="en-GB" sz="1600"/>
              <a:t> (inequality)</a:t>
            </a:r>
            <a:endParaRPr lang="en-GB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555776" y="2907830"/>
            <a:ext cx="136815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923928" y="281433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/>
            <a:r>
              <a:rPr lang="en-GB" sz="1600">
                <a:latin typeface="Courier New" pitchFamily="49" charset="0"/>
                <a:cs typeface="Courier New" pitchFamily="49" charset="0"/>
              </a:rPr>
              <a:t>x = y </a:t>
            </a:r>
            <a:r>
              <a:rPr lang="en-GB" sz="1600"/>
              <a:t>(equality) and </a:t>
            </a:r>
            <a:r>
              <a:rPr lang="en-GB" sz="1600">
                <a:latin typeface="Courier New" pitchFamily="49" charset="0"/>
                <a:cs typeface="Courier New" pitchFamily="49" charset="0"/>
              </a:rPr>
              <a:t>x &lt;&gt; y</a:t>
            </a:r>
            <a:r>
              <a:rPr lang="en-GB" sz="1600"/>
              <a:t> (inequality)</a:t>
            </a:r>
            <a:endParaRPr lang="en-GB" sz="1600" dirty="0"/>
          </a:p>
        </p:txBody>
      </p:sp>
      <p:sp>
        <p:nvSpPr>
          <p:cNvPr id="24" name="Rectangle 23"/>
          <p:cNvSpPr/>
          <p:nvPr/>
        </p:nvSpPr>
        <p:spPr>
          <a:xfrm>
            <a:off x="3923928" y="2888085"/>
            <a:ext cx="4248472" cy="646331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GB">
                <a:latin typeface="Courier New" pitchFamily="49" charset="0"/>
                <a:cs typeface="Courier New" pitchFamily="49" charset="0"/>
              </a:rPr>
              <a:t>letter: </a:t>
            </a:r>
            <a:r>
              <a:rPr lang="en-GB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GB">
                <a:latin typeface="Courier New" pitchFamily="49" charset="0"/>
                <a:cs typeface="Courier New" pitchFamily="49" charset="0"/>
              </a:rPr>
              <a:t>:= ‘k’;</a:t>
            </a:r>
            <a:endParaRPr lang="en-GB">
              <a:cs typeface="Courier New" pitchFamily="49" charset="0"/>
            </a:endParaRPr>
          </a:p>
          <a:p>
            <a:pPr marL="0" lvl="1"/>
            <a:r>
              <a:rPr lang="en-GB">
                <a:latin typeface="Courier New" pitchFamily="49" charset="0"/>
                <a:cs typeface="Courier New" pitchFamily="49" charset="0"/>
              </a:rPr>
              <a:t>name: </a:t>
            </a:r>
            <a:r>
              <a:rPr lang="en-GB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seq of char</a:t>
            </a:r>
            <a:r>
              <a:rPr lang="en-GB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>
                <a:latin typeface="Courier New" pitchFamily="49" charset="0"/>
                <a:cs typeface="Courier New" pitchFamily="49" charset="0"/>
              </a:rPr>
              <a:t>:= “ken”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3347864" y="3246384"/>
            <a:ext cx="576064" cy="174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923928" y="3790781"/>
            <a:ext cx="4248472" cy="646331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GB">
                <a:latin typeface="Courier New" pitchFamily="49" charset="0"/>
                <a:cs typeface="Courier New" pitchFamily="49" charset="0"/>
              </a:rPr>
              <a:t>s: </a:t>
            </a:r>
            <a:r>
              <a:rPr lang="en-GB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set of int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GB">
                <a:latin typeface="Courier New" pitchFamily="49" charset="0"/>
                <a:cs typeface="Courier New" pitchFamily="49" charset="0"/>
              </a:rPr>
              <a:t>:= {1,5,8,3}</a:t>
            </a:r>
            <a:r>
              <a:rPr lang="en-GB">
                <a:cs typeface="Courier New" pitchFamily="49" charset="0"/>
              </a:rPr>
              <a:t>; </a:t>
            </a:r>
          </a:p>
          <a:p>
            <a:pPr marL="0" lvl="1"/>
            <a:r>
              <a:rPr lang="en-GB">
                <a:latin typeface="Courier New" pitchFamily="49" charset="0"/>
                <a:cs typeface="Courier New" pitchFamily="49" charset="0"/>
              </a:rPr>
              <a:t>1 </a:t>
            </a:r>
            <a:r>
              <a:rPr lang="en-GB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 set </a:t>
            </a:r>
            <a:r>
              <a:rPr lang="en-GB">
                <a:latin typeface="Courier New" pitchFamily="49" charset="0"/>
                <a:cs typeface="Courier New" pitchFamily="49" charset="0"/>
              </a:rPr>
              <a:t>s </a:t>
            </a:r>
            <a:r>
              <a:rPr lang="en-GB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en-GB" b="1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195736" y="4149080"/>
            <a:ext cx="17281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923928" y="4150821"/>
            <a:ext cx="4248472" cy="646331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GB" dirty="0">
                <a:latin typeface="Courier New" pitchFamily="49" charset="0"/>
                <a:cs typeface="Courier New" pitchFamily="49" charset="0"/>
              </a:rPr>
              <a:t>s: </a:t>
            </a:r>
            <a:r>
              <a:rPr lang="en-GB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GB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of </a:t>
            </a:r>
            <a:r>
              <a:rPr lang="en-GB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:= [1,5,5,8,3]</a:t>
            </a:r>
            <a:r>
              <a:rPr lang="en-GB" dirty="0">
                <a:cs typeface="Courier New" pitchFamily="49" charset="0"/>
              </a:rPr>
              <a:t>; </a:t>
            </a:r>
          </a:p>
          <a:p>
            <a:pPr marL="0" lvl="1"/>
            <a:r>
              <a:rPr lang="en-GB" dirty="0">
                <a:latin typeface="Courier New" pitchFamily="49" charset="0"/>
                <a:cs typeface="Courier New" pitchFamily="49" charset="0"/>
              </a:rPr>
              <a:t>s(4) </a:t>
            </a:r>
            <a:r>
              <a:rPr lang="en-GB" dirty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en-GB" b="1" dirty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987824" y="4509120"/>
            <a:ext cx="936104" cy="174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923928" y="4438853"/>
            <a:ext cx="4968552" cy="646331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GB" dirty="0" err="1">
                <a:latin typeface="Courier New" pitchFamily="49" charset="0"/>
                <a:cs typeface="Courier New" pitchFamily="49" charset="0"/>
              </a:rPr>
              <a:t>m:</a:t>
            </a:r>
            <a:r>
              <a:rPr lang="en-GB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map</a:t>
            </a:r>
            <a:r>
              <a:rPr lang="en-GB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to real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:= {1 |-&gt; 3.14}</a:t>
            </a:r>
            <a:r>
              <a:rPr lang="en-GB" dirty="0">
                <a:cs typeface="Courier New" pitchFamily="49" charset="0"/>
              </a:rPr>
              <a:t>; </a:t>
            </a:r>
          </a:p>
          <a:p>
            <a:pPr marL="0" lvl="1"/>
            <a:r>
              <a:rPr lang="en-GB" dirty="0">
                <a:latin typeface="Courier New" pitchFamily="49" charset="0"/>
                <a:cs typeface="Courier New" pitchFamily="49" charset="0"/>
              </a:rPr>
              <a:t>m(1) </a:t>
            </a:r>
            <a:r>
              <a:rPr lang="en-GB" dirty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-- 3.14</a:t>
            </a:r>
            <a:endParaRPr lang="en-GB" b="1" dirty="0">
              <a:solidFill>
                <a:srgbClr val="3F7F5F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411760" y="4797152"/>
            <a:ext cx="1512168" cy="174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923928" y="4726885"/>
            <a:ext cx="4968552" cy="92333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1" indent="-285750" defTabSz="914400"/>
            <a:r>
              <a:rPr lang="en-GB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Pair = </a:t>
            </a:r>
            <a:r>
              <a:rPr lang="en-GB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nat</a:t>
            </a:r>
            <a:r>
              <a:rPr lang="en-GB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1" indent="-285750" defTabSz="914400"/>
            <a:r>
              <a:rPr lang="en-GB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x: Pair := </a:t>
            </a:r>
            <a:r>
              <a:rPr lang="en-GB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mk_</a:t>
            </a:r>
            <a:r>
              <a:rPr lang="en-GB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(1, 3.14);</a:t>
            </a:r>
            <a:br>
              <a:rPr lang="en-GB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x.#1 </a:t>
            </a:r>
            <a:r>
              <a:rPr lang="en-GB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-- 1</a:t>
            </a:r>
            <a:endParaRPr lang="en-GB" dirty="0">
              <a:solidFill>
                <a:srgbClr val="3F7F5F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771800" y="5158933"/>
            <a:ext cx="115212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923928" y="4870901"/>
            <a:ext cx="4968552" cy="1200329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1" indent="-285750" defTabSz="914400"/>
            <a:r>
              <a:rPr lang="en-GB">
                <a:latin typeface="Courier New" pitchFamily="49" charset="0"/>
                <a:cs typeface="Courier New" pitchFamily="49" charset="0"/>
              </a:rPr>
              <a:t>Pair :: a : </a:t>
            </a:r>
            <a:r>
              <a:rPr lang="en-GB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nat</a:t>
            </a:r>
            <a:br>
              <a:rPr lang="en-GB">
                <a:latin typeface="Courier New" pitchFamily="49" charset="0"/>
                <a:cs typeface="Courier New" pitchFamily="49" charset="0"/>
              </a:rPr>
            </a:br>
            <a:r>
              <a:rPr lang="en-GB">
                <a:latin typeface="Courier New" pitchFamily="49" charset="0"/>
                <a:cs typeface="Courier New" pitchFamily="49" charset="0"/>
              </a:rPr>
              <a:t>        b : </a:t>
            </a:r>
            <a:r>
              <a:rPr lang="en-GB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1" indent="-285750" defTabSz="914400"/>
            <a:r>
              <a:rPr lang="en-GB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x: Pair := </a:t>
            </a:r>
            <a:r>
              <a:rPr lang="en-GB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mk_Pair</a:t>
            </a:r>
            <a:r>
              <a:rPr lang="en-GB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(1, 3.14);</a:t>
            </a:r>
            <a:br>
              <a:rPr lang="en-GB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x.a </a:t>
            </a:r>
            <a:r>
              <a:rPr lang="en-GB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-- 1</a:t>
            </a:r>
            <a:endParaRPr lang="en-GB" dirty="0">
              <a:solidFill>
                <a:srgbClr val="3F7F5F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2627784" y="5446965"/>
            <a:ext cx="129614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923928" y="5446965"/>
            <a:ext cx="4968552" cy="646331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1" indent="-285750" defTabSz="914400"/>
            <a:r>
              <a:rPr lang="en-GB">
                <a:latin typeface="Courier New" pitchFamily="49" charset="0"/>
                <a:cs typeface="Courier New" pitchFamily="49" charset="0"/>
              </a:rPr>
              <a:t>Colour = &lt;RED&gt; | &lt;GREEN&gt; | &lt;BLUE&gt;;</a:t>
            </a:r>
          </a:p>
          <a:p>
            <a:pPr marL="0" lvl="1" indent="-285750" defTabSz="914400"/>
            <a:r>
              <a:rPr lang="en-GB">
                <a:latin typeface="Courier New" pitchFamily="49" charset="0"/>
                <a:cs typeface="Courier New" pitchFamily="49" charset="0"/>
              </a:rPr>
              <a:t>c: Colour := &lt;RED&gt;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555776" y="5807005"/>
            <a:ext cx="136815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923928" y="5807005"/>
            <a:ext cx="4968552" cy="646331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GB">
                <a:latin typeface="Courier New" pitchFamily="49" charset="0"/>
                <a:cs typeface="Courier New" pitchFamily="49" charset="0"/>
              </a:rPr>
              <a:t>Type = [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nat</a:t>
            </a:r>
            <a:r>
              <a:rPr lang="en-GB">
                <a:latin typeface="Courier New" pitchFamily="49" charset="0"/>
                <a:cs typeface="Courier New" pitchFamily="49" charset="0"/>
              </a:rPr>
              <a:t>] </a:t>
            </a:r>
            <a:r>
              <a:rPr lang="en-GB" i="1">
                <a:cs typeface="Courier New" pitchFamily="49" charset="0"/>
              </a:rPr>
              <a:t>equivalent to  </a:t>
            </a:r>
          </a:p>
          <a:p>
            <a:pPr marL="0" lvl="1"/>
            <a:r>
              <a:rPr lang="en-GB">
                <a:latin typeface="Courier New" pitchFamily="49" charset="0"/>
                <a:cs typeface="Courier New" pitchFamily="49" charset="0"/>
              </a:rPr>
              <a:t>Type = 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nat</a:t>
            </a:r>
            <a:r>
              <a:rPr lang="en-GB">
                <a:latin typeface="Courier New" pitchFamily="49" charset="0"/>
                <a:cs typeface="Courier New" pitchFamily="49" charset="0"/>
              </a:rPr>
              <a:t> | 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nil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915816" y="6167045"/>
            <a:ext cx="100811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5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6" grpId="0" animBg="1"/>
      <p:bldP spid="6" grpId="1" animBg="1"/>
      <p:bldP spid="7" grpId="0" animBg="1"/>
      <p:bldP spid="7" grpId="1" animBg="1"/>
      <p:bldP spid="19" grpId="0" animBg="1"/>
      <p:bldP spid="19" grpId="1" animBg="1"/>
      <p:bldP spid="20" grpId="0"/>
      <p:bldP spid="20" grpId="1"/>
      <p:bldP spid="23" grpId="0"/>
      <p:bldP spid="23" grpId="1"/>
      <p:bldP spid="24" grpId="0" animBg="1"/>
      <p:bldP spid="24" grpId="1" animBg="1"/>
      <p:bldP spid="27" grpId="0" animBg="1"/>
      <p:bldP spid="27" grpId="1" animBg="1"/>
      <p:bldP spid="30" grpId="0" animBg="1"/>
      <p:bldP spid="30" grpId="1" animBg="1"/>
      <p:bldP spid="33" grpId="0" animBg="1"/>
      <p:bldP spid="33" grpId="1" animBg="1"/>
      <p:bldP spid="36" grpId="0" animBg="1"/>
      <p:bldP spid="36" grpId="1" animBg="1"/>
      <p:bldP spid="39" grpId="0" animBg="1"/>
      <p:bldP spid="39" grpId="1" animBg="1"/>
      <p:bldP spid="42" grpId="0" animBg="1"/>
      <p:bldP spid="42" grpId="1" animBg="1"/>
      <p:bldP spid="46" grpId="0" animBg="1"/>
      <p:bldP spid="4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0722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87">
                <a:solidFill>
                  <a:srgbClr val="17375E"/>
                </a:solidFill>
                <a:latin typeface="Arial" charset="0"/>
                <a:sym typeface="Arial" charset="0"/>
              </a:defRPr>
            </a:lvl1pPr>
            <a:lvl2pPr marL="522368" indent="-200911" eaLnBrk="0" hangingPunct="0">
              <a:defRPr sz="1687">
                <a:solidFill>
                  <a:srgbClr val="17375E"/>
                </a:solidFill>
                <a:latin typeface="Arial" charset="0"/>
                <a:sym typeface="Arial" charset="0"/>
              </a:defRPr>
            </a:lvl2pPr>
            <a:lvl3pPr marL="803643" indent="-160729" eaLnBrk="0" hangingPunct="0">
              <a:defRPr sz="1687">
                <a:solidFill>
                  <a:srgbClr val="17375E"/>
                </a:solidFill>
                <a:latin typeface="Arial" charset="0"/>
                <a:sym typeface="Arial" charset="0"/>
              </a:defRPr>
            </a:lvl3pPr>
            <a:lvl4pPr marL="1125101" indent="-160729" eaLnBrk="0" hangingPunct="0">
              <a:defRPr sz="1687">
                <a:solidFill>
                  <a:srgbClr val="17375E"/>
                </a:solidFill>
                <a:latin typeface="Arial" charset="0"/>
                <a:sym typeface="Arial" charset="0"/>
              </a:defRPr>
            </a:lvl4pPr>
            <a:lvl5pPr marL="1446558" indent="-160729" eaLnBrk="0" hangingPunct="0">
              <a:defRPr sz="1687">
                <a:solidFill>
                  <a:srgbClr val="17375E"/>
                </a:solidFill>
                <a:latin typeface="Arial" charset="0"/>
                <a:sym typeface="Arial" charset="0"/>
              </a:defRPr>
            </a:lvl5pPr>
            <a:lvl6pPr marL="1768015" indent="-160729" eaLnBrk="0" fontAlgn="base" hangingPunct="0">
              <a:lnSpc>
                <a:spcPct val="90000"/>
              </a:lnSpc>
              <a:spcBef>
                <a:spcPts val="492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1687">
                <a:solidFill>
                  <a:srgbClr val="17375E"/>
                </a:solidFill>
                <a:latin typeface="Arial" charset="0"/>
                <a:sym typeface="Arial" charset="0"/>
              </a:defRPr>
            </a:lvl6pPr>
            <a:lvl7pPr marL="2089473" indent="-160729" eaLnBrk="0" fontAlgn="base" hangingPunct="0">
              <a:lnSpc>
                <a:spcPct val="90000"/>
              </a:lnSpc>
              <a:spcBef>
                <a:spcPts val="492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1687">
                <a:solidFill>
                  <a:srgbClr val="17375E"/>
                </a:solidFill>
                <a:latin typeface="Arial" charset="0"/>
                <a:sym typeface="Arial" charset="0"/>
              </a:defRPr>
            </a:lvl7pPr>
            <a:lvl8pPr marL="2410930" indent="-160729" eaLnBrk="0" fontAlgn="base" hangingPunct="0">
              <a:lnSpc>
                <a:spcPct val="90000"/>
              </a:lnSpc>
              <a:spcBef>
                <a:spcPts val="492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1687">
                <a:solidFill>
                  <a:srgbClr val="17375E"/>
                </a:solidFill>
                <a:latin typeface="Arial" charset="0"/>
                <a:sym typeface="Arial" charset="0"/>
              </a:defRPr>
            </a:lvl8pPr>
            <a:lvl9pPr marL="2732387" indent="-160729" eaLnBrk="0" fontAlgn="base" hangingPunct="0">
              <a:lnSpc>
                <a:spcPct val="90000"/>
              </a:lnSpc>
              <a:spcBef>
                <a:spcPts val="492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1687">
                <a:solidFill>
                  <a:srgbClr val="17375E"/>
                </a:solidFill>
                <a:latin typeface="Arial" charset="0"/>
                <a:sym typeface="Arial" charset="0"/>
              </a:defRPr>
            </a:lvl9pPr>
          </a:lstStyle>
          <a:p>
            <a:pPr eaLnBrk="1" hangingPunct="1"/>
            <a:fld id="{B49EEAEF-4A05-8B45-973D-3DA6B4130EEE}" type="slidenum">
              <a:rPr lang="da-DK" altLang="en-US" sz="984">
                <a:solidFill>
                  <a:schemeClr val="tx1"/>
                </a:solidFill>
                <a:latin typeface="Eurostile ExtendedTwo" charset="0"/>
              </a:rPr>
              <a:pPr eaLnBrk="1" hangingPunct="1"/>
              <a:t>7</a:t>
            </a:fld>
            <a:endParaRPr lang="da-DK" altLang="en-US" sz="984">
              <a:solidFill>
                <a:schemeClr val="tx1"/>
              </a:solidFill>
              <a:latin typeface="Eurostile ExtendedTwo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2057" tIns="41028" rIns="82057" bIns="41028" rtlCol="0" anchor="ctr">
            <a:normAutofit/>
          </a:bodyPr>
          <a:lstStyle/>
          <a:p>
            <a:pPr eaLnBrk="1" hangingPunct="1"/>
            <a:r>
              <a:rPr lang="en-US" altLang="en-US" dirty="0"/>
              <a:t>Type Invariants</a:t>
            </a:r>
          </a:p>
        </p:txBody>
      </p:sp>
      <p:sp>
        <p:nvSpPr>
          <p:cNvPr id="30724" name="Oval 3"/>
          <p:cNvSpPr>
            <a:spLocks noChangeArrowheads="1"/>
          </p:cNvSpPr>
          <p:nvPr/>
        </p:nvSpPr>
        <p:spPr bwMode="auto">
          <a:xfrm>
            <a:off x="3581921" y="1302619"/>
            <a:ext cx="5057551" cy="2688952"/>
          </a:xfrm>
          <a:prstGeom prst="ellipse">
            <a:avLst/>
          </a:prstGeom>
          <a:solidFill>
            <a:srgbClr val="00CC66"/>
          </a:solidFill>
          <a:ln w="9525">
            <a:solidFill>
              <a:srgbClr val="00CC6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17375E"/>
              </a:buClr>
              <a:buSzPct val="100000"/>
              <a:buFont typeface="Arial" charset="0"/>
              <a:defRPr sz="2400">
                <a:solidFill>
                  <a:srgbClr val="17375E"/>
                </a:solidFill>
                <a:latin typeface="Arial" charset="0"/>
                <a:sym typeface="Arial" charset="0"/>
              </a:defRPr>
            </a:lvl9pPr>
          </a:lstStyle>
          <a:p>
            <a:pPr eaLnBrk="1" hangingPunct="1"/>
            <a:endParaRPr lang="da-DK" altLang="en-US" sz="1687"/>
          </a:p>
        </p:txBody>
      </p:sp>
      <p:sp>
        <p:nvSpPr>
          <p:cNvPr id="30725" name="Freeform 4"/>
          <p:cNvSpPr>
            <a:spLocks/>
          </p:cNvSpPr>
          <p:nvPr/>
        </p:nvSpPr>
        <p:spPr bwMode="auto">
          <a:xfrm>
            <a:off x="5334372" y="2083967"/>
            <a:ext cx="2147590" cy="1814959"/>
          </a:xfrm>
          <a:custGeom>
            <a:avLst/>
            <a:gdLst>
              <a:gd name="T0" fmla="*/ 2147483647 w 736"/>
              <a:gd name="T1" fmla="*/ 2147483647 h 528"/>
              <a:gd name="T2" fmla="*/ 2147483647 w 736"/>
              <a:gd name="T3" fmla="*/ 2147483647 h 528"/>
              <a:gd name="T4" fmla="*/ 2147483647 w 736"/>
              <a:gd name="T5" fmla="*/ 2147483647 h 528"/>
              <a:gd name="T6" fmla="*/ 2147483647 w 736"/>
              <a:gd name="T7" fmla="*/ 2147483647 h 528"/>
              <a:gd name="T8" fmla="*/ 2147483647 w 736"/>
              <a:gd name="T9" fmla="*/ 2147483647 h 528"/>
              <a:gd name="T10" fmla="*/ 2147483647 w 736"/>
              <a:gd name="T11" fmla="*/ 2147483647 h 528"/>
              <a:gd name="T12" fmla="*/ 2147483647 w 736"/>
              <a:gd name="T13" fmla="*/ 2147483647 h 528"/>
              <a:gd name="T14" fmla="*/ 2147483647 w 736"/>
              <a:gd name="T15" fmla="*/ 2147483647 h 5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6"/>
              <a:gd name="T25" fmla="*/ 0 h 528"/>
              <a:gd name="T26" fmla="*/ 736 w 736"/>
              <a:gd name="T27" fmla="*/ 528 h 52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6" h="528">
                <a:moveTo>
                  <a:pt x="200" y="496"/>
                </a:moveTo>
                <a:cubicBezTo>
                  <a:pt x="104" y="464"/>
                  <a:pt x="0" y="336"/>
                  <a:pt x="8" y="256"/>
                </a:cubicBezTo>
                <a:cubicBezTo>
                  <a:pt x="16" y="176"/>
                  <a:pt x="176" y="32"/>
                  <a:pt x="248" y="16"/>
                </a:cubicBezTo>
                <a:cubicBezTo>
                  <a:pt x="320" y="0"/>
                  <a:pt x="392" y="152"/>
                  <a:pt x="440" y="160"/>
                </a:cubicBezTo>
                <a:cubicBezTo>
                  <a:pt x="488" y="168"/>
                  <a:pt x="488" y="48"/>
                  <a:pt x="536" y="64"/>
                </a:cubicBezTo>
                <a:cubicBezTo>
                  <a:pt x="584" y="80"/>
                  <a:pt x="720" y="192"/>
                  <a:pt x="728" y="256"/>
                </a:cubicBezTo>
                <a:cubicBezTo>
                  <a:pt x="736" y="320"/>
                  <a:pt x="672" y="408"/>
                  <a:pt x="584" y="448"/>
                </a:cubicBezTo>
                <a:cubicBezTo>
                  <a:pt x="496" y="488"/>
                  <a:pt x="296" y="528"/>
                  <a:pt x="200" y="496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266"/>
          </a:p>
        </p:txBody>
      </p:sp>
      <p:sp>
        <p:nvSpPr>
          <p:cNvPr id="312325" name="Text Box 5"/>
          <p:cNvSpPr txBox="1">
            <a:spLocks noChangeArrowheads="1"/>
          </p:cNvSpPr>
          <p:nvPr/>
        </p:nvSpPr>
        <p:spPr bwMode="auto">
          <a:xfrm>
            <a:off x="4087564" y="2635375"/>
            <a:ext cx="526649" cy="472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7" tIns="41028" rIns="82057" bIns="41028">
            <a:spAutoFit/>
          </a:bodyPr>
          <a:lstStyle/>
          <a:p>
            <a:pPr defTabSz="820386" eaLnBrk="0" hangingPunct="0">
              <a:spcBef>
                <a:spcPct val="0"/>
              </a:spcBef>
              <a:defRPr/>
            </a:pPr>
            <a:r>
              <a:rPr lang="en-US" sz="2531" b="1">
                <a:effectLst>
                  <a:outerShdw blurRad="38100" dist="38100" dir="2700000" algn="tl">
                    <a:srgbClr val="C0C0C0"/>
                  </a:outerShdw>
                </a:effectLst>
              </a:rPr>
              <a:t>DT</a:t>
            </a:r>
          </a:p>
        </p:txBody>
      </p:sp>
      <p:sp>
        <p:nvSpPr>
          <p:cNvPr id="312326" name="Text Box 6"/>
          <p:cNvSpPr txBox="1">
            <a:spLocks noChangeArrowheads="1"/>
          </p:cNvSpPr>
          <p:nvPr/>
        </p:nvSpPr>
        <p:spPr bwMode="auto">
          <a:xfrm>
            <a:off x="5888013" y="2903265"/>
            <a:ext cx="1092765" cy="472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7" tIns="41028" rIns="82057" bIns="41028">
            <a:spAutoFit/>
          </a:bodyPr>
          <a:lstStyle/>
          <a:p>
            <a:pPr defTabSz="820386" eaLnBrk="0" hangingPunct="0">
              <a:spcBef>
                <a:spcPct val="0"/>
              </a:spcBef>
              <a:defRPr/>
            </a:pPr>
            <a:r>
              <a:rPr lang="en-US" sz="2531" b="1">
                <a:effectLst>
                  <a:outerShdw blurRad="38100" dist="38100" dir="2700000" algn="tl">
                    <a:srgbClr val="C0C0C0"/>
                  </a:outerShdw>
                </a:effectLst>
              </a:rPr>
              <a:t>inv_DT</a:t>
            </a:r>
          </a:p>
        </p:txBody>
      </p:sp>
      <p:sp>
        <p:nvSpPr>
          <p:cNvPr id="312327" name="Text Box 7"/>
          <p:cNvSpPr txBox="1">
            <a:spLocks noChangeArrowheads="1"/>
          </p:cNvSpPr>
          <p:nvPr/>
        </p:nvSpPr>
        <p:spPr bwMode="auto">
          <a:xfrm>
            <a:off x="971104" y="3572992"/>
            <a:ext cx="7816826" cy="281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7" tIns="41028" rIns="82057" bIns="41028">
            <a:spAutoFit/>
          </a:bodyPr>
          <a:lstStyle/>
          <a:p>
            <a:pPr defTabSz="820386" eaLnBrk="0" hangingPunct="0">
              <a:spcBef>
                <a:spcPct val="0"/>
              </a:spcBef>
              <a:defRPr/>
            </a:pPr>
            <a:r>
              <a:rPr lang="en-US" sz="1969" dirty="0">
                <a:latin typeface="Courier New" pitchFamily="49" charset="0"/>
              </a:rPr>
              <a:t>Even = </a:t>
            </a:r>
            <a:r>
              <a:rPr lang="en-US" sz="1969" b="1" dirty="0" err="1">
                <a:latin typeface="Courier New" pitchFamily="49" charset="0"/>
              </a:rPr>
              <a:t>nat</a:t>
            </a:r>
            <a:endParaRPr lang="en-US" sz="1969" b="1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r>
              <a:rPr lang="en-US" sz="1969" b="1" dirty="0" err="1">
                <a:latin typeface="Courier New" pitchFamily="49" charset="0"/>
              </a:rPr>
              <a:t>inv</a:t>
            </a:r>
            <a:r>
              <a:rPr lang="en-US" sz="1969" dirty="0">
                <a:latin typeface="Courier New" pitchFamily="49" charset="0"/>
              </a:rPr>
              <a:t> n == n </a:t>
            </a:r>
            <a:r>
              <a:rPr lang="en-US" sz="1969" b="1" dirty="0">
                <a:latin typeface="Courier New" pitchFamily="49" charset="0"/>
              </a:rPr>
              <a:t>mod</a:t>
            </a:r>
            <a:r>
              <a:rPr lang="en-US" sz="1969" dirty="0">
                <a:latin typeface="Courier New" pitchFamily="49" charset="0"/>
              </a:rPr>
              <a:t> 2 = 0</a:t>
            </a: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969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r>
              <a:rPr lang="en-US" sz="1969" dirty="0" err="1">
                <a:latin typeface="Courier New" pitchFamily="49" charset="0"/>
              </a:rPr>
              <a:t>SpecialPair</a:t>
            </a:r>
            <a:r>
              <a:rPr lang="en-US" sz="1969" dirty="0">
                <a:latin typeface="Courier New" pitchFamily="49" charset="0"/>
              </a:rPr>
              <a:t> = </a:t>
            </a:r>
            <a:r>
              <a:rPr lang="en-US" sz="1969" b="1" dirty="0" err="1">
                <a:latin typeface="Courier New" pitchFamily="49" charset="0"/>
              </a:rPr>
              <a:t>nat</a:t>
            </a:r>
            <a:r>
              <a:rPr lang="en-US" sz="1969" dirty="0">
                <a:latin typeface="Courier New" pitchFamily="49" charset="0"/>
              </a:rPr>
              <a:t> * </a:t>
            </a:r>
            <a:r>
              <a:rPr lang="en-US" sz="1969" b="1" dirty="0">
                <a:latin typeface="Courier New" pitchFamily="49" charset="0"/>
              </a:rPr>
              <a:t>real </a:t>
            </a:r>
            <a:r>
              <a:rPr lang="en-US" sz="1969" dirty="0">
                <a:latin typeface="Courier New" pitchFamily="49" charset="0"/>
              </a:rPr>
              <a:t>– the first is smallest</a:t>
            </a:r>
          </a:p>
          <a:p>
            <a:pPr defTabSz="820386" eaLnBrk="0" hangingPunct="0">
              <a:spcBef>
                <a:spcPct val="0"/>
              </a:spcBef>
              <a:defRPr/>
            </a:pPr>
            <a:r>
              <a:rPr lang="en-US" sz="1969" b="1" dirty="0" err="1">
                <a:latin typeface="Courier New" pitchFamily="49" charset="0"/>
              </a:rPr>
              <a:t>inv</a:t>
            </a:r>
            <a:r>
              <a:rPr lang="en-US" sz="1969" dirty="0">
                <a:latin typeface="Courier New" pitchFamily="49" charset="0"/>
              </a:rPr>
              <a:t> </a:t>
            </a:r>
            <a:r>
              <a:rPr lang="en-US" sz="1969" b="1" dirty="0" err="1">
                <a:latin typeface="Courier New" pitchFamily="49" charset="0"/>
              </a:rPr>
              <a:t>mk</a:t>
            </a:r>
            <a:r>
              <a:rPr lang="en-US" sz="1969" dirty="0">
                <a:latin typeface="Courier New" pitchFamily="49" charset="0"/>
              </a:rPr>
              <a:t>_(</a:t>
            </a:r>
            <a:r>
              <a:rPr lang="en-US" sz="1969" dirty="0" err="1">
                <a:latin typeface="Courier New" pitchFamily="49" charset="0"/>
              </a:rPr>
              <a:t>n,r</a:t>
            </a:r>
            <a:r>
              <a:rPr lang="en-US" sz="1969" dirty="0">
                <a:latin typeface="Courier New" pitchFamily="49" charset="0"/>
              </a:rPr>
              <a:t>) == n &lt; r</a:t>
            </a:r>
          </a:p>
          <a:p>
            <a:pPr defTabSz="820386" eaLnBrk="0" hangingPunct="0">
              <a:spcBef>
                <a:spcPct val="0"/>
              </a:spcBef>
              <a:defRPr/>
            </a:pPr>
            <a:endParaRPr lang="en-US" sz="1969" dirty="0">
              <a:latin typeface="Courier New" pitchFamily="49" charset="0"/>
            </a:endParaRPr>
          </a:p>
          <a:p>
            <a:pPr defTabSz="820386" eaLnBrk="0" hangingPunct="0">
              <a:spcBef>
                <a:spcPct val="0"/>
              </a:spcBef>
              <a:defRPr/>
            </a:pPr>
            <a:r>
              <a:rPr lang="en-US" sz="1969" dirty="0" err="1">
                <a:latin typeface="Courier New" pitchFamily="49" charset="0"/>
              </a:rPr>
              <a:t>DisjointSets</a:t>
            </a:r>
            <a:r>
              <a:rPr lang="en-US" sz="1969" dirty="0">
                <a:latin typeface="Courier New" pitchFamily="49" charset="0"/>
              </a:rPr>
              <a:t> = </a:t>
            </a:r>
            <a:r>
              <a:rPr lang="en-US" sz="1969" b="1" dirty="0">
                <a:latin typeface="Courier New" pitchFamily="49" charset="0"/>
              </a:rPr>
              <a:t>set of set of</a:t>
            </a:r>
            <a:r>
              <a:rPr lang="en-US" sz="1969" dirty="0">
                <a:latin typeface="Courier New" pitchFamily="49" charset="0"/>
              </a:rPr>
              <a:t>  A</a:t>
            </a:r>
          </a:p>
          <a:p>
            <a:pPr defTabSz="820386" eaLnBrk="0" hangingPunct="0">
              <a:spcBef>
                <a:spcPct val="0"/>
              </a:spcBef>
              <a:defRPr/>
            </a:pPr>
            <a:r>
              <a:rPr lang="en-US" sz="1969" b="1" dirty="0" err="1">
                <a:latin typeface="Courier New" pitchFamily="49" charset="0"/>
              </a:rPr>
              <a:t>inv</a:t>
            </a:r>
            <a:r>
              <a:rPr lang="en-US" sz="1969" dirty="0">
                <a:latin typeface="Courier New" pitchFamily="49" charset="0"/>
              </a:rPr>
              <a:t> </a:t>
            </a:r>
            <a:r>
              <a:rPr lang="en-US" sz="1969" dirty="0" err="1">
                <a:latin typeface="Courier New" pitchFamily="49" charset="0"/>
              </a:rPr>
              <a:t>ss</a:t>
            </a:r>
            <a:r>
              <a:rPr lang="en-US" sz="1969" dirty="0">
                <a:latin typeface="Courier New" pitchFamily="49" charset="0"/>
              </a:rPr>
              <a:t> == </a:t>
            </a:r>
            <a:r>
              <a:rPr lang="en-US" sz="1969" b="1" dirty="0" err="1">
                <a:latin typeface="Courier New" pitchFamily="49" charset="0"/>
              </a:rPr>
              <a:t>forall</a:t>
            </a:r>
            <a:r>
              <a:rPr lang="en-US" sz="1969" dirty="0">
                <a:latin typeface="Courier New" pitchFamily="49" charset="0"/>
              </a:rPr>
              <a:t> s1, s2 </a:t>
            </a:r>
            <a:r>
              <a:rPr lang="en-US" sz="1969" b="1" dirty="0">
                <a:latin typeface="Courier New" pitchFamily="49" charset="0"/>
              </a:rPr>
              <a:t>in set</a:t>
            </a:r>
            <a:r>
              <a:rPr lang="en-US" sz="1969" dirty="0">
                <a:latin typeface="Courier New" pitchFamily="49" charset="0"/>
              </a:rPr>
              <a:t> </a:t>
            </a:r>
            <a:r>
              <a:rPr lang="en-US" sz="1969" dirty="0" err="1">
                <a:latin typeface="Courier New" pitchFamily="49" charset="0"/>
              </a:rPr>
              <a:t>ss</a:t>
            </a:r>
            <a:r>
              <a:rPr lang="en-US" sz="1969" dirty="0">
                <a:latin typeface="Courier New" pitchFamily="49" charset="0"/>
              </a:rPr>
              <a:t> &amp;</a:t>
            </a:r>
          </a:p>
          <a:p>
            <a:pPr defTabSz="820386" eaLnBrk="0" hangingPunct="0">
              <a:spcBef>
                <a:spcPct val="0"/>
              </a:spcBef>
              <a:defRPr/>
            </a:pPr>
            <a:r>
              <a:rPr lang="en-US" sz="1969" dirty="0">
                <a:latin typeface="Courier New" pitchFamily="49" charset="0"/>
              </a:rPr>
              <a:t>             s1 &lt;&gt; s2 =&gt; s1 </a:t>
            </a:r>
            <a:r>
              <a:rPr lang="en-US" sz="1969" b="1" dirty="0">
                <a:latin typeface="Courier New" pitchFamily="49" charset="0"/>
              </a:rPr>
              <a:t>inter</a:t>
            </a:r>
            <a:r>
              <a:rPr lang="en-US" sz="1969" dirty="0">
                <a:latin typeface="Courier New" pitchFamily="49" charset="0"/>
              </a:rPr>
              <a:t> s2 = {}</a:t>
            </a:r>
          </a:p>
        </p:txBody>
      </p:sp>
    </p:spTree>
    <p:extLst>
      <p:ext uri="{BB962C8B-B14F-4D97-AF65-F5344CB8AC3E}">
        <p14:creationId xmlns:p14="http://schemas.microsoft.com/office/powerpoint/2010/main" val="18704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Unordered collections of elements</a:t>
            </a:r>
          </a:p>
          <a:p>
            <a:r>
              <a:rPr lang="en-GB" dirty="0"/>
              <a:t>One copy of each element</a:t>
            </a:r>
          </a:p>
          <a:p>
            <a:r>
              <a:rPr lang="en-GB" dirty="0"/>
              <a:t>The elements themselves can any type</a:t>
            </a:r>
          </a:p>
          <a:p>
            <a:r>
              <a:rPr lang="en-GB" dirty="0">
                <a:cs typeface="Courier New" pitchFamily="49" charset="0"/>
              </a:rPr>
              <a:t>e.g. </a:t>
            </a:r>
          </a:p>
          <a:p>
            <a:pPr lvl="1"/>
            <a:r>
              <a:rPr lang="en-GB" sz="1800" b="1" dirty="0">
                <a:latin typeface="Courier New" pitchFamily="49" charset="0"/>
                <a:cs typeface="Courier New" pitchFamily="49" charset="0"/>
              </a:rPr>
              <a:t>set of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GB" sz="18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sz="1800" dirty="0">
                <a:latin typeface="Courier New" pitchFamily="49" charset="0"/>
                <a:cs typeface="Courier New" pitchFamily="49" charset="0"/>
              </a:rPr>
              <a:t>{1,5,8,3}</a:t>
            </a:r>
            <a:r>
              <a:rPr lang="en-GB" sz="1800" dirty="0">
                <a:cs typeface="Courier New" pitchFamily="49" charset="0"/>
              </a:rPr>
              <a:t>; </a:t>
            </a:r>
          </a:p>
          <a:p>
            <a:pPr lvl="1"/>
            <a:r>
              <a:rPr lang="en-GB" sz="1800" dirty="0">
                <a:latin typeface="Courier New" pitchFamily="49" charset="0"/>
                <a:cs typeface="Courier New" pitchFamily="49" charset="0"/>
              </a:rPr>
              <a:t>{}</a:t>
            </a:r>
          </a:p>
          <a:p>
            <a:endParaRPr lang="en-GB" dirty="0"/>
          </a:p>
        </p:txBody>
      </p:sp>
      <p:sp>
        <p:nvSpPr>
          <p:cNvPr id="3" name="Pladsholder til slide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8</a:t>
            </a:fld>
            <a:endParaRPr lang="da-DK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Types</a:t>
            </a:r>
          </a:p>
        </p:txBody>
      </p:sp>
    </p:spTree>
    <p:extLst>
      <p:ext uri="{BB962C8B-B14F-4D97-AF65-F5344CB8AC3E}">
        <p14:creationId xmlns:p14="http://schemas.microsoft.com/office/powerpoint/2010/main" val="211963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00">
        <p:fade/>
      </p:transition>
    </mc:Choice>
    <mc:Fallback xmlns="">
      <p:transition spd="med" advTm="7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9</a:t>
            </a:fld>
            <a:endParaRPr lang="da-DK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 of Set Operators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95536" y="1528339"/>
            <a:ext cx="8352928" cy="42409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82058" tIns="41029" rIns="82058" bIns="41029">
            <a:spAutoFit/>
          </a:bodyPr>
          <a:lstStyle>
            <a:lvl1pPr defTabSz="2200275" eaLnBrk="0" hangingPunct="0">
              <a:tabLst>
                <a:tab pos="2200275" algn="l"/>
                <a:tab pos="4203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2200275" eaLnBrk="0" hangingPunct="0">
              <a:tabLst>
                <a:tab pos="2200275" algn="l"/>
                <a:tab pos="4203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00275" eaLnBrk="0" hangingPunct="0">
              <a:tabLst>
                <a:tab pos="2200275" algn="l"/>
                <a:tab pos="4203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00275" eaLnBrk="0" hangingPunct="0">
              <a:tabLst>
                <a:tab pos="2200275" algn="l"/>
                <a:tab pos="4203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00275" eaLnBrk="0" hangingPunct="0">
              <a:tabLst>
                <a:tab pos="2200275" algn="l"/>
                <a:tab pos="4203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2200275" eaLnBrk="0" fontAlgn="base" hangingPunct="0">
              <a:spcBef>
                <a:spcPct val="0"/>
              </a:spcBef>
              <a:spcAft>
                <a:spcPct val="0"/>
              </a:spcAft>
              <a:tabLst>
                <a:tab pos="2200275" algn="l"/>
                <a:tab pos="4203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2200275" eaLnBrk="0" fontAlgn="base" hangingPunct="0">
              <a:spcBef>
                <a:spcPct val="0"/>
              </a:spcBef>
              <a:spcAft>
                <a:spcPct val="0"/>
              </a:spcAft>
              <a:tabLst>
                <a:tab pos="2200275" algn="l"/>
                <a:tab pos="4203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2200275" eaLnBrk="0" fontAlgn="base" hangingPunct="0">
              <a:spcBef>
                <a:spcPct val="0"/>
              </a:spcBef>
              <a:spcAft>
                <a:spcPct val="0"/>
              </a:spcAft>
              <a:tabLst>
                <a:tab pos="2200275" algn="l"/>
                <a:tab pos="4203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2200275" eaLnBrk="0" fontAlgn="base" hangingPunct="0">
              <a:spcBef>
                <a:spcPct val="0"/>
              </a:spcBef>
              <a:spcAft>
                <a:spcPct val="0"/>
              </a:spcAft>
              <a:tabLst>
                <a:tab pos="2200275" algn="l"/>
                <a:tab pos="4203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dirty="0">
                <a:latin typeface="Courier New" pitchFamily="49" charset="0"/>
              </a:rPr>
              <a:t>e </a:t>
            </a:r>
            <a:r>
              <a:rPr lang="en-US" sz="1600" b="1" dirty="0">
                <a:latin typeface="Courier New" pitchFamily="49" charset="0"/>
              </a:rPr>
              <a:t>in set</a:t>
            </a:r>
            <a:r>
              <a:rPr lang="en-US" sz="1600" dirty="0">
                <a:latin typeface="Courier New" pitchFamily="49" charset="0"/>
              </a:rPr>
              <a:t> s1</a:t>
            </a:r>
            <a:r>
              <a:rPr lang="en-US" sz="1600" dirty="0"/>
              <a:t>	Membership (</a:t>
            </a:r>
            <a:r>
              <a:rPr lang="en-US" sz="1600" dirty="0">
                <a:sym typeface="Symbol" pitchFamily="18" charset="2"/>
              </a:rPr>
              <a:t></a:t>
            </a:r>
            <a:r>
              <a:rPr lang="en-US" sz="1600" dirty="0"/>
              <a:t>)	  </a:t>
            </a:r>
            <a:r>
              <a:rPr lang="en-US" sz="1600" dirty="0">
                <a:latin typeface="Courier New" pitchFamily="49" charset="0"/>
              </a:rPr>
              <a:t>A * </a:t>
            </a:r>
            <a:r>
              <a:rPr lang="en-US" sz="1600" b="1" dirty="0">
                <a:latin typeface="Courier New" pitchFamily="49" charset="0"/>
              </a:rPr>
              <a:t>set of</a:t>
            </a:r>
            <a:r>
              <a:rPr lang="en-US" sz="1600" dirty="0">
                <a:latin typeface="Courier New" pitchFamily="49" charset="0"/>
              </a:rPr>
              <a:t> A -&gt; </a:t>
            </a:r>
            <a:r>
              <a:rPr lang="en-US" sz="1600" b="1" dirty="0">
                <a:latin typeface="Courier New" pitchFamily="49" charset="0"/>
              </a:rPr>
              <a:t>bool</a:t>
            </a:r>
            <a:endParaRPr lang="en-US" sz="1600" b="1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dirty="0">
                <a:latin typeface="Courier New" pitchFamily="49" charset="0"/>
              </a:rPr>
              <a:t>e </a:t>
            </a:r>
            <a:r>
              <a:rPr lang="en-US" sz="1600" b="1" dirty="0">
                <a:latin typeface="Courier New" pitchFamily="49" charset="0"/>
              </a:rPr>
              <a:t>not in set</a:t>
            </a:r>
            <a:r>
              <a:rPr lang="en-US" sz="1600" dirty="0">
                <a:latin typeface="Courier New" pitchFamily="49" charset="0"/>
              </a:rPr>
              <a:t> s1	</a:t>
            </a:r>
            <a:r>
              <a:rPr lang="en-US" sz="1600" dirty="0"/>
              <a:t>Not membership (</a:t>
            </a:r>
            <a:r>
              <a:rPr lang="en-US" sz="1600" dirty="0">
                <a:sym typeface="Symbol" pitchFamily="18" charset="2"/>
              </a:rPr>
              <a:t></a:t>
            </a:r>
            <a:r>
              <a:rPr lang="en-US" sz="1600" dirty="0"/>
              <a:t>)     </a:t>
            </a:r>
            <a:r>
              <a:rPr lang="en-US" sz="1600" dirty="0">
                <a:latin typeface="Courier New" pitchFamily="49" charset="0"/>
              </a:rPr>
              <a:t>A * </a:t>
            </a:r>
            <a:r>
              <a:rPr lang="en-US" sz="1600" b="1" dirty="0">
                <a:latin typeface="Courier New" pitchFamily="49" charset="0"/>
              </a:rPr>
              <a:t>set of</a:t>
            </a:r>
            <a:r>
              <a:rPr lang="en-US" sz="1600" dirty="0">
                <a:latin typeface="Courier New" pitchFamily="49" charset="0"/>
              </a:rPr>
              <a:t> A -&gt; </a:t>
            </a:r>
            <a:r>
              <a:rPr lang="en-US" sz="1600" b="1" dirty="0">
                <a:latin typeface="Courier New" pitchFamily="49" charset="0"/>
              </a:rPr>
              <a:t>bool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dirty="0">
                <a:latin typeface="Courier New" pitchFamily="49" charset="0"/>
              </a:rPr>
              <a:t>s1 </a:t>
            </a:r>
            <a:r>
              <a:rPr lang="en-US" sz="1600" b="1" dirty="0">
                <a:latin typeface="Courier New" pitchFamily="49" charset="0"/>
              </a:rPr>
              <a:t>union</a:t>
            </a:r>
            <a:r>
              <a:rPr lang="en-US" sz="1600" dirty="0">
                <a:latin typeface="Courier New" pitchFamily="49" charset="0"/>
              </a:rPr>
              <a:t> s2</a:t>
            </a:r>
            <a:r>
              <a:rPr lang="en-US" sz="1600" dirty="0"/>
              <a:t>	Union (</a:t>
            </a:r>
            <a:r>
              <a:rPr lang="da-DK" sz="1600" dirty="0">
                <a:sym typeface="Symbol" pitchFamily="18" charset="2"/>
              </a:rPr>
              <a:t>)</a:t>
            </a:r>
            <a:r>
              <a:rPr lang="en-US" sz="1600" dirty="0"/>
              <a:t>	  </a:t>
            </a:r>
            <a:r>
              <a:rPr lang="en-US" sz="1600" b="1" dirty="0">
                <a:latin typeface="Courier New" pitchFamily="49" charset="0"/>
              </a:rPr>
              <a:t>set of</a:t>
            </a:r>
            <a:r>
              <a:rPr lang="en-US" sz="1600" dirty="0">
                <a:latin typeface="Courier New" pitchFamily="49" charset="0"/>
              </a:rPr>
              <a:t> A * </a:t>
            </a:r>
            <a:r>
              <a:rPr lang="en-US" sz="1600" b="1" dirty="0">
                <a:latin typeface="Courier New" pitchFamily="49" charset="0"/>
              </a:rPr>
              <a:t>set of</a:t>
            </a:r>
            <a:r>
              <a:rPr lang="en-US" sz="1600" dirty="0">
                <a:latin typeface="Courier New" pitchFamily="49" charset="0"/>
              </a:rPr>
              <a:t> A -&gt; </a:t>
            </a:r>
            <a:r>
              <a:rPr lang="en-US" sz="1600" b="1" dirty="0">
                <a:latin typeface="Courier New" pitchFamily="49" charset="0"/>
              </a:rPr>
              <a:t>set of</a:t>
            </a:r>
            <a:r>
              <a:rPr lang="en-US" sz="1600" dirty="0">
                <a:latin typeface="Courier New" pitchFamily="49" charset="0"/>
              </a:rPr>
              <a:t> A</a:t>
            </a:r>
            <a:endParaRPr lang="en-US" sz="16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dirty="0">
                <a:latin typeface="Courier New" pitchFamily="49" charset="0"/>
              </a:rPr>
              <a:t>s1 </a:t>
            </a:r>
            <a:r>
              <a:rPr lang="en-US" sz="1600" b="1" dirty="0">
                <a:latin typeface="Courier New" pitchFamily="49" charset="0"/>
              </a:rPr>
              <a:t>inter</a:t>
            </a:r>
            <a:r>
              <a:rPr lang="en-US" sz="1600" dirty="0">
                <a:latin typeface="Courier New" pitchFamily="49" charset="0"/>
              </a:rPr>
              <a:t> s2</a:t>
            </a:r>
            <a:r>
              <a:rPr lang="en-US" sz="1600" dirty="0"/>
              <a:t>	Intersection (</a:t>
            </a:r>
            <a:r>
              <a:rPr lang="da-DK" sz="1600" dirty="0">
                <a:sym typeface="Symbol" pitchFamily="18" charset="2"/>
              </a:rPr>
              <a:t>)</a:t>
            </a:r>
            <a:r>
              <a:rPr lang="en-US" sz="1600" dirty="0"/>
              <a:t>	  </a:t>
            </a:r>
            <a:r>
              <a:rPr lang="en-US" sz="1600" b="1" dirty="0">
                <a:latin typeface="Courier New" pitchFamily="49" charset="0"/>
              </a:rPr>
              <a:t>set of</a:t>
            </a:r>
            <a:r>
              <a:rPr lang="en-US" sz="1600" dirty="0">
                <a:latin typeface="Courier New" pitchFamily="49" charset="0"/>
              </a:rPr>
              <a:t> A * </a:t>
            </a:r>
            <a:r>
              <a:rPr lang="en-US" sz="1600" b="1" dirty="0">
                <a:latin typeface="Courier New" pitchFamily="49" charset="0"/>
              </a:rPr>
              <a:t>set of</a:t>
            </a:r>
            <a:r>
              <a:rPr lang="en-US" sz="1600" dirty="0">
                <a:latin typeface="Courier New" pitchFamily="49" charset="0"/>
              </a:rPr>
              <a:t> A -&gt; </a:t>
            </a:r>
            <a:r>
              <a:rPr lang="en-US" sz="1600" b="1" dirty="0">
                <a:latin typeface="Courier New" pitchFamily="49" charset="0"/>
              </a:rPr>
              <a:t>set of</a:t>
            </a:r>
            <a:r>
              <a:rPr lang="en-US" sz="1600" dirty="0">
                <a:latin typeface="Courier New" pitchFamily="49" charset="0"/>
              </a:rPr>
              <a:t> A</a:t>
            </a:r>
            <a:endParaRPr lang="en-US" sz="16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dirty="0">
                <a:latin typeface="Courier New" pitchFamily="49" charset="0"/>
              </a:rPr>
              <a:t>s1 \ s2</a:t>
            </a:r>
            <a:r>
              <a:rPr lang="en-US" sz="1600" dirty="0"/>
              <a:t>	Difference (\)	  </a:t>
            </a:r>
            <a:r>
              <a:rPr lang="en-US" sz="1600" b="1" dirty="0">
                <a:latin typeface="Courier New" pitchFamily="49" charset="0"/>
              </a:rPr>
              <a:t>set of</a:t>
            </a:r>
            <a:r>
              <a:rPr lang="en-US" sz="1600" dirty="0">
                <a:latin typeface="Courier New" pitchFamily="49" charset="0"/>
              </a:rPr>
              <a:t> A * </a:t>
            </a:r>
            <a:r>
              <a:rPr lang="en-US" sz="1600" b="1" dirty="0">
                <a:latin typeface="Courier New" pitchFamily="49" charset="0"/>
              </a:rPr>
              <a:t>set of</a:t>
            </a:r>
            <a:r>
              <a:rPr lang="en-US" sz="1600" dirty="0">
                <a:latin typeface="Courier New" pitchFamily="49" charset="0"/>
              </a:rPr>
              <a:t> A -&gt; </a:t>
            </a:r>
            <a:r>
              <a:rPr lang="en-US" sz="1600" b="1" dirty="0">
                <a:latin typeface="Courier New" pitchFamily="49" charset="0"/>
              </a:rPr>
              <a:t>set of</a:t>
            </a:r>
            <a:r>
              <a:rPr lang="en-US" sz="1600" dirty="0">
                <a:latin typeface="Courier New" pitchFamily="49" charset="0"/>
              </a:rPr>
              <a:t> A</a:t>
            </a:r>
            <a:endParaRPr lang="en-US" sz="16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dirty="0">
                <a:latin typeface="Courier New" pitchFamily="49" charset="0"/>
              </a:rPr>
              <a:t>s1 </a:t>
            </a:r>
            <a:r>
              <a:rPr lang="en-US" sz="1600" b="1" dirty="0">
                <a:latin typeface="Courier New" pitchFamily="49" charset="0"/>
              </a:rPr>
              <a:t>subset</a:t>
            </a:r>
            <a:r>
              <a:rPr lang="en-US" sz="1600" dirty="0">
                <a:latin typeface="Courier New" pitchFamily="49" charset="0"/>
              </a:rPr>
              <a:t> s2</a:t>
            </a:r>
            <a:r>
              <a:rPr lang="en-US" sz="1600" dirty="0"/>
              <a:t>	Subset (</a:t>
            </a:r>
            <a:r>
              <a:rPr lang="da-DK" sz="1600" dirty="0">
                <a:sym typeface="Symbol" pitchFamily="18" charset="2"/>
              </a:rPr>
              <a:t></a:t>
            </a:r>
            <a:r>
              <a:rPr lang="da-DK" sz="1600" dirty="0"/>
              <a:t>)</a:t>
            </a:r>
            <a:r>
              <a:rPr lang="en-US" sz="1600" dirty="0"/>
              <a:t>	  </a:t>
            </a:r>
            <a:r>
              <a:rPr lang="en-US" sz="1600" b="1" dirty="0">
                <a:latin typeface="Courier New" pitchFamily="49" charset="0"/>
              </a:rPr>
              <a:t>set of</a:t>
            </a:r>
            <a:r>
              <a:rPr lang="en-US" sz="1600" dirty="0">
                <a:latin typeface="Courier New" pitchFamily="49" charset="0"/>
              </a:rPr>
              <a:t> A * </a:t>
            </a:r>
            <a:r>
              <a:rPr lang="en-US" sz="1600" b="1" dirty="0">
                <a:latin typeface="Courier New" pitchFamily="49" charset="0"/>
              </a:rPr>
              <a:t>set of</a:t>
            </a:r>
            <a:r>
              <a:rPr lang="en-US" sz="1600" dirty="0">
                <a:latin typeface="Courier New" pitchFamily="49" charset="0"/>
              </a:rPr>
              <a:t> A -&gt; </a:t>
            </a:r>
            <a:r>
              <a:rPr lang="en-US" sz="1600" b="1" dirty="0" err="1">
                <a:latin typeface="Courier New" pitchFamily="49" charset="0"/>
              </a:rPr>
              <a:t>bool</a:t>
            </a: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dirty="0">
                <a:latin typeface="Courier New" pitchFamily="49" charset="0"/>
              </a:rPr>
              <a:t>s1 </a:t>
            </a:r>
            <a:r>
              <a:rPr lang="en-US" sz="1600" b="1" dirty="0" err="1">
                <a:latin typeface="Courier New" pitchFamily="49" charset="0"/>
              </a:rPr>
              <a:t>psubset</a:t>
            </a:r>
            <a:r>
              <a:rPr lang="en-US" sz="1600" dirty="0">
                <a:latin typeface="Courier New" pitchFamily="49" charset="0"/>
              </a:rPr>
              <a:t> s2</a:t>
            </a:r>
            <a:r>
              <a:rPr lang="en-US" sz="1600" dirty="0"/>
              <a:t>	Proper subset (</a:t>
            </a:r>
            <a:r>
              <a:rPr lang="da-DK" sz="1600" dirty="0">
                <a:sym typeface="Symbol" pitchFamily="18" charset="2"/>
              </a:rPr>
              <a:t>)</a:t>
            </a:r>
            <a:r>
              <a:rPr lang="en-US" sz="1600" dirty="0"/>
              <a:t>	  </a:t>
            </a:r>
            <a:r>
              <a:rPr lang="en-US" sz="1600" b="1" dirty="0">
                <a:latin typeface="Courier New" pitchFamily="49" charset="0"/>
              </a:rPr>
              <a:t>set of</a:t>
            </a:r>
            <a:r>
              <a:rPr lang="en-US" sz="1600" dirty="0">
                <a:latin typeface="Courier New" pitchFamily="49" charset="0"/>
              </a:rPr>
              <a:t> A * </a:t>
            </a:r>
            <a:r>
              <a:rPr lang="en-US" sz="1600" b="1" dirty="0">
                <a:latin typeface="Courier New" pitchFamily="49" charset="0"/>
              </a:rPr>
              <a:t>set of</a:t>
            </a:r>
            <a:r>
              <a:rPr lang="en-US" sz="1600" dirty="0">
                <a:latin typeface="Courier New" pitchFamily="49" charset="0"/>
              </a:rPr>
              <a:t> A -&gt; </a:t>
            </a:r>
            <a:r>
              <a:rPr lang="en-US" sz="1600" b="1" dirty="0" err="1">
                <a:latin typeface="Courier New" pitchFamily="49" charset="0"/>
              </a:rPr>
              <a:t>bool</a:t>
            </a: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dirty="0">
                <a:latin typeface="Courier New" pitchFamily="49" charset="0"/>
              </a:rPr>
              <a:t>s1 = s2</a:t>
            </a:r>
            <a:r>
              <a:rPr lang="en-US" sz="1600" dirty="0"/>
              <a:t>	Equality (=)	  </a:t>
            </a:r>
            <a:r>
              <a:rPr lang="en-US" sz="1600" b="1" dirty="0">
                <a:latin typeface="Courier New" pitchFamily="49" charset="0"/>
              </a:rPr>
              <a:t>set of</a:t>
            </a:r>
            <a:r>
              <a:rPr lang="en-US" sz="1600" dirty="0">
                <a:latin typeface="Courier New" pitchFamily="49" charset="0"/>
              </a:rPr>
              <a:t> A * </a:t>
            </a:r>
            <a:r>
              <a:rPr lang="en-US" sz="1600" b="1" dirty="0">
                <a:latin typeface="Courier New" pitchFamily="49" charset="0"/>
              </a:rPr>
              <a:t>set of</a:t>
            </a:r>
            <a:r>
              <a:rPr lang="en-US" sz="1600" dirty="0">
                <a:latin typeface="Courier New" pitchFamily="49" charset="0"/>
              </a:rPr>
              <a:t> A -&gt; </a:t>
            </a:r>
            <a:r>
              <a:rPr lang="en-US" sz="1600" b="1" dirty="0" err="1">
                <a:latin typeface="Courier New" pitchFamily="49" charset="0"/>
              </a:rPr>
              <a:t>bool</a:t>
            </a: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dirty="0">
                <a:latin typeface="Courier New" pitchFamily="49" charset="0"/>
              </a:rPr>
              <a:t>s1 &lt;&gt; s2</a:t>
            </a:r>
            <a:r>
              <a:rPr lang="en-US" sz="1600" dirty="0"/>
              <a:t>	Inequality (</a:t>
            </a:r>
            <a:r>
              <a:rPr lang="en-US" sz="1600" dirty="0">
                <a:cs typeface="Arial" charset="0"/>
              </a:rPr>
              <a:t>≠)</a:t>
            </a:r>
            <a:r>
              <a:rPr lang="en-US" sz="1600" dirty="0"/>
              <a:t>	  </a:t>
            </a:r>
            <a:r>
              <a:rPr lang="en-US" sz="1600" b="1" dirty="0">
                <a:latin typeface="Courier New" pitchFamily="49" charset="0"/>
              </a:rPr>
              <a:t>set of</a:t>
            </a:r>
            <a:r>
              <a:rPr lang="en-US" sz="1600" dirty="0">
                <a:latin typeface="Courier New" pitchFamily="49" charset="0"/>
              </a:rPr>
              <a:t> A * </a:t>
            </a:r>
            <a:r>
              <a:rPr lang="en-US" sz="1600" b="1" dirty="0">
                <a:latin typeface="Courier New" pitchFamily="49" charset="0"/>
              </a:rPr>
              <a:t>set of</a:t>
            </a:r>
            <a:r>
              <a:rPr lang="en-US" sz="1600" dirty="0">
                <a:latin typeface="Courier New" pitchFamily="49" charset="0"/>
              </a:rPr>
              <a:t> A -&gt; </a:t>
            </a:r>
            <a:r>
              <a:rPr lang="en-US" sz="1600" b="1" dirty="0" err="1">
                <a:latin typeface="Courier New" pitchFamily="49" charset="0"/>
              </a:rPr>
              <a:t>bool</a:t>
            </a: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card</a:t>
            </a:r>
            <a:r>
              <a:rPr lang="en-US" sz="1600" dirty="0">
                <a:latin typeface="Courier New" pitchFamily="49" charset="0"/>
              </a:rPr>
              <a:t> s1</a:t>
            </a:r>
            <a:r>
              <a:rPr lang="en-US" sz="1600" dirty="0"/>
              <a:t>	Cardinality 	  </a:t>
            </a:r>
            <a:r>
              <a:rPr lang="en-US" sz="1600" b="1" dirty="0">
                <a:latin typeface="Courier New" pitchFamily="49" charset="0"/>
              </a:rPr>
              <a:t>set of</a:t>
            </a:r>
            <a:r>
              <a:rPr lang="en-US" sz="1600" dirty="0">
                <a:latin typeface="Courier New" pitchFamily="49" charset="0"/>
              </a:rPr>
              <a:t> A -&gt; </a:t>
            </a:r>
            <a:r>
              <a:rPr lang="en-US" sz="1600" b="1" dirty="0" err="1">
                <a:latin typeface="Courier New" pitchFamily="49" charset="0"/>
              </a:rPr>
              <a:t>nat</a:t>
            </a: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dunion</a:t>
            </a:r>
            <a:r>
              <a:rPr lang="en-US" sz="1600" dirty="0">
                <a:latin typeface="Courier New" pitchFamily="49" charset="0"/>
              </a:rPr>
              <a:t> s1</a:t>
            </a:r>
            <a:r>
              <a:rPr lang="en-US" sz="1600" dirty="0"/>
              <a:t>	Distr. Union (</a:t>
            </a:r>
            <a:r>
              <a:rPr lang="da-DK" sz="1000" dirty="0">
                <a:sym typeface="Symbol" pitchFamily="18" charset="2"/>
              </a:rPr>
              <a:t></a:t>
            </a:r>
            <a:r>
              <a:rPr lang="da-DK" sz="1600" dirty="0">
                <a:sym typeface="Symbol" pitchFamily="18" charset="2"/>
              </a:rPr>
              <a:t>)</a:t>
            </a:r>
            <a:r>
              <a:rPr lang="en-US" sz="1600" dirty="0"/>
              <a:t>	  </a:t>
            </a:r>
            <a:r>
              <a:rPr lang="en-US" sz="1600" b="1" dirty="0">
                <a:latin typeface="Courier New" pitchFamily="49" charset="0"/>
              </a:rPr>
              <a:t>set of set of</a:t>
            </a:r>
            <a:r>
              <a:rPr lang="en-US" sz="1600" dirty="0">
                <a:latin typeface="Courier New" pitchFamily="49" charset="0"/>
              </a:rPr>
              <a:t> A -&gt; </a:t>
            </a:r>
            <a:r>
              <a:rPr lang="en-US" sz="1600" b="1" dirty="0">
                <a:latin typeface="Courier New" pitchFamily="49" charset="0"/>
              </a:rPr>
              <a:t>set of</a:t>
            </a:r>
            <a:r>
              <a:rPr lang="en-US" sz="1600" dirty="0">
                <a:latin typeface="Courier New" pitchFamily="49" charset="0"/>
              </a:rPr>
              <a:t> A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dinter</a:t>
            </a:r>
            <a:r>
              <a:rPr lang="en-US" sz="1600" dirty="0">
                <a:latin typeface="Courier New" pitchFamily="49" charset="0"/>
              </a:rPr>
              <a:t> s1</a:t>
            </a:r>
            <a:r>
              <a:rPr lang="en-US" sz="1600" dirty="0"/>
              <a:t>	Distr. Intersection (</a:t>
            </a:r>
            <a:r>
              <a:rPr lang="da-DK" sz="1000" dirty="0">
                <a:sym typeface="Symbol" pitchFamily="18" charset="2"/>
              </a:rPr>
              <a:t></a:t>
            </a:r>
            <a:r>
              <a:rPr lang="da-DK" sz="1600" dirty="0">
                <a:sym typeface="Symbol" pitchFamily="18" charset="2"/>
              </a:rPr>
              <a:t>)</a:t>
            </a:r>
            <a:r>
              <a:rPr lang="en-US" sz="1600" dirty="0"/>
              <a:t> 	  </a:t>
            </a:r>
            <a:r>
              <a:rPr lang="en-US" sz="1600" b="1" dirty="0">
                <a:latin typeface="Courier New" pitchFamily="49" charset="0"/>
              </a:rPr>
              <a:t>set1 of set of</a:t>
            </a:r>
            <a:r>
              <a:rPr lang="en-US" sz="1600" dirty="0">
                <a:latin typeface="Courier New" pitchFamily="49" charset="0"/>
              </a:rPr>
              <a:t> A -&gt; </a:t>
            </a:r>
            <a:r>
              <a:rPr lang="en-US" sz="1600" b="1" dirty="0">
                <a:latin typeface="Courier New" pitchFamily="49" charset="0"/>
              </a:rPr>
              <a:t>set1 of</a:t>
            </a:r>
            <a:r>
              <a:rPr lang="en-US" sz="1600" dirty="0">
                <a:latin typeface="Courier New" pitchFamily="49" charset="0"/>
              </a:rPr>
              <a:t> A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power</a:t>
            </a:r>
            <a:r>
              <a:rPr lang="en-US" sz="1600" dirty="0">
                <a:latin typeface="Courier New" pitchFamily="49" charset="0"/>
              </a:rPr>
              <a:t> s1</a:t>
            </a:r>
            <a:r>
              <a:rPr lang="en-US" sz="1600" dirty="0"/>
              <a:t>	Finite power set (</a:t>
            </a:r>
            <a:r>
              <a:rPr lang="en-US" sz="1600" dirty="0">
                <a:latin typeface="Colonna MT" pitchFamily="82" charset="0"/>
                <a:sym typeface="Symbol" pitchFamily="18" charset="2"/>
              </a:rPr>
              <a:t>P</a:t>
            </a:r>
            <a:r>
              <a:rPr lang="en-US" sz="1600" dirty="0"/>
              <a:t>)	  </a:t>
            </a:r>
            <a:r>
              <a:rPr lang="en-US" sz="1600" b="1" dirty="0">
                <a:latin typeface="Courier New" pitchFamily="49" charset="0"/>
              </a:rPr>
              <a:t>set of</a:t>
            </a:r>
            <a:r>
              <a:rPr lang="en-US" sz="1600" dirty="0">
                <a:latin typeface="Courier New" pitchFamily="49" charset="0"/>
              </a:rPr>
              <a:t> A -&gt; </a:t>
            </a:r>
            <a:r>
              <a:rPr lang="en-US" sz="1600" b="1" dirty="0">
                <a:latin typeface="Courier New" pitchFamily="49" charset="0"/>
              </a:rPr>
              <a:t>set of set of</a:t>
            </a:r>
            <a:r>
              <a:rPr lang="en-US" sz="1600" dirty="0">
                <a:latin typeface="Courier New" pitchFamily="49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193328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O-CPS Template">
  <a:themeElements>
    <a:clrScheme name="Custom 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15330</TotalTime>
  <Words>2485</Words>
  <Application>Microsoft Macintosh PowerPoint</Application>
  <PresentationFormat>On-screen Show (4:3)</PresentationFormat>
  <Paragraphs>726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Calibri Light</vt:lpstr>
      <vt:lpstr>Colonna MT</vt:lpstr>
      <vt:lpstr>Courier New</vt:lpstr>
      <vt:lpstr>Eurostile ExtendedTwo</vt:lpstr>
      <vt:lpstr>Gill Sans</vt:lpstr>
      <vt:lpstr>Symbol</vt:lpstr>
      <vt:lpstr>INTO-CPS Template</vt:lpstr>
      <vt:lpstr>Custom Design</vt:lpstr>
      <vt:lpstr>VDM Tutorial</vt:lpstr>
      <vt:lpstr>VDM Background</vt:lpstr>
      <vt:lpstr>VDM (Vienna Development Method)</vt:lpstr>
      <vt:lpstr>VDM-SL Module Outline</vt:lpstr>
      <vt:lpstr>VDM++ Class Outline</vt:lpstr>
      <vt:lpstr>Data Types</vt:lpstr>
      <vt:lpstr>Type Invariants</vt:lpstr>
      <vt:lpstr>Set Types</vt:lpstr>
      <vt:lpstr>Overview of Set Operators</vt:lpstr>
      <vt:lpstr>Sequence Types</vt:lpstr>
      <vt:lpstr>Overview of Sequence Operators</vt:lpstr>
      <vt:lpstr>Mapping Types</vt:lpstr>
      <vt:lpstr>Overview of Mapping Operators</vt:lpstr>
      <vt:lpstr>Specifying Behaviour</vt:lpstr>
      <vt:lpstr>A Simple Controller Class</vt:lpstr>
      <vt:lpstr>Instance Variables</vt:lpstr>
      <vt:lpstr>Functions</vt:lpstr>
      <vt:lpstr>Operations</vt:lpstr>
      <vt:lpstr>Values</vt:lpstr>
      <vt:lpstr>Threads</vt:lpstr>
      <vt:lpstr>The HardwareInterface Class</vt:lpstr>
      <vt:lpstr>The System Class</vt:lpstr>
      <vt:lpstr>The World Class</vt:lpstr>
      <vt:lpstr>Concurrency</vt:lpstr>
      <vt:lpstr>VDM-RT Features (1)</vt:lpstr>
      <vt:lpstr>VDM-RT Features (2)</vt:lpstr>
      <vt:lpstr>DE-first Modelling</vt:lpstr>
      <vt:lpstr>Approximating CT Behaviour</vt:lpstr>
      <vt:lpstr>The Overture Tool</vt:lpstr>
      <vt:lpstr>Overview of the Tool Features (1)</vt:lpstr>
      <vt:lpstr>Overview of the Tool Features (2)</vt:lpstr>
      <vt:lpstr>Combining VDM with Executable Code</vt:lpstr>
      <vt:lpstr>Visualising a VDM model</vt:lpstr>
      <vt:lpstr>VDM-RT trace viewer</vt:lpstr>
      <vt:lpstr>Functional Mockup Units (FMUs)</vt:lpstr>
    </vt:vector>
  </TitlesOfParts>
  <Company>Newcastle University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Presentation</dc:title>
  <dc:creator>Ken</dc:creator>
  <cp:lastModifiedBy>Microsoft Office-bruger</cp:lastModifiedBy>
  <cp:revision>194</cp:revision>
  <cp:lastPrinted>2016-03-20T16:30:39Z</cp:lastPrinted>
  <dcterms:created xsi:type="dcterms:W3CDTF">2014-11-11T18:47:23Z</dcterms:created>
  <dcterms:modified xsi:type="dcterms:W3CDTF">2018-02-28T19:39:46Z</dcterms:modified>
</cp:coreProperties>
</file>