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</p:sldMasterIdLst>
  <p:notesMasterIdLst>
    <p:notesMasterId r:id="rId35"/>
  </p:notesMasterIdLst>
  <p:handoutMasterIdLst>
    <p:handoutMasterId r:id="rId36"/>
  </p:handoutMasterIdLst>
  <p:sldIdLst>
    <p:sldId id="265" r:id="rId3"/>
    <p:sldId id="299" r:id="rId4"/>
    <p:sldId id="258" r:id="rId5"/>
    <p:sldId id="264" r:id="rId6"/>
    <p:sldId id="267" r:id="rId7"/>
    <p:sldId id="269" r:id="rId8"/>
    <p:sldId id="302" r:id="rId9"/>
    <p:sldId id="282" r:id="rId10"/>
    <p:sldId id="295" r:id="rId11"/>
    <p:sldId id="283" r:id="rId12"/>
    <p:sldId id="270" r:id="rId13"/>
    <p:sldId id="280" r:id="rId14"/>
    <p:sldId id="281" r:id="rId15"/>
    <p:sldId id="300" r:id="rId16"/>
    <p:sldId id="279" r:id="rId17"/>
    <p:sldId id="287" r:id="rId18"/>
    <p:sldId id="271" r:id="rId19"/>
    <p:sldId id="298" r:id="rId20"/>
    <p:sldId id="288" r:id="rId21"/>
    <p:sldId id="273" r:id="rId22"/>
    <p:sldId id="276" r:id="rId23"/>
    <p:sldId id="272" r:id="rId24"/>
    <p:sldId id="297" r:id="rId25"/>
    <p:sldId id="275" r:id="rId26"/>
    <p:sldId id="290" r:id="rId27"/>
    <p:sldId id="296" r:id="rId28"/>
    <p:sldId id="292" r:id="rId29"/>
    <p:sldId id="293" r:id="rId30"/>
    <p:sldId id="301" r:id="rId31"/>
    <p:sldId id="263" r:id="rId32"/>
    <p:sldId id="268" r:id="rId33"/>
    <p:sldId id="294" r:id="rId34"/>
  </p:sldIdLst>
  <p:sldSz cx="10058400" cy="7543800"/>
  <p:notesSz cx="6996113" cy="9282113"/>
  <p:custDataLst>
    <p:tags r:id="rId37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GB" kern="1200">
        <a:solidFill>
          <a:schemeClr val="tx1"/>
        </a:solidFill>
        <a:latin typeface="Frutiger 55 Roman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5"/>
            <p14:sldId id="299"/>
          </p14:sldIdLst>
        </p14:section>
        <p14:section name="Case" id="{B84B32C3-02CE-4382-A6AF-5E9B2CF4795D}">
          <p14:sldIdLst>
            <p14:sldId id="258"/>
            <p14:sldId id="264"/>
            <p14:sldId id="267"/>
          </p14:sldIdLst>
        </p14:section>
        <p14:section name="Background" id="{DB35012D-E7F9-4A78-8CD6-D977B33866C8}">
          <p14:sldIdLst>
            <p14:sldId id="269"/>
            <p14:sldId id="302"/>
            <p14:sldId id="282"/>
            <p14:sldId id="295"/>
            <p14:sldId id="283"/>
          </p14:sldIdLst>
        </p14:section>
        <p14:section name="Exposure at Default" id="{9F959275-CD0B-40FD-9A49-350A2B703E4D}">
          <p14:sldIdLst>
            <p14:sldId id="270"/>
            <p14:sldId id="280"/>
            <p14:sldId id="281"/>
            <p14:sldId id="300"/>
            <p14:sldId id="279"/>
            <p14:sldId id="287"/>
          </p14:sldIdLst>
        </p14:section>
        <p14:section name="Credit Risk" id="{C5ADCE93-1530-4447-B6ED-B1268FB684C7}">
          <p14:sldIdLst>
            <p14:sldId id="271"/>
            <p14:sldId id="298"/>
            <p14:sldId id="288"/>
          </p14:sldIdLst>
        </p14:section>
        <p14:section name="Financial derivatives" id="{2AB24F4D-F551-422A-8B7E-26EAC8FDBB11}">
          <p14:sldIdLst>
            <p14:sldId id="273"/>
            <p14:sldId id="276"/>
          </p14:sldIdLst>
        </p14:section>
        <p14:section name="Input data" id="{58711A75-4373-42AA-9391-54E7B14B3814}">
          <p14:sldIdLst>
            <p14:sldId id="272"/>
            <p14:sldId id="297"/>
            <p14:sldId id="275"/>
          </p14:sldIdLst>
        </p14:section>
        <p14:section name="Timeline proposal" id="{0CD396A5-C455-4922-BA60-607DAE575047}">
          <p14:sldIdLst>
            <p14:sldId id="290"/>
            <p14:sldId id="296"/>
          </p14:sldIdLst>
        </p14:section>
        <p14:section name="Grading" id="{54B9566A-079D-424E-9EBC-EE19E114F34F}">
          <p14:sldIdLst>
            <p14:sldId id="292"/>
            <p14:sldId id="293"/>
            <p14:sldId id="301"/>
          </p14:sldIdLst>
        </p14:section>
        <p14:section name="Q&amp;A contact" id="{0C18BB5A-D0E1-48EA-A9BF-533F32D6E2B4}">
          <p14:sldIdLst>
            <p14:sldId id="263"/>
            <p14:sldId id="268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79">
          <p15:clr>
            <a:srgbClr val="A4A3A4"/>
          </p15:clr>
        </p15:guide>
        <p15:guide id="2" orient="horz" pos="687">
          <p15:clr>
            <a:srgbClr val="A4A3A4"/>
          </p15:clr>
        </p15:guide>
        <p15:guide id="3" orient="horz" pos="539">
          <p15:clr>
            <a:srgbClr val="A4A3A4"/>
          </p15:clr>
        </p15:guide>
        <p15:guide id="4" orient="horz" pos="343">
          <p15:clr>
            <a:srgbClr val="A4A3A4"/>
          </p15:clr>
        </p15:guide>
        <p15:guide id="5" orient="horz" pos="4164">
          <p15:clr>
            <a:srgbClr val="A4A3A4"/>
          </p15:clr>
        </p15:guide>
        <p15:guide id="6" orient="horz" pos="2559">
          <p15:clr>
            <a:srgbClr val="A4A3A4"/>
          </p15:clr>
        </p15:guide>
        <p15:guide id="7" orient="horz" pos="1176">
          <p15:clr>
            <a:srgbClr val="A4A3A4"/>
          </p15:clr>
        </p15:guide>
        <p15:guide id="8" orient="horz" pos="944">
          <p15:clr>
            <a:srgbClr val="A4A3A4"/>
          </p15:clr>
        </p15:guide>
        <p15:guide id="9" orient="horz" pos="2785">
          <p15:clr>
            <a:srgbClr val="A4A3A4"/>
          </p15:clr>
        </p15:guide>
        <p15:guide id="10" pos="3168">
          <p15:clr>
            <a:srgbClr val="A4A3A4"/>
          </p15:clr>
        </p15:guide>
        <p15:guide id="11" pos="266">
          <p15:clr>
            <a:srgbClr val="A4A3A4"/>
          </p15:clr>
        </p15:guide>
        <p15:guide id="12" pos="6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124" autoAdjust="0"/>
  </p:normalViewPr>
  <p:slideViewPr>
    <p:cSldViewPr snapToGrid="0">
      <p:cViewPr varScale="1">
        <p:scale>
          <a:sx n="100" d="100"/>
          <a:sy n="100" d="100"/>
        </p:scale>
        <p:origin x="1368" y="78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3054" y="-108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INTQuant-Katowice/2018/blob/master/Data/Description.txt" TargetMode="External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hyperlink" Target="mailto:olga.glowka@ubs.com" TargetMode="External"/><Relationship Id="rId1" Type="http://schemas.openxmlformats.org/officeDocument/2006/relationships/hyperlink" Target="mailto:piotr-a.morawski@ubs.com" TargetMode="Externa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Quant-Katowice/2018/blob/master/Data/DataPD.txt" TargetMode="External"/><Relationship Id="rId1" Type="http://schemas.openxmlformats.org/officeDocument/2006/relationships/hyperlink" Target="https://github.com/INTQuant-Katowice/2018/blob/master/Data/Market%20Data.xlsx" TargetMode="External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INTQuant-Katowice/2018/blob/master/Data/Description.txt" TargetMode="External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hyperlink" Target="mailto:olga.glowka@ubs.com" TargetMode="External"/><Relationship Id="rId1" Type="http://schemas.openxmlformats.org/officeDocument/2006/relationships/hyperlink" Target="mailto:piotr-a.morawski@ubs.com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Quant-Katowice/2018/blob/master/Data/DataPD.txt" TargetMode="External"/><Relationship Id="rId1" Type="http://schemas.openxmlformats.org/officeDocument/2006/relationships/hyperlink" Target="https://github.com/INTQuant-Katowice/2018/blob/master/Data/Market%20Data.xls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B5CD2-A230-4D7C-9992-D0007581AF5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347D180-CC80-4DF9-8DD8-59B16C46B145}">
      <dgm:prSet phldrT="[Text]"/>
      <dgm:spPr/>
      <dgm:t>
        <a:bodyPr/>
        <a:lstStyle/>
        <a:p>
          <a:r>
            <a:rPr lang="en-GB" dirty="0"/>
            <a:t>Salzburg Bank (</a:t>
          </a:r>
          <a:r>
            <a:rPr lang="pl-PL" dirty="0"/>
            <a:t>ID</a:t>
          </a:r>
          <a:r>
            <a:rPr lang="en-US" dirty="0"/>
            <a:t> =  484</a:t>
          </a:r>
          <a:r>
            <a:rPr lang="en-GB" dirty="0"/>
            <a:t>)(netted) : </a:t>
          </a:r>
        </a:p>
      </dgm:t>
    </dgm:pt>
    <dgm:pt modelId="{E2F08BF7-9CF4-4340-B405-39F6177B4ACE}" type="parTrans" cxnId="{D5D49F58-0227-4FD1-B7E4-5E5FF1EA8567}">
      <dgm:prSet/>
      <dgm:spPr/>
      <dgm:t>
        <a:bodyPr/>
        <a:lstStyle/>
        <a:p>
          <a:endParaRPr lang="en-GB"/>
        </a:p>
      </dgm:t>
    </dgm:pt>
    <dgm:pt modelId="{6C960F41-2FFE-4532-B0CB-8CB286A81B43}" type="sibTrans" cxnId="{D5D49F58-0227-4FD1-B7E4-5E5FF1EA8567}">
      <dgm:prSet/>
      <dgm:spPr/>
      <dgm:t>
        <a:bodyPr/>
        <a:lstStyle/>
        <a:p>
          <a:endParaRPr lang="en-GB"/>
        </a:p>
      </dgm:t>
    </dgm:pt>
    <dgm:pt modelId="{D5198E7A-672A-459F-8A2D-88C7AA61829E}">
      <dgm:prSet/>
      <dgm:spPr/>
      <dgm:t>
        <a:bodyPr/>
        <a:lstStyle/>
        <a:p>
          <a:r>
            <a:rPr lang="pl-PL" dirty="0"/>
            <a:t>1</a:t>
          </a:r>
          <a:r>
            <a:rPr lang="en-GB" dirty="0"/>
            <a:t>y </a:t>
          </a:r>
          <a:r>
            <a:rPr lang="pl-PL" dirty="0"/>
            <a:t>Call Option on</a:t>
          </a:r>
          <a:r>
            <a:rPr lang="en-GB" dirty="0"/>
            <a:t> </a:t>
          </a:r>
          <a:r>
            <a:rPr lang="pl-PL" dirty="0"/>
            <a:t>SPDRM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95 USD</a:t>
          </a:r>
          <a:endParaRPr lang="en-GB" dirty="0"/>
        </a:p>
      </dgm:t>
    </dgm:pt>
    <dgm:pt modelId="{152FE432-1F88-4D6C-B220-29A4C1ECD0A3}" type="parTrans" cxnId="{28398CC8-0A0E-45A0-8F39-0B215ABF1D41}">
      <dgm:prSet/>
      <dgm:spPr/>
      <dgm:t>
        <a:bodyPr/>
        <a:lstStyle/>
        <a:p>
          <a:endParaRPr lang="en-GB"/>
        </a:p>
      </dgm:t>
    </dgm:pt>
    <dgm:pt modelId="{CACDB53E-5AD4-4769-8651-BBF97C7F2C83}" type="sibTrans" cxnId="{28398CC8-0A0E-45A0-8F39-0B215ABF1D41}">
      <dgm:prSet/>
      <dgm:spPr/>
      <dgm:t>
        <a:bodyPr/>
        <a:lstStyle/>
        <a:p>
          <a:endParaRPr lang="en-GB"/>
        </a:p>
      </dgm:t>
    </dgm:pt>
    <dgm:pt modelId="{7A77EA49-DA7B-4B1F-98D0-921B04AB53AD}">
      <dgm:prSet/>
      <dgm:spPr/>
      <dgm:t>
        <a:bodyPr/>
        <a:lstStyle/>
        <a:p>
          <a:r>
            <a:rPr lang="en-GB" dirty="0"/>
            <a:t>Bank of </a:t>
          </a:r>
          <a:r>
            <a:rPr lang="en-GB" dirty="0" err="1"/>
            <a:t>Cluj</a:t>
          </a:r>
          <a:r>
            <a:rPr lang="en-GB" dirty="0"/>
            <a:t> (</a:t>
          </a:r>
          <a:r>
            <a:rPr lang="pl-PL" dirty="0"/>
            <a:t>ID</a:t>
          </a:r>
          <a:r>
            <a:rPr lang="en-US" dirty="0"/>
            <a:t> =  47</a:t>
          </a:r>
          <a:r>
            <a:rPr lang="en-GB" dirty="0"/>
            <a:t>)(non netted):</a:t>
          </a:r>
        </a:p>
      </dgm:t>
    </dgm:pt>
    <dgm:pt modelId="{C1A3CEFE-58B7-4224-B1B0-4E07186371D6}" type="parTrans" cxnId="{7A5BE162-D469-4A47-86D0-8A05AF27960D}">
      <dgm:prSet/>
      <dgm:spPr/>
      <dgm:t>
        <a:bodyPr/>
        <a:lstStyle/>
        <a:p>
          <a:endParaRPr lang="en-GB"/>
        </a:p>
      </dgm:t>
    </dgm:pt>
    <dgm:pt modelId="{59492212-FD1B-4425-9032-01C56298FD3E}" type="sibTrans" cxnId="{7A5BE162-D469-4A47-86D0-8A05AF27960D}">
      <dgm:prSet/>
      <dgm:spPr/>
      <dgm:t>
        <a:bodyPr/>
        <a:lstStyle/>
        <a:p>
          <a:endParaRPr lang="en-GB"/>
        </a:p>
      </dgm:t>
    </dgm:pt>
    <dgm:pt modelId="{0433E267-EF3F-4222-83B5-0CE48ADE6B35}">
      <dgm:prSet/>
      <dgm:spPr/>
      <dgm:t>
        <a:bodyPr/>
        <a:lstStyle/>
        <a:p>
          <a:r>
            <a:rPr lang="pl-PL" dirty="0"/>
            <a:t>6m</a:t>
          </a:r>
          <a:r>
            <a:rPr lang="en-GB" dirty="0"/>
            <a:t> </a:t>
          </a:r>
          <a:r>
            <a:rPr lang="pl-PL" dirty="0"/>
            <a:t>Call </a:t>
          </a:r>
          <a:r>
            <a:rPr lang="pl-PL" dirty="0" err="1"/>
            <a:t>Asian</a:t>
          </a:r>
          <a:r>
            <a:rPr lang="pl-PL" dirty="0"/>
            <a:t> Option on</a:t>
          </a:r>
          <a:r>
            <a:rPr lang="en-GB" dirty="0"/>
            <a:t> </a:t>
          </a:r>
          <a:r>
            <a:rPr lang="pl-PL" dirty="0"/>
            <a:t>IRNMN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570 USD</a:t>
          </a:r>
          <a:endParaRPr lang="en-GB" dirty="0"/>
        </a:p>
      </dgm:t>
    </dgm:pt>
    <dgm:pt modelId="{054169A8-562E-4EF4-930C-38D4B4862989}" type="parTrans" cxnId="{71BA4513-533B-476A-87A0-5DF4AD9C61A7}">
      <dgm:prSet/>
      <dgm:spPr/>
      <dgm:t>
        <a:bodyPr/>
        <a:lstStyle/>
        <a:p>
          <a:endParaRPr lang="en-GB"/>
        </a:p>
      </dgm:t>
    </dgm:pt>
    <dgm:pt modelId="{F984239A-AF31-4E13-B4AD-E00B880B26B7}" type="sibTrans" cxnId="{71BA4513-533B-476A-87A0-5DF4AD9C61A7}">
      <dgm:prSet/>
      <dgm:spPr/>
      <dgm:t>
        <a:bodyPr/>
        <a:lstStyle/>
        <a:p>
          <a:endParaRPr lang="en-GB"/>
        </a:p>
      </dgm:t>
    </dgm:pt>
    <dgm:pt modelId="{318A6556-18CB-4539-BE73-ECA947A55C67}">
      <dgm:prSet/>
      <dgm:spPr/>
      <dgm:t>
        <a:bodyPr/>
        <a:lstStyle/>
        <a:p>
          <a:r>
            <a:rPr lang="en-GB" dirty="0"/>
            <a:t>Bank of </a:t>
          </a:r>
          <a:r>
            <a:rPr lang="en-GB" dirty="0" err="1"/>
            <a:t>Mazowsze</a:t>
          </a:r>
          <a:r>
            <a:rPr lang="en-GB" dirty="0"/>
            <a:t> (</a:t>
          </a:r>
          <a:r>
            <a:rPr lang="pl-PL" dirty="0"/>
            <a:t>ID</a:t>
          </a:r>
          <a:r>
            <a:rPr lang="en-US" dirty="0"/>
            <a:t> = 2741</a:t>
          </a:r>
          <a:r>
            <a:rPr lang="en-GB" dirty="0"/>
            <a:t>)(netted):</a:t>
          </a:r>
        </a:p>
      </dgm:t>
    </dgm:pt>
    <dgm:pt modelId="{99CC1802-306F-4ADA-AFE5-5E919FBFFA20}" type="parTrans" cxnId="{4E88F74B-FD43-460E-828F-A092648BE5BD}">
      <dgm:prSet/>
      <dgm:spPr/>
      <dgm:t>
        <a:bodyPr/>
        <a:lstStyle/>
        <a:p>
          <a:endParaRPr lang="en-GB"/>
        </a:p>
      </dgm:t>
    </dgm:pt>
    <dgm:pt modelId="{EC6F56AF-D7D8-40B4-8C44-FEC03A14A8DA}" type="sibTrans" cxnId="{4E88F74B-FD43-460E-828F-A092648BE5BD}">
      <dgm:prSet/>
      <dgm:spPr/>
      <dgm:t>
        <a:bodyPr/>
        <a:lstStyle/>
        <a:p>
          <a:endParaRPr lang="en-GB"/>
        </a:p>
      </dgm:t>
    </dgm:pt>
    <dgm:pt modelId="{5DE92776-08F9-4DC6-A0C7-3BBA3C846E8E}">
      <dgm:prSet/>
      <dgm:spPr/>
      <dgm:t>
        <a:bodyPr/>
        <a:lstStyle/>
        <a:p>
          <a:r>
            <a:rPr lang="pl-PL" dirty="0"/>
            <a:t>1.5</a:t>
          </a:r>
          <a:r>
            <a:rPr lang="en-GB" dirty="0"/>
            <a:t>y </a:t>
          </a:r>
          <a:r>
            <a:rPr lang="pl-PL" dirty="0"/>
            <a:t>Call American Option on</a:t>
          </a:r>
          <a:r>
            <a:rPr lang="en-GB" dirty="0"/>
            <a:t> </a:t>
          </a:r>
          <a:r>
            <a:rPr lang="pl-PL" dirty="0"/>
            <a:t>AVNG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4100 USD</a:t>
          </a:r>
          <a:endParaRPr lang="en-GB" dirty="0"/>
        </a:p>
      </dgm:t>
    </dgm:pt>
    <dgm:pt modelId="{0BBA9971-337A-4C4F-8264-E65CB1CC32FC}" type="parTrans" cxnId="{7E945BBD-C66F-436F-A1BA-8D80239F6555}">
      <dgm:prSet/>
      <dgm:spPr/>
      <dgm:t>
        <a:bodyPr/>
        <a:lstStyle/>
        <a:p>
          <a:endParaRPr lang="en-GB"/>
        </a:p>
      </dgm:t>
    </dgm:pt>
    <dgm:pt modelId="{9DB090D9-5D8E-41A1-AB3F-BE25D0A456DE}" type="sibTrans" cxnId="{7E945BBD-C66F-436F-A1BA-8D80239F6555}">
      <dgm:prSet/>
      <dgm:spPr/>
      <dgm:t>
        <a:bodyPr/>
        <a:lstStyle/>
        <a:p>
          <a:endParaRPr lang="en-GB"/>
        </a:p>
      </dgm:t>
    </dgm:pt>
    <dgm:pt modelId="{06E20CBB-297A-4A2C-871C-F5007AE2DB82}">
      <dgm:prSet/>
      <dgm:spPr/>
      <dgm:t>
        <a:bodyPr/>
        <a:lstStyle/>
        <a:p>
          <a:r>
            <a:rPr lang="pl-PL" dirty="0"/>
            <a:t>2</a:t>
          </a:r>
          <a:r>
            <a:rPr lang="en-GB" dirty="0"/>
            <a:t>y </a:t>
          </a:r>
          <a:r>
            <a:rPr lang="pl-PL" dirty="0" err="1"/>
            <a:t>Put</a:t>
          </a:r>
          <a:r>
            <a:rPr lang="pl-PL" dirty="0"/>
            <a:t> Option</a:t>
          </a:r>
          <a:r>
            <a:rPr lang="en-GB" dirty="0"/>
            <a:t> </a:t>
          </a:r>
          <a:r>
            <a:rPr lang="pl-PL" dirty="0"/>
            <a:t>on SPDRM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115 USD</a:t>
          </a:r>
          <a:endParaRPr lang="en-GB" dirty="0"/>
        </a:p>
      </dgm:t>
    </dgm:pt>
    <dgm:pt modelId="{B170574B-D03D-443A-82C0-8E81AC820BF2}" type="parTrans" cxnId="{905C6B05-49F4-42B6-A431-65F76DE065C7}">
      <dgm:prSet/>
      <dgm:spPr/>
      <dgm:t>
        <a:bodyPr/>
        <a:lstStyle/>
        <a:p>
          <a:endParaRPr lang="en-GB"/>
        </a:p>
      </dgm:t>
    </dgm:pt>
    <dgm:pt modelId="{87097302-BAF8-4E85-9422-479D6FF39D26}" type="sibTrans" cxnId="{905C6B05-49F4-42B6-A431-65F76DE065C7}">
      <dgm:prSet/>
      <dgm:spPr/>
      <dgm:t>
        <a:bodyPr/>
        <a:lstStyle/>
        <a:p>
          <a:endParaRPr lang="en-GB"/>
        </a:p>
      </dgm:t>
    </dgm:pt>
    <dgm:pt modelId="{B22C8631-6AA7-4E38-9D22-B1B5C43FE7CF}">
      <dgm:prSet/>
      <dgm:spPr/>
      <dgm:t>
        <a:bodyPr/>
        <a:lstStyle/>
        <a:p>
          <a:r>
            <a:rPr lang="pl-PL" dirty="0"/>
            <a:t>1.5</a:t>
          </a:r>
          <a:r>
            <a:rPr lang="en-GB" dirty="0"/>
            <a:t>y </a:t>
          </a:r>
          <a:r>
            <a:rPr lang="pl-PL" dirty="0" err="1"/>
            <a:t>Put</a:t>
          </a:r>
          <a:r>
            <a:rPr lang="pl-PL" dirty="0"/>
            <a:t> </a:t>
          </a:r>
          <a:r>
            <a:rPr lang="pl-PL" dirty="0" err="1"/>
            <a:t>Asian</a:t>
          </a:r>
          <a:r>
            <a:rPr lang="pl-PL" dirty="0"/>
            <a:t> Option</a:t>
          </a:r>
          <a:r>
            <a:rPr lang="en-GB" dirty="0"/>
            <a:t> </a:t>
          </a:r>
          <a:r>
            <a:rPr lang="pl-PL" dirty="0"/>
            <a:t>on IRNMN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450 USD</a:t>
          </a:r>
          <a:endParaRPr lang="en-GB" dirty="0"/>
        </a:p>
      </dgm:t>
    </dgm:pt>
    <dgm:pt modelId="{D0CEDEA3-735A-4056-8C7C-E0D94CAFA67E}" type="parTrans" cxnId="{E4285B74-EB5F-48D0-BBE3-CABC62FE554F}">
      <dgm:prSet/>
      <dgm:spPr/>
      <dgm:t>
        <a:bodyPr/>
        <a:lstStyle/>
        <a:p>
          <a:endParaRPr lang="en-GB"/>
        </a:p>
      </dgm:t>
    </dgm:pt>
    <dgm:pt modelId="{5EE0881A-2399-4C22-A88D-8CE3F20333DC}" type="sibTrans" cxnId="{E4285B74-EB5F-48D0-BBE3-CABC62FE554F}">
      <dgm:prSet/>
      <dgm:spPr/>
      <dgm:t>
        <a:bodyPr/>
        <a:lstStyle/>
        <a:p>
          <a:endParaRPr lang="en-GB"/>
        </a:p>
      </dgm:t>
    </dgm:pt>
    <dgm:pt modelId="{9240F052-2362-4F47-8B10-AF2D99430F49}">
      <dgm:prSet/>
      <dgm:spPr/>
      <dgm:t>
        <a:bodyPr/>
        <a:lstStyle/>
        <a:p>
          <a:r>
            <a:rPr lang="pl-PL" dirty="0"/>
            <a:t>9m </a:t>
          </a:r>
          <a:r>
            <a:rPr lang="pl-PL" dirty="0" err="1"/>
            <a:t>Put</a:t>
          </a:r>
          <a:r>
            <a:rPr lang="pl-PL" dirty="0"/>
            <a:t> </a:t>
          </a:r>
          <a:r>
            <a:rPr lang="pl-PL" dirty="0" err="1"/>
            <a:t>Asian</a:t>
          </a:r>
          <a:r>
            <a:rPr lang="pl-PL" dirty="0"/>
            <a:t> Option</a:t>
          </a:r>
          <a:r>
            <a:rPr lang="en-GB" dirty="0"/>
            <a:t> </a:t>
          </a:r>
          <a:r>
            <a:rPr lang="pl-PL" dirty="0"/>
            <a:t>on AVNG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4100 USD</a:t>
          </a:r>
          <a:endParaRPr lang="en-GB" dirty="0"/>
        </a:p>
      </dgm:t>
    </dgm:pt>
    <dgm:pt modelId="{BA980475-6E92-48A0-9E17-8B7A160A642D}" type="parTrans" cxnId="{775A5B4E-35F8-44F1-BBA6-57C032E0B785}">
      <dgm:prSet/>
      <dgm:spPr/>
      <dgm:t>
        <a:bodyPr/>
        <a:lstStyle/>
        <a:p>
          <a:endParaRPr lang="en-GB"/>
        </a:p>
      </dgm:t>
    </dgm:pt>
    <dgm:pt modelId="{F4FC9022-E2AA-4FA2-B478-AF90482291C6}" type="sibTrans" cxnId="{775A5B4E-35F8-44F1-BBA6-57C032E0B785}">
      <dgm:prSet/>
      <dgm:spPr/>
      <dgm:t>
        <a:bodyPr/>
        <a:lstStyle/>
        <a:p>
          <a:endParaRPr lang="en-GB"/>
        </a:p>
      </dgm:t>
    </dgm:pt>
    <dgm:pt modelId="{21138101-C353-44C4-A60B-232A67F2F749}" type="pres">
      <dgm:prSet presAssocID="{4B2B5CD2-A230-4D7C-9992-D0007581AF53}" presName="linear" presStyleCnt="0">
        <dgm:presLayoutVars>
          <dgm:dir/>
          <dgm:animLvl val="lvl"/>
          <dgm:resizeHandles val="exact"/>
        </dgm:presLayoutVars>
      </dgm:prSet>
      <dgm:spPr/>
    </dgm:pt>
    <dgm:pt modelId="{8F4F6EAF-42B2-48C9-AA9F-2ECE0E84552C}" type="pres">
      <dgm:prSet presAssocID="{8347D180-CC80-4DF9-8DD8-59B16C46B145}" presName="parentLin" presStyleCnt="0"/>
      <dgm:spPr/>
    </dgm:pt>
    <dgm:pt modelId="{CA416A3B-128C-4851-AB2B-265687EE2BA7}" type="pres">
      <dgm:prSet presAssocID="{8347D180-CC80-4DF9-8DD8-59B16C46B145}" presName="parentLeftMargin" presStyleLbl="node1" presStyleIdx="0" presStyleCnt="3"/>
      <dgm:spPr/>
    </dgm:pt>
    <dgm:pt modelId="{6E828C4C-B128-430D-84F3-8052D92E5D95}" type="pres">
      <dgm:prSet presAssocID="{8347D180-CC80-4DF9-8DD8-59B16C46B1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42AF22-1E40-410E-8BDA-352672F770DC}" type="pres">
      <dgm:prSet presAssocID="{8347D180-CC80-4DF9-8DD8-59B16C46B145}" presName="negativeSpace" presStyleCnt="0"/>
      <dgm:spPr/>
    </dgm:pt>
    <dgm:pt modelId="{4603422F-E363-4661-8E4C-4AC00472BE0D}" type="pres">
      <dgm:prSet presAssocID="{8347D180-CC80-4DF9-8DD8-59B16C46B145}" presName="childText" presStyleLbl="conFgAcc1" presStyleIdx="0" presStyleCnt="3">
        <dgm:presLayoutVars>
          <dgm:bulletEnabled val="1"/>
        </dgm:presLayoutVars>
      </dgm:prSet>
      <dgm:spPr/>
    </dgm:pt>
    <dgm:pt modelId="{3A5AB2C9-83EC-42B4-82C2-FB8AC4315D2E}" type="pres">
      <dgm:prSet presAssocID="{6C960F41-2FFE-4532-B0CB-8CB286A81B43}" presName="spaceBetweenRectangles" presStyleCnt="0"/>
      <dgm:spPr/>
    </dgm:pt>
    <dgm:pt modelId="{B7046567-2A33-4152-BC2A-289EF279738C}" type="pres">
      <dgm:prSet presAssocID="{7A77EA49-DA7B-4B1F-98D0-921B04AB53AD}" presName="parentLin" presStyleCnt="0"/>
      <dgm:spPr/>
    </dgm:pt>
    <dgm:pt modelId="{9412E321-5C9B-4C55-AF27-64B1B1C84C90}" type="pres">
      <dgm:prSet presAssocID="{7A77EA49-DA7B-4B1F-98D0-921B04AB53AD}" presName="parentLeftMargin" presStyleLbl="node1" presStyleIdx="0" presStyleCnt="3"/>
      <dgm:spPr/>
    </dgm:pt>
    <dgm:pt modelId="{D1EA2AA8-D34C-4448-9FF1-51BAEF0C58C2}" type="pres">
      <dgm:prSet presAssocID="{7A77EA49-DA7B-4B1F-98D0-921B04AB53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156864-BF4F-4B3D-8A80-54887A6EFEC0}" type="pres">
      <dgm:prSet presAssocID="{7A77EA49-DA7B-4B1F-98D0-921B04AB53AD}" presName="negativeSpace" presStyleCnt="0"/>
      <dgm:spPr/>
    </dgm:pt>
    <dgm:pt modelId="{5D387153-262F-4171-B9B5-2418E163FBB7}" type="pres">
      <dgm:prSet presAssocID="{7A77EA49-DA7B-4B1F-98D0-921B04AB53AD}" presName="childText" presStyleLbl="conFgAcc1" presStyleIdx="1" presStyleCnt="3">
        <dgm:presLayoutVars>
          <dgm:bulletEnabled val="1"/>
        </dgm:presLayoutVars>
      </dgm:prSet>
      <dgm:spPr/>
    </dgm:pt>
    <dgm:pt modelId="{28E9A474-7F9F-49FC-A3EE-094B08AAFC00}" type="pres">
      <dgm:prSet presAssocID="{59492212-FD1B-4425-9032-01C56298FD3E}" presName="spaceBetweenRectangles" presStyleCnt="0"/>
      <dgm:spPr/>
    </dgm:pt>
    <dgm:pt modelId="{8A6B8025-5A45-4906-8B8D-9C0D3DCA26B9}" type="pres">
      <dgm:prSet presAssocID="{318A6556-18CB-4539-BE73-ECA947A55C67}" presName="parentLin" presStyleCnt="0"/>
      <dgm:spPr/>
    </dgm:pt>
    <dgm:pt modelId="{A0B6372E-6354-4137-B027-373F27EAE001}" type="pres">
      <dgm:prSet presAssocID="{318A6556-18CB-4539-BE73-ECA947A55C67}" presName="parentLeftMargin" presStyleLbl="node1" presStyleIdx="1" presStyleCnt="3"/>
      <dgm:spPr/>
    </dgm:pt>
    <dgm:pt modelId="{E4BB021C-5B25-45D7-9992-C845B22BF6C5}" type="pres">
      <dgm:prSet presAssocID="{318A6556-18CB-4539-BE73-ECA947A55C6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4B1B66-2016-41F5-8EB6-2FEB10FF2999}" type="pres">
      <dgm:prSet presAssocID="{318A6556-18CB-4539-BE73-ECA947A55C67}" presName="negativeSpace" presStyleCnt="0"/>
      <dgm:spPr/>
    </dgm:pt>
    <dgm:pt modelId="{902D8267-E1A7-41C7-99D2-D33AA4EE681D}" type="pres">
      <dgm:prSet presAssocID="{318A6556-18CB-4539-BE73-ECA947A55C6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05C6B05-49F4-42B6-A431-65F76DE065C7}" srcId="{8347D180-CC80-4DF9-8DD8-59B16C46B145}" destId="{06E20CBB-297A-4A2C-871C-F5007AE2DB82}" srcOrd="1" destOrd="0" parTransId="{B170574B-D03D-443A-82C0-8E81AC820BF2}" sibTransId="{87097302-BAF8-4E85-9422-479D6FF39D26}"/>
    <dgm:cxn modelId="{71BA4513-533B-476A-87A0-5DF4AD9C61A7}" srcId="{7A77EA49-DA7B-4B1F-98D0-921B04AB53AD}" destId="{0433E267-EF3F-4222-83B5-0CE48ADE6B35}" srcOrd="0" destOrd="0" parTransId="{054169A8-562E-4EF4-930C-38D4B4862989}" sibTransId="{F984239A-AF31-4E13-B4AD-E00B880B26B7}"/>
    <dgm:cxn modelId="{02A59630-ECC4-4A4D-8443-B37B759394F7}" type="presOf" srcId="{5DE92776-08F9-4DC6-A0C7-3BBA3C846E8E}" destId="{902D8267-E1A7-41C7-99D2-D33AA4EE681D}" srcOrd="0" destOrd="0" presId="urn:microsoft.com/office/officeart/2005/8/layout/list1"/>
    <dgm:cxn modelId="{06C5A35F-8526-4762-A524-89D1CC9CF771}" type="presOf" srcId="{0433E267-EF3F-4222-83B5-0CE48ADE6B35}" destId="{5D387153-262F-4171-B9B5-2418E163FBB7}" srcOrd="0" destOrd="0" presId="urn:microsoft.com/office/officeart/2005/8/layout/list1"/>
    <dgm:cxn modelId="{7A5BE162-D469-4A47-86D0-8A05AF27960D}" srcId="{4B2B5CD2-A230-4D7C-9992-D0007581AF53}" destId="{7A77EA49-DA7B-4B1F-98D0-921B04AB53AD}" srcOrd="1" destOrd="0" parTransId="{C1A3CEFE-58B7-4224-B1B0-4E07186371D6}" sibTransId="{59492212-FD1B-4425-9032-01C56298FD3E}"/>
    <dgm:cxn modelId="{0CAC2764-7387-4AC0-840D-A592EF305730}" type="presOf" srcId="{B22C8631-6AA7-4E38-9D22-B1B5C43FE7CF}" destId="{5D387153-262F-4171-B9B5-2418E163FBB7}" srcOrd="0" destOrd="1" presId="urn:microsoft.com/office/officeart/2005/8/layout/list1"/>
    <dgm:cxn modelId="{E16A2844-E4B2-4ED5-941C-461D0341A3E6}" type="presOf" srcId="{9240F052-2362-4F47-8B10-AF2D99430F49}" destId="{902D8267-E1A7-41C7-99D2-D33AA4EE681D}" srcOrd="0" destOrd="1" presId="urn:microsoft.com/office/officeart/2005/8/layout/list1"/>
    <dgm:cxn modelId="{E5B3CA44-1F2D-45AF-8EB8-4780B8511115}" type="presOf" srcId="{318A6556-18CB-4539-BE73-ECA947A55C67}" destId="{E4BB021C-5B25-45D7-9992-C845B22BF6C5}" srcOrd="1" destOrd="0" presId="urn:microsoft.com/office/officeart/2005/8/layout/list1"/>
    <dgm:cxn modelId="{928D1F67-0E93-42CC-A6B0-5C672AAA8B2F}" type="presOf" srcId="{D5198E7A-672A-459F-8A2D-88C7AA61829E}" destId="{4603422F-E363-4661-8E4C-4AC00472BE0D}" srcOrd="0" destOrd="0" presId="urn:microsoft.com/office/officeart/2005/8/layout/list1"/>
    <dgm:cxn modelId="{4E88F74B-FD43-460E-828F-A092648BE5BD}" srcId="{4B2B5CD2-A230-4D7C-9992-D0007581AF53}" destId="{318A6556-18CB-4539-BE73-ECA947A55C67}" srcOrd="2" destOrd="0" parTransId="{99CC1802-306F-4ADA-AFE5-5E919FBFFA20}" sibTransId="{EC6F56AF-D7D8-40B4-8C44-FEC03A14A8DA}"/>
    <dgm:cxn modelId="{775A5B4E-35F8-44F1-BBA6-57C032E0B785}" srcId="{318A6556-18CB-4539-BE73-ECA947A55C67}" destId="{9240F052-2362-4F47-8B10-AF2D99430F49}" srcOrd="1" destOrd="0" parTransId="{BA980475-6E92-48A0-9E17-8B7A160A642D}" sibTransId="{F4FC9022-E2AA-4FA2-B478-AF90482291C6}"/>
    <dgm:cxn modelId="{81A71874-7747-4ABE-8BE2-0F1390690E22}" type="presOf" srcId="{8347D180-CC80-4DF9-8DD8-59B16C46B145}" destId="{CA416A3B-128C-4851-AB2B-265687EE2BA7}" srcOrd="0" destOrd="0" presId="urn:microsoft.com/office/officeart/2005/8/layout/list1"/>
    <dgm:cxn modelId="{E4285B74-EB5F-48D0-BBE3-CABC62FE554F}" srcId="{7A77EA49-DA7B-4B1F-98D0-921B04AB53AD}" destId="{B22C8631-6AA7-4E38-9D22-B1B5C43FE7CF}" srcOrd="1" destOrd="0" parTransId="{D0CEDEA3-735A-4056-8C7C-E0D94CAFA67E}" sibTransId="{5EE0881A-2399-4C22-A88D-8CE3F20333DC}"/>
    <dgm:cxn modelId="{D5D49F58-0227-4FD1-B7E4-5E5FF1EA8567}" srcId="{4B2B5CD2-A230-4D7C-9992-D0007581AF53}" destId="{8347D180-CC80-4DF9-8DD8-59B16C46B145}" srcOrd="0" destOrd="0" parTransId="{E2F08BF7-9CF4-4340-B405-39F6177B4ACE}" sibTransId="{6C960F41-2FFE-4532-B0CB-8CB286A81B43}"/>
    <dgm:cxn modelId="{86F2E47C-311B-4A3A-BDB1-01E4B49632BB}" type="presOf" srcId="{318A6556-18CB-4539-BE73-ECA947A55C67}" destId="{A0B6372E-6354-4137-B027-373F27EAE001}" srcOrd="0" destOrd="0" presId="urn:microsoft.com/office/officeart/2005/8/layout/list1"/>
    <dgm:cxn modelId="{F07401A1-097D-4D8F-BB10-5E8EF65B7A5F}" type="presOf" srcId="{4B2B5CD2-A230-4D7C-9992-D0007581AF53}" destId="{21138101-C353-44C4-A60B-232A67F2F749}" srcOrd="0" destOrd="0" presId="urn:microsoft.com/office/officeart/2005/8/layout/list1"/>
    <dgm:cxn modelId="{1D3DAFA4-88F9-4355-BE2F-DBEBDD659E9D}" type="presOf" srcId="{8347D180-CC80-4DF9-8DD8-59B16C46B145}" destId="{6E828C4C-B128-430D-84F3-8052D92E5D95}" srcOrd="1" destOrd="0" presId="urn:microsoft.com/office/officeart/2005/8/layout/list1"/>
    <dgm:cxn modelId="{0ECF49B7-84BA-4319-BEFB-343088919925}" type="presOf" srcId="{7A77EA49-DA7B-4B1F-98D0-921B04AB53AD}" destId="{9412E321-5C9B-4C55-AF27-64B1B1C84C90}" srcOrd="0" destOrd="0" presId="urn:microsoft.com/office/officeart/2005/8/layout/list1"/>
    <dgm:cxn modelId="{7E945BBD-C66F-436F-A1BA-8D80239F6555}" srcId="{318A6556-18CB-4539-BE73-ECA947A55C67}" destId="{5DE92776-08F9-4DC6-A0C7-3BBA3C846E8E}" srcOrd="0" destOrd="0" parTransId="{0BBA9971-337A-4C4F-8264-E65CB1CC32FC}" sibTransId="{9DB090D9-5D8E-41A1-AB3F-BE25D0A456DE}"/>
    <dgm:cxn modelId="{28398CC8-0A0E-45A0-8F39-0B215ABF1D41}" srcId="{8347D180-CC80-4DF9-8DD8-59B16C46B145}" destId="{D5198E7A-672A-459F-8A2D-88C7AA61829E}" srcOrd="0" destOrd="0" parTransId="{152FE432-1F88-4D6C-B220-29A4C1ECD0A3}" sibTransId="{CACDB53E-5AD4-4769-8651-BBF97C7F2C83}"/>
    <dgm:cxn modelId="{AC41A5CA-AE10-4A8D-A43A-4D116A04E91B}" type="presOf" srcId="{06E20CBB-297A-4A2C-871C-F5007AE2DB82}" destId="{4603422F-E363-4661-8E4C-4AC00472BE0D}" srcOrd="0" destOrd="1" presId="urn:microsoft.com/office/officeart/2005/8/layout/list1"/>
    <dgm:cxn modelId="{7A4954E0-F8C6-4038-B67C-C343B989F10D}" type="presOf" srcId="{7A77EA49-DA7B-4B1F-98D0-921B04AB53AD}" destId="{D1EA2AA8-D34C-4448-9FF1-51BAEF0C58C2}" srcOrd="1" destOrd="0" presId="urn:microsoft.com/office/officeart/2005/8/layout/list1"/>
    <dgm:cxn modelId="{105C9FBA-C781-44C1-8AF7-48A36955C082}" type="presParOf" srcId="{21138101-C353-44C4-A60B-232A67F2F749}" destId="{8F4F6EAF-42B2-48C9-AA9F-2ECE0E84552C}" srcOrd="0" destOrd="0" presId="urn:microsoft.com/office/officeart/2005/8/layout/list1"/>
    <dgm:cxn modelId="{700F42C4-FAC7-41D3-9C56-BBB691117AE8}" type="presParOf" srcId="{8F4F6EAF-42B2-48C9-AA9F-2ECE0E84552C}" destId="{CA416A3B-128C-4851-AB2B-265687EE2BA7}" srcOrd="0" destOrd="0" presId="urn:microsoft.com/office/officeart/2005/8/layout/list1"/>
    <dgm:cxn modelId="{FB40D9B7-E670-4B7D-8080-342DF6CDA5DC}" type="presParOf" srcId="{8F4F6EAF-42B2-48C9-AA9F-2ECE0E84552C}" destId="{6E828C4C-B128-430D-84F3-8052D92E5D95}" srcOrd="1" destOrd="0" presId="urn:microsoft.com/office/officeart/2005/8/layout/list1"/>
    <dgm:cxn modelId="{856A92DA-481A-4604-9E60-5876F28DE263}" type="presParOf" srcId="{21138101-C353-44C4-A60B-232A67F2F749}" destId="{9642AF22-1E40-410E-8BDA-352672F770DC}" srcOrd="1" destOrd="0" presId="urn:microsoft.com/office/officeart/2005/8/layout/list1"/>
    <dgm:cxn modelId="{AD32F51F-7AD1-4048-945A-6F5B06E14D5A}" type="presParOf" srcId="{21138101-C353-44C4-A60B-232A67F2F749}" destId="{4603422F-E363-4661-8E4C-4AC00472BE0D}" srcOrd="2" destOrd="0" presId="urn:microsoft.com/office/officeart/2005/8/layout/list1"/>
    <dgm:cxn modelId="{99D047DA-B3A2-4D7E-BD90-BA24C2DE2579}" type="presParOf" srcId="{21138101-C353-44C4-A60B-232A67F2F749}" destId="{3A5AB2C9-83EC-42B4-82C2-FB8AC4315D2E}" srcOrd="3" destOrd="0" presId="urn:microsoft.com/office/officeart/2005/8/layout/list1"/>
    <dgm:cxn modelId="{8AF8A3E0-FD45-4174-A143-62A7E520D97C}" type="presParOf" srcId="{21138101-C353-44C4-A60B-232A67F2F749}" destId="{B7046567-2A33-4152-BC2A-289EF279738C}" srcOrd="4" destOrd="0" presId="urn:microsoft.com/office/officeart/2005/8/layout/list1"/>
    <dgm:cxn modelId="{12F05D4B-D28F-4682-8633-F129E648AAED}" type="presParOf" srcId="{B7046567-2A33-4152-BC2A-289EF279738C}" destId="{9412E321-5C9B-4C55-AF27-64B1B1C84C90}" srcOrd="0" destOrd="0" presId="urn:microsoft.com/office/officeart/2005/8/layout/list1"/>
    <dgm:cxn modelId="{19BE3655-2593-47DD-9B20-813CB3A5024A}" type="presParOf" srcId="{B7046567-2A33-4152-BC2A-289EF279738C}" destId="{D1EA2AA8-D34C-4448-9FF1-51BAEF0C58C2}" srcOrd="1" destOrd="0" presId="urn:microsoft.com/office/officeart/2005/8/layout/list1"/>
    <dgm:cxn modelId="{57033E84-59CD-4BAA-8680-F48DC0CBFA1B}" type="presParOf" srcId="{21138101-C353-44C4-A60B-232A67F2F749}" destId="{D3156864-BF4F-4B3D-8A80-54887A6EFEC0}" srcOrd="5" destOrd="0" presId="urn:microsoft.com/office/officeart/2005/8/layout/list1"/>
    <dgm:cxn modelId="{0787EA74-F1C0-4CAC-BE68-5F89F95A823E}" type="presParOf" srcId="{21138101-C353-44C4-A60B-232A67F2F749}" destId="{5D387153-262F-4171-B9B5-2418E163FBB7}" srcOrd="6" destOrd="0" presId="urn:microsoft.com/office/officeart/2005/8/layout/list1"/>
    <dgm:cxn modelId="{45D9D201-DA5D-4C21-B380-1E580E721D2B}" type="presParOf" srcId="{21138101-C353-44C4-A60B-232A67F2F749}" destId="{28E9A474-7F9F-49FC-A3EE-094B08AAFC00}" srcOrd="7" destOrd="0" presId="urn:microsoft.com/office/officeart/2005/8/layout/list1"/>
    <dgm:cxn modelId="{0F868B5F-864A-4F01-9E1A-95B6E2B435D0}" type="presParOf" srcId="{21138101-C353-44C4-A60B-232A67F2F749}" destId="{8A6B8025-5A45-4906-8B8D-9C0D3DCA26B9}" srcOrd="8" destOrd="0" presId="urn:microsoft.com/office/officeart/2005/8/layout/list1"/>
    <dgm:cxn modelId="{4C9445E5-046F-4740-A408-53F02984729F}" type="presParOf" srcId="{8A6B8025-5A45-4906-8B8D-9C0D3DCA26B9}" destId="{A0B6372E-6354-4137-B027-373F27EAE001}" srcOrd="0" destOrd="0" presId="urn:microsoft.com/office/officeart/2005/8/layout/list1"/>
    <dgm:cxn modelId="{FF642C6F-96A1-41EC-A7C7-C92F908C51AA}" type="presParOf" srcId="{8A6B8025-5A45-4906-8B8D-9C0D3DCA26B9}" destId="{E4BB021C-5B25-45D7-9992-C845B22BF6C5}" srcOrd="1" destOrd="0" presId="urn:microsoft.com/office/officeart/2005/8/layout/list1"/>
    <dgm:cxn modelId="{B2AE2865-543C-43E8-8522-328D1A7DC71D}" type="presParOf" srcId="{21138101-C353-44C4-A60B-232A67F2F749}" destId="{1D4B1B66-2016-41F5-8EB6-2FEB10FF2999}" srcOrd="9" destOrd="0" presId="urn:microsoft.com/office/officeart/2005/8/layout/list1"/>
    <dgm:cxn modelId="{26FAD32F-B6D6-451C-BD64-813E92DD4095}" type="presParOf" srcId="{21138101-C353-44C4-A60B-232A67F2F749}" destId="{902D8267-E1A7-41C7-99D2-D33AA4EE681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DCFB5DB-CCC3-4EF8-99FE-5880AE4AC88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6A5EA1B-1C92-4885-80EE-0D94163C15E3}">
      <dgm:prSet/>
      <dgm:spPr/>
      <dgm:t>
        <a:bodyPr/>
        <a:lstStyle/>
        <a:p>
          <a:pPr rtl="0"/>
          <a:r>
            <a:rPr lang="pl-PL" b="0" dirty="0" err="1"/>
            <a:t>Asian</a:t>
          </a:r>
          <a:r>
            <a:rPr lang="pl-PL" b="0" dirty="0"/>
            <a:t> Option</a:t>
          </a:r>
          <a:endParaRPr lang="en-US" dirty="0"/>
        </a:p>
      </dgm:t>
    </dgm:pt>
    <dgm:pt modelId="{A6C15D8D-9846-490E-9EE1-61B4ACF94F52}" type="parTrans" cxnId="{7EDB70E1-1DCC-404C-BF96-8D1FFE6CEEAD}">
      <dgm:prSet/>
      <dgm:spPr/>
      <dgm:t>
        <a:bodyPr/>
        <a:lstStyle/>
        <a:p>
          <a:endParaRPr lang="en-GB"/>
        </a:p>
      </dgm:t>
    </dgm:pt>
    <dgm:pt modelId="{5234C4A0-0782-4275-A61C-9210CDA550CE}" type="sibTrans" cxnId="{7EDB70E1-1DCC-404C-BF96-8D1FFE6CEEAD}">
      <dgm:prSet/>
      <dgm:spPr/>
      <dgm:t>
        <a:bodyPr/>
        <a:lstStyle/>
        <a:p>
          <a:endParaRPr lang="en-GB"/>
        </a:p>
      </dgm:t>
    </dgm:pt>
    <dgm:pt modelId="{ADE5E21A-1752-404F-BBAC-37394376C410}">
      <dgm:prSet/>
      <dgm:spPr/>
      <dgm:t>
        <a:bodyPr/>
        <a:lstStyle/>
        <a:p>
          <a:pPr rtl="0"/>
          <a:r>
            <a:rPr lang="en-GB" b="0" dirty="0"/>
            <a:t>American option</a:t>
          </a:r>
          <a:endParaRPr lang="en-US" dirty="0"/>
        </a:p>
      </dgm:t>
    </dgm:pt>
    <dgm:pt modelId="{9146B471-A439-42B7-8756-12ED7BFFDAEC}" type="parTrans" cxnId="{EDF64D86-B53D-4C4D-AFE0-9E7079194676}">
      <dgm:prSet/>
      <dgm:spPr/>
      <dgm:t>
        <a:bodyPr/>
        <a:lstStyle/>
        <a:p>
          <a:endParaRPr lang="en-GB"/>
        </a:p>
      </dgm:t>
    </dgm:pt>
    <dgm:pt modelId="{38DB1366-D053-472C-8847-2D4490236287}" type="sibTrans" cxnId="{EDF64D86-B53D-4C4D-AFE0-9E7079194676}">
      <dgm:prSet/>
      <dgm:spPr/>
      <dgm:t>
        <a:bodyPr/>
        <a:lstStyle/>
        <a:p>
          <a:endParaRPr lang="en-GB"/>
        </a:p>
      </dgm:t>
    </dgm:pt>
    <dgm:pt modelId="{9D0CA713-839B-4F5B-85A5-8AC4A05D18E0}">
      <dgm:prSet/>
      <dgm:spPr/>
      <dgm:t>
        <a:bodyPr/>
        <a:lstStyle/>
        <a:p>
          <a:pPr rtl="0"/>
          <a:r>
            <a:rPr lang="pl-PL" b="0" dirty="0" err="1"/>
            <a:t>European</a:t>
          </a:r>
          <a:r>
            <a:rPr lang="pl-PL" b="0" dirty="0"/>
            <a:t> </a:t>
          </a:r>
          <a:r>
            <a:rPr lang="en-US" dirty="0"/>
            <a:t>Option</a:t>
          </a:r>
        </a:p>
      </dgm:t>
    </dgm:pt>
    <dgm:pt modelId="{EF2F0DE3-7381-426A-84F2-235700BB5E96}" type="parTrans" cxnId="{27B10ED0-6C6D-4FAC-A6C4-D2EF19A1D005}">
      <dgm:prSet/>
      <dgm:spPr/>
      <dgm:t>
        <a:bodyPr/>
        <a:lstStyle/>
        <a:p>
          <a:endParaRPr lang="en-GB"/>
        </a:p>
      </dgm:t>
    </dgm:pt>
    <dgm:pt modelId="{9126BA41-0C39-458A-9B25-62EDC58B3752}" type="sibTrans" cxnId="{27B10ED0-6C6D-4FAC-A6C4-D2EF19A1D005}">
      <dgm:prSet/>
      <dgm:spPr/>
      <dgm:t>
        <a:bodyPr/>
        <a:lstStyle/>
        <a:p>
          <a:endParaRPr lang="en-GB"/>
        </a:p>
      </dgm:t>
    </dgm:pt>
    <dgm:pt modelId="{48CD607B-F7FB-4E35-9159-449942283C31}">
      <dgm:prSet/>
      <dgm:spPr/>
      <dgm:t>
        <a:bodyPr/>
        <a:lstStyle/>
        <a:p>
          <a:pPr rtl="0"/>
          <a:r>
            <a:rPr lang="pl-PL" dirty="0"/>
            <a:t> </a:t>
          </a:r>
          <a:r>
            <a:rPr lang="en-US" dirty="0"/>
            <a:t>The European Call Option gives the holder the right to buy the asset at a predetermined price K</a:t>
          </a:r>
          <a:r>
            <a:rPr lang="pl-PL" dirty="0"/>
            <a:t> </a:t>
          </a:r>
          <a:r>
            <a:rPr lang="en-US" dirty="0"/>
            <a:t>and at a predetermined time T.</a:t>
          </a:r>
        </a:p>
      </dgm:t>
    </dgm:pt>
    <dgm:pt modelId="{11A75047-C244-40B5-A8C8-EC325DB80601}" type="parTrans" cxnId="{D5C94197-2C77-4F1B-AAA0-A7CB8534F8ED}">
      <dgm:prSet/>
      <dgm:spPr/>
      <dgm:t>
        <a:bodyPr/>
        <a:lstStyle/>
        <a:p>
          <a:endParaRPr lang="en-GB"/>
        </a:p>
      </dgm:t>
    </dgm:pt>
    <dgm:pt modelId="{CD40214D-1609-48F6-9C09-6DFEDA2AA9AE}" type="sibTrans" cxnId="{D5C94197-2C77-4F1B-AAA0-A7CB8534F8ED}">
      <dgm:prSet/>
      <dgm:spPr/>
      <dgm:t>
        <a:bodyPr/>
        <a:lstStyle/>
        <a:p>
          <a:endParaRPr lang="en-GB"/>
        </a:p>
      </dgm:t>
    </dgm:pt>
    <dgm:pt modelId="{1E84770F-B4D2-4C78-96D8-65DA1D6E80C8}">
      <dgm:prSet/>
      <dgm:spPr/>
      <dgm:t>
        <a:bodyPr/>
        <a:lstStyle/>
        <a:p>
          <a:pPr rtl="0"/>
          <a:r>
            <a:rPr lang="pl-PL" dirty="0"/>
            <a:t> </a:t>
          </a:r>
          <a:r>
            <a:rPr lang="en-US" dirty="0"/>
            <a:t>The European Put Option gives the holder the right to sell the asset at a predetermined price K</a:t>
          </a:r>
          <a:r>
            <a:rPr lang="pl-PL" dirty="0"/>
            <a:t> </a:t>
          </a:r>
          <a:r>
            <a:rPr lang="en-US" dirty="0"/>
            <a:t>and at a predetermined time T.</a:t>
          </a:r>
          <a:endParaRPr lang="en-GB" dirty="0"/>
        </a:p>
      </dgm:t>
    </dgm:pt>
    <dgm:pt modelId="{51E6AF62-8A55-443A-8557-25AFCAB5E08C}" type="parTrans" cxnId="{AB3C0B55-039F-4013-94A3-7393A8487CB6}">
      <dgm:prSet/>
      <dgm:spPr/>
      <dgm:t>
        <a:bodyPr/>
        <a:lstStyle/>
        <a:p>
          <a:endParaRPr lang="en-GB"/>
        </a:p>
      </dgm:t>
    </dgm:pt>
    <dgm:pt modelId="{7933C67E-7ADB-4CFE-A542-78CB9A469F7B}" type="sibTrans" cxnId="{AB3C0B55-039F-4013-94A3-7393A8487CB6}">
      <dgm:prSet/>
      <dgm:spPr/>
      <dgm:t>
        <a:bodyPr/>
        <a:lstStyle/>
        <a:p>
          <a:endParaRPr lang="en-GB"/>
        </a:p>
      </dgm:t>
    </dgm:pt>
    <dgm:pt modelId="{A9F12CF9-9A00-4823-9922-C4571D24517F}">
      <dgm:prSet/>
      <dgm:spPr/>
      <dgm:t>
        <a:bodyPr/>
        <a:lstStyle/>
        <a:p>
          <a:pPr rtl="0"/>
          <a:r>
            <a:rPr lang="pl-PL" dirty="0"/>
            <a:t> P</a:t>
          </a:r>
          <a:r>
            <a:rPr lang="en-US" dirty="0" err="1"/>
            <a:t>ayoff</a:t>
          </a:r>
          <a:r>
            <a:rPr lang="en-US" dirty="0"/>
            <a:t> is determined by the average underlying price over some period of time</a:t>
          </a:r>
        </a:p>
      </dgm:t>
    </dgm:pt>
    <dgm:pt modelId="{54A97780-68BD-4885-B43A-A735167741AA}" type="parTrans" cxnId="{B436FB60-265F-4FA3-A505-E7FD30E5D76F}">
      <dgm:prSet/>
      <dgm:spPr/>
      <dgm:t>
        <a:bodyPr/>
        <a:lstStyle/>
        <a:p>
          <a:endParaRPr lang="en-GB"/>
        </a:p>
      </dgm:t>
    </dgm:pt>
    <dgm:pt modelId="{297EFF6F-EA7E-474D-BE24-6854AF1C1A50}" type="sibTrans" cxnId="{B436FB60-265F-4FA3-A505-E7FD30E5D76F}">
      <dgm:prSet/>
      <dgm:spPr/>
      <dgm:t>
        <a:bodyPr/>
        <a:lstStyle/>
        <a:p>
          <a:endParaRPr lang="en-GB"/>
        </a:p>
      </dgm:t>
    </dgm:pt>
    <dgm:pt modelId="{C3D72921-CAA0-4953-A17D-6C41DD5CFA3D}">
      <dgm:prSet/>
      <dgm:spPr/>
      <dgm:t>
        <a:bodyPr/>
        <a:lstStyle/>
        <a:p>
          <a:pPr rtl="0"/>
          <a:r>
            <a:rPr lang="pl-PL" dirty="0"/>
            <a:t> C</a:t>
          </a:r>
          <a:r>
            <a:rPr lang="en-US" dirty="0"/>
            <a:t>an be exercised at any time before maturity T</a:t>
          </a:r>
        </a:p>
      </dgm:t>
    </dgm:pt>
    <dgm:pt modelId="{8E45FAC5-146E-4874-B937-1E2A1F2E0580}" type="parTrans" cxnId="{4DACC7CE-9FE9-499A-B205-200A753A77B8}">
      <dgm:prSet/>
      <dgm:spPr/>
      <dgm:t>
        <a:bodyPr/>
        <a:lstStyle/>
        <a:p>
          <a:endParaRPr lang="en-GB"/>
        </a:p>
      </dgm:t>
    </dgm:pt>
    <dgm:pt modelId="{D91D7DED-AF80-4C43-AB8F-1D491ECD0C54}" type="sibTrans" cxnId="{4DACC7CE-9FE9-499A-B205-200A753A77B8}">
      <dgm:prSet/>
      <dgm:spPr/>
      <dgm:t>
        <a:bodyPr/>
        <a:lstStyle/>
        <a:p>
          <a:endParaRPr lang="en-GB"/>
        </a:p>
      </dgm:t>
    </dgm:pt>
    <dgm:pt modelId="{FFB4C4E9-D40E-4DB1-940E-543D8659FA72}" type="pres">
      <dgm:prSet presAssocID="{1DCFB5DB-CCC3-4EF8-99FE-5880AE4AC88D}" presName="linear" presStyleCnt="0">
        <dgm:presLayoutVars>
          <dgm:dir/>
          <dgm:animLvl val="lvl"/>
          <dgm:resizeHandles val="exact"/>
        </dgm:presLayoutVars>
      </dgm:prSet>
      <dgm:spPr/>
    </dgm:pt>
    <dgm:pt modelId="{316C8E70-05B1-4A71-A5B9-01CC815FDB7E}" type="pres">
      <dgm:prSet presAssocID="{9D0CA713-839B-4F5B-85A5-8AC4A05D18E0}" presName="parentLin" presStyleCnt="0"/>
      <dgm:spPr/>
    </dgm:pt>
    <dgm:pt modelId="{790B6F8D-C802-43C2-A3A4-658760C8BFD8}" type="pres">
      <dgm:prSet presAssocID="{9D0CA713-839B-4F5B-85A5-8AC4A05D18E0}" presName="parentLeftMargin" presStyleLbl="node1" presStyleIdx="0" presStyleCnt="3"/>
      <dgm:spPr/>
    </dgm:pt>
    <dgm:pt modelId="{1A629F95-7938-4CAB-939C-8EFB3F40133C}" type="pres">
      <dgm:prSet presAssocID="{9D0CA713-839B-4F5B-85A5-8AC4A05D18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9DD0D0-C8D0-45E4-8A79-79E7A715A97B}" type="pres">
      <dgm:prSet presAssocID="{9D0CA713-839B-4F5B-85A5-8AC4A05D18E0}" presName="negativeSpace" presStyleCnt="0"/>
      <dgm:spPr/>
    </dgm:pt>
    <dgm:pt modelId="{A6BF7178-5697-4A91-AEB6-F7C408D155CA}" type="pres">
      <dgm:prSet presAssocID="{9D0CA713-839B-4F5B-85A5-8AC4A05D18E0}" presName="childText" presStyleLbl="conFgAcc1" presStyleIdx="0" presStyleCnt="3">
        <dgm:presLayoutVars>
          <dgm:bulletEnabled val="1"/>
        </dgm:presLayoutVars>
      </dgm:prSet>
      <dgm:spPr/>
    </dgm:pt>
    <dgm:pt modelId="{8FC22258-FC3F-452F-B5BC-AA82DCA464AB}" type="pres">
      <dgm:prSet presAssocID="{9126BA41-0C39-458A-9B25-62EDC58B3752}" presName="spaceBetweenRectangles" presStyleCnt="0"/>
      <dgm:spPr/>
    </dgm:pt>
    <dgm:pt modelId="{D3F93E59-9E37-4155-AA60-178A7DDEBE22}" type="pres">
      <dgm:prSet presAssocID="{E6A5EA1B-1C92-4885-80EE-0D94163C15E3}" presName="parentLin" presStyleCnt="0"/>
      <dgm:spPr/>
    </dgm:pt>
    <dgm:pt modelId="{089A8A80-670F-4D08-B8AF-A11B9FD1F627}" type="pres">
      <dgm:prSet presAssocID="{E6A5EA1B-1C92-4885-80EE-0D94163C15E3}" presName="parentLeftMargin" presStyleLbl="node1" presStyleIdx="0" presStyleCnt="3"/>
      <dgm:spPr/>
    </dgm:pt>
    <dgm:pt modelId="{58B1EF1E-E9C0-467E-88CF-109A3A5A60FA}" type="pres">
      <dgm:prSet presAssocID="{E6A5EA1B-1C92-4885-80EE-0D94163C15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A3C2E4-0342-4A70-B119-8BAE48ED63D1}" type="pres">
      <dgm:prSet presAssocID="{E6A5EA1B-1C92-4885-80EE-0D94163C15E3}" presName="negativeSpace" presStyleCnt="0"/>
      <dgm:spPr/>
    </dgm:pt>
    <dgm:pt modelId="{2E0D0DE2-3753-4E35-92B4-319374698087}" type="pres">
      <dgm:prSet presAssocID="{E6A5EA1B-1C92-4885-80EE-0D94163C15E3}" presName="childText" presStyleLbl="conFgAcc1" presStyleIdx="1" presStyleCnt="3">
        <dgm:presLayoutVars>
          <dgm:bulletEnabled val="1"/>
        </dgm:presLayoutVars>
      </dgm:prSet>
      <dgm:spPr/>
    </dgm:pt>
    <dgm:pt modelId="{31305593-F347-4E28-BBCA-AECE0D4803A4}" type="pres">
      <dgm:prSet presAssocID="{5234C4A0-0782-4275-A61C-9210CDA550CE}" presName="spaceBetweenRectangles" presStyleCnt="0"/>
      <dgm:spPr/>
    </dgm:pt>
    <dgm:pt modelId="{07942734-548E-46BE-B1B2-48F867BE5CEF}" type="pres">
      <dgm:prSet presAssocID="{ADE5E21A-1752-404F-BBAC-37394376C410}" presName="parentLin" presStyleCnt="0"/>
      <dgm:spPr/>
    </dgm:pt>
    <dgm:pt modelId="{50DB5E71-8ED0-49F1-BEBA-B768038B8A2E}" type="pres">
      <dgm:prSet presAssocID="{ADE5E21A-1752-404F-BBAC-37394376C410}" presName="parentLeftMargin" presStyleLbl="node1" presStyleIdx="1" presStyleCnt="3"/>
      <dgm:spPr/>
    </dgm:pt>
    <dgm:pt modelId="{C218FC60-17D6-4D4B-AD6E-B815A3AB2B05}" type="pres">
      <dgm:prSet presAssocID="{ADE5E21A-1752-404F-BBAC-37394376C41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22449F-4221-48C5-A0CD-ADC24950D7AA}" type="pres">
      <dgm:prSet presAssocID="{ADE5E21A-1752-404F-BBAC-37394376C410}" presName="negativeSpace" presStyleCnt="0"/>
      <dgm:spPr/>
    </dgm:pt>
    <dgm:pt modelId="{00F048BD-7D45-4F80-8A82-AB47C7416E43}" type="pres">
      <dgm:prSet presAssocID="{ADE5E21A-1752-404F-BBAC-37394376C41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6E80200-14FB-40D2-BF20-41F50C65FC57}" type="presOf" srcId="{C3D72921-CAA0-4953-A17D-6C41DD5CFA3D}" destId="{00F048BD-7D45-4F80-8A82-AB47C7416E43}" srcOrd="0" destOrd="0" presId="urn:microsoft.com/office/officeart/2005/8/layout/list1"/>
    <dgm:cxn modelId="{2246490E-47E1-4B6D-9BCD-6E577F85D82F}" type="presOf" srcId="{48CD607B-F7FB-4E35-9159-449942283C31}" destId="{A6BF7178-5697-4A91-AEB6-F7C408D155CA}" srcOrd="0" destOrd="0" presId="urn:microsoft.com/office/officeart/2005/8/layout/list1"/>
    <dgm:cxn modelId="{B436FB60-265F-4FA3-A505-E7FD30E5D76F}" srcId="{E6A5EA1B-1C92-4885-80EE-0D94163C15E3}" destId="{A9F12CF9-9A00-4823-9922-C4571D24517F}" srcOrd="0" destOrd="0" parTransId="{54A97780-68BD-4885-B43A-A735167741AA}" sibTransId="{297EFF6F-EA7E-474D-BE24-6854AF1C1A50}"/>
    <dgm:cxn modelId="{F5C72371-FC9F-40A4-9968-771CE84E019C}" type="presOf" srcId="{ADE5E21A-1752-404F-BBAC-37394376C410}" destId="{C218FC60-17D6-4D4B-AD6E-B815A3AB2B05}" srcOrd="1" destOrd="0" presId="urn:microsoft.com/office/officeart/2005/8/layout/list1"/>
    <dgm:cxn modelId="{C6274D51-BD0A-4DA0-8909-CAED9E3E7A3B}" type="presOf" srcId="{9D0CA713-839B-4F5B-85A5-8AC4A05D18E0}" destId="{790B6F8D-C802-43C2-A3A4-658760C8BFD8}" srcOrd="0" destOrd="0" presId="urn:microsoft.com/office/officeart/2005/8/layout/list1"/>
    <dgm:cxn modelId="{AB3C0B55-039F-4013-94A3-7393A8487CB6}" srcId="{9D0CA713-839B-4F5B-85A5-8AC4A05D18E0}" destId="{1E84770F-B4D2-4C78-96D8-65DA1D6E80C8}" srcOrd="1" destOrd="0" parTransId="{51E6AF62-8A55-443A-8557-25AFCAB5E08C}" sibTransId="{7933C67E-7ADB-4CFE-A542-78CB9A469F7B}"/>
    <dgm:cxn modelId="{4A42AE79-1C0E-4079-B3B8-A06A87E69DBE}" type="presOf" srcId="{E6A5EA1B-1C92-4885-80EE-0D94163C15E3}" destId="{58B1EF1E-E9C0-467E-88CF-109A3A5A60FA}" srcOrd="1" destOrd="0" presId="urn:microsoft.com/office/officeart/2005/8/layout/list1"/>
    <dgm:cxn modelId="{32C2297A-E383-4FA7-AEFE-9065AD9912B6}" type="presOf" srcId="{1E84770F-B4D2-4C78-96D8-65DA1D6E80C8}" destId="{A6BF7178-5697-4A91-AEB6-F7C408D155CA}" srcOrd="0" destOrd="1" presId="urn:microsoft.com/office/officeart/2005/8/layout/list1"/>
    <dgm:cxn modelId="{EDF64D86-B53D-4C4D-AFE0-9E7079194676}" srcId="{1DCFB5DB-CCC3-4EF8-99FE-5880AE4AC88D}" destId="{ADE5E21A-1752-404F-BBAC-37394376C410}" srcOrd="2" destOrd="0" parTransId="{9146B471-A439-42B7-8756-12ED7BFFDAEC}" sibTransId="{38DB1366-D053-472C-8847-2D4490236287}"/>
    <dgm:cxn modelId="{D5C94197-2C77-4F1B-AAA0-A7CB8534F8ED}" srcId="{9D0CA713-839B-4F5B-85A5-8AC4A05D18E0}" destId="{48CD607B-F7FB-4E35-9159-449942283C31}" srcOrd="0" destOrd="0" parTransId="{11A75047-C244-40B5-A8C8-EC325DB80601}" sibTransId="{CD40214D-1609-48F6-9C09-6DFEDA2AA9AE}"/>
    <dgm:cxn modelId="{A999DB97-F543-4B8C-A18B-BA22594926FD}" type="presOf" srcId="{E6A5EA1B-1C92-4885-80EE-0D94163C15E3}" destId="{089A8A80-670F-4D08-B8AF-A11B9FD1F627}" srcOrd="0" destOrd="0" presId="urn:microsoft.com/office/officeart/2005/8/layout/list1"/>
    <dgm:cxn modelId="{A0C139B8-E470-4B06-8229-A84BCBCAB2AC}" type="presOf" srcId="{A9F12CF9-9A00-4823-9922-C4571D24517F}" destId="{2E0D0DE2-3753-4E35-92B4-319374698087}" srcOrd="0" destOrd="0" presId="urn:microsoft.com/office/officeart/2005/8/layout/list1"/>
    <dgm:cxn modelId="{D7C8D2BD-A9E4-4487-8261-6BEA59731C84}" type="presOf" srcId="{ADE5E21A-1752-404F-BBAC-37394376C410}" destId="{50DB5E71-8ED0-49F1-BEBA-B768038B8A2E}" srcOrd="0" destOrd="0" presId="urn:microsoft.com/office/officeart/2005/8/layout/list1"/>
    <dgm:cxn modelId="{4DACC7CE-9FE9-499A-B205-200A753A77B8}" srcId="{ADE5E21A-1752-404F-BBAC-37394376C410}" destId="{C3D72921-CAA0-4953-A17D-6C41DD5CFA3D}" srcOrd="0" destOrd="0" parTransId="{8E45FAC5-146E-4874-B937-1E2A1F2E0580}" sibTransId="{D91D7DED-AF80-4C43-AB8F-1D491ECD0C54}"/>
    <dgm:cxn modelId="{27B10ED0-6C6D-4FAC-A6C4-D2EF19A1D005}" srcId="{1DCFB5DB-CCC3-4EF8-99FE-5880AE4AC88D}" destId="{9D0CA713-839B-4F5B-85A5-8AC4A05D18E0}" srcOrd="0" destOrd="0" parTransId="{EF2F0DE3-7381-426A-84F2-235700BB5E96}" sibTransId="{9126BA41-0C39-458A-9B25-62EDC58B3752}"/>
    <dgm:cxn modelId="{7EDB70E1-1DCC-404C-BF96-8D1FFE6CEEAD}" srcId="{1DCFB5DB-CCC3-4EF8-99FE-5880AE4AC88D}" destId="{E6A5EA1B-1C92-4885-80EE-0D94163C15E3}" srcOrd="1" destOrd="0" parTransId="{A6C15D8D-9846-490E-9EE1-61B4ACF94F52}" sibTransId="{5234C4A0-0782-4275-A61C-9210CDA550CE}"/>
    <dgm:cxn modelId="{C42AFDE8-C11A-4890-9A0C-7CF40215BA8C}" type="presOf" srcId="{9D0CA713-839B-4F5B-85A5-8AC4A05D18E0}" destId="{1A629F95-7938-4CAB-939C-8EFB3F40133C}" srcOrd="1" destOrd="0" presId="urn:microsoft.com/office/officeart/2005/8/layout/list1"/>
    <dgm:cxn modelId="{202B32FB-121F-4F06-8CF0-1D75420113A8}" type="presOf" srcId="{1DCFB5DB-CCC3-4EF8-99FE-5880AE4AC88D}" destId="{FFB4C4E9-D40E-4DB1-940E-543D8659FA72}" srcOrd="0" destOrd="0" presId="urn:microsoft.com/office/officeart/2005/8/layout/list1"/>
    <dgm:cxn modelId="{9FF4089A-8C4C-40B7-9E3C-62B82BDA0380}" type="presParOf" srcId="{FFB4C4E9-D40E-4DB1-940E-543D8659FA72}" destId="{316C8E70-05B1-4A71-A5B9-01CC815FDB7E}" srcOrd="0" destOrd="0" presId="urn:microsoft.com/office/officeart/2005/8/layout/list1"/>
    <dgm:cxn modelId="{FF3ADFA1-571A-4E95-98CB-E14A1E583225}" type="presParOf" srcId="{316C8E70-05B1-4A71-A5B9-01CC815FDB7E}" destId="{790B6F8D-C802-43C2-A3A4-658760C8BFD8}" srcOrd="0" destOrd="0" presId="urn:microsoft.com/office/officeart/2005/8/layout/list1"/>
    <dgm:cxn modelId="{D40CBEDC-726E-4F00-B32E-3667A0CF0268}" type="presParOf" srcId="{316C8E70-05B1-4A71-A5B9-01CC815FDB7E}" destId="{1A629F95-7938-4CAB-939C-8EFB3F40133C}" srcOrd="1" destOrd="0" presId="urn:microsoft.com/office/officeart/2005/8/layout/list1"/>
    <dgm:cxn modelId="{353BCFED-8BBB-4073-B8FF-2AD0CF99FD82}" type="presParOf" srcId="{FFB4C4E9-D40E-4DB1-940E-543D8659FA72}" destId="{069DD0D0-C8D0-45E4-8A79-79E7A715A97B}" srcOrd="1" destOrd="0" presId="urn:microsoft.com/office/officeart/2005/8/layout/list1"/>
    <dgm:cxn modelId="{12F957DC-037E-46BA-9CBE-A1867EE52837}" type="presParOf" srcId="{FFB4C4E9-D40E-4DB1-940E-543D8659FA72}" destId="{A6BF7178-5697-4A91-AEB6-F7C408D155CA}" srcOrd="2" destOrd="0" presId="urn:microsoft.com/office/officeart/2005/8/layout/list1"/>
    <dgm:cxn modelId="{483921C9-13B5-4AA7-BE43-005CD660D222}" type="presParOf" srcId="{FFB4C4E9-D40E-4DB1-940E-543D8659FA72}" destId="{8FC22258-FC3F-452F-B5BC-AA82DCA464AB}" srcOrd="3" destOrd="0" presId="urn:microsoft.com/office/officeart/2005/8/layout/list1"/>
    <dgm:cxn modelId="{2BF10A3F-2AFE-4AA2-87CD-25537CF1C3AB}" type="presParOf" srcId="{FFB4C4E9-D40E-4DB1-940E-543D8659FA72}" destId="{D3F93E59-9E37-4155-AA60-178A7DDEBE22}" srcOrd="4" destOrd="0" presId="urn:microsoft.com/office/officeart/2005/8/layout/list1"/>
    <dgm:cxn modelId="{0F3F0C92-8D34-4F16-A9FC-FBC65D3B7269}" type="presParOf" srcId="{D3F93E59-9E37-4155-AA60-178A7DDEBE22}" destId="{089A8A80-670F-4D08-B8AF-A11B9FD1F627}" srcOrd="0" destOrd="0" presId="urn:microsoft.com/office/officeart/2005/8/layout/list1"/>
    <dgm:cxn modelId="{9059BEE5-2048-4200-A937-0DBC0E4308FE}" type="presParOf" srcId="{D3F93E59-9E37-4155-AA60-178A7DDEBE22}" destId="{58B1EF1E-E9C0-467E-88CF-109A3A5A60FA}" srcOrd="1" destOrd="0" presId="urn:microsoft.com/office/officeart/2005/8/layout/list1"/>
    <dgm:cxn modelId="{DC0EB34D-7136-467B-8172-C3C50F071D3E}" type="presParOf" srcId="{FFB4C4E9-D40E-4DB1-940E-543D8659FA72}" destId="{64A3C2E4-0342-4A70-B119-8BAE48ED63D1}" srcOrd="5" destOrd="0" presId="urn:microsoft.com/office/officeart/2005/8/layout/list1"/>
    <dgm:cxn modelId="{55C44DCB-F25E-4B0A-AC0C-6522A7EAEAC2}" type="presParOf" srcId="{FFB4C4E9-D40E-4DB1-940E-543D8659FA72}" destId="{2E0D0DE2-3753-4E35-92B4-319374698087}" srcOrd="6" destOrd="0" presId="urn:microsoft.com/office/officeart/2005/8/layout/list1"/>
    <dgm:cxn modelId="{9A23A44F-0EA8-4708-B737-27F068A38E01}" type="presParOf" srcId="{FFB4C4E9-D40E-4DB1-940E-543D8659FA72}" destId="{31305593-F347-4E28-BBCA-AECE0D4803A4}" srcOrd="7" destOrd="0" presId="urn:microsoft.com/office/officeart/2005/8/layout/list1"/>
    <dgm:cxn modelId="{62FC0813-A67B-4F62-86A0-48BBC509A24F}" type="presParOf" srcId="{FFB4C4E9-D40E-4DB1-940E-543D8659FA72}" destId="{07942734-548E-46BE-B1B2-48F867BE5CEF}" srcOrd="8" destOrd="0" presId="urn:microsoft.com/office/officeart/2005/8/layout/list1"/>
    <dgm:cxn modelId="{5C56F0FF-D304-478E-B898-338806FD65C2}" type="presParOf" srcId="{07942734-548E-46BE-B1B2-48F867BE5CEF}" destId="{50DB5E71-8ED0-49F1-BEBA-B768038B8A2E}" srcOrd="0" destOrd="0" presId="urn:microsoft.com/office/officeart/2005/8/layout/list1"/>
    <dgm:cxn modelId="{8F5B5DE1-C5CD-42BF-9359-AF7397E99D01}" type="presParOf" srcId="{07942734-548E-46BE-B1B2-48F867BE5CEF}" destId="{C218FC60-17D6-4D4B-AD6E-B815A3AB2B05}" srcOrd="1" destOrd="0" presId="urn:microsoft.com/office/officeart/2005/8/layout/list1"/>
    <dgm:cxn modelId="{DB120A80-4562-463E-8587-429BB919FA4C}" type="presParOf" srcId="{FFB4C4E9-D40E-4DB1-940E-543D8659FA72}" destId="{1722449F-4221-48C5-A0CD-ADC24950D7AA}" srcOrd="9" destOrd="0" presId="urn:microsoft.com/office/officeart/2005/8/layout/list1"/>
    <dgm:cxn modelId="{A2FC45DF-84B8-484A-891C-F05F7A6DCC76}" type="presParOf" srcId="{FFB4C4E9-D40E-4DB1-940E-543D8659FA72}" destId="{00F048BD-7D45-4F80-8A82-AB47C7416E4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EA890D-7684-43DB-844C-14D87B227EE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D4F9788-B601-41B4-8641-F09346ABA4CB}">
      <dgm:prSet/>
      <dgm:spPr/>
      <dgm:t>
        <a:bodyPr/>
        <a:lstStyle/>
        <a:p>
          <a:pPr rtl="0"/>
          <a:r>
            <a:rPr lang="en-GB" b="0" dirty="0"/>
            <a:t>Data table contains 26 annual financial statements for Developed Market Banks together with default indicator</a:t>
          </a:r>
          <a:endParaRPr lang="en-US" dirty="0"/>
        </a:p>
      </dgm:t>
    </dgm:pt>
    <dgm:pt modelId="{596B7CE1-ED30-47A9-BB18-6264FCBE4636}" type="parTrans" cxnId="{BC4B9FAA-507B-4E25-AC8C-637F2C27806C}">
      <dgm:prSet/>
      <dgm:spPr/>
      <dgm:t>
        <a:bodyPr/>
        <a:lstStyle/>
        <a:p>
          <a:endParaRPr lang="en-GB"/>
        </a:p>
      </dgm:t>
    </dgm:pt>
    <dgm:pt modelId="{82768BBB-63A9-41FF-8748-04E3D073E29F}" type="sibTrans" cxnId="{BC4B9FAA-507B-4E25-AC8C-637F2C27806C}">
      <dgm:prSet/>
      <dgm:spPr/>
      <dgm:t>
        <a:bodyPr/>
        <a:lstStyle/>
        <a:p>
          <a:endParaRPr lang="en-GB"/>
        </a:p>
      </dgm:t>
    </dgm:pt>
    <dgm:pt modelId="{D3D95B7C-9D75-4F7A-862D-17AA6FE42B37}">
      <dgm:prSet/>
      <dgm:spPr/>
      <dgm:t>
        <a:bodyPr/>
        <a:lstStyle/>
        <a:p>
          <a:pPr rtl="0"/>
          <a:r>
            <a:rPr lang="en-GB" b="0" dirty="0"/>
            <a:t>Data covers period 2000 – 2014</a:t>
          </a:r>
          <a:endParaRPr lang="en-US" dirty="0"/>
        </a:p>
      </dgm:t>
    </dgm:pt>
    <dgm:pt modelId="{1B611087-0255-42D5-8589-BDFC4AC89FA6}" type="parTrans" cxnId="{772BC05E-0EE4-4B21-8213-795C653F4FE3}">
      <dgm:prSet/>
      <dgm:spPr/>
      <dgm:t>
        <a:bodyPr/>
        <a:lstStyle/>
        <a:p>
          <a:endParaRPr lang="en-GB"/>
        </a:p>
      </dgm:t>
    </dgm:pt>
    <dgm:pt modelId="{B776EC99-4E87-42C7-8D2E-B4F2995750E0}" type="sibTrans" cxnId="{772BC05E-0EE4-4B21-8213-795C653F4FE3}">
      <dgm:prSet/>
      <dgm:spPr/>
      <dgm:t>
        <a:bodyPr/>
        <a:lstStyle/>
        <a:p>
          <a:endParaRPr lang="en-GB"/>
        </a:p>
      </dgm:t>
    </dgm:pt>
    <dgm:pt modelId="{8BC2D30A-0207-4095-988A-A11CDA2ECA82}">
      <dgm:prSet/>
      <dgm:spPr/>
      <dgm:t>
        <a:bodyPr/>
        <a:lstStyle/>
        <a:p>
          <a:pPr rtl="0"/>
          <a:r>
            <a:rPr lang="en-GB" b="0" dirty="0"/>
            <a:t>Usually for confidentiality reasons additional information like counterparty name, statement date or domicile are not present in the dataset</a:t>
          </a:r>
          <a:endParaRPr lang="en-US" dirty="0"/>
        </a:p>
      </dgm:t>
    </dgm:pt>
    <dgm:pt modelId="{45877CAB-1515-4577-A960-E4F4D02E06FF}" type="parTrans" cxnId="{E52C0531-59A7-4C69-BCD9-ADBDBD579822}">
      <dgm:prSet/>
      <dgm:spPr/>
      <dgm:t>
        <a:bodyPr/>
        <a:lstStyle/>
        <a:p>
          <a:endParaRPr lang="en-GB"/>
        </a:p>
      </dgm:t>
    </dgm:pt>
    <dgm:pt modelId="{AAF99454-E5E3-47E3-9FB5-3AA44CB7AB4B}" type="sibTrans" cxnId="{E52C0531-59A7-4C69-BCD9-ADBDBD579822}">
      <dgm:prSet/>
      <dgm:spPr/>
      <dgm:t>
        <a:bodyPr/>
        <a:lstStyle/>
        <a:p>
          <a:endParaRPr lang="en-GB"/>
        </a:p>
      </dgm:t>
    </dgm:pt>
    <dgm:pt modelId="{5735C866-FFF9-49EF-A0C5-5930FBB40E97}">
      <dgm:prSet/>
      <dgm:spPr/>
      <dgm:t>
        <a:bodyPr/>
        <a:lstStyle/>
        <a:p>
          <a:pPr rtl="0"/>
          <a:r>
            <a:rPr lang="en-GB" b="0" dirty="0"/>
            <a:t>Data contains outliers and missing values what is an additional model development challenge</a:t>
          </a:r>
        </a:p>
      </dgm:t>
    </dgm:pt>
    <dgm:pt modelId="{4A19F6C9-AA13-406D-A9A9-7793A199FFCC}" type="parTrans" cxnId="{6165CF4A-4ED3-4A97-8A77-C9AC0B430C97}">
      <dgm:prSet/>
      <dgm:spPr/>
      <dgm:t>
        <a:bodyPr/>
        <a:lstStyle/>
        <a:p>
          <a:endParaRPr lang="en-GB"/>
        </a:p>
      </dgm:t>
    </dgm:pt>
    <dgm:pt modelId="{6DC0B516-85EE-4DD1-8888-A7FEF90D4009}" type="sibTrans" cxnId="{6165CF4A-4ED3-4A97-8A77-C9AC0B430C97}">
      <dgm:prSet/>
      <dgm:spPr/>
      <dgm:t>
        <a:bodyPr/>
        <a:lstStyle/>
        <a:p>
          <a:endParaRPr lang="en-GB"/>
        </a:p>
      </dgm:t>
    </dgm:pt>
    <dgm:pt modelId="{A5A30C5F-1C7F-49D2-91BD-0F3C91EAE0E4}">
      <dgm:prSet/>
      <dgm:spPr/>
      <dgm:t>
        <a:bodyPr/>
        <a:lstStyle/>
        <a:p>
          <a:pPr rtl="0"/>
          <a:r>
            <a:rPr lang="en-US" dirty="0"/>
            <a:t>Simulated data, tab delimited</a:t>
          </a:r>
        </a:p>
      </dgm:t>
    </dgm:pt>
    <dgm:pt modelId="{122C159E-09F1-4803-8B67-BA94C3346A05}" type="parTrans" cxnId="{E282FE52-C7E6-448C-A247-27F180E2137C}">
      <dgm:prSet/>
      <dgm:spPr/>
      <dgm:t>
        <a:bodyPr/>
        <a:lstStyle/>
        <a:p>
          <a:endParaRPr lang="en-GB"/>
        </a:p>
      </dgm:t>
    </dgm:pt>
    <dgm:pt modelId="{F6B8D184-36BF-405A-B3FC-E458D472F6A6}" type="sibTrans" cxnId="{E282FE52-C7E6-448C-A247-27F180E2137C}">
      <dgm:prSet/>
      <dgm:spPr/>
      <dgm:t>
        <a:bodyPr/>
        <a:lstStyle/>
        <a:p>
          <a:endParaRPr lang="en-GB"/>
        </a:p>
      </dgm:t>
    </dgm:pt>
    <dgm:pt modelId="{64013FCD-7BA8-4431-B8FC-284843529285}">
      <dgm:prSet/>
      <dgm:spPr/>
      <dgm:t>
        <a:bodyPr/>
        <a:lstStyle/>
        <a:p>
          <a:pPr rtl="0"/>
          <a:r>
            <a:rPr lang="en-GB" b="0" dirty="0"/>
            <a:t>The detail description of the variables in the file: </a:t>
          </a:r>
          <a:r>
            <a:rPr lang="en-GB" dirty="0">
              <a:hlinkClick xmlns:r="http://schemas.openxmlformats.org/officeDocument/2006/relationships" r:id="rId1"/>
            </a:rPr>
            <a:t>https://github.com/INTQuant-Katowice/20</a:t>
          </a:r>
          <a:r>
            <a:rPr lang="pl-PL" dirty="0">
              <a:hlinkClick xmlns:r="http://schemas.openxmlformats.org/officeDocument/2006/relationships" r:id="rId1"/>
            </a:rPr>
            <a:t>22</a:t>
          </a:r>
          <a:r>
            <a:rPr lang="en-GB" dirty="0">
              <a:hlinkClick xmlns:r="http://schemas.openxmlformats.org/officeDocument/2006/relationships" r:id="rId1"/>
            </a:rPr>
            <a:t>/blob/master/Data/Description.txt</a:t>
          </a:r>
          <a:r>
            <a:rPr lang="en-GB" dirty="0"/>
            <a:t> </a:t>
          </a:r>
          <a:endParaRPr lang="en-GB" b="0" dirty="0"/>
        </a:p>
      </dgm:t>
    </dgm:pt>
    <dgm:pt modelId="{17AF5F55-09C2-46B7-A95D-84C23B23228C}" type="parTrans" cxnId="{FB8841C2-95CD-4A29-BF4D-7E40D41DB0B7}">
      <dgm:prSet/>
      <dgm:spPr/>
      <dgm:t>
        <a:bodyPr/>
        <a:lstStyle/>
        <a:p>
          <a:endParaRPr lang="en-GB"/>
        </a:p>
      </dgm:t>
    </dgm:pt>
    <dgm:pt modelId="{88B57B09-B240-498D-882F-79F9265837F1}" type="sibTrans" cxnId="{FB8841C2-95CD-4A29-BF4D-7E40D41DB0B7}">
      <dgm:prSet/>
      <dgm:spPr/>
      <dgm:t>
        <a:bodyPr/>
        <a:lstStyle/>
        <a:p>
          <a:endParaRPr lang="en-GB"/>
        </a:p>
      </dgm:t>
    </dgm:pt>
    <dgm:pt modelId="{952BE48F-4F52-43F5-9D73-60184F1BBBE4}" type="pres">
      <dgm:prSet presAssocID="{4BEA890D-7684-43DB-844C-14D87B227EE3}" presName="Name0" presStyleCnt="0">
        <dgm:presLayoutVars>
          <dgm:chMax val="7"/>
          <dgm:chPref val="7"/>
          <dgm:dir/>
        </dgm:presLayoutVars>
      </dgm:prSet>
      <dgm:spPr/>
    </dgm:pt>
    <dgm:pt modelId="{B2872077-7A5A-48BC-8700-68F3566CE3D3}" type="pres">
      <dgm:prSet presAssocID="{4BEA890D-7684-43DB-844C-14D87B227EE3}" presName="Name1" presStyleCnt="0"/>
      <dgm:spPr/>
    </dgm:pt>
    <dgm:pt modelId="{7131CDDB-F8FC-43B3-BD98-BEFA43708119}" type="pres">
      <dgm:prSet presAssocID="{4BEA890D-7684-43DB-844C-14D87B227EE3}" presName="cycle" presStyleCnt="0"/>
      <dgm:spPr/>
    </dgm:pt>
    <dgm:pt modelId="{7CC48447-1F1C-44D6-9B72-9C463F50CA16}" type="pres">
      <dgm:prSet presAssocID="{4BEA890D-7684-43DB-844C-14D87B227EE3}" presName="srcNode" presStyleLbl="node1" presStyleIdx="0" presStyleCnt="6"/>
      <dgm:spPr/>
    </dgm:pt>
    <dgm:pt modelId="{124851BF-1AA3-4E46-8A9B-DCCC6F3F675E}" type="pres">
      <dgm:prSet presAssocID="{4BEA890D-7684-43DB-844C-14D87B227EE3}" presName="conn" presStyleLbl="parChTrans1D2" presStyleIdx="0" presStyleCnt="1"/>
      <dgm:spPr/>
    </dgm:pt>
    <dgm:pt modelId="{AAC4FFC5-77EA-4E2C-AC9D-60016996CAEE}" type="pres">
      <dgm:prSet presAssocID="{4BEA890D-7684-43DB-844C-14D87B227EE3}" presName="extraNode" presStyleLbl="node1" presStyleIdx="0" presStyleCnt="6"/>
      <dgm:spPr/>
    </dgm:pt>
    <dgm:pt modelId="{579B4502-DA1D-45EB-9475-130C7BC091CD}" type="pres">
      <dgm:prSet presAssocID="{4BEA890D-7684-43DB-844C-14D87B227EE3}" presName="dstNode" presStyleLbl="node1" presStyleIdx="0" presStyleCnt="6"/>
      <dgm:spPr/>
    </dgm:pt>
    <dgm:pt modelId="{C9B8ABAE-EF66-422E-A75A-D64E9B3C91FD}" type="pres">
      <dgm:prSet presAssocID="{A5A30C5F-1C7F-49D2-91BD-0F3C91EAE0E4}" presName="text_1" presStyleLbl="node1" presStyleIdx="0" presStyleCnt="6">
        <dgm:presLayoutVars>
          <dgm:bulletEnabled val="1"/>
        </dgm:presLayoutVars>
      </dgm:prSet>
      <dgm:spPr/>
    </dgm:pt>
    <dgm:pt modelId="{043BFDC4-399E-4594-9AF9-53E2A66246AA}" type="pres">
      <dgm:prSet presAssocID="{A5A30C5F-1C7F-49D2-91BD-0F3C91EAE0E4}" presName="accent_1" presStyleCnt="0"/>
      <dgm:spPr/>
    </dgm:pt>
    <dgm:pt modelId="{CDFD45B1-810E-4E31-9221-137EF7F0C7D0}" type="pres">
      <dgm:prSet presAssocID="{A5A30C5F-1C7F-49D2-91BD-0F3C91EAE0E4}" presName="accentRepeatNode" presStyleLbl="solidFgAcc1" presStyleIdx="0" presStyleCnt="6"/>
      <dgm:spPr/>
    </dgm:pt>
    <dgm:pt modelId="{A8D1425E-582E-4320-92CD-9B80508E87AE}" type="pres">
      <dgm:prSet presAssocID="{1D4F9788-B601-41B4-8641-F09346ABA4CB}" presName="text_2" presStyleLbl="node1" presStyleIdx="1" presStyleCnt="6">
        <dgm:presLayoutVars>
          <dgm:bulletEnabled val="1"/>
        </dgm:presLayoutVars>
      </dgm:prSet>
      <dgm:spPr/>
    </dgm:pt>
    <dgm:pt modelId="{21E60DD7-4631-4BCF-AEC1-C3D9A6175BEC}" type="pres">
      <dgm:prSet presAssocID="{1D4F9788-B601-41B4-8641-F09346ABA4CB}" presName="accent_2" presStyleCnt="0"/>
      <dgm:spPr/>
    </dgm:pt>
    <dgm:pt modelId="{9885AF6B-D50B-44F2-B0E2-8199A588E04D}" type="pres">
      <dgm:prSet presAssocID="{1D4F9788-B601-41B4-8641-F09346ABA4CB}" presName="accentRepeatNode" presStyleLbl="solidFgAcc1" presStyleIdx="1" presStyleCnt="6"/>
      <dgm:spPr/>
    </dgm:pt>
    <dgm:pt modelId="{BEB064E9-9AFF-45E0-9664-67F2ED55535A}" type="pres">
      <dgm:prSet presAssocID="{D3D95B7C-9D75-4F7A-862D-17AA6FE42B37}" presName="text_3" presStyleLbl="node1" presStyleIdx="2" presStyleCnt="6">
        <dgm:presLayoutVars>
          <dgm:bulletEnabled val="1"/>
        </dgm:presLayoutVars>
      </dgm:prSet>
      <dgm:spPr/>
    </dgm:pt>
    <dgm:pt modelId="{8DC7AB82-C6A5-4668-83E2-5B3C1B1D61B2}" type="pres">
      <dgm:prSet presAssocID="{D3D95B7C-9D75-4F7A-862D-17AA6FE42B37}" presName="accent_3" presStyleCnt="0"/>
      <dgm:spPr/>
    </dgm:pt>
    <dgm:pt modelId="{3E8803BD-7D50-4286-AF28-2DB5C0DF9818}" type="pres">
      <dgm:prSet presAssocID="{D3D95B7C-9D75-4F7A-862D-17AA6FE42B37}" presName="accentRepeatNode" presStyleLbl="solidFgAcc1" presStyleIdx="2" presStyleCnt="6"/>
      <dgm:spPr/>
    </dgm:pt>
    <dgm:pt modelId="{BA13CA4A-FD36-449A-97C9-3DD20612896E}" type="pres">
      <dgm:prSet presAssocID="{8BC2D30A-0207-4095-988A-A11CDA2ECA82}" presName="text_4" presStyleLbl="node1" presStyleIdx="3" presStyleCnt="6">
        <dgm:presLayoutVars>
          <dgm:bulletEnabled val="1"/>
        </dgm:presLayoutVars>
      </dgm:prSet>
      <dgm:spPr/>
    </dgm:pt>
    <dgm:pt modelId="{76DA2867-FABF-483A-9234-5081F9F75CA1}" type="pres">
      <dgm:prSet presAssocID="{8BC2D30A-0207-4095-988A-A11CDA2ECA82}" presName="accent_4" presStyleCnt="0"/>
      <dgm:spPr/>
    </dgm:pt>
    <dgm:pt modelId="{315B5B4B-6EEE-4EFC-BC04-CFB9D16D5E65}" type="pres">
      <dgm:prSet presAssocID="{8BC2D30A-0207-4095-988A-A11CDA2ECA82}" presName="accentRepeatNode" presStyleLbl="solidFgAcc1" presStyleIdx="3" presStyleCnt="6"/>
      <dgm:spPr/>
    </dgm:pt>
    <dgm:pt modelId="{C3E1FE68-18F1-4F27-94CD-1081E3431292}" type="pres">
      <dgm:prSet presAssocID="{5735C866-FFF9-49EF-A0C5-5930FBB40E97}" presName="text_5" presStyleLbl="node1" presStyleIdx="4" presStyleCnt="6">
        <dgm:presLayoutVars>
          <dgm:bulletEnabled val="1"/>
        </dgm:presLayoutVars>
      </dgm:prSet>
      <dgm:spPr/>
    </dgm:pt>
    <dgm:pt modelId="{B05AFA29-ED04-4401-B757-E20CC2EC2B9F}" type="pres">
      <dgm:prSet presAssocID="{5735C866-FFF9-49EF-A0C5-5930FBB40E97}" presName="accent_5" presStyleCnt="0"/>
      <dgm:spPr/>
    </dgm:pt>
    <dgm:pt modelId="{807F1334-B147-463B-9262-0EC3BF8CC72C}" type="pres">
      <dgm:prSet presAssocID="{5735C866-FFF9-49EF-A0C5-5930FBB40E97}" presName="accentRepeatNode" presStyleLbl="solidFgAcc1" presStyleIdx="4" presStyleCnt="6"/>
      <dgm:spPr/>
    </dgm:pt>
    <dgm:pt modelId="{E67E6001-8C78-4D81-BE95-AC76524930DE}" type="pres">
      <dgm:prSet presAssocID="{64013FCD-7BA8-4431-B8FC-284843529285}" presName="text_6" presStyleLbl="node1" presStyleIdx="5" presStyleCnt="6">
        <dgm:presLayoutVars>
          <dgm:bulletEnabled val="1"/>
        </dgm:presLayoutVars>
      </dgm:prSet>
      <dgm:spPr/>
    </dgm:pt>
    <dgm:pt modelId="{BBB4DC56-00D9-48CE-A63A-63E87D64DEBC}" type="pres">
      <dgm:prSet presAssocID="{64013FCD-7BA8-4431-B8FC-284843529285}" presName="accent_6" presStyleCnt="0"/>
      <dgm:spPr/>
    </dgm:pt>
    <dgm:pt modelId="{BDB2A953-3744-43E1-9F82-12C0528F8F94}" type="pres">
      <dgm:prSet presAssocID="{64013FCD-7BA8-4431-B8FC-284843529285}" presName="accentRepeatNode" presStyleLbl="solidFgAcc1" presStyleIdx="5" presStyleCnt="6"/>
      <dgm:spPr/>
    </dgm:pt>
  </dgm:ptLst>
  <dgm:cxnLst>
    <dgm:cxn modelId="{5474910F-459C-4C35-B815-21FAD24B2200}" type="presOf" srcId="{D3D95B7C-9D75-4F7A-862D-17AA6FE42B37}" destId="{BEB064E9-9AFF-45E0-9664-67F2ED55535A}" srcOrd="0" destOrd="0" presId="urn:microsoft.com/office/officeart/2008/layout/VerticalCurvedList"/>
    <dgm:cxn modelId="{BD22511B-6E5C-48B6-87A6-3C9983E2A7B0}" type="presOf" srcId="{A5A30C5F-1C7F-49D2-91BD-0F3C91EAE0E4}" destId="{C9B8ABAE-EF66-422E-A75A-D64E9B3C91FD}" srcOrd="0" destOrd="0" presId="urn:microsoft.com/office/officeart/2008/layout/VerticalCurvedList"/>
    <dgm:cxn modelId="{E52C0531-59A7-4C69-BCD9-ADBDBD579822}" srcId="{4BEA890D-7684-43DB-844C-14D87B227EE3}" destId="{8BC2D30A-0207-4095-988A-A11CDA2ECA82}" srcOrd="3" destOrd="0" parTransId="{45877CAB-1515-4577-A960-E4F4D02E06FF}" sibTransId="{AAF99454-E5E3-47E3-9FB5-3AA44CB7AB4B}"/>
    <dgm:cxn modelId="{D073235B-5665-44BE-9F7B-13E576A43DDB}" type="presOf" srcId="{1D4F9788-B601-41B4-8641-F09346ABA4CB}" destId="{A8D1425E-582E-4320-92CD-9B80508E87AE}" srcOrd="0" destOrd="0" presId="urn:microsoft.com/office/officeart/2008/layout/VerticalCurvedList"/>
    <dgm:cxn modelId="{772BC05E-0EE4-4B21-8213-795C653F4FE3}" srcId="{4BEA890D-7684-43DB-844C-14D87B227EE3}" destId="{D3D95B7C-9D75-4F7A-862D-17AA6FE42B37}" srcOrd="2" destOrd="0" parTransId="{1B611087-0255-42D5-8589-BDFC4AC89FA6}" sibTransId="{B776EC99-4E87-42C7-8D2E-B4F2995750E0}"/>
    <dgm:cxn modelId="{229B1848-9DF6-4444-AC1A-1B7FD7FF4655}" type="presOf" srcId="{F6B8D184-36BF-405A-B3FC-E458D472F6A6}" destId="{124851BF-1AA3-4E46-8A9B-DCCC6F3F675E}" srcOrd="0" destOrd="0" presId="urn:microsoft.com/office/officeart/2008/layout/VerticalCurvedList"/>
    <dgm:cxn modelId="{6165CF4A-4ED3-4A97-8A77-C9AC0B430C97}" srcId="{4BEA890D-7684-43DB-844C-14D87B227EE3}" destId="{5735C866-FFF9-49EF-A0C5-5930FBB40E97}" srcOrd="4" destOrd="0" parTransId="{4A19F6C9-AA13-406D-A9A9-7793A199FFCC}" sibTransId="{6DC0B516-85EE-4DD1-8888-A7FEF90D4009}"/>
    <dgm:cxn modelId="{2DA4B470-1E49-4FB9-A270-2647ECC40DD7}" type="presOf" srcId="{8BC2D30A-0207-4095-988A-A11CDA2ECA82}" destId="{BA13CA4A-FD36-449A-97C9-3DD20612896E}" srcOrd="0" destOrd="0" presId="urn:microsoft.com/office/officeart/2008/layout/VerticalCurvedList"/>
    <dgm:cxn modelId="{E282FE52-C7E6-448C-A247-27F180E2137C}" srcId="{4BEA890D-7684-43DB-844C-14D87B227EE3}" destId="{A5A30C5F-1C7F-49D2-91BD-0F3C91EAE0E4}" srcOrd="0" destOrd="0" parTransId="{122C159E-09F1-4803-8B67-BA94C3346A05}" sibTransId="{F6B8D184-36BF-405A-B3FC-E458D472F6A6}"/>
    <dgm:cxn modelId="{BC4B9FAA-507B-4E25-AC8C-637F2C27806C}" srcId="{4BEA890D-7684-43DB-844C-14D87B227EE3}" destId="{1D4F9788-B601-41B4-8641-F09346ABA4CB}" srcOrd="1" destOrd="0" parTransId="{596B7CE1-ED30-47A9-BB18-6264FCBE4636}" sibTransId="{82768BBB-63A9-41FF-8748-04E3D073E29F}"/>
    <dgm:cxn modelId="{E17359B0-6431-4ECB-8009-949F84C610F4}" type="presOf" srcId="{64013FCD-7BA8-4431-B8FC-284843529285}" destId="{E67E6001-8C78-4D81-BE95-AC76524930DE}" srcOrd="0" destOrd="0" presId="urn:microsoft.com/office/officeart/2008/layout/VerticalCurvedList"/>
    <dgm:cxn modelId="{A5E754B4-87B8-4676-873E-08BA7FD8793C}" type="presOf" srcId="{5735C866-FFF9-49EF-A0C5-5930FBB40E97}" destId="{C3E1FE68-18F1-4F27-94CD-1081E3431292}" srcOrd="0" destOrd="0" presId="urn:microsoft.com/office/officeart/2008/layout/VerticalCurvedList"/>
    <dgm:cxn modelId="{FB8841C2-95CD-4A29-BF4D-7E40D41DB0B7}" srcId="{4BEA890D-7684-43DB-844C-14D87B227EE3}" destId="{64013FCD-7BA8-4431-B8FC-284843529285}" srcOrd="5" destOrd="0" parTransId="{17AF5F55-09C2-46B7-A95D-84C23B23228C}" sibTransId="{88B57B09-B240-498D-882F-79F9265837F1}"/>
    <dgm:cxn modelId="{223F00F8-119A-4645-BF31-E6E34FF6CD8F}" type="presOf" srcId="{4BEA890D-7684-43DB-844C-14D87B227EE3}" destId="{952BE48F-4F52-43F5-9D73-60184F1BBBE4}" srcOrd="0" destOrd="0" presId="urn:microsoft.com/office/officeart/2008/layout/VerticalCurvedList"/>
    <dgm:cxn modelId="{73114B55-63B0-47CF-A02C-535E43B13044}" type="presParOf" srcId="{952BE48F-4F52-43F5-9D73-60184F1BBBE4}" destId="{B2872077-7A5A-48BC-8700-68F3566CE3D3}" srcOrd="0" destOrd="0" presId="urn:microsoft.com/office/officeart/2008/layout/VerticalCurvedList"/>
    <dgm:cxn modelId="{7B9DB0C5-3637-47E7-BF26-1954A141D536}" type="presParOf" srcId="{B2872077-7A5A-48BC-8700-68F3566CE3D3}" destId="{7131CDDB-F8FC-43B3-BD98-BEFA43708119}" srcOrd="0" destOrd="0" presId="urn:microsoft.com/office/officeart/2008/layout/VerticalCurvedList"/>
    <dgm:cxn modelId="{302711D1-469E-4BC1-A469-F868F763C71A}" type="presParOf" srcId="{7131CDDB-F8FC-43B3-BD98-BEFA43708119}" destId="{7CC48447-1F1C-44D6-9B72-9C463F50CA16}" srcOrd="0" destOrd="0" presId="urn:microsoft.com/office/officeart/2008/layout/VerticalCurvedList"/>
    <dgm:cxn modelId="{5AC05D3B-58B0-43EF-AA98-64258E8812BF}" type="presParOf" srcId="{7131CDDB-F8FC-43B3-BD98-BEFA43708119}" destId="{124851BF-1AA3-4E46-8A9B-DCCC6F3F675E}" srcOrd="1" destOrd="0" presId="urn:microsoft.com/office/officeart/2008/layout/VerticalCurvedList"/>
    <dgm:cxn modelId="{1BF414F6-ED4D-4050-84E2-1CAA165275FD}" type="presParOf" srcId="{7131CDDB-F8FC-43B3-BD98-BEFA43708119}" destId="{AAC4FFC5-77EA-4E2C-AC9D-60016996CAEE}" srcOrd="2" destOrd="0" presId="urn:microsoft.com/office/officeart/2008/layout/VerticalCurvedList"/>
    <dgm:cxn modelId="{94461292-80BB-48F0-BBD6-56CB5682108A}" type="presParOf" srcId="{7131CDDB-F8FC-43B3-BD98-BEFA43708119}" destId="{579B4502-DA1D-45EB-9475-130C7BC091CD}" srcOrd="3" destOrd="0" presId="urn:microsoft.com/office/officeart/2008/layout/VerticalCurvedList"/>
    <dgm:cxn modelId="{A5280858-FEE3-45DA-965B-35CD0B7F5A86}" type="presParOf" srcId="{B2872077-7A5A-48BC-8700-68F3566CE3D3}" destId="{C9B8ABAE-EF66-422E-A75A-D64E9B3C91FD}" srcOrd="1" destOrd="0" presId="urn:microsoft.com/office/officeart/2008/layout/VerticalCurvedList"/>
    <dgm:cxn modelId="{D7FB0063-F9A6-428C-8A2B-20B0F58E7D0E}" type="presParOf" srcId="{B2872077-7A5A-48BC-8700-68F3566CE3D3}" destId="{043BFDC4-399E-4594-9AF9-53E2A66246AA}" srcOrd="2" destOrd="0" presId="urn:microsoft.com/office/officeart/2008/layout/VerticalCurvedList"/>
    <dgm:cxn modelId="{A366EE3A-D823-48D0-B945-832BF268AD5A}" type="presParOf" srcId="{043BFDC4-399E-4594-9AF9-53E2A66246AA}" destId="{CDFD45B1-810E-4E31-9221-137EF7F0C7D0}" srcOrd="0" destOrd="0" presId="urn:microsoft.com/office/officeart/2008/layout/VerticalCurvedList"/>
    <dgm:cxn modelId="{6BDBCF09-040E-4D79-9364-6ADCB7010AC0}" type="presParOf" srcId="{B2872077-7A5A-48BC-8700-68F3566CE3D3}" destId="{A8D1425E-582E-4320-92CD-9B80508E87AE}" srcOrd="3" destOrd="0" presId="urn:microsoft.com/office/officeart/2008/layout/VerticalCurvedList"/>
    <dgm:cxn modelId="{9EB28D89-FCAF-499B-9EC4-38EE9B22B5A7}" type="presParOf" srcId="{B2872077-7A5A-48BC-8700-68F3566CE3D3}" destId="{21E60DD7-4631-4BCF-AEC1-C3D9A6175BEC}" srcOrd="4" destOrd="0" presId="urn:microsoft.com/office/officeart/2008/layout/VerticalCurvedList"/>
    <dgm:cxn modelId="{A7075C27-C5B3-4941-8FC6-786CBE5DA28E}" type="presParOf" srcId="{21E60DD7-4631-4BCF-AEC1-C3D9A6175BEC}" destId="{9885AF6B-D50B-44F2-B0E2-8199A588E04D}" srcOrd="0" destOrd="0" presId="urn:microsoft.com/office/officeart/2008/layout/VerticalCurvedList"/>
    <dgm:cxn modelId="{CF1526B7-9A27-44CA-BC17-74AF6CA60936}" type="presParOf" srcId="{B2872077-7A5A-48BC-8700-68F3566CE3D3}" destId="{BEB064E9-9AFF-45E0-9664-67F2ED55535A}" srcOrd="5" destOrd="0" presId="urn:microsoft.com/office/officeart/2008/layout/VerticalCurvedList"/>
    <dgm:cxn modelId="{5C509812-5374-47CE-BCB3-F32AA0C5F7B2}" type="presParOf" srcId="{B2872077-7A5A-48BC-8700-68F3566CE3D3}" destId="{8DC7AB82-C6A5-4668-83E2-5B3C1B1D61B2}" srcOrd="6" destOrd="0" presId="urn:microsoft.com/office/officeart/2008/layout/VerticalCurvedList"/>
    <dgm:cxn modelId="{9D4209C0-6E2D-43F9-8643-2FF2CD06EB92}" type="presParOf" srcId="{8DC7AB82-C6A5-4668-83E2-5B3C1B1D61B2}" destId="{3E8803BD-7D50-4286-AF28-2DB5C0DF9818}" srcOrd="0" destOrd="0" presId="urn:microsoft.com/office/officeart/2008/layout/VerticalCurvedList"/>
    <dgm:cxn modelId="{93ECA12C-5522-4DAF-A48B-8C137720384E}" type="presParOf" srcId="{B2872077-7A5A-48BC-8700-68F3566CE3D3}" destId="{BA13CA4A-FD36-449A-97C9-3DD20612896E}" srcOrd="7" destOrd="0" presId="urn:microsoft.com/office/officeart/2008/layout/VerticalCurvedList"/>
    <dgm:cxn modelId="{2AAA0281-BE69-4A54-8E80-52C1871A0047}" type="presParOf" srcId="{B2872077-7A5A-48BC-8700-68F3566CE3D3}" destId="{76DA2867-FABF-483A-9234-5081F9F75CA1}" srcOrd="8" destOrd="0" presId="urn:microsoft.com/office/officeart/2008/layout/VerticalCurvedList"/>
    <dgm:cxn modelId="{0FA61C91-774F-44B5-8201-9D5F31E9BE4E}" type="presParOf" srcId="{76DA2867-FABF-483A-9234-5081F9F75CA1}" destId="{315B5B4B-6EEE-4EFC-BC04-CFB9D16D5E65}" srcOrd="0" destOrd="0" presId="urn:microsoft.com/office/officeart/2008/layout/VerticalCurvedList"/>
    <dgm:cxn modelId="{994D3C46-E314-442B-9411-00A2E1E26DBD}" type="presParOf" srcId="{B2872077-7A5A-48BC-8700-68F3566CE3D3}" destId="{C3E1FE68-18F1-4F27-94CD-1081E3431292}" srcOrd="9" destOrd="0" presId="urn:microsoft.com/office/officeart/2008/layout/VerticalCurvedList"/>
    <dgm:cxn modelId="{29D5E673-1533-49D8-BF40-3FF44E5868BA}" type="presParOf" srcId="{B2872077-7A5A-48BC-8700-68F3566CE3D3}" destId="{B05AFA29-ED04-4401-B757-E20CC2EC2B9F}" srcOrd="10" destOrd="0" presId="urn:microsoft.com/office/officeart/2008/layout/VerticalCurvedList"/>
    <dgm:cxn modelId="{7353A03E-E77C-4419-B22E-05633F6CA93F}" type="presParOf" srcId="{B05AFA29-ED04-4401-B757-E20CC2EC2B9F}" destId="{807F1334-B147-463B-9262-0EC3BF8CC72C}" srcOrd="0" destOrd="0" presId="urn:microsoft.com/office/officeart/2008/layout/VerticalCurvedList"/>
    <dgm:cxn modelId="{5C91CDB3-3533-427B-B314-3D41F3D5FCD2}" type="presParOf" srcId="{B2872077-7A5A-48BC-8700-68F3566CE3D3}" destId="{E67E6001-8C78-4D81-BE95-AC76524930DE}" srcOrd="11" destOrd="0" presId="urn:microsoft.com/office/officeart/2008/layout/VerticalCurvedList"/>
    <dgm:cxn modelId="{8B56BD6E-7AFA-4FCA-9A0B-BEFA674B06E4}" type="presParOf" srcId="{B2872077-7A5A-48BC-8700-68F3566CE3D3}" destId="{BBB4DC56-00D9-48CE-A63A-63E87D64DEBC}" srcOrd="12" destOrd="0" presId="urn:microsoft.com/office/officeart/2008/layout/VerticalCurvedList"/>
    <dgm:cxn modelId="{1F88762D-3BBB-4B10-B4C1-E8EC7CC6E697}" type="presParOf" srcId="{BBB4DC56-00D9-48CE-A63A-63E87D64DEBC}" destId="{BDB2A953-3744-43E1-9F82-12C0528F8F9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2D6136C-0D78-4DD8-9DDF-9F08B8371891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E5393440-265E-404B-88DE-669157ACA218}">
      <dgm:prSet phldrT="[Text]"/>
      <dgm:spPr/>
      <dgm:t>
        <a:bodyPr/>
        <a:lstStyle/>
        <a:p>
          <a:r>
            <a:rPr lang="pl-PL" dirty="0"/>
            <a:t>Wednes</a:t>
          </a:r>
          <a:r>
            <a:rPr lang="en-GB" dirty="0"/>
            <a:t>day </a:t>
          </a:r>
          <a:r>
            <a:rPr lang="pl-PL" dirty="0"/>
            <a:t>23</a:t>
          </a:r>
          <a:r>
            <a:rPr lang="pl-PL" baseline="30000" dirty="0"/>
            <a:t>rd</a:t>
          </a:r>
          <a:endParaRPr lang="en-GB" dirty="0"/>
        </a:p>
      </dgm:t>
    </dgm:pt>
    <dgm:pt modelId="{D79B2312-ADF3-4E10-9288-FC850509574A}" type="parTrans" cxnId="{2FF367C5-F68A-4234-9B82-DA9CCE345F01}">
      <dgm:prSet/>
      <dgm:spPr/>
      <dgm:t>
        <a:bodyPr/>
        <a:lstStyle/>
        <a:p>
          <a:endParaRPr lang="en-GB"/>
        </a:p>
      </dgm:t>
    </dgm:pt>
    <dgm:pt modelId="{CEC8642B-E1C3-4D73-A1E5-33D393EF025B}" type="sibTrans" cxnId="{2FF367C5-F68A-4234-9B82-DA9CCE345F01}">
      <dgm:prSet/>
      <dgm:spPr/>
      <dgm:t>
        <a:bodyPr/>
        <a:lstStyle/>
        <a:p>
          <a:endParaRPr lang="en-GB"/>
        </a:p>
      </dgm:t>
    </dgm:pt>
    <dgm:pt modelId="{4AD8E1D7-21FD-4E3D-84E0-C90E7D53ABDA}">
      <dgm:prSet phldrT="[Text]" custT="1"/>
      <dgm:spPr/>
      <dgm:t>
        <a:bodyPr/>
        <a:lstStyle/>
        <a:p>
          <a:r>
            <a:rPr lang="pl-PL" sz="2000" dirty="0"/>
            <a:t>Equity model </a:t>
          </a:r>
          <a:r>
            <a:rPr lang="pl-PL" sz="2000" dirty="0" err="1"/>
            <a:t>chosen</a:t>
          </a:r>
          <a:endParaRPr lang="en-GB" sz="2000" dirty="0"/>
        </a:p>
      </dgm:t>
    </dgm:pt>
    <dgm:pt modelId="{77DA0B3D-3BE0-4B5E-BE8D-A0AED55DDC88}" type="parTrans" cxnId="{FABFD63C-B273-410E-AC98-70BC8C1221FA}">
      <dgm:prSet/>
      <dgm:spPr/>
      <dgm:t>
        <a:bodyPr/>
        <a:lstStyle/>
        <a:p>
          <a:endParaRPr lang="en-GB"/>
        </a:p>
      </dgm:t>
    </dgm:pt>
    <dgm:pt modelId="{11C8FE72-25FC-4D31-9B03-B265AFAC95A8}" type="sibTrans" cxnId="{FABFD63C-B273-410E-AC98-70BC8C1221FA}">
      <dgm:prSet/>
      <dgm:spPr/>
      <dgm:t>
        <a:bodyPr/>
        <a:lstStyle/>
        <a:p>
          <a:endParaRPr lang="en-GB"/>
        </a:p>
      </dgm:t>
    </dgm:pt>
    <dgm:pt modelId="{DA62CA78-B462-47D4-A15D-C9F8B3471700}">
      <dgm:prSet phldrT="[Text]"/>
      <dgm:spPr/>
      <dgm:t>
        <a:bodyPr/>
        <a:lstStyle/>
        <a:p>
          <a:r>
            <a:rPr lang="pl-PL" dirty="0" err="1"/>
            <a:t>Friday</a:t>
          </a:r>
          <a:r>
            <a:rPr lang="pl-PL" dirty="0"/>
            <a:t>     25</a:t>
          </a:r>
          <a:r>
            <a:rPr lang="en-GB" baseline="30000" dirty="0" err="1"/>
            <a:t>th</a:t>
          </a:r>
          <a:r>
            <a:rPr lang="en-GB" dirty="0"/>
            <a:t> </a:t>
          </a:r>
        </a:p>
      </dgm:t>
    </dgm:pt>
    <dgm:pt modelId="{7BAE42F0-D061-429D-8BC5-9110B7F91F4B}" type="parTrans" cxnId="{093C780A-750C-4218-84F5-AE76EE5883D8}">
      <dgm:prSet/>
      <dgm:spPr/>
      <dgm:t>
        <a:bodyPr/>
        <a:lstStyle/>
        <a:p>
          <a:endParaRPr lang="en-GB"/>
        </a:p>
      </dgm:t>
    </dgm:pt>
    <dgm:pt modelId="{379EAA58-E66C-4D1E-BA9F-048FB6E5B265}" type="sibTrans" cxnId="{093C780A-750C-4218-84F5-AE76EE5883D8}">
      <dgm:prSet/>
      <dgm:spPr/>
      <dgm:t>
        <a:bodyPr/>
        <a:lstStyle/>
        <a:p>
          <a:endParaRPr lang="en-GB"/>
        </a:p>
      </dgm:t>
    </dgm:pt>
    <dgm:pt modelId="{3C139F01-B194-473E-9EAA-4065891B12D1}">
      <dgm:prSet phldrT="[Text]" custT="1"/>
      <dgm:spPr/>
      <dgm:t>
        <a:bodyPr/>
        <a:lstStyle/>
        <a:p>
          <a:pPr rtl="0"/>
          <a:r>
            <a:rPr lang="en-GB" sz="2000" b="0" i="0" u="none" dirty="0"/>
            <a:t>Pricing </a:t>
          </a:r>
          <a:r>
            <a:rPr lang="pl-PL" sz="2000" b="0" i="0" u="none" dirty="0" err="1"/>
            <a:t>vanilla</a:t>
          </a:r>
          <a:r>
            <a:rPr lang="pl-PL" sz="2000" b="0" i="0" u="none" dirty="0"/>
            <a:t>/</a:t>
          </a:r>
          <a:r>
            <a:rPr lang="pl-PL" sz="2000" b="0" i="0" u="none" dirty="0" err="1"/>
            <a:t>asian</a:t>
          </a:r>
          <a:r>
            <a:rPr lang="pl-PL" sz="2000" b="0" i="0" u="none" dirty="0"/>
            <a:t> </a:t>
          </a:r>
          <a:r>
            <a:rPr lang="en-GB" sz="2000" b="0" i="0" u="none" dirty="0"/>
            <a:t>options</a:t>
          </a:r>
          <a:endParaRPr lang="en-GB" sz="2000" dirty="0"/>
        </a:p>
      </dgm:t>
    </dgm:pt>
    <dgm:pt modelId="{9B5539A7-7DA4-4DAD-896E-90841FC4B5C3}" type="parTrans" cxnId="{CE07E0BE-C97D-4960-B178-BBD89C90485B}">
      <dgm:prSet/>
      <dgm:spPr/>
      <dgm:t>
        <a:bodyPr/>
        <a:lstStyle/>
        <a:p>
          <a:endParaRPr lang="en-GB"/>
        </a:p>
      </dgm:t>
    </dgm:pt>
    <dgm:pt modelId="{9B0186CD-3FD9-4DCA-A343-8EEE205C5AE4}" type="sibTrans" cxnId="{CE07E0BE-C97D-4960-B178-BBD89C90485B}">
      <dgm:prSet/>
      <dgm:spPr/>
      <dgm:t>
        <a:bodyPr/>
        <a:lstStyle/>
        <a:p>
          <a:endParaRPr lang="en-GB"/>
        </a:p>
      </dgm:t>
    </dgm:pt>
    <dgm:pt modelId="{85AE1BEE-6BE5-4228-9867-1DA61B1A8490}">
      <dgm:prSet phldrT="[Text]"/>
      <dgm:spPr/>
      <dgm:t>
        <a:bodyPr/>
        <a:lstStyle/>
        <a:p>
          <a:r>
            <a:rPr lang="en-GB" dirty="0"/>
            <a:t>Monday </a:t>
          </a:r>
          <a:r>
            <a:rPr lang="pl-PL" dirty="0"/>
            <a:t>28</a:t>
          </a:r>
          <a:r>
            <a:rPr lang="pl-PL" baseline="30000" dirty="0"/>
            <a:t>th</a:t>
          </a:r>
          <a:endParaRPr lang="en-GB" dirty="0"/>
        </a:p>
      </dgm:t>
    </dgm:pt>
    <dgm:pt modelId="{72F0AB76-B5BC-4A71-9449-45CBDA5F03F7}" type="parTrans" cxnId="{F6A93F9C-FFFC-40B2-BEED-FA27F1A8F7AA}">
      <dgm:prSet/>
      <dgm:spPr/>
      <dgm:t>
        <a:bodyPr/>
        <a:lstStyle/>
        <a:p>
          <a:endParaRPr lang="en-GB"/>
        </a:p>
      </dgm:t>
    </dgm:pt>
    <dgm:pt modelId="{011FD989-199E-4E05-8674-89DA2EDD74C3}" type="sibTrans" cxnId="{F6A93F9C-FFFC-40B2-BEED-FA27F1A8F7AA}">
      <dgm:prSet/>
      <dgm:spPr/>
      <dgm:t>
        <a:bodyPr/>
        <a:lstStyle/>
        <a:p>
          <a:endParaRPr lang="en-GB"/>
        </a:p>
      </dgm:t>
    </dgm:pt>
    <dgm:pt modelId="{9D3814DE-2677-4C06-9017-BFB71916EE9D}">
      <dgm:prSet phldrT="[Text]" custT="1"/>
      <dgm:spPr/>
      <dgm:t>
        <a:bodyPr/>
        <a:lstStyle/>
        <a:p>
          <a:r>
            <a:rPr lang="en-GB" sz="2000" dirty="0"/>
            <a:t>Initial</a:t>
          </a:r>
          <a:r>
            <a:rPr lang="en-GB" sz="2000" baseline="0" dirty="0"/>
            <a:t> trades profiles produced</a:t>
          </a:r>
          <a:endParaRPr lang="en-GB" sz="2000" dirty="0"/>
        </a:p>
      </dgm:t>
    </dgm:pt>
    <dgm:pt modelId="{9CDD8387-4FD7-4B6D-801C-2F06359187A9}" type="parTrans" cxnId="{F4E49F63-ED89-4534-8F64-BB1B2DF03E09}">
      <dgm:prSet/>
      <dgm:spPr/>
      <dgm:t>
        <a:bodyPr/>
        <a:lstStyle/>
        <a:p>
          <a:endParaRPr lang="en-GB"/>
        </a:p>
      </dgm:t>
    </dgm:pt>
    <dgm:pt modelId="{9D76673E-0AB1-4D09-AEF7-EE73AF76795D}" type="sibTrans" cxnId="{F4E49F63-ED89-4534-8F64-BB1B2DF03E09}">
      <dgm:prSet/>
      <dgm:spPr/>
      <dgm:t>
        <a:bodyPr/>
        <a:lstStyle/>
        <a:p>
          <a:endParaRPr lang="en-GB"/>
        </a:p>
      </dgm:t>
    </dgm:pt>
    <dgm:pt modelId="{3DDC6ADD-1FDC-4601-8777-40F7FCE2E9BA}">
      <dgm:prSet phldrT="[Text]"/>
      <dgm:spPr/>
      <dgm:t>
        <a:bodyPr/>
        <a:lstStyle/>
        <a:p>
          <a:r>
            <a:rPr lang="en-GB" dirty="0"/>
            <a:t>Wednesday </a:t>
          </a:r>
          <a:r>
            <a:rPr lang="pl-PL" dirty="0"/>
            <a:t>30</a:t>
          </a:r>
          <a:r>
            <a:rPr lang="pl-PL" baseline="30000" dirty="0"/>
            <a:t>th</a:t>
          </a:r>
          <a:r>
            <a:rPr lang="en-GB" baseline="0" dirty="0"/>
            <a:t> </a:t>
          </a:r>
          <a:endParaRPr lang="en-GB" dirty="0"/>
        </a:p>
      </dgm:t>
    </dgm:pt>
    <dgm:pt modelId="{6C34FE20-348B-4FA3-906A-99B6E7FC01C4}" type="parTrans" cxnId="{2673E4D2-0668-4125-AFA3-8519C0AFD5F1}">
      <dgm:prSet/>
      <dgm:spPr/>
      <dgm:t>
        <a:bodyPr/>
        <a:lstStyle/>
        <a:p>
          <a:endParaRPr lang="en-GB"/>
        </a:p>
      </dgm:t>
    </dgm:pt>
    <dgm:pt modelId="{7E7614C7-9573-4189-9C96-0E387357905B}" type="sibTrans" cxnId="{2673E4D2-0668-4125-AFA3-8519C0AFD5F1}">
      <dgm:prSet/>
      <dgm:spPr/>
      <dgm:t>
        <a:bodyPr/>
        <a:lstStyle/>
        <a:p>
          <a:endParaRPr lang="en-GB"/>
        </a:p>
      </dgm:t>
    </dgm:pt>
    <dgm:pt modelId="{E82E6DD7-2233-4E89-A71E-B37E96D9BFFB}">
      <dgm:prSet phldrT="[Text]" custT="1"/>
      <dgm:spPr/>
      <dgm:t>
        <a:bodyPr/>
        <a:lstStyle/>
        <a:p>
          <a:r>
            <a:rPr lang="en-GB" sz="2000" dirty="0"/>
            <a:t>Aggregation</a:t>
          </a:r>
          <a:r>
            <a:rPr lang="en-GB" sz="2000" baseline="0" dirty="0"/>
            <a:t> of single profiles</a:t>
          </a:r>
          <a:endParaRPr lang="en-GB" sz="2000" dirty="0"/>
        </a:p>
      </dgm:t>
    </dgm:pt>
    <dgm:pt modelId="{CFEDF97A-F624-4FEF-AB37-5DB2A5E397EE}" type="parTrans" cxnId="{3BB3E071-4236-4CE7-905A-C8DAC5D1878E}">
      <dgm:prSet/>
      <dgm:spPr/>
      <dgm:t>
        <a:bodyPr/>
        <a:lstStyle/>
        <a:p>
          <a:endParaRPr lang="en-GB"/>
        </a:p>
      </dgm:t>
    </dgm:pt>
    <dgm:pt modelId="{81763E97-F447-434F-A918-D2D8EE790DD0}" type="sibTrans" cxnId="{3BB3E071-4236-4CE7-905A-C8DAC5D1878E}">
      <dgm:prSet/>
      <dgm:spPr/>
      <dgm:t>
        <a:bodyPr/>
        <a:lstStyle/>
        <a:p>
          <a:endParaRPr lang="en-GB"/>
        </a:p>
      </dgm:t>
    </dgm:pt>
    <dgm:pt modelId="{8FDE7AF7-65E8-4412-85AE-DA72F30D8CDE}">
      <dgm:prSet phldrT="[Text]" custT="1"/>
      <dgm:spPr/>
      <dgm:t>
        <a:bodyPr/>
        <a:lstStyle/>
        <a:p>
          <a:r>
            <a:rPr lang="pl-PL" sz="2000" dirty="0" err="1"/>
            <a:t>Pricing</a:t>
          </a:r>
          <a:r>
            <a:rPr lang="pl-PL" sz="2000" dirty="0"/>
            <a:t> </a:t>
          </a:r>
          <a:r>
            <a:rPr lang="pl-PL" sz="2000" dirty="0" err="1"/>
            <a:t>american</a:t>
          </a:r>
          <a:r>
            <a:rPr lang="pl-PL" sz="2000" dirty="0"/>
            <a:t> </a:t>
          </a:r>
          <a:r>
            <a:rPr lang="pl-PL" sz="2000" dirty="0" err="1"/>
            <a:t>options</a:t>
          </a:r>
          <a:endParaRPr lang="en-GB" sz="2000" dirty="0"/>
        </a:p>
      </dgm:t>
    </dgm:pt>
    <dgm:pt modelId="{BE08479B-EE5D-4870-A036-829689D712C1}" type="parTrans" cxnId="{DC094890-6773-4EE3-8A4A-A963C1AB84A2}">
      <dgm:prSet/>
      <dgm:spPr/>
      <dgm:t>
        <a:bodyPr/>
        <a:lstStyle/>
        <a:p>
          <a:endParaRPr lang="en-GB"/>
        </a:p>
      </dgm:t>
    </dgm:pt>
    <dgm:pt modelId="{003B518F-97A3-4CCC-B111-C9B31F870EE5}" type="sibTrans" cxnId="{DC094890-6773-4EE3-8A4A-A963C1AB84A2}">
      <dgm:prSet/>
      <dgm:spPr/>
      <dgm:t>
        <a:bodyPr/>
        <a:lstStyle/>
        <a:p>
          <a:endParaRPr lang="en-GB"/>
        </a:p>
      </dgm:t>
    </dgm:pt>
    <dgm:pt modelId="{446FB419-AC68-4120-B443-1F16DC7B6DA0}" type="pres">
      <dgm:prSet presAssocID="{92D6136C-0D78-4DD8-9DDF-9F08B8371891}" presName="linearFlow" presStyleCnt="0">
        <dgm:presLayoutVars>
          <dgm:dir/>
          <dgm:animLvl val="lvl"/>
          <dgm:resizeHandles val="exact"/>
        </dgm:presLayoutVars>
      </dgm:prSet>
      <dgm:spPr/>
    </dgm:pt>
    <dgm:pt modelId="{11E2D98D-BA26-403B-8AC5-55A518E6D6D3}" type="pres">
      <dgm:prSet presAssocID="{E5393440-265E-404B-88DE-669157ACA218}" presName="composite" presStyleCnt="0"/>
      <dgm:spPr/>
    </dgm:pt>
    <dgm:pt modelId="{368495CB-7B41-42B2-BFDC-8DBE91FDBFE3}" type="pres">
      <dgm:prSet presAssocID="{E5393440-265E-404B-88DE-669157ACA21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6135466-CCE8-4E0A-8991-73B899A9EACC}" type="pres">
      <dgm:prSet presAssocID="{E5393440-265E-404B-88DE-669157ACA218}" presName="descendantText" presStyleLbl="alignAcc1" presStyleIdx="0" presStyleCnt="4">
        <dgm:presLayoutVars>
          <dgm:bulletEnabled val="1"/>
        </dgm:presLayoutVars>
      </dgm:prSet>
      <dgm:spPr/>
    </dgm:pt>
    <dgm:pt modelId="{58846261-FA2E-4EB7-9CA8-2834A74A53B5}" type="pres">
      <dgm:prSet presAssocID="{CEC8642B-E1C3-4D73-A1E5-33D393EF025B}" presName="sp" presStyleCnt="0"/>
      <dgm:spPr/>
    </dgm:pt>
    <dgm:pt modelId="{646742D7-2CFB-4C30-B4B2-02688CDC249F}" type="pres">
      <dgm:prSet presAssocID="{DA62CA78-B462-47D4-A15D-C9F8B3471700}" presName="composite" presStyleCnt="0"/>
      <dgm:spPr/>
    </dgm:pt>
    <dgm:pt modelId="{AB3389C7-C385-443E-898D-EEAC8DDB2067}" type="pres">
      <dgm:prSet presAssocID="{DA62CA78-B462-47D4-A15D-C9F8B347170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DF443A5-8341-4B8D-A763-2EB1F8B6D83C}" type="pres">
      <dgm:prSet presAssocID="{DA62CA78-B462-47D4-A15D-C9F8B3471700}" presName="descendantText" presStyleLbl="alignAcc1" presStyleIdx="1" presStyleCnt="4">
        <dgm:presLayoutVars>
          <dgm:bulletEnabled val="1"/>
        </dgm:presLayoutVars>
      </dgm:prSet>
      <dgm:spPr/>
    </dgm:pt>
    <dgm:pt modelId="{F467E5BC-689C-4857-9EC6-DDF24077A121}" type="pres">
      <dgm:prSet presAssocID="{379EAA58-E66C-4D1E-BA9F-048FB6E5B265}" presName="sp" presStyleCnt="0"/>
      <dgm:spPr/>
    </dgm:pt>
    <dgm:pt modelId="{3FAC6641-CB94-4F01-87F1-C805D9921AB9}" type="pres">
      <dgm:prSet presAssocID="{85AE1BEE-6BE5-4228-9867-1DA61B1A8490}" presName="composite" presStyleCnt="0"/>
      <dgm:spPr/>
    </dgm:pt>
    <dgm:pt modelId="{A05875E4-B2CC-4AC4-B95D-B84FC26E968C}" type="pres">
      <dgm:prSet presAssocID="{85AE1BEE-6BE5-4228-9867-1DA61B1A849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A84F6EB-9CB3-45F9-89C1-32F3CA908E39}" type="pres">
      <dgm:prSet presAssocID="{85AE1BEE-6BE5-4228-9867-1DA61B1A8490}" presName="descendantText" presStyleLbl="alignAcc1" presStyleIdx="2" presStyleCnt="4">
        <dgm:presLayoutVars>
          <dgm:bulletEnabled val="1"/>
        </dgm:presLayoutVars>
      </dgm:prSet>
      <dgm:spPr/>
    </dgm:pt>
    <dgm:pt modelId="{6F37CB1D-63FF-44A4-B842-5B497075804F}" type="pres">
      <dgm:prSet presAssocID="{011FD989-199E-4E05-8674-89DA2EDD74C3}" presName="sp" presStyleCnt="0"/>
      <dgm:spPr/>
    </dgm:pt>
    <dgm:pt modelId="{D33BD49B-BA0B-4E39-8F20-A33F3ECF53A5}" type="pres">
      <dgm:prSet presAssocID="{3DDC6ADD-1FDC-4601-8777-40F7FCE2E9BA}" presName="composite" presStyleCnt="0"/>
      <dgm:spPr/>
    </dgm:pt>
    <dgm:pt modelId="{EC931598-D71C-480F-9999-4A1AE9432F16}" type="pres">
      <dgm:prSet presAssocID="{3DDC6ADD-1FDC-4601-8777-40F7FCE2E9B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D48390D-DD74-4416-9F38-C088C768C08B}" type="pres">
      <dgm:prSet presAssocID="{3DDC6ADD-1FDC-4601-8777-40F7FCE2E9B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30DDC03-9A4B-46DB-9F11-DFD324006923}" type="presOf" srcId="{DA62CA78-B462-47D4-A15D-C9F8B3471700}" destId="{AB3389C7-C385-443E-898D-EEAC8DDB2067}" srcOrd="0" destOrd="0" presId="urn:microsoft.com/office/officeart/2005/8/layout/chevron2"/>
    <dgm:cxn modelId="{08D62007-FADE-44EE-BE03-B0ECCBFD36B4}" type="presOf" srcId="{92D6136C-0D78-4DD8-9DDF-9F08B8371891}" destId="{446FB419-AC68-4120-B443-1F16DC7B6DA0}" srcOrd="0" destOrd="0" presId="urn:microsoft.com/office/officeart/2005/8/layout/chevron2"/>
    <dgm:cxn modelId="{093C780A-750C-4218-84F5-AE76EE5883D8}" srcId="{92D6136C-0D78-4DD8-9DDF-9F08B8371891}" destId="{DA62CA78-B462-47D4-A15D-C9F8B3471700}" srcOrd="1" destOrd="0" parTransId="{7BAE42F0-D061-429D-8BC5-9110B7F91F4B}" sibTransId="{379EAA58-E66C-4D1E-BA9F-048FB6E5B265}"/>
    <dgm:cxn modelId="{5304C113-1148-44EC-A987-0C0FE9891070}" type="presOf" srcId="{85AE1BEE-6BE5-4228-9867-1DA61B1A8490}" destId="{A05875E4-B2CC-4AC4-B95D-B84FC26E968C}" srcOrd="0" destOrd="0" presId="urn:microsoft.com/office/officeart/2005/8/layout/chevron2"/>
    <dgm:cxn modelId="{D22ADF34-8683-4F96-B37D-C56E79409EFB}" type="presOf" srcId="{E5393440-265E-404B-88DE-669157ACA218}" destId="{368495CB-7B41-42B2-BFDC-8DBE91FDBFE3}" srcOrd="0" destOrd="0" presId="urn:microsoft.com/office/officeart/2005/8/layout/chevron2"/>
    <dgm:cxn modelId="{FABFD63C-B273-410E-AC98-70BC8C1221FA}" srcId="{E5393440-265E-404B-88DE-669157ACA218}" destId="{4AD8E1D7-21FD-4E3D-84E0-C90E7D53ABDA}" srcOrd="0" destOrd="0" parTransId="{77DA0B3D-3BE0-4B5E-BE8D-A0AED55DDC88}" sibTransId="{11C8FE72-25FC-4D31-9B03-B265AFAC95A8}"/>
    <dgm:cxn modelId="{1C113D3D-EDD5-4DDC-B48B-D914EE33A22D}" type="presOf" srcId="{9D3814DE-2677-4C06-9017-BFB71916EE9D}" destId="{0A84F6EB-9CB3-45F9-89C1-32F3CA908E39}" srcOrd="0" destOrd="1" presId="urn:microsoft.com/office/officeart/2005/8/layout/chevron2"/>
    <dgm:cxn modelId="{F4E49F63-ED89-4534-8F64-BB1B2DF03E09}" srcId="{85AE1BEE-6BE5-4228-9867-1DA61B1A8490}" destId="{9D3814DE-2677-4C06-9017-BFB71916EE9D}" srcOrd="1" destOrd="0" parTransId="{9CDD8387-4FD7-4B6D-801C-2F06359187A9}" sibTransId="{9D76673E-0AB1-4D09-AEF7-EE73AF76795D}"/>
    <dgm:cxn modelId="{6BD97B6F-DC0B-4034-9B5C-3475882F13A0}" type="presOf" srcId="{8FDE7AF7-65E8-4412-85AE-DA72F30D8CDE}" destId="{0A84F6EB-9CB3-45F9-89C1-32F3CA908E39}" srcOrd="0" destOrd="0" presId="urn:microsoft.com/office/officeart/2005/8/layout/chevron2"/>
    <dgm:cxn modelId="{611F1170-8721-4B15-BD64-95E75BAF507D}" type="presOf" srcId="{4AD8E1D7-21FD-4E3D-84E0-C90E7D53ABDA}" destId="{96135466-CCE8-4E0A-8991-73B899A9EACC}" srcOrd="0" destOrd="0" presId="urn:microsoft.com/office/officeart/2005/8/layout/chevron2"/>
    <dgm:cxn modelId="{3BB3E071-4236-4CE7-905A-C8DAC5D1878E}" srcId="{3DDC6ADD-1FDC-4601-8777-40F7FCE2E9BA}" destId="{E82E6DD7-2233-4E89-A71E-B37E96D9BFFB}" srcOrd="0" destOrd="0" parTransId="{CFEDF97A-F624-4FEF-AB37-5DB2A5E397EE}" sibTransId="{81763E97-F447-434F-A918-D2D8EE790DD0}"/>
    <dgm:cxn modelId="{DC094890-6773-4EE3-8A4A-A963C1AB84A2}" srcId="{85AE1BEE-6BE5-4228-9867-1DA61B1A8490}" destId="{8FDE7AF7-65E8-4412-85AE-DA72F30D8CDE}" srcOrd="0" destOrd="0" parTransId="{BE08479B-EE5D-4870-A036-829689D712C1}" sibTransId="{003B518F-97A3-4CCC-B111-C9B31F870EE5}"/>
    <dgm:cxn modelId="{F6A93F9C-FFFC-40B2-BEED-FA27F1A8F7AA}" srcId="{92D6136C-0D78-4DD8-9DDF-9F08B8371891}" destId="{85AE1BEE-6BE5-4228-9867-1DA61B1A8490}" srcOrd="2" destOrd="0" parTransId="{72F0AB76-B5BC-4A71-9449-45CBDA5F03F7}" sibTransId="{011FD989-199E-4E05-8674-89DA2EDD74C3}"/>
    <dgm:cxn modelId="{38D85BA6-F5C0-4D5C-9EE3-01EE2CBEAE06}" type="presOf" srcId="{E82E6DD7-2233-4E89-A71E-B37E96D9BFFB}" destId="{4D48390D-DD74-4416-9F38-C088C768C08B}" srcOrd="0" destOrd="0" presId="urn:microsoft.com/office/officeart/2005/8/layout/chevron2"/>
    <dgm:cxn modelId="{CE07E0BE-C97D-4960-B178-BBD89C90485B}" srcId="{DA62CA78-B462-47D4-A15D-C9F8B3471700}" destId="{3C139F01-B194-473E-9EAA-4065891B12D1}" srcOrd="0" destOrd="0" parTransId="{9B5539A7-7DA4-4DAD-896E-90841FC4B5C3}" sibTransId="{9B0186CD-3FD9-4DCA-A343-8EEE205C5AE4}"/>
    <dgm:cxn modelId="{2FF367C5-F68A-4234-9B82-DA9CCE345F01}" srcId="{92D6136C-0D78-4DD8-9DDF-9F08B8371891}" destId="{E5393440-265E-404B-88DE-669157ACA218}" srcOrd="0" destOrd="0" parTransId="{D79B2312-ADF3-4E10-9288-FC850509574A}" sibTransId="{CEC8642B-E1C3-4D73-A1E5-33D393EF025B}"/>
    <dgm:cxn modelId="{2673E4D2-0668-4125-AFA3-8519C0AFD5F1}" srcId="{92D6136C-0D78-4DD8-9DDF-9F08B8371891}" destId="{3DDC6ADD-1FDC-4601-8777-40F7FCE2E9BA}" srcOrd="3" destOrd="0" parTransId="{6C34FE20-348B-4FA3-906A-99B6E7FC01C4}" sibTransId="{7E7614C7-9573-4189-9C96-0E387357905B}"/>
    <dgm:cxn modelId="{4F7561D5-EFAA-41E7-AFF7-9D0061B98033}" type="presOf" srcId="{3DDC6ADD-1FDC-4601-8777-40F7FCE2E9BA}" destId="{EC931598-D71C-480F-9999-4A1AE9432F16}" srcOrd="0" destOrd="0" presId="urn:microsoft.com/office/officeart/2005/8/layout/chevron2"/>
    <dgm:cxn modelId="{F06CF3F6-D578-453B-B258-0DD04864AC8C}" type="presOf" srcId="{3C139F01-B194-473E-9EAA-4065891B12D1}" destId="{FDF443A5-8341-4B8D-A763-2EB1F8B6D83C}" srcOrd="0" destOrd="0" presId="urn:microsoft.com/office/officeart/2005/8/layout/chevron2"/>
    <dgm:cxn modelId="{B9E081DD-977B-4AB6-B6E6-4C93E6044504}" type="presParOf" srcId="{446FB419-AC68-4120-B443-1F16DC7B6DA0}" destId="{11E2D98D-BA26-403B-8AC5-55A518E6D6D3}" srcOrd="0" destOrd="0" presId="urn:microsoft.com/office/officeart/2005/8/layout/chevron2"/>
    <dgm:cxn modelId="{F9AE729C-A087-42BC-9A7D-60FC5A8A739C}" type="presParOf" srcId="{11E2D98D-BA26-403B-8AC5-55A518E6D6D3}" destId="{368495CB-7B41-42B2-BFDC-8DBE91FDBFE3}" srcOrd="0" destOrd="0" presId="urn:microsoft.com/office/officeart/2005/8/layout/chevron2"/>
    <dgm:cxn modelId="{9FB95116-9E43-42D1-AA48-A3331E2FBA59}" type="presParOf" srcId="{11E2D98D-BA26-403B-8AC5-55A518E6D6D3}" destId="{96135466-CCE8-4E0A-8991-73B899A9EACC}" srcOrd="1" destOrd="0" presId="urn:microsoft.com/office/officeart/2005/8/layout/chevron2"/>
    <dgm:cxn modelId="{70161854-8389-49D5-9049-0B1387C6712A}" type="presParOf" srcId="{446FB419-AC68-4120-B443-1F16DC7B6DA0}" destId="{58846261-FA2E-4EB7-9CA8-2834A74A53B5}" srcOrd="1" destOrd="0" presId="urn:microsoft.com/office/officeart/2005/8/layout/chevron2"/>
    <dgm:cxn modelId="{ABAE0D46-E27F-4032-856D-48F57BDFE2AC}" type="presParOf" srcId="{446FB419-AC68-4120-B443-1F16DC7B6DA0}" destId="{646742D7-2CFB-4C30-B4B2-02688CDC249F}" srcOrd="2" destOrd="0" presId="urn:microsoft.com/office/officeart/2005/8/layout/chevron2"/>
    <dgm:cxn modelId="{547FB117-795B-4A19-B87E-0BEA2CE23AEC}" type="presParOf" srcId="{646742D7-2CFB-4C30-B4B2-02688CDC249F}" destId="{AB3389C7-C385-443E-898D-EEAC8DDB2067}" srcOrd="0" destOrd="0" presId="urn:microsoft.com/office/officeart/2005/8/layout/chevron2"/>
    <dgm:cxn modelId="{677BA392-AB24-4EEB-8F1B-C7EDAFED1FA1}" type="presParOf" srcId="{646742D7-2CFB-4C30-B4B2-02688CDC249F}" destId="{FDF443A5-8341-4B8D-A763-2EB1F8B6D83C}" srcOrd="1" destOrd="0" presId="urn:microsoft.com/office/officeart/2005/8/layout/chevron2"/>
    <dgm:cxn modelId="{9738E282-73DE-42E3-82A4-FB029952847C}" type="presParOf" srcId="{446FB419-AC68-4120-B443-1F16DC7B6DA0}" destId="{F467E5BC-689C-4857-9EC6-DDF24077A121}" srcOrd="3" destOrd="0" presId="urn:microsoft.com/office/officeart/2005/8/layout/chevron2"/>
    <dgm:cxn modelId="{5782476C-7385-42A0-A9D9-82FD44696758}" type="presParOf" srcId="{446FB419-AC68-4120-B443-1F16DC7B6DA0}" destId="{3FAC6641-CB94-4F01-87F1-C805D9921AB9}" srcOrd="4" destOrd="0" presId="urn:microsoft.com/office/officeart/2005/8/layout/chevron2"/>
    <dgm:cxn modelId="{5CDC7F8C-43D5-4949-A964-9CF16B7DA914}" type="presParOf" srcId="{3FAC6641-CB94-4F01-87F1-C805D9921AB9}" destId="{A05875E4-B2CC-4AC4-B95D-B84FC26E968C}" srcOrd="0" destOrd="0" presId="urn:microsoft.com/office/officeart/2005/8/layout/chevron2"/>
    <dgm:cxn modelId="{F158D777-D536-4FDD-96F4-82FE7A3E1611}" type="presParOf" srcId="{3FAC6641-CB94-4F01-87F1-C805D9921AB9}" destId="{0A84F6EB-9CB3-45F9-89C1-32F3CA908E39}" srcOrd="1" destOrd="0" presId="urn:microsoft.com/office/officeart/2005/8/layout/chevron2"/>
    <dgm:cxn modelId="{9CE1D384-F323-42F8-8DA8-BCB23923B9F3}" type="presParOf" srcId="{446FB419-AC68-4120-B443-1F16DC7B6DA0}" destId="{6F37CB1D-63FF-44A4-B842-5B497075804F}" srcOrd="5" destOrd="0" presId="urn:microsoft.com/office/officeart/2005/8/layout/chevron2"/>
    <dgm:cxn modelId="{6D049613-0460-48DA-8FC4-B84DB500E516}" type="presParOf" srcId="{446FB419-AC68-4120-B443-1F16DC7B6DA0}" destId="{D33BD49B-BA0B-4E39-8F20-A33F3ECF53A5}" srcOrd="6" destOrd="0" presId="urn:microsoft.com/office/officeart/2005/8/layout/chevron2"/>
    <dgm:cxn modelId="{E3E588D3-B8BA-45F6-916B-CB8F4F11EC35}" type="presParOf" srcId="{D33BD49B-BA0B-4E39-8F20-A33F3ECF53A5}" destId="{EC931598-D71C-480F-9999-4A1AE9432F16}" srcOrd="0" destOrd="0" presId="urn:microsoft.com/office/officeart/2005/8/layout/chevron2"/>
    <dgm:cxn modelId="{4687CE9F-5D71-4687-9F12-EFACD43A818C}" type="presParOf" srcId="{D33BD49B-BA0B-4E39-8F20-A33F3ECF53A5}" destId="{4D48390D-DD74-4416-9F38-C088C768C0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95EFB64-A959-46A4-95FB-1A7A97B326D4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2208918C-E862-41E8-93F4-DA60E6BC249D}">
      <dgm:prSet phldrT="[Text]"/>
      <dgm:spPr/>
      <dgm:t>
        <a:bodyPr/>
        <a:lstStyle/>
        <a:p>
          <a:r>
            <a:rPr lang="en-GB" dirty="0"/>
            <a:t>Wednesday </a:t>
          </a:r>
          <a:r>
            <a:rPr lang="pl-PL" dirty="0"/>
            <a:t>23</a:t>
          </a:r>
          <a:r>
            <a:rPr lang="pl-PL" baseline="30000" dirty="0"/>
            <a:t>rd</a:t>
          </a:r>
          <a:endParaRPr lang="en-GB" dirty="0"/>
        </a:p>
      </dgm:t>
    </dgm:pt>
    <dgm:pt modelId="{09A7E2F0-238A-48FA-AD54-6D853419E9EA}" type="parTrans" cxnId="{9C73274C-5677-4BEF-8B5A-67C90D846726}">
      <dgm:prSet/>
      <dgm:spPr/>
      <dgm:t>
        <a:bodyPr/>
        <a:lstStyle/>
        <a:p>
          <a:endParaRPr lang="en-GB"/>
        </a:p>
      </dgm:t>
    </dgm:pt>
    <dgm:pt modelId="{DDBF7A3C-485E-4B01-A40C-31237ABEE74E}" type="sibTrans" cxnId="{9C73274C-5677-4BEF-8B5A-67C90D846726}">
      <dgm:prSet/>
      <dgm:spPr/>
      <dgm:t>
        <a:bodyPr/>
        <a:lstStyle/>
        <a:p>
          <a:endParaRPr lang="en-GB"/>
        </a:p>
      </dgm:t>
    </dgm:pt>
    <dgm:pt modelId="{62166BC8-A9AD-4FE8-BB1A-0588862AD3B0}">
      <dgm:prSet phldrT="[Text]"/>
      <dgm:spPr/>
      <dgm:t>
        <a:bodyPr/>
        <a:lstStyle/>
        <a:p>
          <a:r>
            <a:rPr lang="en-GB" dirty="0"/>
            <a:t>Initial</a:t>
          </a:r>
          <a:r>
            <a:rPr lang="en-GB" baseline="0" dirty="0"/>
            <a:t> model fitted to the data</a:t>
          </a:r>
          <a:endParaRPr lang="en-GB" dirty="0"/>
        </a:p>
      </dgm:t>
    </dgm:pt>
    <dgm:pt modelId="{017E2F81-1ED0-4760-958C-DE62CC3EC90D}" type="parTrans" cxnId="{DE0E8C1C-10A5-4193-B789-5652C08D477D}">
      <dgm:prSet/>
      <dgm:spPr/>
      <dgm:t>
        <a:bodyPr/>
        <a:lstStyle/>
        <a:p>
          <a:endParaRPr lang="en-GB"/>
        </a:p>
      </dgm:t>
    </dgm:pt>
    <dgm:pt modelId="{5E0EDC13-167E-4189-984C-C4E14A1CBB51}" type="sibTrans" cxnId="{DE0E8C1C-10A5-4193-B789-5652C08D477D}">
      <dgm:prSet/>
      <dgm:spPr/>
      <dgm:t>
        <a:bodyPr/>
        <a:lstStyle/>
        <a:p>
          <a:endParaRPr lang="en-GB"/>
        </a:p>
      </dgm:t>
    </dgm:pt>
    <dgm:pt modelId="{85F927B9-F70E-40BA-B516-6860F5D8909F}">
      <dgm:prSet phldrT="[Text]"/>
      <dgm:spPr/>
      <dgm:t>
        <a:bodyPr/>
        <a:lstStyle/>
        <a:p>
          <a:r>
            <a:rPr lang="en-GB" dirty="0"/>
            <a:t>Thursday </a:t>
          </a:r>
          <a:r>
            <a:rPr lang="pl-PL" dirty="0"/>
            <a:t>24</a:t>
          </a:r>
          <a:r>
            <a:rPr lang="en-GB" baseline="30000" dirty="0" err="1"/>
            <a:t>th</a:t>
          </a:r>
          <a:r>
            <a:rPr lang="en-GB" dirty="0"/>
            <a:t> </a:t>
          </a:r>
        </a:p>
      </dgm:t>
    </dgm:pt>
    <dgm:pt modelId="{CD9A0892-C969-44A8-8F74-180782A96BEB}" type="parTrans" cxnId="{3F1954A3-66EA-49B1-B288-DDCBCEF194B7}">
      <dgm:prSet/>
      <dgm:spPr/>
      <dgm:t>
        <a:bodyPr/>
        <a:lstStyle/>
        <a:p>
          <a:endParaRPr lang="en-GB"/>
        </a:p>
      </dgm:t>
    </dgm:pt>
    <dgm:pt modelId="{1F45CBA9-96A5-44AE-BBCF-F4420FF43A81}" type="sibTrans" cxnId="{3F1954A3-66EA-49B1-B288-DDCBCEF194B7}">
      <dgm:prSet/>
      <dgm:spPr/>
      <dgm:t>
        <a:bodyPr/>
        <a:lstStyle/>
        <a:p>
          <a:endParaRPr lang="en-GB"/>
        </a:p>
      </dgm:t>
    </dgm:pt>
    <dgm:pt modelId="{0D7942A4-B963-467F-81F1-049263A31D31}">
      <dgm:prSet phldrT="[Text]"/>
      <dgm:spPr/>
      <dgm:t>
        <a:bodyPr/>
        <a:lstStyle/>
        <a:p>
          <a:pPr rtl="0"/>
          <a:r>
            <a:rPr lang="en-GB" baseline="0" dirty="0"/>
            <a:t>Choose a specific model as a basis for Friday's Q&amp;A session</a:t>
          </a:r>
          <a:endParaRPr lang="en-GB" dirty="0"/>
        </a:p>
      </dgm:t>
    </dgm:pt>
    <dgm:pt modelId="{B37DB1F1-C55E-40AD-A6C4-6292C3C55AF7}" type="parTrans" cxnId="{D26E8981-8824-4F44-AF3A-A3D4F978FD75}">
      <dgm:prSet/>
      <dgm:spPr/>
      <dgm:t>
        <a:bodyPr/>
        <a:lstStyle/>
        <a:p>
          <a:endParaRPr lang="en-GB"/>
        </a:p>
      </dgm:t>
    </dgm:pt>
    <dgm:pt modelId="{FEBBA81B-66FA-4418-BF89-7BEB0AFAAAA5}" type="sibTrans" cxnId="{D26E8981-8824-4F44-AF3A-A3D4F978FD75}">
      <dgm:prSet/>
      <dgm:spPr/>
      <dgm:t>
        <a:bodyPr/>
        <a:lstStyle/>
        <a:p>
          <a:endParaRPr lang="en-GB"/>
        </a:p>
      </dgm:t>
    </dgm:pt>
    <dgm:pt modelId="{4B89A894-8E44-497D-9D23-1576AE06D632}">
      <dgm:prSet phldrT="[Text]"/>
      <dgm:spPr/>
      <dgm:t>
        <a:bodyPr/>
        <a:lstStyle/>
        <a:p>
          <a:r>
            <a:rPr lang="en-GB" dirty="0"/>
            <a:t>Monday </a:t>
          </a:r>
          <a:r>
            <a:rPr lang="pl-PL" dirty="0"/>
            <a:t>28</a:t>
          </a:r>
          <a:r>
            <a:rPr lang="pl-PL" baseline="30000" dirty="0"/>
            <a:t>th</a:t>
          </a:r>
          <a:endParaRPr lang="en-GB" dirty="0"/>
        </a:p>
      </dgm:t>
    </dgm:pt>
    <dgm:pt modelId="{FC2ED498-9A80-47BB-AD5C-DCBB4F513A47}" type="parTrans" cxnId="{441DDD51-0127-4FD7-B7F6-69EB8CDAF660}">
      <dgm:prSet/>
      <dgm:spPr/>
      <dgm:t>
        <a:bodyPr/>
        <a:lstStyle/>
        <a:p>
          <a:endParaRPr lang="en-GB"/>
        </a:p>
      </dgm:t>
    </dgm:pt>
    <dgm:pt modelId="{A85D34CD-B80C-489A-97F4-2536A46D4336}" type="sibTrans" cxnId="{441DDD51-0127-4FD7-B7F6-69EB8CDAF660}">
      <dgm:prSet/>
      <dgm:spPr/>
      <dgm:t>
        <a:bodyPr/>
        <a:lstStyle/>
        <a:p>
          <a:endParaRPr lang="en-GB"/>
        </a:p>
      </dgm:t>
    </dgm:pt>
    <dgm:pt modelId="{B5121E8F-F79D-4149-B4FE-C22009B3A27A}">
      <dgm:prSet phldrT="[Text]"/>
      <dgm:spPr/>
      <dgm:t>
        <a:bodyPr/>
        <a:lstStyle/>
        <a:p>
          <a:r>
            <a:rPr lang="en-GB" dirty="0"/>
            <a:t>Final model chosen,</a:t>
          </a:r>
          <a:r>
            <a:rPr lang="en-GB" baseline="0" dirty="0"/>
            <a:t> </a:t>
          </a:r>
          <a:r>
            <a:rPr lang="en-GB" dirty="0"/>
            <a:t>assessed and PD assigned</a:t>
          </a:r>
        </a:p>
      </dgm:t>
    </dgm:pt>
    <dgm:pt modelId="{53A5FA1E-96E3-4497-A0D6-0BD5F89EE6B9}" type="parTrans" cxnId="{EF48C2EE-C251-4576-BF43-044416A737FF}">
      <dgm:prSet/>
      <dgm:spPr/>
      <dgm:t>
        <a:bodyPr/>
        <a:lstStyle/>
        <a:p>
          <a:endParaRPr lang="en-GB"/>
        </a:p>
      </dgm:t>
    </dgm:pt>
    <dgm:pt modelId="{C1C04487-BED9-4B4A-A23C-2CBE30370C16}" type="sibTrans" cxnId="{EF48C2EE-C251-4576-BF43-044416A737FF}">
      <dgm:prSet/>
      <dgm:spPr/>
      <dgm:t>
        <a:bodyPr/>
        <a:lstStyle/>
        <a:p>
          <a:endParaRPr lang="en-GB"/>
        </a:p>
      </dgm:t>
    </dgm:pt>
    <dgm:pt modelId="{E6AB2295-6452-4E3E-ADDE-AD72981D970B}">
      <dgm:prSet phldrT="[Text]"/>
      <dgm:spPr/>
      <dgm:t>
        <a:bodyPr/>
        <a:lstStyle/>
        <a:p>
          <a:pPr rtl="0"/>
          <a:r>
            <a:rPr lang="en-GB" dirty="0"/>
            <a:t>Friday    </a:t>
          </a:r>
          <a:r>
            <a:rPr lang="pl-PL" dirty="0"/>
            <a:t>25</a:t>
          </a:r>
          <a:r>
            <a:rPr lang="en-GB" baseline="30000" dirty="0" err="1"/>
            <a:t>th</a:t>
          </a:r>
          <a:endParaRPr lang="en-GB" dirty="0"/>
        </a:p>
      </dgm:t>
    </dgm:pt>
    <dgm:pt modelId="{054DDBA2-95D4-42DB-8709-156F5BB9DD26}" type="parTrans" cxnId="{6AFF66A9-DF4E-455C-9315-4AD14EE99BDC}">
      <dgm:prSet/>
      <dgm:spPr/>
      <dgm:t>
        <a:bodyPr/>
        <a:lstStyle/>
        <a:p>
          <a:endParaRPr lang="en-GB"/>
        </a:p>
      </dgm:t>
    </dgm:pt>
    <dgm:pt modelId="{FB15FAAC-BA7A-4DFC-8803-F138B0113F55}" type="sibTrans" cxnId="{6AFF66A9-DF4E-455C-9315-4AD14EE99BDC}">
      <dgm:prSet/>
      <dgm:spPr/>
      <dgm:t>
        <a:bodyPr/>
        <a:lstStyle/>
        <a:p>
          <a:endParaRPr lang="en-GB"/>
        </a:p>
      </dgm:t>
    </dgm:pt>
    <dgm:pt modelId="{E8EE676B-A423-40F8-8219-01B6381A3762}">
      <dgm:prSet phldrT="[Text]"/>
      <dgm:spPr/>
      <dgm:t>
        <a:bodyPr/>
        <a:lstStyle/>
        <a:p>
          <a:pPr rtl="0"/>
          <a:r>
            <a:rPr lang="en-GB" dirty="0"/>
            <a:t>Having dealt with outliers and NAs in the data</a:t>
          </a:r>
        </a:p>
      </dgm:t>
    </dgm:pt>
    <dgm:pt modelId="{FF31ACA4-4C8D-422C-80AE-062BF49EA82C}" type="parTrans" cxnId="{8F13488B-02B7-4811-BE0C-967C7BC8EAED}">
      <dgm:prSet/>
      <dgm:spPr/>
      <dgm:t>
        <a:bodyPr/>
        <a:lstStyle/>
        <a:p>
          <a:endParaRPr lang="en-GB"/>
        </a:p>
      </dgm:t>
    </dgm:pt>
    <dgm:pt modelId="{AAE91CEF-9A02-4097-B929-20A2D686103D}" type="sibTrans" cxnId="{8F13488B-02B7-4811-BE0C-967C7BC8EAED}">
      <dgm:prSet/>
      <dgm:spPr/>
      <dgm:t>
        <a:bodyPr/>
        <a:lstStyle/>
        <a:p>
          <a:endParaRPr lang="en-GB"/>
        </a:p>
      </dgm:t>
    </dgm:pt>
    <dgm:pt modelId="{F8D08463-AA3B-4556-9FD5-40AF41395B88}" type="pres">
      <dgm:prSet presAssocID="{F95EFB64-A959-46A4-95FB-1A7A97B326D4}" presName="linearFlow" presStyleCnt="0">
        <dgm:presLayoutVars>
          <dgm:dir/>
          <dgm:animLvl val="lvl"/>
          <dgm:resizeHandles val="exact"/>
        </dgm:presLayoutVars>
      </dgm:prSet>
      <dgm:spPr/>
    </dgm:pt>
    <dgm:pt modelId="{CB751041-053D-492C-965E-1B306FB399E2}" type="pres">
      <dgm:prSet presAssocID="{2208918C-E862-41E8-93F4-DA60E6BC249D}" presName="composite" presStyleCnt="0"/>
      <dgm:spPr/>
    </dgm:pt>
    <dgm:pt modelId="{D57C1A48-7C1D-45F3-89A3-1015F5E0BFB3}" type="pres">
      <dgm:prSet presAssocID="{2208918C-E862-41E8-93F4-DA60E6BC249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AEED7E4-2201-4980-80BF-BC8804652FB4}" type="pres">
      <dgm:prSet presAssocID="{2208918C-E862-41E8-93F4-DA60E6BC249D}" presName="descendantText" presStyleLbl="alignAcc1" presStyleIdx="0" presStyleCnt="4">
        <dgm:presLayoutVars>
          <dgm:bulletEnabled val="1"/>
        </dgm:presLayoutVars>
      </dgm:prSet>
      <dgm:spPr/>
    </dgm:pt>
    <dgm:pt modelId="{F8AEC0BD-C222-46EF-803A-23B555C46113}" type="pres">
      <dgm:prSet presAssocID="{DDBF7A3C-485E-4B01-A40C-31237ABEE74E}" presName="sp" presStyleCnt="0"/>
      <dgm:spPr/>
    </dgm:pt>
    <dgm:pt modelId="{AB81EC97-81D9-42A4-8926-5FC931B05613}" type="pres">
      <dgm:prSet presAssocID="{85F927B9-F70E-40BA-B516-6860F5D8909F}" presName="composite" presStyleCnt="0"/>
      <dgm:spPr/>
    </dgm:pt>
    <dgm:pt modelId="{61DDBCA6-D771-4BC8-AF98-7E529EF159A3}" type="pres">
      <dgm:prSet presAssocID="{85F927B9-F70E-40BA-B516-6860F5D8909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1D14A49-8E96-4817-89CD-898E267A9F5C}" type="pres">
      <dgm:prSet presAssocID="{85F927B9-F70E-40BA-B516-6860F5D8909F}" presName="descendantText" presStyleLbl="alignAcc1" presStyleIdx="1" presStyleCnt="4">
        <dgm:presLayoutVars>
          <dgm:bulletEnabled val="1"/>
        </dgm:presLayoutVars>
      </dgm:prSet>
      <dgm:spPr/>
    </dgm:pt>
    <dgm:pt modelId="{95464F2E-D0EA-4E3C-9E7D-36DA7A796D4A}" type="pres">
      <dgm:prSet presAssocID="{1F45CBA9-96A5-44AE-BBCF-F4420FF43A81}" presName="sp" presStyleCnt="0"/>
      <dgm:spPr/>
    </dgm:pt>
    <dgm:pt modelId="{84706B6B-1768-4BB9-A625-2A53A9FD718F}" type="pres">
      <dgm:prSet presAssocID="{E6AB2295-6452-4E3E-ADDE-AD72981D970B}" presName="composite" presStyleCnt="0"/>
      <dgm:spPr/>
    </dgm:pt>
    <dgm:pt modelId="{C246DFFC-F28B-4DDE-BA21-600DF598BC15}" type="pres">
      <dgm:prSet presAssocID="{E6AB2295-6452-4E3E-ADDE-AD72981D970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27FEB9C-847F-4636-A07A-28AC1EDF8EDC}" type="pres">
      <dgm:prSet presAssocID="{E6AB2295-6452-4E3E-ADDE-AD72981D970B}" presName="descendantText" presStyleLbl="alignAcc1" presStyleIdx="2" presStyleCnt="4">
        <dgm:presLayoutVars>
          <dgm:bulletEnabled val="1"/>
        </dgm:presLayoutVars>
      </dgm:prSet>
      <dgm:spPr/>
    </dgm:pt>
    <dgm:pt modelId="{17E9BAF9-9F8B-46C3-B072-74FC9F1D4C6A}" type="pres">
      <dgm:prSet presAssocID="{FB15FAAC-BA7A-4DFC-8803-F138B0113F55}" presName="sp" presStyleCnt="0"/>
      <dgm:spPr/>
    </dgm:pt>
    <dgm:pt modelId="{9438E07E-576F-4346-84E8-13F7F5255E10}" type="pres">
      <dgm:prSet presAssocID="{4B89A894-8E44-497D-9D23-1576AE06D632}" presName="composite" presStyleCnt="0"/>
      <dgm:spPr/>
    </dgm:pt>
    <dgm:pt modelId="{A129EC75-9941-4BCC-A4D9-FE6567AA7918}" type="pres">
      <dgm:prSet presAssocID="{4B89A894-8E44-497D-9D23-1576AE06D63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7A89765-C90C-459C-9AEC-A10E77B4A67A}" type="pres">
      <dgm:prSet presAssocID="{4B89A894-8E44-497D-9D23-1576AE06D63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E17D81A-D153-4D58-B043-A0C7AD8BCA13}" type="presOf" srcId="{85F927B9-F70E-40BA-B516-6860F5D8909F}" destId="{61DDBCA6-D771-4BC8-AF98-7E529EF159A3}" srcOrd="0" destOrd="0" presId="urn:microsoft.com/office/officeart/2005/8/layout/chevron2"/>
    <dgm:cxn modelId="{DE0E8C1C-10A5-4193-B789-5652C08D477D}" srcId="{2208918C-E862-41E8-93F4-DA60E6BC249D}" destId="{62166BC8-A9AD-4FE8-BB1A-0588862AD3B0}" srcOrd="0" destOrd="0" parTransId="{017E2F81-1ED0-4760-958C-DE62CC3EC90D}" sibTransId="{5E0EDC13-167E-4189-984C-C4E14A1CBB51}"/>
    <dgm:cxn modelId="{3FC2F729-0B31-4AB4-9F3D-9015C6A67B60}" type="presOf" srcId="{B5121E8F-F79D-4149-B4FE-C22009B3A27A}" destId="{17A89765-C90C-459C-9AEC-A10E77B4A67A}" srcOrd="0" destOrd="0" presId="urn:microsoft.com/office/officeart/2005/8/layout/chevron2"/>
    <dgm:cxn modelId="{C486F92E-42D7-4D75-8B69-E02F1BE2B307}" type="presOf" srcId="{F95EFB64-A959-46A4-95FB-1A7A97B326D4}" destId="{F8D08463-AA3B-4556-9FD5-40AF41395B88}" srcOrd="0" destOrd="0" presId="urn:microsoft.com/office/officeart/2005/8/layout/chevron2"/>
    <dgm:cxn modelId="{D1655C69-90DA-41B5-9C6C-3757D824B5BF}" type="presOf" srcId="{4B89A894-8E44-497D-9D23-1576AE06D632}" destId="{A129EC75-9941-4BCC-A4D9-FE6567AA7918}" srcOrd="0" destOrd="0" presId="urn:microsoft.com/office/officeart/2005/8/layout/chevron2"/>
    <dgm:cxn modelId="{83E0F669-414B-41C0-8D27-AD28FC7A354A}" type="presOf" srcId="{0D7942A4-B963-467F-81F1-049263A31D31}" destId="{B1D14A49-8E96-4817-89CD-898E267A9F5C}" srcOrd="0" destOrd="0" presId="urn:microsoft.com/office/officeart/2005/8/layout/chevron2"/>
    <dgm:cxn modelId="{9C73274C-5677-4BEF-8B5A-67C90D846726}" srcId="{F95EFB64-A959-46A4-95FB-1A7A97B326D4}" destId="{2208918C-E862-41E8-93F4-DA60E6BC249D}" srcOrd="0" destOrd="0" parTransId="{09A7E2F0-238A-48FA-AD54-6D853419E9EA}" sibTransId="{DDBF7A3C-485E-4B01-A40C-31237ABEE74E}"/>
    <dgm:cxn modelId="{EDE2A86D-D0DB-472A-8AE3-B3A3B0AE15B0}" type="presOf" srcId="{E6AB2295-6452-4E3E-ADDE-AD72981D970B}" destId="{C246DFFC-F28B-4DDE-BA21-600DF598BC15}" srcOrd="0" destOrd="0" presId="urn:microsoft.com/office/officeart/2005/8/layout/chevron2"/>
    <dgm:cxn modelId="{441DDD51-0127-4FD7-B7F6-69EB8CDAF660}" srcId="{F95EFB64-A959-46A4-95FB-1A7A97B326D4}" destId="{4B89A894-8E44-497D-9D23-1576AE06D632}" srcOrd="3" destOrd="0" parTransId="{FC2ED498-9A80-47BB-AD5C-DCBB4F513A47}" sibTransId="{A85D34CD-B80C-489A-97F4-2536A46D4336}"/>
    <dgm:cxn modelId="{D26E8981-8824-4F44-AF3A-A3D4F978FD75}" srcId="{85F927B9-F70E-40BA-B516-6860F5D8909F}" destId="{0D7942A4-B963-467F-81F1-049263A31D31}" srcOrd="0" destOrd="0" parTransId="{B37DB1F1-C55E-40AD-A6C4-6292C3C55AF7}" sibTransId="{FEBBA81B-66FA-4418-BF89-7BEB0AFAAAA5}"/>
    <dgm:cxn modelId="{8F13488B-02B7-4811-BE0C-967C7BC8EAED}" srcId="{E6AB2295-6452-4E3E-ADDE-AD72981D970B}" destId="{E8EE676B-A423-40F8-8219-01B6381A3762}" srcOrd="0" destOrd="0" parTransId="{FF31ACA4-4C8D-422C-80AE-062BF49EA82C}" sibTransId="{AAE91CEF-9A02-4097-B929-20A2D686103D}"/>
    <dgm:cxn modelId="{3F1954A3-66EA-49B1-B288-DDCBCEF194B7}" srcId="{F95EFB64-A959-46A4-95FB-1A7A97B326D4}" destId="{85F927B9-F70E-40BA-B516-6860F5D8909F}" srcOrd="1" destOrd="0" parTransId="{CD9A0892-C969-44A8-8F74-180782A96BEB}" sibTransId="{1F45CBA9-96A5-44AE-BBCF-F4420FF43A81}"/>
    <dgm:cxn modelId="{6AFF66A9-DF4E-455C-9315-4AD14EE99BDC}" srcId="{F95EFB64-A959-46A4-95FB-1A7A97B326D4}" destId="{E6AB2295-6452-4E3E-ADDE-AD72981D970B}" srcOrd="2" destOrd="0" parTransId="{054DDBA2-95D4-42DB-8709-156F5BB9DD26}" sibTransId="{FB15FAAC-BA7A-4DFC-8803-F138B0113F55}"/>
    <dgm:cxn modelId="{0FE0E4C2-54E0-417D-B2F0-BC80EE1F7303}" type="presOf" srcId="{62166BC8-A9AD-4FE8-BB1A-0588862AD3B0}" destId="{9AEED7E4-2201-4980-80BF-BC8804652FB4}" srcOrd="0" destOrd="0" presId="urn:microsoft.com/office/officeart/2005/8/layout/chevron2"/>
    <dgm:cxn modelId="{EF48C2EE-C251-4576-BF43-044416A737FF}" srcId="{4B89A894-8E44-497D-9D23-1576AE06D632}" destId="{B5121E8F-F79D-4149-B4FE-C22009B3A27A}" srcOrd="0" destOrd="0" parTransId="{53A5FA1E-96E3-4497-A0D6-0BD5F89EE6B9}" sibTransId="{C1C04487-BED9-4B4A-A23C-2CBE30370C16}"/>
    <dgm:cxn modelId="{7AA12EF0-0707-4CD3-AC66-0FCA21A29E4A}" type="presOf" srcId="{E8EE676B-A423-40F8-8219-01B6381A3762}" destId="{627FEB9C-847F-4636-A07A-28AC1EDF8EDC}" srcOrd="0" destOrd="0" presId="urn:microsoft.com/office/officeart/2005/8/layout/chevron2"/>
    <dgm:cxn modelId="{5320AFF7-BEF3-403C-AAD5-14BA45C4A545}" type="presOf" srcId="{2208918C-E862-41E8-93F4-DA60E6BC249D}" destId="{D57C1A48-7C1D-45F3-89A3-1015F5E0BFB3}" srcOrd="0" destOrd="0" presId="urn:microsoft.com/office/officeart/2005/8/layout/chevron2"/>
    <dgm:cxn modelId="{923BE8A5-BBB9-4C05-B8BC-8EDF3A7BDBB2}" type="presParOf" srcId="{F8D08463-AA3B-4556-9FD5-40AF41395B88}" destId="{CB751041-053D-492C-965E-1B306FB399E2}" srcOrd="0" destOrd="0" presId="urn:microsoft.com/office/officeart/2005/8/layout/chevron2"/>
    <dgm:cxn modelId="{605C1EAE-5FEF-47F5-9FE3-52A54B1DC0B9}" type="presParOf" srcId="{CB751041-053D-492C-965E-1B306FB399E2}" destId="{D57C1A48-7C1D-45F3-89A3-1015F5E0BFB3}" srcOrd="0" destOrd="0" presId="urn:microsoft.com/office/officeart/2005/8/layout/chevron2"/>
    <dgm:cxn modelId="{D89DF3C2-C177-4374-AC2E-6BC0495FA2DD}" type="presParOf" srcId="{CB751041-053D-492C-965E-1B306FB399E2}" destId="{9AEED7E4-2201-4980-80BF-BC8804652FB4}" srcOrd="1" destOrd="0" presId="urn:microsoft.com/office/officeart/2005/8/layout/chevron2"/>
    <dgm:cxn modelId="{C5B9183B-29F2-49C2-BE86-6F39CE515C52}" type="presParOf" srcId="{F8D08463-AA3B-4556-9FD5-40AF41395B88}" destId="{F8AEC0BD-C222-46EF-803A-23B555C46113}" srcOrd="1" destOrd="0" presId="urn:microsoft.com/office/officeart/2005/8/layout/chevron2"/>
    <dgm:cxn modelId="{74FA50DC-204B-4AAC-968F-1B109828854A}" type="presParOf" srcId="{F8D08463-AA3B-4556-9FD5-40AF41395B88}" destId="{AB81EC97-81D9-42A4-8926-5FC931B05613}" srcOrd="2" destOrd="0" presId="urn:microsoft.com/office/officeart/2005/8/layout/chevron2"/>
    <dgm:cxn modelId="{8395C39E-E6AC-491F-B8AE-AD75233878F9}" type="presParOf" srcId="{AB81EC97-81D9-42A4-8926-5FC931B05613}" destId="{61DDBCA6-D771-4BC8-AF98-7E529EF159A3}" srcOrd="0" destOrd="0" presId="urn:microsoft.com/office/officeart/2005/8/layout/chevron2"/>
    <dgm:cxn modelId="{72546999-AE57-4055-ACFF-4D919B82C289}" type="presParOf" srcId="{AB81EC97-81D9-42A4-8926-5FC931B05613}" destId="{B1D14A49-8E96-4817-89CD-898E267A9F5C}" srcOrd="1" destOrd="0" presId="urn:microsoft.com/office/officeart/2005/8/layout/chevron2"/>
    <dgm:cxn modelId="{5B0E18A7-FBBA-49D8-8F05-06F90FB1F750}" type="presParOf" srcId="{F8D08463-AA3B-4556-9FD5-40AF41395B88}" destId="{95464F2E-D0EA-4E3C-9E7D-36DA7A796D4A}" srcOrd="3" destOrd="0" presId="urn:microsoft.com/office/officeart/2005/8/layout/chevron2"/>
    <dgm:cxn modelId="{2C36908D-5E86-4340-B30B-3833C9F606DD}" type="presParOf" srcId="{F8D08463-AA3B-4556-9FD5-40AF41395B88}" destId="{84706B6B-1768-4BB9-A625-2A53A9FD718F}" srcOrd="4" destOrd="0" presId="urn:microsoft.com/office/officeart/2005/8/layout/chevron2"/>
    <dgm:cxn modelId="{F238D076-CA14-4509-8C1B-A3E299261213}" type="presParOf" srcId="{84706B6B-1768-4BB9-A625-2A53A9FD718F}" destId="{C246DFFC-F28B-4DDE-BA21-600DF598BC15}" srcOrd="0" destOrd="0" presId="urn:microsoft.com/office/officeart/2005/8/layout/chevron2"/>
    <dgm:cxn modelId="{16613F97-BEE4-4E55-A516-EC78029EA2C7}" type="presParOf" srcId="{84706B6B-1768-4BB9-A625-2A53A9FD718F}" destId="{627FEB9C-847F-4636-A07A-28AC1EDF8EDC}" srcOrd="1" destOrd="0" presId="urn:microsoft.com/office/officeart/2005/8/layout/chevron2"/>
    <dgm:cxn modelId="{A5F691C7-8789-4A3B-B09D-46D9CAF53548}" type="presParOf" srcId="{F8D08463-AA3B-4556-9FD5-40AF41395B88}" destId="{17E9BAF9-9F8B-46C3-B072-74FC9F1D4C6A}" srcOrd="5" destOrd="0" presId="urn:microsoft.com/office/officeart/2005/8/layout/chevron2"/>
    <dgm:cxn modelId="{9FFE0ADA-9BF6-447E-9F35-E4C83F1FFE1B}" type="presParOf" srcId="{F8D08463-AA3B-4556-9FD5-40AF41395B88}" destId="{9438E07E-576F-4346-84E8-13F7F5255E10}" srcOrd="6" destOrd="0" presId="urn:microsoft.com/office/officeart/2005/8/layout/chevron2"/>
    <dgm:cxn modelId="{F9E946F7-D8AD-4CD0-9A0B-2035C38CE067}" type="presParOf" srcId="{9438E07E-576F-4346-84E8-13F7F5255E10}" destId="{A129EC75-9941-4BCC-A4D9-FE6567AA7918}" srcOrd="0" destOrd="0" presId="urn:microsoft.com/office/officeart/2005/8/layout/chevron2"/>
    <dgm:cxn modelId="{55090B9A-3737-4225-A6F7-DBB2B73E05F6}" type="presParOf" srcId="{9438E07E-576F-4346-84E8-13F7F5255E10}" destId="{17A89765-C90C-459C-9AEC-A10E77B4A6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2CC7483-6AFD-4995-B063-549D276E7239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67D6BB4-F9E6-4F79-8C9D-2319A2B5AB9D}">
      <dgm:prSet phldrT="[Text]" custT="1"/>
      <dgm:spPr/>
      <dgm:t>
        <a:bodyPr/>
        <a:lstStyle/>
        <a:p>
          <a:r>
            <a:rPr lang="en-US" sz="2400" dirty="0"/>
            <a:t>EAD</a:t>
          </a:r>
          <a:endParaRPr lang="en-GB" sz="2400" dirty="0"/>
        </a:p>
      </dgm:t>
    </dgm:pt>
    <dgm:pt modelId="{DAF33EFC-0E8C-4159-B5A7-598AC3F6ED5F}" type="parTrans" cxnId="{7A82BF28-158E-40CB-B603-060726EB9791}">
      <dgm:prSet/>
      <dgm:spPr/>
      <dgm:t>
        <a:bodyPr/>
        <a:lstStyle/>
        <a:p>
          <a:endParaRPr lang="en-GB"/>
        </a:p>
      </dgm:t>
    </dgm:pt>
    <dgm:pt modelId="{C01F5FE9-6130-4C16-AD6C-97E0B93829C4}" type="sibTrans" cxnId="{7A82BF28-158E-40CB-B603-060726EB9791}">
      <dgm:prSet/>
      <dgm:spPr/>
      <dgm:t>
        <a:bodyPr/>
        <a:lstStyle/>
        <a:p>
          <a:endParaRPr lang="en-GB"/>
        </a:p>
      </dgm:t>
    </dgm:pt>
    <dgm:pt modelId="{10993ECE-C474-4187-A4C1-42E9AB117404}">
      <dgm:prSet custT="1"/>
      <dgm:spPr/>
      <dgm:t>
        <a:bodyPr/>
        <a:lstStyle/>
        <a:p>
          <a:r>
            <a:rPr lang="en-US" sz="1050" dirty="0"/>
            <a:t>Able to properly price options</a:t>
          </a:r>
        </a:p>
      </dgm:t>
    </dgm:pt>
    <dgm:pt modelId="{9CE3A6B2-0CC5-4A41-8E0F-A055252089D7}" type="parTrans" cxnId="{5271D8DD-A99B-4AB7-949B-07DFFC1D2755}">
      <dgm:prSet/>
      <dgm:spPr/>
      <dgm:t>
        <a:bodyPr/>
        <a:lstStyle/>
        <a:p>
          <a:endParaRPr lang="en-GB"/>
        </a:p>
      </dgm:t>
    </dgm:pt>
    <dgm:pt modelId="{73EB2997-57FD-4E7D-8629-A29E4FB3BBE6}" type="sibTrans" cxnId="{5271D8DD-A99B-4AB7-949B-07DFFC1D2755}">
      <dgm:prSet/>
      <dgm:spPr/>
      <dgm:t>
        <a:bodyPr/>
        <a:lstStyle/>
        <a:p>
          <a:endParaRPr lang="en-GB"/>
        </a:p>
      </dgm:t>
    </dgm:pt>
    <dgm:pt modelId="{23DAD1E6-C1DF-4B29-B0ED-5083C08B6FB0}">
      <dgm:prSet custT="1"/>
      <dgm:spPr/>
      <dgm:t>
        <a:bodyPr/>
        <a:lstStyle/>
        <a:p>
          <a:r>
            <a:rPr lang="en-US" sz="1050" dirty="0"/>
            <a:t>Able to properly price </a:t>
          </a:r>
          <a:r>
            <a:rPr lang="pl-PL" sz="1050" dirty="0" err="1"/>
            <a:t>american</a:t>
          </a:r>
          <a:r>
            <a:rPr lang="pl-PL" sz="1050" dirty="0"/>
            <a:t> </a:t>
          </a:r>
          <a:r>
            <a:rPr lang="pl-PL" sz="1050" dirty="0" err="1"/>
            <a:t>options</a:t>
          </a:r>
          <a:endParaRPr lang="en-US" sz="1050" dirty="0"/>
        </a:p>
      </dgm:t>
    </dgm:pt>
    <dgm:pt modelId="{684EB788-6B97-4232-974A-81CE9F35022E}" type="parTrans" cxnId="{6FB5489F-B3DC-490F-B87D-8B833679B0BC}">
      <dgm:prSet/>
      <dgm:spPr/>
      <dgm:t>
        <a:bodyPr/>
        <a:lstStyle/>
        <a:p>
          <a:endParaRPr lang="en-GB"/>
        </a:p>
      </dgm:t>
    </dgm:pt>
    <dgm:pt modelId="{532F3C91-B1CC-4CFC-9D3C-9ACAEA52F567}" type="sibTrans" cxnId="{6FB5489F-B3DC-490F-B87D-8B833679B0BC}">
      <dgm:prSet/>
      <dgm:spPr/>
      <dgm:t>
        <a:bodyPr/>
        <a:lstStyle/>
        <a:p>
          <a:endParaRPr lang="en-GB"/>
        </a:p>
      </dgm:t>
    </dgm:pt>
    <dgm:pt modelId="{1BF0D130-40F5-45A6-9472-EF1BF923E752}">
      <dgm:prSet custT="1"/>
      <dgm:spPr/>
      <dgm:t>
        <a:bodyPr/>
        <a:lstStyle/>
        <a:p>
          <a:r>
            <a:rPr lang="en-US" sz="1050" dirty="0"/>
            <a:t>Able to extract sensible risk profile for single trade</a:t>
          </a:r>
        </a:p>
      </dgm:t>
    </dgm:pt>
    <dgm:pt modelId="{B54FD2A9-CD44-4A6E-BF6B-D94FEAC8087E}" type="parTrans" cxnId="{FD6A4285-4D1A-4C23-A9E7-064B0D21DBF4}">
      <dgm:prSet/>
      <dgm:spPr/>
      <dgm:t>
        <a:bodyPr/>
        <a:lstStyle/>
        <a:p>
          <a:endParaRPr lang="en-GB"/>
        </a:p>
      </dgm:t>
    </dgm:pt>
    <dgm:pt modelId="{012A3C1D-6E89-455F-824D-2BE1A7BAFDD6}" type="sibTrans" cxnId="{FD6A4285-4D1A-4C23-A9E7-064B0D21DBF4}">
      <dgm:prSet/>
      <dgm:spPr/>
      <dgm:t>
        <a:bodyPr/>
        <a:lstStyle/>
        <a:p>
          <a:endParaRPr lang="en-GB"/>
        </a:p>
      </dgm:t>
    </dgm:pt>
    <dgm:pt modelId="{DB76669F-E77C-4E93-9889-1A25F6ECF8E2}">
      <dgm:prSet custT="1"/>
      <dgm:spPr/>
      <dgm:t>
        <a:bodyPr/>
        <a:lstStyle/>
        <a:p>
          <a:r>
            <a:rPr lang="en-US" sz="1050" dirty="0"/>
            <a:t>Able to aggregate on various level</a:t>
          </a:r>
          <a:endParaRPr lang="en-GB" sz="1050" dirty="0"/>
        </a:p>
      </dgm:t>
    </dgm:pt>
    <dgm:pt modelId="{4F4AD7C8-2B1F-4FCF-ADC6-FDB54A70FE07}" type="parTrans" cxnId="{705C7D8B-3A23-46E3-87C6-84A54F44A6C0}">
      <dgm:prSet/>
      <dgm:spPr/>
      <dgm:t>
        <a:bodyPr/>
        <a:lstStyle/>
        <a:p>
          <a:endParaRPr lang="en-GB"/>
        </a:p>
      </dgm:t>
    </dgm:pt>
    <dgm:pt modelId="{FE1C0074-3ECB-412C-88C5-C998D0436DFF}" type="sibTrans" cxnId="{705C7D8B-3A23-46E3-87C6-84A54F44A6C0}">
      <dgm:prSet/>
      <dgm:spPr/>
      <dgm:t>
        <a:bodyPr/>
        <a:lstStyle/>
        <a:p>
          <a:endParaRPr lang="en-GB"/>
        </a:p>
      </dgm:t>
    </dgm:pt>
    <dgm:pt modelId="{C74DD765-B824-4CD3-B181-978823863AFC}">
      <dgm:prSet custT="1"/>
      <dgm:spPr/>
      <dgm:t>
        <a:bodyPr/>
        <a:lstStyle/>
        <a:p>
          <a:r>
            <a:rPr lang="en-US" sz="2400" dirty="0"/>
            <a:t>PD</a:t>
          </a:r>
          <a:endParaRPr lang="en-GB" sz="2400" dirty="0"/>
        </a:p>
      </dgm:t>
    </dgm:pt>
    <dgm:pt modelId="{87D23915-266F-4F02-A1D0-BE4ACCC00CD4}" type="parTrans" cxnId="{CF42B7E8-B3E9-4A4A-96AF-3DB2ED194B6E}">
      <dgm:prSet/>
      <dgm:spPr/>
      <dgm:t>
        <a:bodyPr/>
        <a:lstStyle/>
        <a:p>
          <a:endParaRPr lang="en-GB"/>
        </a:p>
      </dgm:t>
    </dgm:pt>
    <dgm:pt modelId="{0C9BC195-52AB-4A1C-911B-9CDE9426EA58}" type="sibTrans" cxnId="{CF42B7E8-B3E9-4A4A-96AF-3DB2ED194B6E}">
      <dgm:prSet/>
      <dgm:spPr/>
      <dgm:t>
        <a:bodyPr/>
        <a:lstStyle/>
        <a:p>
          <a:endParaRPr lang="en-GB"/>
        </a:p>
      </dgm:t>
    </dgm:pt>
    <dgm:pt modelId="{B9DCFC17-A991-471A-B2F9-BC74CA22C4FB}">
      <dgm:prSet custT="1"/>
      <dgm:spPr/>
      <dgm:t>
        <a:bodyPr/>
        <a:lstStyle/>
        <a:p>
          <a:r>
            <a:rPr lang="en-US" sz="1050" dirty="0"/>
            <a:t>Assess the PD model (visualizations and fit quality measures) </a:t>
          </a:r>
        </a:p>
      </dgm:t>
    </dgm:pt>
    <dgm:pt modelId="{B58CC870-A1BD-40BF-8400-BE7474BC2601}" type="parTrans" cxnId="{C2C0452D-FD52-40B3-88EF-E98D8BD1CABA}">
      <dgm:prSet/>
      <dgm:spPr/>
      <dgm:t>
        <a:bodyPr/>
        <a:lstStyle/>
        <a:p>
          <a:endParaRPr lang="en-GB"/>
        </a:p>
      </dgm:t>
    </dgm:pt>
    <dgm:pt modelId="{905D1302-EE0E-493B-A6DC-256E6A0A7887}" type="sibTrans" cxnId="{C2C0452D-FD52-40B3-88EF-E98D8BD1CABA}">
      <dgm:prSet/>
      <dgm:spPr/>
      <dgm:t>
        <a:bodyPr/>
        <a:lstStyle/>
        <a:p>
          <a:endParaRPr lang="en-GB"/>
        </a:p>
      </dgm:t>
    </dgm:pt>
    <dgm:pt modelId="{DBBCE3DB-0444-4491-9037-5B79656A10E8}">
      <dgm:prSet custT="1"/>
      <dgm:spPr/>
      <dgm:t>
        <a:bodyPr/>
        <a:lstStyle/>
        <a:p>
          <a:r>
            <a:rPr lang="en-US" sz="1050" dirty="0"/>
            <a:t>Motivate decision to go for a given specification</a:t>
          </a:r>
        </a:p>
      </dgm:t>
    </dgm:pt>
    <dgm:pt modelId="{9F71980E-0BD5-4251-B43F-0F9AA3254855}" type="parTrans" cxnId="{8DDB9CE6-8F2D-4722-A6EC-96BA83784FFA}">
      <dgm:prSet/>
      <dgm:spPr/>
      <dgm:t>
        <a:bodyPr/>
        <a:lstStyle/>
        <a:p>
          <a:endParaRPr lang="en-GB"/>
        </a:p>
      </dgm:t>
    </dgm:pt>
    <dgm:pt modelId="{308587C2-42B7-4AD9-BF46-A6761777EAB3}" type="sibTrans" cxnId="{8DDB9CE6-8F2D-4722-A6EC-96BA83784FFA}">
      <dgm:prSet/>
      <dgm:spPr/>
      <dgm:t>
        <a:bodyPr/>
        <a:lstStyle/>
        <a:p>
          <a:endParaRPr lang="en-GB"/>
        </a:p>
      </dgm:t>
    </dgm:pt>
    <dgm:pt modelId="{582F7F8D-CED1-43D8-A753-179376ACA97D}">
      <dgm:prSet custT="1"/>
      <dgm:spPr/>
      <dgm:t>
        <a:bodyPr/>
        <a:lstStyle/>
        <a:p>
          <a:r>
            <a:rPr lang="en-US" sz="1050" dirty="0"/>
            <a:t>Assign a PD to each counterparty</a:t>
          </a:r>
        </a:p>
      </dgm:t>
    </dgm:pt>
    <dgm:pt modelId="{D4BA712A-5A45-4D76-B367-E28B241E0328}" type="parTrans" cxnId="{0D2B93B1-0C04-4EF3-A674-487AE739519B}">
      <dgm:prSet/>
      <dgm:spPr/>
      <dgm:t>
        <a:bodyPr/>
        <a:lstStyle/>
        <a:p>
          <a:endParaRPr lang="en-GB"/>
        </a:p>
      </dgm:t>
    </dgm:pt>
    <dgm:pt modelId="{34D1E669-93C1-427A-BB6D-5230ED8B6F71}" type="sibTrans" cxnId="{0D2B93B1-0C04-4EF3-A674-487AE739519B}">
      <dgm:prSet/>
      <dgm:spPr/>
      <dgm:t>
        <a:bodyPr/>
        <a:lstStyle/>
        <a:p>
          <a:endParaRPr lang="en-GB"/>
        </a:p>
      </dgm:t>
    </dgm:pt>
    <dgm:pt modelId="{75EE2DC3-E798-4050-9B17-C4CFF6FF1795}">
      <dgm:prSet custT="1"/>
      <dgm:spPr/>
      <dgm:t>
        <a:bodyPr/>
        <a:lstStyle/>
        <a:p>
          <a:r>
            <a:rPr lang="en-US" sz="1050" dirty="0"/>
            <a:t>Extract PDs of the three counterparties that are in the scope of EAD part</a:t>
          </a:r>
        </a:p>
      </dgm:t>
    </dgm:pt>
    <dgm:pt modelId="{EEE5ABDC-3EB9-40D2-A2F0-B5658F88AE1E}" type="parTrans" cxnId="{F8FC9A14-C4C7-4BD3-8097-CAA2BD1CA0DE}">
      <dgm:prSet/>
      <dgm:spPr/>
      <dgm:t>
        <a:bodyPr/>
        <a:lstStyle/>
        <a:p>
          <a:endParaRPr lang="en-GB"/>
        </a:p>
      </dgm:t>
    </dgm:pt>
    <dgm:pt modelId="{B58805C4-85C9-4D42-8428-372BFA71DD64}" type="sibTrans" cxnId="{F8FC9A14-C4C7-4BD3-8097-CAA2BD1CA0DE}">
      <dgm:prSet/>
      <dgm:spPr/>
      <dgm:t>
        <a:bodyPr/>
        <a:lstStyle/>
        <a:p>
          <a:endParaRPr lang="en-GB"/>
        </a:p>
      </dgm:t>
    </dgm:pt>
    <dgm:pt modelId="{7B76C39B-5A57-4FAB-B0FF-885CCA5BFE62}">
      <dgm:prSet custT="1"/>
      <dgm:spPr/>
      <dgm:t>
        <a:bodyPr/>
        <a:lstStyle/>
        <a:p>
          <a:r>
            <a:rPr lang="en-US" sz="1050" dirty="0"/>
            <a:t>Apply regulatory formula to calculate RWA</a:t>
          </a:r>
        </a:p>
      </dgm:t>
    </dgm:pt>
    <dgm:pt modelId="{7E4C57C5-31F1-4D85-9965-01FD9E776473}" type="parTrans" cxnId="{B669D628-4039-44DE-B296-F93C9842B3AD}">
      <dgm:prSet/>
      <dgm:spPr/>
      <dgm:t>
        <a:bodyPr/>
        <a:lstStyle/>
        <a:p>
          <a:endParaRPr lang="en-GB"/>
        </a:p>
      </dgm:t>
    </dgm:pt>
    <dgm:pt modelId="{53BC98D9-C0B0-42EF-9DBD-19C5D5D094C5}" type="sibTrans" cxnId="{B669D628-4039-44DE-B296-F93C9842B3AD}">
      <dgm:prSet/>
      <dgm:spPr/>
      <dgm:t>
        <a:bodyPr/>
        <a:lstStyle/>
        <a:p>
          <a:endParaRPr lang="en-GB"/>
        </a:p>
      </dgm:t>
    </dgm:pt>
    <dgm:pt modelId="{69C64081-5CCD-4D29-B1C1-1D1791ACB0AC}">
      <dgm:prSet custT="1"/>
      <dgm:spPr/>
      <dgm:t>
        <a:bodyPr/>
        <a:lstStyle/>
        <a:p>
          <a:r>
            <a:rPr lang="en-US" sz="2400" dirty="0"/>
            <a:t>RWA</a:t>
          </a:r>
        </a:p>
      </dgm:t>
    </dgm:pt>
    <dgm:pt modelId="{19C70622-A19C-4F87-AE38-E7B5D91BC29D}" type="parTrans" cxnId="{478FF74A-9FDD-451F-8097-A7BD7E2B10BE}">
      <dgm:prSet/>
      <dgm:spPr/>
      <dgm:t>
        <a:bodyPr/>
        <a:lstStyle/>
        <a:p>
          <a:endParaRPr lang="en-GB"/>
        </a:p>
      </dgm:t>
    </dgm:pt>
    <dgm:pt modelId="{CA9E4127-5039-4F36-B20A-3BC4BDED892B}" type="sibTrans" cxnId="{478FF74A-9FDD-451F-8097-A7BD7E2B10BE}">
      <dgm:prSet/>
      <dgm:spPr/>
      <dgm:t>
        <a:bodyPr/>
        <a:lstStyle/>
        <a:p>
          <a:endParaRPr lang="en-GB"/>
        </a:p>
      </dgm:t>
    </dgm:pt>
    <dgm:pt modelId="{A16181DF-D83E-4B29-B33A-32256471EB7D}" type="pres">
      <dgm:prSet presAssocID="{72CC7483-6AFD-4995-B063-549D276E7239}" presName="Name0" presStyleCnt="0">
        <dgm:presLayoutVars>
          <dgm:dir/>
          <dgm:resizeHandles val="exact"/>
        </dgm:presLayoutVars>
      </dgm:prSet>
      <dgm:spPr/>
    </dgm:pt>
    <dgm:pt modelId="{CDC755BC-37B9-42DE-8514-94F4150F3200}" type="pres">
      <dgm:prSet presAssocID="{A67D6BB4-F9E6-4F79-8C9D-2319A2B5AB9D}" presName="composite" presStyleCnt="0"/>
      <dgm:spPr/>
    </dgm:pt>
    <dgm:pt modelId="{ACA64DD9-42B3-4083-BBC5-4F59E016686A}" type="pres">
      <dgm:prSet presAssocID="{A67D6BB4-F9E6-4F79-8C9D-2319A2B5AB9D}" presName="rect1" presStyleLbl="trAlignAcc1" presStyleIdx="0" presStyleCnt="3" custScaleY="113565">
        <dgm:presLayoutVars>
          <dgm:bulletEnabled val="1"/>
        </dgm:presLayoutVars>
      </dgm:prSet>
      <dgm:spPr/>
    </dgm:pt>
    <dgm:pt modelId="{75E48837-82A0-4BFB-A326-E27BB14CA9E2}" type="pres">
      <dgm:prSet presAssocID="{A67D6BB4-F9E6-4F79-8C9D-2319A2B5AB9D}" presName="rect2" presStyleLbl="fgImgPlace1" presStyleIdx="0" presStyleCnt="3"/>
      <dgm:spPr/>
    </dgm:pt>
    <dgm:pt modelId="{2CE90D91-1FC3-4602-88D8-05BA8BDB6499}" type="pres">
      <dgm:prSet presAssocID="{C01F5FE9-6130-4C16-AD6C-97E0B93829C4}" presName="sibTrans" presStyleCnt="0"/>
      <dgm:spPr/>
    </dgm:pt>
    <dgm:pt modelId="{8A25262E-10F1-4BB0-9E59-B4C4D651194E}" type="pres">
      <dgm:prSet presAssocID="{C74DD765-B824-4CD3-B181-978823863AFC}" presName="composite" presStyleCnt="0"/>
      <dgm:spPr/>
    </dgm:pt>
    <dgm:pt modelId="{AB063DE4-20D9-4074-95A0-62C3F5113A19}" type="pres">
      <dgm:prSet presAssocID="{C74DD765-B824-4CD3-B181-978823863AFC}" presName="rect1" presStyleLbl="trAlignAcc1" presStyleIdx="1" presStyleCnt="3" custScaleY="113565">
        <dgm:presLayoutVars>
          <dgm:bulletEnabled val="1"/>
        </dgm:presLayoutVars>
      </dgm:prSet>
      <dgm:spPr/>
    </dgm:pt>
    <dgm:pt modelId="{3607B277-CAD8-4D60-B264-67844CDCD8C1}" type="pres">
      <dgm:prSet presAssocID="{C74DD765-B824-4CD3-B181-978823863AFC}" presName="rect2" presStyleLbl="fgImgPlace1" presStyleIdx="1" presStyleCnt="3"/>
      <dgm:spPr/>
    </dgm:pt>
    <dgm:pt modelId="{D482E4FE-74A7-49EC-8163-328AB7E633A3}" type="pres">
      <dgm:prSet presAssocID="{0C9BC195-52AB-4A1C-911B-9CDE9426EA58}" presName="sibTrans" presStyleCnt="0"/>
      <dgm:spPr/>
    </dgm:pt>
    <dgm:pt modelId="{A041ED0D-5212-42C0-B445-A6AEBD454CF9}" type="pres">
      <dgm:prSet presAssocID="{69C64081-5CCD-4D29-B1C1-1D1791ACB0AC}" presName="composite" presStyleCnt="0"/>
      <dgm:spPr/>
    </dgm:pt>
    <dgm:pt modelId="{A8FB179E-3D67-45E8-A8C9-1F040FEA2F63}" type="pres">
      <dgm:prSet presAssocID="{69C64081-5CCD-4D29-B1C1-1D1791ACB0AC}" presName="rect1" presStyleLbl="trAlignAcc1" presStyleIdx="2" presStyleCnt="3" custScaleY="113565">
        <dgm:presLayoutVars>
          <dgm:bulletEnabled val="1"/>
        </dgm:presLayoutVars>
      </dgm:prSet>
      <dgm:spPr/>
    </dgm:pt>
    <dgm:pt modelId="{9F2DAF34-5942-45C6-9F8E-006CB60BDC79}" type="pres">
      <dgm:prSet presAssocID="{69C64081-5CCD-4D29-B1C1-1D1791ACB0AC}" presName="rect2" presStyleLbl="fgImgPlace1" presStyleIdx="2" presStyleCnt="3"/>
      <dgm:spPr/>
    </dgm:pt>
  </dgm:ptLst>
  <dgm:cxnLst>
    <dgm:cxn modelId="{F8FC9A14-C4C7-4BD3-8097-CAA2BD1CA0DE}" srcId="{C74DD765-B824-4CD3-B181-978823863AFC}" destId="{75EE2DC3-E798-4050-9B17-C4CFF6FF1795}" srcOrd="3" destOrd="0" parTransId="{EEE5ABDC-3EB9-40D2-A2F0-B5658F88AE1E}" sibTransId="{B58805C4-85C9-4D42-8428-372BFA71DD64}"/>
    <dgm:cxn modelId="{2838EA19-5E2F-4382-9725-A6D54A411B98}" type="presOf" srcId="{23DAD1E6-C1DF-4B29-B0ED-5083C08B6FB0}" destId="{ACA64DD9-42B3-4083-BBC5-4F59E016686A}" srcOrd="0" destOrd="2" presId="urn:microsoft.com/office/officeart/2008/layout/PictureStrips"/>
    <dgm:cxn modelId="{7A82BF28-158E-40CB-B603-060726EB9791}" srcId="{72CC7483-6AFD-4995-B063-549D276E7239}" destId="{A67D6BB4-F9E6-4F79-8C9D-2319A2B5AB9D}" srcOrd="0" destOrd="0" parTransId="{DAF33EFC-0E8C-4159-B5A7-598AC3F6ED5F}" sibTransId="{C01F5FE9-6130-4C16-AD6C-97E0B93829C4}"/>
    <dgm:cxn modelId="{B669D628-4039-44DE-B296-F93C9842B3AD}" srcId="{69C64081-5CCD-4D29-B1C1-1D1791ACB0AC}" destId="{7B76C39B-5A57-4FAB-B0FF-885CCA5BFE62}" srcOrd="0" destOrd="0" parTransId="{7E4C57C5-31F1-4D85-9965-01FD9E776473}" sibTransId="{53BC98D9-C0B0-42EF-9DBD-19C5D5D094C5}"/>
    <dgm:cxn modelId="{3C09852B-5DFC-4F7B-ADC9-595BA9243A23}" type="presOf" srcId="{69C64081-5CCD-4D29-B1C1-1D1791ACB0AC}" destId="{A8FB179E-3D67-45E8-A8C9-1F040FEA2F63}" srcOrd="0" destOrd="0" presId="urn:microsoft.com/office/officeart/2008/layout/PictureStrips"/>
    <dgm:cxn modelId="{C2C0452D-FD52-40B3-88EF-E98D8BD1CABA}" srcId="{C74DD765-B824-4CD3-B181-978823863AFC}" destId="{B9DCFC17-A991-471A-B2F9-BC74CA22C4FB}" srcOrd="0" destOrd="0" parTransId="{B58CC870-A1BD-40BF-8400-BE7474BC2601}" sibTransId="{905D1302-EE0E-493B-A6DC-256E6A0A7887}"/>
    <dgm:cxn modelId="{5C7DE02D-764D-48C0-9210-C151144400A0}" type="presOf" srcId="{72CC7483-6AFD-4995-B063-549D276E7239}" destId="{A16181DF-D83E-4B29-B33A-32256471EB7D}" srcOrd="0" destOrd="0" presId="urn:microsoft.com/office/officeart/2008/layout/PictureStrips"/>
    <dgm:cxn modelId="{A1FF1530-71D5-45AC-B049-9041AE5D33F0}" type="presOf" srcId="{B9DCFC17-A991-471A-B2F9-BC74CA22C4FB}" destId="{AB063DE4-20D9-4074-95A0-62C3F5113A19}" srcOrd="0" destOrd="1" presId="urn:microsoft.com/office/officeart/2008/layout/PictureStrips"/>
    <dgm:cxn modelId="{E549B932-D8C0-418D-9376-0FBDA01C660B}" type="presOf" srcId="{A67D6BB4-F9E6-4F79-8C9D-2319A2B5AB9D}" destId="{ACA64DD9-42B3-4083-BBC5-4F59E016686A}" srcOrd="0" destOrd="0" presId="urn:microsoft.com/office/officeart/2008/layout/PictureStrips"/>
    <dgm:cxn modelId="{A7222F3A-043D-4691-8659-40F71DB9EB61}" type="presOf" srcId="{75EE2DC3-E798-4050-9B17-C4CFF6FF1795}" destId="{AB063DE4-20D9-4074-95A0-62C3F5113A19}" srcOrd="0" destOrd="4" presId="urn:microsoft.com/office/officeart/2008/layout/PictureStrips"/>
    <dgm:cxn modelId="{4506993B-ED06-41D4-8521-0CA0127809E6}" type="presOf" srcId="{582F7F8D-CED1-43D8-A753-179376ACA97D}" destId="{AB063DE4-20D9-4074-95A0-62C3F5113A19}" srcOrd="0" destOrd="3" presId="urn:microsoft.com/office/officeart/2008/layout/PictureStrips"/>
    <dgm:cxn modelId="{F8C1E13E-CC55-4766-A706-1F29E1E0FEB4}" type="presOf" srcId="{10993ECE-C474-4187-A4C1-42E9AB117404}" destId="{ACA64DD9-42B3-4083-BBC5-4F59E016686A}" srcOrd="0" destOrd="1" presId="urn:microsoft.com/office/officeart/2008/layout/PictureStrips"/>
    <dgm:cxn modelId="{478FF74A-9FDD-451F-8097-A7BD7E2B10BE}" srcId="{72CC7483-6AFD-4995-B063-549D276E7239}" destId="{69C64081-5CCD-4D29-B1C1-1D1791ACB0AC}" srcOrd="2" destOrd="0" parTransId="{19C70622-A19C-4F87-AE38-E7B5D91BC29D}" sibTransId="{CA9E4127-5039-4F36-B20A-3BC4BDED892B}"/>
    <dgm:cxn modelId="{27251E7F-5990-455F-8A41-94E77D114B28}" type="presOf" srcId="{C74DD765-B824-4CD3-B181-978823863AFC}" destId="{AB063DE4-20D9-4074-95A0-62C3F5113A19}" srcOrd="0" destOrd="0" presId="urn:microsoft.com/office/officeart/2008/layout/PictureStrips"/>
    <dgm:cxn modelId="{FD6A4285-4D1A-4C23-A9E7-064B0D21DBF4}" srcId="{A67D6BB4-F9E6-4F79-8C9D-2319A2B5AB9D}" destId="{1BF0D130-40F5-45A6-9472-EF1BF923E752}" srcOrd="2" destOrd="0" parTransId="{B54FD2A9-CD44-4A6E-BF6B-D94FEAC8087E}" sibTransId="{012A3C1D-6E89-455F-824D-2BE1A7BAFDD6}"/>
    <dgm:cxn modelId="{705C7D8B-3A23-46E3-87C6-84A54F44A6C0}" srcId="{A67D6BB4-F9E6-4F79-8C9D-2319A2B5AB9D}" destId="{DB76669F-E77C-4E93-9889-1A25F6ECF8E2}" srcOrd="3" destOrd="0" parTransId="{4F4AD7C8-2B1F-4FCF-ADC6-FDB54A70FE07}" sibTransId="{FE1C0074-3ECB-412C-88C5-C998D0436DFF}"/>
    <dgm:cxn modelId="{6FB5489F-B3DC-490F-B87D-8B833679B0BC}" srcId="{A67D6BB4-F9E6-4F79-8C9D-2319A2B5AB9D}" destId="{23DAD1E6-C1DF-4B29-B0ED-5083C08B6FB0}" srcOrd="1" destOrd="0" parTransId="{684EB788-6B97-4232-974A-81CE9F35022E}" sibTransId="{532F3C91-B1CC-4CFC-9D3C-9ACAEA52F567}"/>
    <dgm:cxn modelId="{0D2B93B1-0C04-4EF3-A674-487AE739519B}" srcId="{C74DD765-B824-4CD3-B181-978823863AFC}" destId="{582F7F8D-CED1-43D8-A753-179376ACA97D}" srcOrd="2" destOrd="0" parTransId="{D4BA712A-5A45-4D76-B367-E28B241E0328}" sibTransId="{34D1E669-93C1-427A-BB6D-5230ED8B6F71}"/>
    <dgm:cxn modelId="{4F55A5D9-06F1-444F-8D4B-6AD6E02A67D8}" type="presOf" srcId="{DB76669F-E77C-4E93-9889-1A25F6ECF8E2}" destId="{ACA64DD9-42B3-4083-BBC5-4F59E016686A}" srcOrd="0" destOrd="4" presId="urn:microsoft.com/office/officeart/2008/layout/PictureStrips"/>
    <dgm:cxn modelId="{5271D8DD-A99B-4AB7-949B-07DFFC1D2755}" srcId="{A67D6BB4-F9E6-4F79-8C9D-2319A2B5AB9D}" destId="{10993ECE-C474-4187-A4C1-42E9AB117404}" srcOrd="0" destOrd="0" parTransId="{9CE3A6B2-0CC5-4A41-8E0F-A055252089D7}" sibTransId="{73EB2997-57FD-4E7D-8629-A29E4FB3BBE6}"/>
    <dgm:cxn modelId="{3373E1E4-53F1-49AF-BCEF-3ACE7B52000E}" type="presOf" srcId="{1BF0D130-40F5-45A6-9472-EF1BF923E752}" destId="{ACA64DD9-42B3-4083-BBC5-4F59E016686A}" srcOrd="0" destOrd="3" presId="urn:microsoft.com/office/officeart/2008/layout/PictureStrips"/>
    <dgm:cxn modelId="{8DDB9CE6-8F2D-4722-A6EC-96BA83784FFA}" srcId="{C74DD765-B824-4CD3-B181-978823863AFC}" destId="{DBBCE3DB-0444-4491-9037-5B79656A10E8}" srcOrd="1" destOrd="0" parTransId="{9F71980E-0BD5-4251-B43F-0F9AA3254855}" sibTransId="{308587C2-42B7-4AD9-BF46-A6761777EAB3}"/>
    <dgm:cxn modelId="{CF42B7E8-B3E9-4A4A-96AF-3DB2ED194B6E}" srcId="{72CC7483-6AFD-4995-B063-549D276E7239}" destId="{C74DD765-B824-4CD3-B181-978823863AFC}" srcOrd="1" destOrd="0" parTransId="{87D23915-266F-4F02-A1D0-BE4ACCC00CD4}" sibTransId="{0C9BC195-52AB-4A1C-911B-9CDE9426EA58}"/>
    <dgm:cxn modelId="{0B49BEEA-0E8D-4F65-9147-6B04F0D91AF4}" type="presOf" srcId="{7B76C39B-5A57-4FAB-B0FF-885CCA5BFE62}" destId="{A8FB179E-3D67-45E8-A8C9-1F040FEA2F63}" srcOrd="0" destOrd="1" presId="urn:microsoft.com/office/officeart/2008/layout/PictureStrips"/>
    <dgm:cxn modelId="{11C50AED-7690-4931-8BA2-A97544A6358B}" type="presOf" srcId="{DBBCE3DB-0444-4491-9037-5B79656A10E8}" destId="{AB063DE4-20D9-4074-95A0-62C3F5113A19}" srcOrd="0" destOrd="2" presId="urn:microsoft.com/office/officeart/2008/layout/PictureStrips"/>
    <dgm:cxn modelId="{1B4271B8-84A4-41DF-B4B6-29336CF7FC1F}" type="presParOf" srcId="{A16181DF-D83E-4B29-B33A-32256471EB7D}" destId="{CDC755BC-37B9-42DE-8514-94F4150F3200}" srcOrd="0" destOrd="0" presId="urn:microsoft.com/office/officeart/2008/layout/PictureStrips"/>
    <dgm:cxn modelId="{45119545-9FEB-4E5B-8224-18B76CD3249E}" type="presParOf" srcId="{CDC755BC-37B9-42DE-8514-94F4150F3200}" destId="{ACA64DD9-42B3-4083-BBC5-4F59E016686A}" srcOrd="0" destOrd="0" presId="urn:microsoft.com/office/officeart/2008/layout/PictureStrips"/>
    <dgm:cxn modelId="{6BE898CC-848A-41AF-BD7C-0AEFD792434A}" type="presParOf" srcId="{CDC755BC-37B9-42DE-8514-94F4150F3200}" destId="{75E48837-82A0-4BFB-A326-E27BB14CA9E2}" srcOrd="1" destOrd="0" presId="urn:microsoft.com/office/officeart/2008/layout/PictureStrips"/>
    <dgm:cxn modelId="{7D0B8579-1A7F-45E7-958A-6C15B9CFB5EB}" type="presParOf" srcId="{A16181DF-D83E-4B29-B33A-32256471EB7D}" destId="{2CE90D91-1FC3-4602-88D8-05BA8BDB6499}" srcOrd="1" destOrd="0" presId="urn:microsoft.com/office/officeart/2008/layout/PictureStrips"/>
    <dgm:cxn modelId="{3C2A947F-B3A0-4879-8665-968BA49B14E2}" type="presParOf" srcId="{A16181DF-D83E-4B29-B33A-32256471EB7D}" destId="{8A25262E-10F1-4BB0-9E59-B4C4D651194E}" srcOrd="2" destOrd="0" presId="urn:microsoft.com/office/officeart/2008/layout/PictureStrips"/>
    <dgm:cxn modelId="{B93CAE31-B067-4E45-8777-1E011647C0C4}" type="presParOf" srcId="{8A25262E-10F1-4BB0-9E59-B4C4D651194E}" destId="{AB063DE4-20D9-4074-95A0-62C3F5113A19}" srcOrd="0" destOrd="0" presId="urn:microsoft.com/office/officeart/2008/layout/PictureStrips"/>
    <dgm:cxn modelId="{84CF9927-EDD1-4376-8F88-49837ABB5DF9}" type="presParOf" srcId="{8A25262E-10F1-4BB0-9E59-B4C4D651194E}" destId="{3607B277-CAD8-4D60-B264-67844CDCD8C1}" srcOrd="1" destOrd="0" presId="urn:microsoft.com/office/officeart/2008/layout/PictureStrips"/>
    <dgm:cxn modelId="{090B5976-A9B6-48BE-9E4D-2E800CBA6FB3}" type="presParOf" srcId="{A16181DF-D83E-4B29-B33A-32256471EB7D}" destId="{D482E4FE-74A7-49EC-8163-328AB7E633A3}" srcOrd="3" destOrd="0" presId="urn:microsoft.com/office/officeart/2008/layout/PictureStrips"/>
    <dgm:cxn modelId="{A26F3B2D-86BD-4ADF-A574-DB527C359A4F}" type="presParOf" srcId="{A16181DF-D83E-4B29-B33A-32256471EB7D}" destId="{A041ED0D-5212-42C0-B445-A6AEBD454CF9}" srcOrd="4" destOrd="0" presId="urn:microsoft.com/office/officeart/2008/layout/PictureStrips"/>
    <dgm:cxn modelId="{854FAF4E-244A-4CBB-8911-8749B620D4F7}" type="presParOf" srcId="{A041ED0D-5212-42C0-B445-A6AEBD454CF9}" destId="{A8FB179E-3D67-45E8-A8C9-1F040FEA2F63}" srcOrd="0" destOrd="0" presId="urn:microsoft.com/office/officeart/2008/layout/PictureStrips"/>
    <dgm:cxn modelId="{3F6870B6-1DF8-4209-A53C-00724151C8F0}" type="presParOf" srcId="{A041ED0D-5212-42C0-B445-A6AEBD454CF9}" destId="{9F2DAF34-5942-45C6-9F8E-006CB60BDC7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8BB538-A64A-492C-BB13-5F1D655A6405}" type="doc">
      <dgm:prSet loTypeId="urn:microsoft.com/office/officeart/2005/8/layout/vList3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C8E13724-7BA0-4262-88A7-025FED115453}">
      <dgm:prSet custT="1"/>
      <dgm:spPr/>
      <dgm:t>
        <a:bodyPr/>
        <a:lstStyle/>
        <a:p>
          <a:pPr rtl="0"/>
          <a:r>
            <a:rPr lang="en-GB" sz="1200" b="0" dirty="0"/>
            <a:t>Each team is allowed to ask one Question a day by an email.</a:t>
          </a:r>
          <a:endParaRPr lang="en-US" sz="1200" dirty="0"/>
        </a:p>
      </dgm:t>
    </dgm:pt>
    <dgm:pt modelId="{A99260EC-F39A-41F1-8540-E98301D98EEA}" type="parTrans" cxnId="{8E29EDBD-9748-4B25-9BC9-3A8495CE6FFD}">
      <dgm:prSet/>
      <dgm:spPr/>
      <dgm:t>
        <a:bodyPr/>
        <a:lstStyle/>
        <a:p>
          <a:endParaRPr lang="en-GB"/>
        </a:p>
      </dgm:t>
    </dgm:pt>
    <dgm:pt modelId="{5B0D4FFC-6360-49D0-AD73-4154E830FE5A}" type="sibTrans" cxnId="{8E29EDBD-9748-4B25-9BC9-3A8495CE6FFD}">
      <dgm:prSet/>
      <dgm:spPr/>
      <dgm:t>
        <a:bodyPr/>
        <a:lstStyle/>
        <a:p>
          <a:endParaRPr lang="en-GB"/>
        </a:p>
      </dgm:t>
    </dgm:pt>
    <dgm:pt modelId="{46097DB5-0CAF-4F57-811D-0FF07A595EF6}">
      <dgm:prSet custT="1"/>
      <dgm:spPr/>
      <dgm:t>
        <a:bodyPr/>
        <a:lstStyle/>
        <a:p>
          <a:pPr rtl="0"/>
          <a:r>
            <a:rPr lang="en-GB" sz="1200" dirty="0"/>
            <a:t>Sent the questions to: </a:t>
          </a:r>
          <a:r>
            <a:rPr lang="en-GB" sz="1200" dirty="0">
              <a:hlinkClick xmlns:r="http://schemas.openxmlformats.org/officeDocument/2006/relationships" r:id="rId1"/>
            </a:rPr>
            <a:t>piotr-a.morawski@ubs.com</a:t>
          </a:r>
          <a:r>
            <a:rPr lang="pl-PL" sz="1200" dirty="0"/>
            <a:t>, </a:t>
          </a:r>
          <a:r>
            <a:rPr lang="en-GB" sz="1200" b="0" i="0" dirty="0">
              <a:hlinkClick xmlns:r="http://schemas.openxmlformats.org/officeDocument/2006/relationships" r:id="rId2"/>
            </a:rPr>
            <a:t>olga.glowka@ubs.com</a:t>
          </a:r>
          <a:r>
            <a:rPr lang="pl-PL" sz="1200" b="0" i="0" dirty="0"/>
            <a:t> </a:t>
          </a:r>
          <a:endParaRPr lang="en-US" sz="1200" dirty="0"/>
        </a:p>
      </dgm:t>
    </dgm:pt>
    <dgm:pt modelId="{DC0F22B0-0D53-4C81-8B1F-7D19C92388B3}" type="parTrans" cxnId="{33B4DF80-744C-453A-9917-EA335A983F6C}">
      <dgm:prSet/>
      <dgm:spPr/>
      <dgm:t>
        <a:bodyPr/>
        <a:lstStyle/>
        <a:p>
          <a:endParaRPr lang="en-GB"/>
        </a:p>
      </dgm:t>
    </dgm:pt>
    <dgm:pt modelId="{8C0103BF-DAAC-4F0D-A018-FA366A16A186}" type="sibTrans" cxnId="{33B4DF80-744C-453A-9917-EA335A983F6C}">
      <dgm:prSet/>
      <dgm:spPr/>
      <dgm:t>
        <a:bodyPr/>
        <a:lstStyle/>
        <a:p>
          <a:endParaRPr lang="en-GB"/>
        </a:p>
      </dgm:t>
    </dgm:pt>
    <dgm:pt modelId="{47D98BFA-67FB-4186-ABEA-BB6B1B9B11E2}">
      <dgm:prSet custT="1"/>
      <dgm:spPr/>
      <dgm:t>
        <a:bodyPr/>
        <a:lstStyle/>
        <a:p>
          <a:pPr rtl="0"/>
          <a:r>
            <a:rPr lang="en-GB" sz="1200" dirty="0"/>
            <a:t>Be sure to start the subject with phrase: </a:t>
          </a:r>
          <a:r>
            <a:rPr lang="en-GB" sz="1200" b="1" dirty="0" err="1"/>
            <a:t>INTQuant</a:t>
          </a:r>
          <a:r>
            <a:rPr lang="en-GB" sz="1200" b="1" dirty="0"/>
            <a:t> Question – Day X</a:t>
          </a:r>
          <a:endParaRPr lang="en-US" sz="1200" b="1" dirty="0"/>
        </a:p>
      </dgm:t>
    </dgm:pt>
    <dgm:pt modelId="{835385F2-57FF-4E75-8FD8-40834F3F2D7D}" type="parTrans" cxnId="{DF1F3AC4-4299-4FD8-8A08-8310E1FF8EA4}">
      <dgm:prSet/>
      <dgm:spPr/>
      <dgm:t>
        <a:bodyPr/>
        <a:lstStyle/>
        <a:p>
          <a:endParaRPr lang="en-GB"/>
        </a:p>
      </dgm:t>
    </dgm:pt>
    <dgm:pt modelId="{CA2E4D37-74A1-49D2-A48F-938C28FCA37F}" type="sibTrans" cxnId="{DF1F3AC4-4299-4FD8-8A08-8310E1FF8EA4}">
      <dgm:prSet/>
      <dgm:spPr/>
      <dgm:t>
        <a:bodyPr/>
        <a:lstStyle/>
        <a:p>
          <a:endParaRPr lang="en-GB"/>
        </a:p>
      </dgm:t>
    </dgm:pt>
    <dgm:pt modelId="{6CD7F96F-D8E7-448A-A694-B6B717CA7923}">
      <dgm:prSet custT="1"/>
      <dgm:spPr/>
      <dgm:t>
        <a:bodyPr/>
        <a:lstStyle/>
        <a:p>
          <a:pPr rtl="0"/>
          <a:r>
            <a:rPr lang="en-GB" sz="1200" dirty="0"/>
            <a:t>Be mindful to formulate your question properly to pinpoint the core of the problem</a:t>
          </a:r>
          <a:endParaRPr lang="en-US" sz="1200" dirty="0"/>
        </a:p>
      </dgm:t>
    </dgm:pt>
    <dgm:pt modelId="{0B68C2C6-6307-4916-93A3-A055EF49CD66}" type="parTrans" cxnId="{88F60C2E-EE5F-400E-8DEB-A200183242AE}">
      <dgm:prSet/>
      <dgm:spPr/>
      <dgm:t>
        <a:bodyPr/>
        <a:lstStyle/>
        <a:p>
          <a:endParaRPr lang="en-GB"/>
        </a:p>
      </dgm:t>
    </dgm:pt>
    <dgm:pt modelId="{9BAB7439-AA7F-4AC8-868A-949C7EA57E1F}" type="sibTrans" cxnId="{88F60C2E-EE5F-400E-8DEB-A200183242AE}">
      <dgm:prSet/>
      <dgm:spPr/>
      <dgm:t>
        <a:bodyPr/>
        <a:lstStyle/>
        <a:p>
          <a:endParaRPr lang="en-GB"/>
        </a:p>
      </dgm:t>
    </dgm:pt>
    <dgm:pt modelId="{5776E8C1-A8B2-4C02-A6C3-06317F409F9F}">
      <dgm:prSet custT="1"/>
      <dgm:spPr/>
      <dgm:t>
        <a:bodyPr/>
        <a:lstStyle/>
        <a:p>
          <a:pPr rtl="0"/>
          <a:r>
            <a:rPr lang="en-GB" sz="1200" dirty="0"/>
            <a:t>Questions like</a:t>
          </a:r>
          <a:r>
            <a:rPr lang="en-GB" sz="1200" b="1" dirty="0"/>
            <a:t>: 'Why it is not working?' </a:t>
          </a:r>
          <a:r>
            <a:rPr lang="en-GB" sz="1200" dirty="0"/>
            <a:t>will be answered with </a:t>
          </a:r>
          <a:r>
            <a:rPr lang="en-GB" sz="1200" b="1" dirty="0"/>
            <a:t>'Because you are doing something wrong.'</a:t>
          </a:r>
          <a:endParaRPr lang="en-US" sz="1200" b="1" dirty="0"/>
        </a:p>
      </dgm:t>
    </dgm:pt>
    <dgm:pt modelId="{9331FCD9-BE71-4C70-8891-F8C33ACE9935}" type="parTrans" cxnId="{208F3DE0-0327-4AC1-B75A-63B4237C5109}">
      <dgm:prSet/>
      <dgm:spPr/>
      <dgm:t>
        <a:bodyPr/>
        <a:lstStyle/>
        <a:p>
          <a:endParaRPr lang="en-GB"/>
        </a:p>
      </dgm:t>
    </dgm:pt>
    <dgm:pt modelId="{EB96ADF8-2AF7-491F-A868-F17821BFB00B}" type="sibTrans" cxnId="{208F3DE0-0327-4AC1-B75A-63B4237C5109}">
      <dgm:prSet/>
      <dgm:spPr/>
      <dgm:t>
        <a:bodyPr/>
        <a:lstStyle/>
        <a:p>
          <a:endParaRPr lang="en-GB"/>
        </a:p>
      </dgm:t>
    </dgm:pt>
    <dgm:pt modelId="{2406FCDC-0426-4428-A24D-F6532A1D901D}">
      <dgm:prSet custT="1"/>
      <dgm:spPr/>
      <dgm:t>
        <a:bodyPr/>
        <a:lstStyle/>
        <a:p>
          <a:pPr rtl="0"/>
          <a:r>
            <a:rPr lang="pl-PL" sz="1200" dirty="0"/>
            <a:t>Make the questions methodology oriented not implementation oriented.</a:t>
          </a:r>
          <a:endParaRPr lang="en-US" sz="1200" dirty="0"/>
        </a:p>
      </dgm:t>
    </dgm:pt>
    <dgm:pt modelId="{F6D0CB61-34AF-4B1C-8B46-7D692DDF56B0}" type="parTrans" cxnId="{64C1A1BD-CB8E-4268-A5FF-51099B3E6F69}">
      <dgm:prSet/>
      <dgm:spPr/>
      <dgm:t>
        <a:bodyPr/>
        <a:lstStyle/>
        <a:p>
          <a:endParaRPr lang="en-GB"/>
        </a:p>
      </dgm:t>
    </dgm:pt>
    <dgm:pt modelId="{5084935F-1E24-4137-81C7-31AF9660EAE3}" type="sibTrans" cxnId="{64C1A1BD-CB8E-4268-A5FF-51099B3E6F69}">
      <dgm:prSet/>
      <dgm:spPr/>
      <dgm:t>
        <a:bodyPr/>
        <a:lstStyle/>
        <a:p>
          <a:endParaRPr lang="en-GB"/>
        </a:p>
      </dgm:t>
    </dgm:pt>
    <dgm:pt modelId="{2021A7BF-AE79-4943-BEFE-0D7112DB27F4}">
      <dgm:prSet custT="1"/>
      <dgm:spPr/>
      <dgm:t>
        <a:bodyPr/>
        <a:lstStyle/>
        <a:p>
          <a:pPr rtl="0"/>
          <a:r>
            <a:rPr lang="en-GB" sz="1200" b="0" dirty="0"/>
            <a:t>Skype conferences calls</a:t>
          </a:r>
          <a:endParaRPr lang="en-US" sz="1200" dirty="0"/>
        </a:p>
      </dgm:t>
    </dgm:pt>
    <dgm:pt modelId="{C95C6ADD-5F64-484F-AF91-E5FFF041A4C9}" type="parTrans" cxnId="{162294DF-875A-4FEC-BAED-BFD297E51982}">
      <dgm:prSet/>
      <dgm:spPr/>
      <dgm:t>
        <a:bodyPr/>
        <a:lstStyle/>
        <a:p>
          <a:endParaRPr lang="en-GB"/>
        </a:p>
      </dgm:t>
    </dgm:pt>
    <dgm:pt modelId="{573A37B0-6652-4245-9A03-9545FE175BE0}" type="sibTrans" cxnId="{162294DF-875A-4FEC-BAED-BFD297E51982}">
      <dgm:prSet/>
      <dgm:spPr/>
      <dgm:t>
        <a:bodyPr/>
        <a:lstStyle/>
        <a:p>
          <a:endParaRPr lang="en-GB"/>
        </a:p>
      </dgm:t>
    </dgm:pt>
    <dgm:pt modelId="{C1F627CF-56A1-4383-B2AF-DDC17E6C1E6D}">
      <dgm:prSet custT="1"/>
      <dgm:spPr/>
      <dgm:t>
        <a:bodyPr/>
        <a:lstStyle/>
        <a:p>
          <a:pPr rtl="0"/>
          <a:r>
            <a:rPr lang="en-GB" sz="1200" dirty="0"/>
            <a:t>We will try to split time equally among all the teams</a:t>
          </a:r>
          <a:endParaRPr lang="en-US" sz="1200" dirty="0"/>
        </a:p>
      </dgm:t>
    </dgm:pt>
    <dgm:pt modelId="{C9068BE8-9F23-4A02-B635-B2A3EB925A0D}" type="parTrans" cxnId="{61118600-9E61-4CE5-82EB-36D72B14A8E6}">
      <dgm:prSet/>
      <dgm:spPr/>
      <dgm:t>
        <a:bodyPr/>
        <a:lstStyle/>
        <a:p>
          <a:endParaRPr lang="en-GB"/>
        </a:p>
      </dgm:t>
    </dgm:pt>
    <dgm:pt modelId="{6298BB8E-4221-4E9A-A9BE-6AB2A05FC519}" type="sibTrans" cxnId="{61118600-9E61-4CE5-82EB-36D72B14A8E6}">
      <dgm:prSet/>
      <dgm:spPr/>
      <dgm:t>
        <a:bodyPr/>
        <a:lstStyle/>
        <a:p>
          <a:endParaRPr lang="en-GB"/>
        </a:p>
      </dgm:t>
    </dgm:pt>
    <dgm:pt modelId="{270C49CE-686E-47B7-9515-1FB36CCE33D5}">
      <dgm:prSet custT="1"/>
      <dgm:spPr/>
      <dgm:t>
        <a:bodyPr/>
        <a:lstStyle/>
        <a:p>
          <a:pPr rtl="0"/>
          <a:r>
            <a:rPr lang="en-GB" sz="1200" b="1" dirty="0"/>
            <a:t>Friday March </a:t>
          </a:r>
          <a:r>
            <a:rPr lang="pl-PL" sz="1200" b="1" dirty="0"/>
            <a:t>25</a:t>
          </a:r>
          <a:r>
            <a:rPr lang="en-GB" sz="1200" b="1" baseline="30000" dirty="0" err="1"/>
            <a:t>th</a:t>
          </a:r>
          <a:r>
            <a:rPr lang="en-GB" sz="1200" b="1" baseline="30000" dirty="0"/>
            <a:t> </a:t>
          </a:r>
          <a:r>
            <a:rPr lang="en-GB" sz="1200" b="1" dirty="0"/>
            <a:t>at 9:30</a:t>
          </a:r>
          <a:r>
            <a:rPr lang="pl-PL" sz="1200" b="1" dirty="0"/>
            <a:t> + </a:t>
          </a:r>
          <a:r>
            <a:rPr lang="en-US" sz="1200" b="1" dirty="0"/>
            <a:t>Monday March </a:t>
          </a:r>
          <a:r>
            <a:rPr lang="pl-PL" sz="1200" b="1" dirty="0"/>
            <a:t>28</a:t>
          </a:r>
          <a:r>
            <a:rPr lang="pl-PL" sz="1200" b="1" baseline="30000" dirty="0"/>
            <a:t>th</a:t>
          </a:r>
          <a:r>
            <a:rPr lang="en-US" sz="1200" b="1" dirty="0"/>
            <a:t>  at </a:t>
          </a:r>
          <a:r>
            <a:rPr lang="pl-PL" sz="1200" b="1" dirty="0"/>
            <a:t>9</a:t>
          </a:r>
          <a:r>
            <a:rPr lang="en-US" sz="1200" b="1" dirty="0"/>
            <a:t>:</a:t>
          </a:r>
          <a:r>
            <a:rPr lang="pl-PL" sz="1200" b="1" dirty="0"/>
            <a:t>30</a:t>
          </a:r>
          <a:r>
            <a:rPr lang="en-US" sz="1200" b="1" dirty="0"/>
            <a:t> + </a:t>
          </a:r>
          <a:r>
            <a:rPr lang="pl-PL" sz="1200" b="1" dirty="0"/>
            <a:t>Wednesday</a:t>
          </a:r>
          <a:r>
            <a:rPr lang="en-US" sz="1200" b="1" dirty="0"/>
            <a:t> March </a:t>
          </a:r>
          <a:r>
            <a:rPr lang="pl-PL" sz="1200" b="1" dirty="0"/>
            <a:t>30</a:t>
          </a:r>
          <a:r>
            <a:rPr lang="pl-PL" sz="1200" b="1" baseline="30000" dirty="0"/>
            <a:t>th</a:t>
          </a:r>
          <a:r>
            <a:rPr lang="en-US" sz="1200" b="1" dirty="0"/>
            <a:t> at </a:t>
          </a:r>
          <a:r>
            <a:rPr lang="pl-PL" sz="1200" b="1" dirty="0"/>
            <a:t>9</a:t>
          </a:r>
          <a:r>
            <a:rPr lang="en-US" sz="1200" b="1" dirty="0"/>
            <a:t>:</a:t>
          </a:r>
          <a:r>
            <a:rPr lang="pl-PL" sz="1200" b="1" dirty="0"/>
            <a:t>3</a:t>
          </a:r>
          <a:r>
            <a:rPr lang="en-US" sz="1200" b="1" dirty="0"/>
            <a:t>0</a:t>
          </a:r>
        </a:p>
      </dgm:t>
    </dgm:pt>
    <dgm:pt modelId="{ABA59673-9DBD-407F-A57A-53EADDFD2ABA}" type="parTrans" cxnId="{A6660ED4-793C-4A32-A045-4166A514CCC1}">
      <dgm:prSet/>
      <dgm:spPr/>
      <dgm:t>
        <a:bodyPr/>
        <a:lstStyle/>
        <a:p>
          <a:endParaRPr lang="en-GB"/>
        </a:p>
      </dgm:t>
    </dgm:pt>
    <dgm:pt modelId="{34FB1C29-49FD-4525-BA84-DE4FC87214D5}" type="sibTrans" cxnId="{A6660ED4-793C-4A32-A045-4166A514CCC1}">
      <dgm:prSet/>
      <dgm:spPr/>
      <dgm:t>
        <a:bodyPr/>
        <a:lstStyle/>
        <a:p>
          <a:endParaRPr lang="en-GB"/>
        </a:p>
      </dgm:t>
    </dgm:pt>
    <dgm:pt modelId="{B1E0DC6D-F5E6-4EE8-9ABB-1737E0C3EBE5}">
      <dgm:prSet custT="1"/>
      <dgm:spPr/>
      <dgm:t>
        <a:bodyPr/>
        <a:lstStyle/>
        <a:p>
          <a:pPr rtl="0"/>
          <a:r>
            <a:rPr lang="en-GB" sz="1200" dirty="0"/>
            <a:t>The session will be open for all teams</a:t>
          </a:r>
          <a:endParaRPr lang="en-US" sz="1200" b="1" dirty="0"/>
        </a:p>
      </dgm:t>
    </dgm:pt>
    <dgm:pt modelId="{270D17CA-83DF-4E88-A360-DE01C88277B6}" type="parTrans" cxnId="{7B73ABE3-25D0-4811-A4BE-529BFC7ECFB4}">
      <dgm:prSet/>
      <dgm:spPr/>
      <dgm:t>
        <a:bodyPr/>
        <a:lstStyle/>
        <a:p>
          <a:endParaRPr lang="en-GB"/>
        </a:p>
      </dgm:t>
    </dgm:pt>
    <dgm:pt modelId="{A1F2CE09-CFAB-4F39-949B-0C10DC55B227}" type="sibTrans" cxnId="{7B73ABE3-25D0-4811-A4BE-529BFC7ECFB4}">
      <dgm:prSet/>
      <dgm:spPr/>
      <dgm:t>
        <a:bodyPr/>
        <a:lstStyle/>
        <a:p>
          <a:endParaRPr lang="en-GB"/>
        </a:p>
      </dgm:t>
    </dgm:pt>
    <dgm:pt modelId="{865FD8FC-857A-4054-8184-899C322FC3B5}">
      <dgm:prSet custT="1"/>
      <dgm:spPr/>
      <dgm:t>
        <a:bodyPr/>
        <a:lstStyle/>
        <a:p>
          <a:r>
            <a:rPr lang="en-GB" sz="1200" dirty="0"/>
            <a:t>Try to explore and narrow down the problems before asking about them as we might not have enough time to engage into detailed discussions</a:t>
          </a:r>
        </a:p>
      </dgm:t>
    </dgm:pt>
    <dgm:pt modelId="{98A69075-AA2D-4B65-B24F-6C2ABEE7A1B9}" type="parTrans" cxnId="{B34F1EEB-66CC-4195-A52D-D4240CF36485}">
      <dgm:prSet/>
      <dgm:spPr/>
      <dgm:t>
        <a:bodyPr/>
        <a:lstStyle/>
        <a:p>
          <a:endParaRPr lang="en-GB"/>
        </a:p>
      </dgm:t>
    </dgm:pt>
    <dgm:pt modelId="{F06E3E90-5A64-494C-BA08-2BF0C494D270}" type="sibTrans" cxnId="{B34F1EEB-66CC-4195-A52D-D4240CF36485}">
      <dgm:prSet/>
      <dgm:spPr/>
      <dgm:t>
        <a:bodyPr/>
        <a:lstStyle/>
        <a:p>
          <a:endParaRPr lang="en-GB"/>
        </a:p>
      </dgm:t>
    </dgm:pt>
    <dgm:pt modelId="{EF78D5EA-77FD-42F4-B60D-806E5713CB3D}" type="pres">
      <dgm:prSet presAssocID="{1C8BB538-A64A-492C-BB13-5F1D655A6405}" presName="linearFlow" presStyleCnt="0">
        <dgm:presLayoutVars>
          <dgm:dir/>
          <dgm:resizeHandles val="exact"/>
        </dgm:presLayoutVars>
      </dgm:prSet>
      <dgm:spPr/>
    </dgm:pt>
    <dgm:pt modelId="{FE6B7516-E353-421B-9DDD-BEA82AFE13CC}" type="pres">
      <dgm:prSet presAssocID="{C8E13724-7BA0-4262-88A7-025FED115453}" presName="composite" presStyleCnt="0"/>
      <dgm:spPr/>
    </dgm:pt>
    <dgm:pt modelId="{50475E20-7878-4C7F-B13D-5EAED45D5D51}" type="pres">
      <dgm:prSet presAssocID="{C8E13724-7BA0-4262-88A7-025FED115453}" presName="imgShp" presStyleLbl="fgImgPlace1" presStyleIdx="0" presStyleCnt="2"/>
      <dgm:spPr/>
    </dgm:pt>
    <dgm:pt modelId="{13322A45-4B58-4805-9D78-BE8976A4325B}" type="pres">
      <dgm:prSet presAssocID="{C8E13724-7BA0-4262-88A7-025FED115453}" presName="txShp" presStyleLbl="node1" presStyleIdx="0" presStyleCnt="2" custScaleX="115411" custScaleY="138853" custLinFactNeighborX="5504" custLinFactNeighborY="1903">
        <dgm:presLayoutVars>
          <dgm:bulletEnabled val="1"/>
        </dgm:presLayoutVars>
      </dgm:prSet>
      <dgm:spPr/>
    </dgm:pt>
    <dgm:pt modelId="{978CDA19-17A1-4BB4-901E-6795C1B8F0C9}" type="pres">
      <dgm:prSet presAssocID="{5B0D4FFC-6360-49D0-AD73-4154E830FE5A}" presName="spacing" presStyleCnt="0"/>
      <dgm:spPr/>
    </dgm:pt>
    <dgm:pt modelId="{5E886448-D041-48F6-ACFC-6493CD3EA9BA}" type="pres">
      <dgm:prSet presAssocID="{2021A7BF-AE79-4943-BEFE-0D7112DB27F4}" presName="composite" presStyleCnt="0"/>
      <dgm:spPr/>
    </dgm:pt>
    <dgm:pt modelId="{64E2B0E7-94A6-4ED2-B74F-4B3A492AC738}" type="pres">
      <dgm:prSet presAssocID="{2021A7BF-AE79-4943-BEFE-0D7112DB27F4}" presName="imgShp" presStyleLbl="fgImgPlace1" presStyleIdx="1" presStyleCnt="2"/>
      <dgm:spPr/>
    </dgm:pt>
    <dgm:pt modelId="{F9D51AD6-30A2-400F-B412-F628690BE4BA}" type="pres">
      <dgm:prSet presAssocID="{2021A7BF-AE79-4943-BEFE-0D7112DB27F4}" presName="txShp" presStyleLbl="node1" presStyleIdx="1" presStyleCnt="2" custScaleX="110664" custScaleY="112479" custLinFactNeighborX="8215" custLinFactNeighborY="-299">
        <dgm:presLayoutVars>
          <dgm:bulletEnabled val="1"/>
        </dgm:presLayoutVars>
      </dgm:prSet>
      <dgm:spPr/>
    </dgm:pt>
  </dgm:ptLst>
  <dgm:cxnLst>
    <dgm:cxn modelId="{61118600-9E61-4CE5-82EB-36D72B14A8E6}" srcId="{2021A7BF-AE79-4943-BEFE-0D7112DB27F4}" destId="{C1F627CF-56A1-4383-B2AF-DDC17E6C1E6D}" srcOrd="2" destOrd="0" parTransId="{C9068BE8-9F23-4A02-B635-B2A3EB925A0D}" sibTransId="{6298BB8E-4221-4E9A-A9BE-6AB2A05FC519}"/>
    <dgm:cxn modelId="{AD4A8620-9970-4841-91DF-7F08D786F7AB}" type="presOf" srcId="{270C49CE-686E-47B7-9515-1FB36CCE33D5}" destId="{F9D51AD6-30A2-400F-B412-F628690BE4BA}" srcOrd="0" destOrd="1" presId="urn:microsoft.com/office/officeart/2005/8/layout/vList3"/>
    <dgm:cxn modelId="{83461025-511E-4313-A04E-52A505B352C8}" type="presOf" srcId="{C8E13724-7BA0-4262-88A7-025FED115453}" destId="{13322A45-4B58-4805-9D78-BE8976A4325B}" srcOrd="0" destOrd="0" presId="urn:microsoft.com/office/officeart/2005/8/layout/vList3"/>
    <dgm:cxn modelId="{95AC3928-522F-480B-AC2A-8786637A8250}" type="presOf" srcId="{B1E0DC6D-F5E6-4EE8-9ABB-1737E0C3EBE5}" destId="{F9D51AD6-30A2-400F-B412-F628690BE4BA}" srcOrd="0" destOrd="2" presId="urn:microsoft.com/office/officeart/2005/8/layout/vList3"/>
    <dgm:cxn modelId="{4B548A29-9C67-4296-9B74-54622CFA4AB7}" type="presOf" srcId="{46097DB5-0CAF-4F57-811D-0FF07A595EF6}" destId="{13322A45-4B58-4805-9D78-BE8976A4325B}" srcOrd="0" destOrd="1" presId="urn:microsoft.com/office/officeart/2005/8/layout/vList3"/>
    <dgm:cxn modelId="{88F60C2E-EE5F-400E-8DEB-A200183242AE}" srcId="{C8E13724-7BA0-4262-88A7-025FED115453}" destId="{6CD7F96F-D8E7-448A-A694-B6B717CA7923}" srcOrd="2" destOrd="0" parTransId="{0B68C2C6-6307-4916-93A3-A055EF49CD66}" sibTransId="{9BAB7439-AA7F-4AC8-868A-949C7EA57E1F}"/>
    <dgm:cxn modelId="{65FB5F4C-1860-4B9C-922D-25109A7C0D36}" type="presOf" srcId="{865FD8FC-857A-4054-8184-899C322FC3B5}" destId="{F9D51AD6-30A2-400F-B412-F628690BE4BA}" srcOrd="0" destOrd="4" presId="urn:microsoft.com/office/officeart/2005/8/layout/vList3"/>
    <dgm:cxn modelId="{DEEFEA4C-B051-4F2C-B62E-09E0A0F5C256}" type="presOf" srcId="{47D98BFA-67FB-4186-ABEA-BB6B1B9B11E2}" destId="{13322A45-4B58-4805-9D78-BE8976A4325B}" srcOrd="0" destOrd="2" presId="urn:microsoft.com/office/officeart/2005/8/layout/vList3"/>
    <dgm:cxn modelId="{0535FB54-57CC-4C01-ACE8-515029BBD779}" type="presOf" srcId="{6CD7F96F-D8E7-448A-A694-B6B717CA7923}" destId="{13322A45-4B58-4805-9D78-BE8976A4325B}" srcOrd="0" destOrd="3" presId="urn:microsoft.com/office/officeart/2005/8/layout/vList3"/>
    <dgm:cxn modelId="{B70C6F76-25EB-4719-8E38-859F0845ABD3}" type="presOf" srcId="{2406FCDC-0426-4428-A24D-F6532A1D901D}" destId="{13322A45-4B58-4805-9D78-BE8976A4325B}" srcOrd="0" destOrd="5" presId="urn:microsoft.com/office/officeart/2005/8/layout/vList3"/>
    <dgm:cxn modelId="{33B4DF80-744C-453A-9917-EA335A983F6C}" srcId="{C8E13724-7BA0-4262-88A7-025FED115453}" destId="{46097DB5-0CAF-4F57-811D-0FF07A595EF6}" srcOrd="0" destOrd="0" parTransId="{DC0F22B0-0D53-4C81-8B1F-7D19C92388B3}" sibTransId="{8C0103BF-DAAC-4F0D-A018-FA366A16A186}"/>
    <dgm:cxn modelId="{2C1BEF8D-0765-4834-8845-A22B8FF5F173}" type="presOf" srcId="{C1F627CF-56A1-4383-B2AF-DDC17E6C1E6D}" destId="{F9D51AD6-30A2-400F-B412-F628690BE4BA}" srcOrd="0" destOrd="3" presId="urn:microsoft.com/office/officeart/2005/8/layout/vList3"/>
    <dgm:cxn modelId="{64C1A1BD-CB8E-4268-A5FF-51099B3E6F69}" srcId="{C8E13724-7BA0-4262-88A7-025FED115453}" destId="{2406FCDC-0426-4428-A24D-F6532A1D901D}" srcOrd="3" destOrd="0" parTransId="{F6D0CB61-34AF-4B1C-8B46-7D692DDF56B0}" sibTransId="{5084935F-1E24-4137-81C7-31AF9660EAE3}"/>
    <dgm:cxn modelId="{8E29EDBD-9748-4B25-9BC9-3A8495CE6FFD}" srcId="{1C8BB538-A64A-492C-BB13-5F1D655A6405}" destId="{C8E13724-7BA0-4262-88A7-025FED115453}" srcOrd="0" destOrd="0" parTransId="{A99260EC-F39A-41F1-8540-E98301D98EEA}" sibTransId="{5B0D4FFC-6360-49D0-AD73-4154E830FE5A}"/>
    <dgm:cxn modelId="{DF1F3AC4-4299-4FD8-8A08-8310E1FF8EA4}" srcId="{C8E13724-7BA0-4262-88A7-025FED115453}" destId="{47D98BFA-67FB-4186-ABEA-BB6B1B9B11E2}" srcOrd="1" destOrd="0" parTransId="{835385F2-57FF-4E75-8FD8-40834F3F2D7D}" sibTransId="{CA2E4D37-74A1-49D2-A48F-938C28FCA37F}"/>
    <dgm:cxn modelId="{0EEAFAD0-F55E-447F-917B-E001E4334747}" type="presOf" srcId="{5776E8C1-A8B2-4C02-A6C3-06317F409F9F}" destId="{13322A45-4B58-4805-9D78-BE8976A4325B}" srcOrd="0" destOrd="4" presId="urn:microsoft.com/office/officeart/2005/8/layout/vList3"/>
    <dgm:cxn modelId="{A6660ED4-793C-4A32-A045-4166A514CCC1}" srcId="{2021A7BF-AE79-4943-BEFE-0D7112DB27F4}" destId="{270C49CE-686E-47B7-9515-1FB36CCE33D5}" srcOrd="0" destOrd="0" parTransId="{ABA59673-9DBD-407F-A57A-53EADDFD2ABA}" sibTransId="{34FB1C29-49FD-4525-BA84-DE4FC87214D5}"/>
    <dgm:cxn modelId="{162294DF-875A-4FEC-BAED-BFD297E51982}" srcId="{1C8BB538-A64A-492C-BB13-5F1D655A6405}" destId="{2021A7BF-AE79-4943-BEFE-0D7112DB27F4}" srcOrd="1" destOrd="0" parTransId="{C95C6ADD-5F64-484F-AF91-E5FFF041A4C9}" sibTransId="{573A37B0-6652-4245-9A03-9545FE175BE0}"/>
    <dgm:cxn modelId="{208F3DE0-0327-4AC1-B75A-63B4237C5109}" srcId="{6CD7F96F-D8E7-448A-A694-B6B717CA7923}" destId="{5776E8C1-A8B2-4C02-A6C3-06317F409F9F}" srcOrd="0" destOrd="0" parTransId="{9331FCD9-BE71-4C70-8891-F8C33ACE9935}" sibTransId="{EB96ADF8-2AF7-491F-A868-F17821BFB00B}"/>
    <dgm:cxn modelId="{0EA5D6E1-71E6-4F25-98E5-10F096DA054F}" type="presOf" srcId="{2021A7BF-AE79-4943-BEFE-0D7112DB27F4}" destId="{F9D51AD6-30A2-400F-B412-F628690BE4BA}" srcOrd="0" destOrd="0" presId="urn:microsoft.com/office/officeart/2005/8/layout/vList3"/>
    <dgm:cxn modelId="{7B73ABE3-25D0-4811-A4BE-529BFC7ECFB4}" srcId="{2021A7BF-AE79-4943-BEFE-0D7112DB27F4}" destId="{B1E0DC6D-F5E6-4EE8-9ABB-1737E0C3EBE5}" srcOrd="1" destOrd="0" parTransId="{270D17CA-83DF-4E88-A360-DE01C88277B6}" sibTransId="{A1F2CE09-CFAB-4F39-949B-0C10DC55B227}"/>
    <dgm:cxn modelId="{F0743DE7-B31E-42AC-8D72-8CC3CE289A65}" type="presOf" srcId="{1C8BB538-A64A-492C-BB13-5F1D655A6405}" destId="{EF78D5EA-77FD-42F4-B60D-806E5713CB3D}" srcOrd="0" destOrd="0" presId="urn:microsoft.com/office/officeart/2005/8/layout/vList3"/>
    <dgm:cxn modelId="{B34F1EEB-66CC-4195-A52D-D4240CF36485}" srcId="{2021A7BF-AE79-4943-BEFE-0D7112DB27F4}" destId="{865FD8FC-857A-4054-8184-899C322FC3B5}" srcOrd="3" destOrd="0" parTransId="{98A69075-AA2D-4B65-B24F-6C2ABEE7A1B9}" sibTransId="{F06E3E90-5A64-494C-BA08-2BF0C494D270}"/>
    <dgm:cxn modelId="{B1BF0559-5B32-47D1-9E00-268A560572E3}" type="presParOf" srcId="{EF78D5EA-77FD-42F4-B60D-806E5713CB3D}" destId="{FE6B7516-E353-421B-9DDD-BEA82AFE13CC}" srcOrd="0" destOrd="0" presId="urn:microsoft.com/office/officeart/2005/8/layout/vList3"/>
    <dgm:cxn modelId="{80280567-6A1F-47A2-941C-339F5227F197}" type="presParOf" srcId="{FE6B7516-E353-421B-9DDD-BEA82AFE13CC}" destId="{50475E20-7878-4C7F-B13D-5EAED45D5D51}" srcOrd="0" destOrd="0" presId="urn:microsoft.com/office/officeart/2005/8/layout/vList3"/>
    <dgm:cxn modelId="{72E30C3A-D444-4D1C-BFD9-AE15BD361F9C}" type="presParOf" srcId="{FE6B7516-E353-421B-9DDD-BEA82AFE13CC}" destId="{13322A45-4B58-4805-9D78-BE8976A4325B}" srcOrd="1" destOrd="0" presId="urn:microsoft.com/office/officeart/2005/8/layout/vList3"/>
    <dgm:cxn modelId="{9EF258E1-0D09-49B0-AFD8-BD8AB5691701}" type="presParOf" srcId="{EF78D5EA-77FD-42F4-B60D-806E5713CB3D}" destId="{978CDA19-17A1-4BB4-901E-6795C1B8F0C9}" srcOrd="1" destOrd="0" presId="urn:microsoft.com/office/officeart/2005/8/layout/vList3"/>
    <dgm:cxn modelId="{26B9A6FC-343F-43BE-AB5B-64FE05F61B62}" type="presParOf" srcId="{EF78D5EA-77FD-42F4-B60D-806E5713CB3D}" destId="{5E886448-D041-48F6-ACFC-6493CD3EA9BA}" srcOrd="2" destOrd="0" presId="urn:microsoft.com/office/officeart/2005/8/layout/vList3"/>
    <dgm:cxn modelId="{139AAC11-65DB-496A-9470-E7ABFE0CF559}" type="presParOf" srcId="{5E886448-D041-48F6-ACFC-6493CD3EA9BA}" destId="{64E2B0E7-94A6-4ED2-B74F-4B3A492AC738}" srcOrd="0" destOrd="0" presId="urn:microsoft.com/office/officeart/2005/8/layout/vList3"/>
    <dgm:cxn modelId="{7D28978C-C2AD-42EC-9584-868E5ED92F98}" type="presParOf" srcId="{5E886448-D041-48F6-ACFC-6493CD3EA9BA}" destId="{F9D51AD6-30A2-400F-B412-F628690BE4B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90372C9-988A-4473-91F0-FD692B45750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548C796-7221-440D-BAE4-BC8BD8D1FDD8}">
      <dgm:prSet/>
      <dgm:spPr/>
      <dgm:t>
        <a:bodyPr/>
        <a:lstStyle/>
        <a:p>
          <a:pPr rtl="0"/>
          <a:r>
            <a:rPr lang="en-GB" b="0" dirty="0"/>
            <a:t>What to do if you get the exercise done before the deadline?</a:t>
          </a:r>
          <a:endParaRPr lang="en-US" dirty="0"/>
        </a:p>
      </dgm:t>
    </dgm:pt>
    <dgm:pt modelId="{127B355B-25B3-47E1-9D7F-2DCB0C877931}" type="parTrans" cxnId="{E747DE3A-48BB-4735-9F60-145AC7EABA80}">
      <dgm:prSet/>
      <dgm:spPr/>
      <dgm:t>
        <a:bodyPr/>
        <a:lstStyle/>
        <a:p>
          <a:endParaRPr lang="en-GB"/>
        </a:p>
      </dgm:t>
    </dgm:pt>
    <dgm:pt modelId="{F482F5CC-727B-4867-9A8F-BEFB3EBD8C97}" type="sibTrans" cxnId="{E747DE3A-48BB-4735-9F60-145AC7EABA80}">
      <dgm:prSet/>
      <dgm:spPr/>
      <dgm:t>
        <a:bodyPr/>
        <a:lstStyle/>
        <a:p>
          <a:endParaRPr lang="en-GB"/>
        </a:p>
      </dgm:t>
    </dgm:pt>
    <dgm:pt modelId="{7C57976B-C1FB-4AE0-AFFE-A0F2546A558F}">
      <dgm:prSet custT="1"/>
      <dgm:spPr/>
      <dgm:t>
        <a:bodyPr/>
        <a:lstStyle/>
        <a:p>
          <a:pPr rtl="0"/>
          <a:r>
            <a:rPr lang="en-GB" sz="1600" dirty="0"/>
            <a:t>Play table </a:t>
          </a:r>
          <a:r>
            <a:rPr lang="en-GB" sz="1600" dirty="0" err="1"/>
            <a:t>tenni</a:t>
          </a:r>
          <a:r>
            <a:rPr lang="pl-PL" sz="1600" dirty="0"/>
            <a:t>s</a:t>
          </a:r>
          <a:r>
            <a:rPr lang="en-GB" sz="1600" dirty="0"/>
            <a:t>,</a:t>
          </a:r>
          <a:endParaRPr lang="en-US" sz="1600" dirty="0"/>
        </a:p>
      </dgm:t>
    </dgm:pt>
    <dgm:pt modelId="{4CE1FA70-C1D0-4E79-BB56-9C3ABAEB9090}" type="parTrans" cxnId="{18354E40-3E2C-43F7-836F-F0D8865FE746}">
      <dgm:prSet/>
      <dgm:spPr/>
      <dgm:t>
        <a:bodyPr/>
        <a:lstStyle/>
        <a:p>
          <a:endParaRPr lang="en-GB"/>
        </a:p>
      </dgm:t>
    </dgm:pt>
    <dgm:pt modelId="{ACD87C86-4FCD-4FF9-B1FF-CBB5A9C5345A}" type="sibTrans" cxnId="{18354E40-3E2C-43F7-836F-F0D8865FE746}">
      <dgm:prSet/>
      <dgm:spPr/>
      <dgm:t>
        <a:bodyPr/>
        <a:lstStyle/>
        <a:p>
          <a:endParaRPr lang="en-GB"/>
        </a:p>
      </dgm:t>
    </dgm:pt>
    <dgm:pt modelId="{C11E3D39-DF60-4A0F-905D-AFA5CF9EFD25}">
      <dgm:prSet custT="1"/>
      <dgm:spPr/>
      <dgm:t>
        <a:bodyPr/>
        <a:lstStyle/>
        <a:p>
          <a:pPr rtl="0"/>
          <a:r>
            <a:rPr lang="en-GB" sz="1600" dirty="0"/>
            <a:t>Beer,</a:t>
          </a:r>
          <a:endParaRPr lang="en-US" sz="1600" dirty="0"/>
        </a:p>
      </dgm:t>
    </dgm:pt>
    <dgm:pt modelId="{95AE1C29-A17A-42BB-B626-0CA8BFD3476F}" type="parTrans" cxnId="{8CE3B1DD-79E8-47F4-B153-D3C4CC3CC816}">
      <dgm:prSet/>
      <dgm:spPr/>
      <dgm:t>
        <a:bodyPr/>
        <a:lstStyle/>
        <a:p>
          <a:endParaRPr lang="en-GB"/>
        </a:p>
      </dgm:t>
    </dgm:pt>
    <dgm:pt modelId="{5663D541-DCFC-49E5-8791-E9A7E1831402}" type="sibTrans" cxnId="{8CE3B1DD-79E8-47F4-B153-D3C4CC3CC816}">
      <dgm:prSet/>
      <dgm:spPr/>
      <dgm:t>
        <a:bodyPr/>
        <a:lstStyle/>
        <a:p>
          <a:endParaRPr lang="en-GB"/>
        </a:p>
      </dgm:t>
    </dgm:pt>
    <dgm:pt modelId="{AF586958-4D22-45A5-8397-AD414CCDF564}">
      <dgm:prSet custT="1"/>
      <dgm:spPr/>
      <dgm:t>
        <a:bodyPr/>
        <a:lstStyle/>
        <a:p>
          <a:pPr rtl="0"/>
          <a:r>
            <a:rPr lang="en-GB" sz="1600" dirty="0"/>
            <a:t>Visit all the pubs in Katowice</a:t>
          </a:r>
          <a:r>
            <a:rPr lang="pl-PL" sz="1600" dirty="0"/>
            <a:t>,</a:t>
          </a:r>
          <a:endParaRPr lang="en-US" sz="1600" dirty="0"/>
        </a:p>
      </dgm:t>
    </dgm:pt>
    <dgm:pt modelId="{6D739F5C-22E8-4C7B-BF6E-1B1D320B2644}" type="parTrans" cxnId="{AA9D393B-91A6-4EED-AE6E-7305910724F5}">
      <dgm:prSet/>
      <dgm:spPr/>
      <dgm:t>
        <a:bodyPr/>
        <a:lstStyle/>
        <a:p>
          <a:endParaRPr lang="en-GB"/>
        </a:p>
      </dgm:t>
    </dgm:pt>
    <dgm:pt modelId="{3D98F73B-9625-494D-9A62-E6AD6A57D596}" type="sibTrans" cxnId="{AA9D393B-91A6-4EED-AE6E-7305910724F5}">
      <dgm:prSet/>
      <dgm:spPr/>
      <dgm:t>
        <a:bodyPr/>
        <a:lstStyle/>
        <a:p>
          <a:endParaRPr lang="en-GB"/>
        </a:p>
      </dgm:t>
    </dgm:pt>
    <dgm:pt modelId="{34A6E366-E41E-4235-B32D-A2AC535A0F9B}">
      <dgm:prSet custT="1"/>
      <dgm:spPr/>
      <dgm:t>
        <a:bodyPr/>
        <a:lstStyle/>
        <a:p>
          <a:pPr rtl="0"/>
          <a:r>
            <a:rPr lang="en-GB" sz="1600" dirty="0"/>
            <a:t>Get more points by calculating RWA for additional </a:t>
          </a:r>
          <a:r>
            <a:rPr lang="en-GB" sz="1600" dirty="0" err="1"/>
            <a:t>por</a:t>
          </a:r>
          <a:r>
            <a:rPr lang="pl-PL" sz="1600" dirty="0"/>
            <a:t>t</a:t>
          </a:r>
          <a:r>
            <a:rPr lang="en-GB" sz="1600" dirty="0"/>
            <a:t>folio.</a:t>
          </a:r>
          <a:endParaRPr lang="en-US" sz="1600" dirty="0"/>
        </a:p>
      </dgm:t>
    </dgm:pt>
    <dgm:pt modelId="{B16FDC15-AF9A-493A-BDC2-6BEDA6992551}" type="parTrans" cxnId="{9CFFEC94-5330-4694-8BED-0BCABE886E79}">
      <dgm:prSet/>
      <dgm:spPr/>
      <dgm:t>
        <a:bodyPr/>
        <a:lstStyle/>
        <a:p>
          <a:endParaRPr lang="en-GB"/>
        </a:p>
      </dgm:t>
    </dgm:pt>
    <dgm:pt modelId="{6F66EFE8-1E58-46F3-B934-4643BD2CD779}" type="sibTrans" cxnId="{9CFFEC94-5330-4694-8BED-0BCABE886E79}">
      <dgm:prSet/>
      <dgm:spPr/>
      <dgm:t>
        <a:bodyPr/>
        <a:lstStyle/>
        <a:p>
          <a:endParaRPr lang="en-GB"/>
        </a:p>
      </dgm:t>
    </dgm:pt>
    <dgm:pt modelId="{9BEE9F0C-FEA5-46DB-820F-DF8429CA630B}">
      <dgm:prSet/>
      <dgm:spPr/>
      <dgm:t>
        <a:bodyPr/>
        <a:lstStyle/>
        <a:p>
          <a:pPr rtl="0"/>
          <a:r>
            <a:rPr lang="en-GB" b="0" dirty="0"/>
            <a:t>Portfolio of Bank of </a:t>
          </a:r>
          <a:r>
            <a:rPr lang="pl-PL" b="0"/>
            <a:t>Siena </a:t>
          </a:r>
          <a:r>
            <a:rPr lang="en-GB" b="0" dirty="0"/>
            <a:t>(ID</a:t>
          </a:r>
          <a:r>
            <a:rPr lang="pl-PL" b="0" dirty="0"/>
            <a:t>: 61</a:t>
          </a:r>
          <a:r>
            <a:rPr lang="en-GB" b="0" dirty="0"/>
            <a:t>) (netted):</a:t>
          </a:r>
          <a:endParaRPr lang="en-US" dirty="0"/>
        </a:p>
      </dgm:t>
    </dgm:pt>
    <dgm:pt modelId="{77C4C144-B9BA-4E6F-AC59-82605B5BB1FA}" type="parTrans" cxnId="{7CEF8B7E-3099-49F3-B620-FC204D1E27A6}">
      <dgm:prSet/>
      <dgm:spPr/>
      <dgm:t>
        <a:bodyPr/>
        <a:lstStyle/>
        <a:p>
          <a:endParaRPr lang="en-GB"/>
        </a:p>
      </dgm:t>
    </dgm:pt>
    <dgm:pt modelId="{82E08D4D-0277-4DA2-9281-BD569DF51F8D}" type="sibTrans" cxnId="{7CEF8B7E-3099-49F3-B620-FC204D1E27A6}">
      <dgm:prSet/>
      <dgm:spPr/>
      <dgm:t>
        <a:bodyPr/>
        <a:lstStyle/>
        <a:p>
          <a:endParaRPr lang="en-GB"/>
        </a:p>
      </dgm:t>
    </dgm:pt>
    <dgm:pt modelId="{6B4673F2-5018-4775-A8B6-F1E73F950DB5}">
      <dgm:prSet custT="1"/>
      <dgm:spPr/>
      <dgm:t>
        <a:bodyPr/>
        <a:lstStyle/>
        <a:p>
          <a:pPr rtl="0"/>
          <a:r>
            <a:rPr lang="pl-PL" sz="1600" dirty="0"/>
            <a:t>2</a:t>
          </a:r>
          <a:r>
            <a:rPr lang="en-GB" sz="1600" dirty="0"/>
            <a:t>y </a:t>
          </a:r>
          <a:r>
            <a:rPr lang="pl-PL" sz="1600" dirty="0"/>
            <a:t>Call American Option on</a:t>
          </a:r>
          <a:r>
            <a:rPr lang="en-GB" sz="1600" dirty="0"/>
            <a:t> </a:t>
          </a:r>
          <a:r>
            <a:rPr lang="pl-PL" sz="1600" dirty="0"/>
            <a:t>AVNG </a:t>
          </a:r>
          <a:r>
            <a:rPr lang="pl-PL" sz="1600" dirty="0" err="1"/>
            <a:t>striked</a:t>
          </a:r>
          <a:r>
            <a:rPr lang="pl-PL" sz="1600" dirty="0"/>
            <a:t> </a:t>
          </a:r>
          <a:r>
            <a:rPr lang="pl-PL" sz="1600" dirty="0" err="1"/>
            <a:t>at</a:t>
          </a:r>
          <a:r>
            <a:rPr lang="pl-PL" sz="1600" dirty="0"/>
            <a:t> 4150 USD</a:t>
          </a:r>
          <a:endParaRPr lang="en-US" sz="1600" dirty="0"/>
        </a:p>
      </dgm:t>
    </dgm:pt>
    <dgm:pt modelId="{5817D2A3-BB08-48B4-AC3D-5C84B5DE1D24}" type="parTrans" cxnId="{B7744A20-2ED1-4078-865E-F34E34105A68}">
      <dgm:prSet/>
      <dgm:spPr/>
      <dgm:t>
        <a:bodyPr/>
        <a:lstStyle/>
        <a:p>
          <a:endParaRPr lang="en-GB"/>
        </a:p>
      </dgm:t>
    </dgm:pt>
    <dgm:pt modelId="{2DAD27EA-FD52-4DC5-B536-CF5875C91D8A}" type="sibTrans" cxnId="{B7744A20-2ED1-4078-865E-F34E34105A68}">
      <dgm:prSet/>
      <dgm:spPr/>
      <dgm:t>
        <a:bodyPr/>
        <a:lstStyle/>
        <a:p>
          <a:endParaRPr lang="en-GB"/>
        </a:p>
      </dgm:t>
    </dgm:pt>
    <dgm:pt modelId="{4F850887-7D57-4ACA-A09F-4AB3EC8BD088}">
      <dgm:prSet/>
      <dgm:spPr/>
      <dgm:t>
        <a:bodyPr/>
        <a:lstStyle/>
        <a:p>
          <a:pPr rtl="0"/>
          <a:r>
            <a:rPr lang="en-GB" dirty="0"/>
            <a:t>Few tricks:</a:t>
          </a:r>
          <a:endParaRPr lang="en-US" dirty="0"/>
        </a:p>
      </dgm:t>
    </dgm:pt>
    <dgm:pt modelId="{425AA550-7A59-428F-9D21-97676833FF6A}" type="parTrans" cxnId="{C03FB125-9FCA-4D31-968A-449706926009}">
      <dgm:prSet/>
      <dgm:spPr/>
      <dgm:t>
        <a:bodyPr/>
        <a:lstStyle/>
        <a:p>
          <a:endParaRPr lang="en-GB"/>
        </a:p>
      </dgm:t>
    </dgm:pt>
    <dgm:pt modelId="{40EF8349-07FF-4C38-A91A-CF9EF1455FC2}" type="sibTrans" cxnId="{C03FB125-9FCA-4D31-968A-449706926009}">
      <dgm:prSet/>
      <dgm:spPr/>
      <dgm:t>
        <a:bodyPr/>
        <a:lstStyle/>
        <a:p>
          <a:endParaRPr lang="en-GB"/>
        </a:p>
      </dgm:t>
    </dgm:pt>
    <dgm:pt modelId="{EF9B680D-895E-47AF-ACE6-4AEFD24E36BA}">
      <dgm:prSet custT="1"/>
      <dgm:spPr/>
      <dgm:t>
        <a:bodyPr/>
        <a:lstStyle/>
        <a:p>
          <a:pPr rtl="0"/>
          <a:r>
            <a:rPr lang="en-GB" sz="1600" dirty="0"/>
            <a:t>Simulating </a:t>
          </a:r>
          <a:r>
            <a:rPr lang="pl-PL" sz="1600" dirty="0" err="1"/>
            <a:t>two</a:t>
          </a:r>
          <a:r>
            <a:rPr lang="en-GB" sz="1600" dirty="0"/>
            <a:t> </a:t>
          </a:r>
          <a:r>
            <a:rPr lang="pl-PL" sz="1600" dirty="0" err="1"/>
            <a:t>tickers</a:t>
          </a:r>
          <a:r>
            <a:rPr lang="pl-PL" sz="1600" dirty="0"/>
            <a:t> </a:t>
          </a:r>
          <a:r>
            <a:rPr lang="pl-PL" sz="1600" dirty="0" err="1"/>
            <a:t>at</a:t>
          </a:r>
          <a:r>
            <a:rPr lang="pl-PL" sz="1600" dirty="0"/>
            <a:t> </a:t>
          </a:r>
          <a:r>
            <a:rPr lang="pl-PL" sz="1600" dirty="0" err="1"/>
            <a:t>once</a:t>
          </a:r>
          <a:r>
            <a:rPr lang="pl-PL" sz="1600" dirty="0"/>
            <a:t> </a:t>
          </a:r>
          <a:r>
            <a:rPr lang="en-GB" sz="1600" dirty="0"/>
            <a:t>would require to make use of </a:t>
          </a:r>
          <a:r>
            <a:rPr lang="pl-PL" sz="1600" dirty="0"/>
            <a:t>set of </a:t>
          </a:r>
          <a:r>
            <a:rPr lang="en-GB" sz="1600" dirty="0"/>
            <a:t>correlated </a:t>
          </a:r>
          <a:r>
            <a:rPr lang="pl-PL" sz="1600" dirty="0" err="1"/>
            <a:t>brownians</a:t>
          </a:r>
          <a:r>
            <a:rPr lang="en-GB" sz="1600" dirty="0"/>
            <a:t>. Assume correlation of 80%</a:t>
          </a:r>
          <a:endParaRPr lang="en-US" sz="1600" dirty="0"/>
        </a:p>
      </dgm:t>
    </dgm:pt>
    <dgm:pt modelId="{6C83E4B4-836B-4245-BBD9-5C947C01E868}" type="parTrans" cxnId="{86A8B7F7-F102-43A7-9EE3-232A3AD9A4B2}">
      <dgm:prSet/>
      <dgm:spPr/>
      <dgm:t>
        <a:bodyPr/>
        <a:lstStyle/>
        <a:p>
          <a:endParaRPr lang="en-GB"/>
        </a:p>
      </dgm:t>
    </dgm:pt>
    <dgm:pt modelId="{6203590C-2850-47E3-8015-546CE18658A0}" type="sibTrans" cxnId="{86A8B7F7-F102-43A7-9EE3-232A3AD9A4B2}">
      <dgm:prSet/>
      <dgm:spPr/>
      <dgm:t>
        <a:bodyPr/>
        <a:lstStyle/>
        <a:p>
          <a:endParaRPr lang="en-GB"/>
        </a:p>
      </dgm:t>
    </dgm:pt>
    <dgm:pt modelId="{43E4454F-C6A6-4180-8BFD-CC484ED02265}">
      <dgm:prSet custT="1"/>
      <dgm:spPr/>
      <dgm:t>
        <a:bodyPr/>
        <a:lstStyle/>
        <a:p>
          <a:pPr rtl="0"/>
          <a:r>
            <a:rPr lang="pl-PL" sz="1600" dirty="0"/>
            <a:t>Play Board </a:t>
          </a:r>
          <a:r>
            <a:rPr lang="pl-PL" sz="1600" dirty="0" err="1"/>
            <a:t>games</a:t>
          </a:r>
          <a:r>
            <a:rPr lang="pl-PL" sz="1600" dirty="0"/>
            <a:t>,</a:t>
          </a:r>
          <a:endParaRPr lang="en-US" sz="1600" dirty="0"/>
        </a:p>
      </dgm:t>
    </dgm:pt>
    <dgm:pt modelId="{3A8EEA33-DB2E-4A7F-B34D-32014047EAAD}" type="parTrans" cxnId="{FE4DE538-DA5A-4563-A08D-431F5B7CFA3A}">
      <dgm:prSet/>
      <dgm:spPr/>
      <dgm:t>
        <a:bodyPr/>
        <a:lstStyle/>
        <a:p>
          <a:endParaRPr lang="en-GB"/>
        </a:p>
      </dgm:t>
    </dgm:pt>
    <dgm:pt modelId="{939014C3-E1FF-4ADA-9647-AA4586E32234}" type="sibTrans" cxnId="{FE4DE538-DA5A-4563-A08D-431F5B7CFA3A}">
      <dgm:prSet/>
      <dgm:spPr/>
      <dgm:t>
        <a:bodyPr/>
        <a:lstStyle/>
        <a:p>
          <a:endParaRPr lang="en-GB"/>
        </a:p>
      </dgm:t>
    </dgm:pt>
    <dgm:pt modelId="{E7F6F0BF-84B1-4AA6-BABD-7736554533E2}">
      <dgm:prSet custT="1"/>
      <dgm:spPr/>
      <dgm:t>
        <a:bodyPr/>
        <a:lstStyle/>
        <a:p>
          <a:pPr rtl="0"/>
          <a:r>
            <a:rPr lang="pl-PL" sz="1600" dirty="0"/>
            <a:t>1y </a:t>
          </a:r>
          <a:r>
            <a:rPr lang="pl-PL" sz="1600" dirty="0" err="1"/>
            <a:t>Put</a:t>
          </a:r>
          <a:r>
            <a:rPr lang="pl-PL" sz="1600" dirty="0"/>
            <a:t> </a:t>
          </a:r>
          <a:r>
            <a:rPr lang="pl-PL" sz="1600" dirty="0" err="1"/>
            <a:t>Asian</a:t>
          </a:r>
          <a:r>
            <a:rPr lang="pl-PL" sz="1600" dirty="0"/>
            <a:t> Option</a:t>
          </a:r>
          <a:r>
            <a:rPr lang="en-GB" sz="1600" dirty="0"/>
            <a:t> </a:t>
          </a:r>
          <a:r>
            <a:rPr lang="pl-PL" sz="1600" dirty="0"/>
            <a:t>on IRNMN </a:t>
          </a:r>
          <a:r>
            <a:rPr lang="pl-PL" sz="1600" dirty="0" err="1"/>
            <a:t>striked</a:t>
          </a:r>
          <a:r>
            <a:rPr lang="pl-PL" sz="1600" dirty="0"/>
            <a:t> </a:t>
          </a:r>
          <a:r>
            <a:rPr lang="pl-PL" sz="1600" dirty="0" err="1"/>
            <a:t>at</a:t>
          </a:r>
          <a:r>
            <a:rPr lang="pl-PL" sz="1600" dirty="0"/>
            <a:t> 460 USD</a:t>
          </a:r>
          <a:endParaRPr lang="en-GB" sz="1600" dirty="0"/>
        </a:p>
      </dgm:t>
    </dgm:pt>
    <dgm:pt modelId="{F31BA129-6F14-456D-99CB-4DC2E8D7CAD1}" type="parTrans" cxnId="{1690914B-CA82-4B3C-9FC4-7D29CBA2EA55}">
      <dgm:prSet/>
      <dgm:spPr/>
      <dgm:t>
        <a:bodyPr/>
        <a:lstStyle/>
        <a:p>
          <a:endParaRPr lang="en-GB"/>
        </a:p>
      </dgm:t>
    </dgm:pt>
    <dgm:pt modelId="{FF84E4B7-DACF-4250-9D22-A3FCF954CC17}" type="sibTrans" cxnId="{1690914B-CA82-4B3C-9FC4-7D29CBA2EA55}">
      <dgm:prSet/>
      <dgm:spPr/>
      <dgm:t>
        <a:bodyPr/>
        <a:lstStyle/>
        <a:p>
          <a:endParaRPr lang="en-GB"/>
        </a:p>
      </dgm:t>
    </dgm:pt>
    <dgm:pt modelId="{C34D22A6-1352-4E8E-87FE-01368D8C0D8C}" type="pres">
      <dgm:prSet presAssocID="{A90372C9-988A-4473-91F0-FD692B457505}" presName="linear" presStyleCnt="0">
        <dgm:presLayoutVars>
          <dgm:dir/>
          <dgm:animLvl val="lvl"/>
          <dgm:resizeHandles val="exact"/>
        </dgm:presLayoutVars>
      </dgm:prSet>
      <dgm:spPr/>
    </dgm:pt>
    <dgm:pt modelId="{1BFC2584-1D9D-4D31-B51F-2AA01F6B99B2}" type="pres">
      <dgm:prSet presAssocID="{D548C796-7221-440D-BAE4-BC8BD8D1FDD8}" presName="parentLin" presStyleCnt="0"/>
      <dgm:spPr/>
    </dgm:pt>
    <dgm:pt modelId="{42454947-2E3E-4BAF-B04D-6AB8805A589C}" type="pres">
      <dgm:prSet presAssocID="{D548C796-7221-440D-BAE4-BC8BD8D1FDD8}" presName="parentLeftMargin" presStyleLbl="node1" presStyleIdx="0" presStyleCnt="3"/>
      <dgm:spPr/>
    </dgm:pt>
    <dgm:pt modelId="{816CFE4A-14F7-490C-A483-B08BDE85E4BF}" type="pres">
      <dgm:prSet presAssocID="{D548C796-7221-440D-BAE4-BC8BD8D1FD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3A84E6-3EBE-4AF5-AD41-8A417655A8DD}" type="pres">
      <dgm:prSet presAssocID="{D548C796-7221-440D-BAE4-BC8BD8D1FDD8}" presName="negativeSpace" presStyleCnt="0"/>
      <dgm:spPr/>
    </dgm:pt>
    <dgm:pt modelId="{F6BCB115-3E42-4791-AE7B-5FE029502901}" type="pres">
      <dgm:prSet presAssocID="{D548C796-7221-440D-BAE4-BC8BD8D1FDD8}" presName="childText" presStyleLbl="conFgAcc1" presStyleIdx="0" presStyleCnt="3">
        <dgm:presLayoutVars>
          <dgm:bulletEnabled val="1"/>
        </dgm:presLayoutVars>
      </dgm:prSet>
      <dgm:spPr/>
    </dgm:pt>
    <dgm:pt modelId="{9260A098-EAF7-4FCA-8734-8EA307645850}" type="pres">
      <dgm:prSet presAssocID="{F482F5CC-727B-4867-9A8F-BEFB3EBD8C97}" presName="spaceBetweenRectangles" presStyleCnt="0"/>
      <dgm:spPr/>
    </dgm:pt>
    <dgm:pt modelId="{4E2F2CE3-D310-4F5B-8E4B-19FED2DC72BE}" type="pres">
      <dgm:prSet presAssocID="{9BEE9F0C-FEA5-46DB-820F-DF8429CA630B}" presName="parentLin" presStyleCnt="0"/>
      <dgm:spPr/>
    </dgm:pt>
    <dgm:pt modelId="{72F8CFBB-6C1C-4CBD-B7D9-E0C20BC79B1E}" type="pres">
      <dgm:prSet presAssocID="{9BEE9F0C-FEA5-46DB-820F-DF8429CA630B}" presName="parentLeftMargin" presStyleLbl="node1" presStyleIdx="0" presStyleCnt="3"/>
      <dgm:spPr/>
    </dgm:pt>
    <dgm:pt modelId="{74B9E247-52F5-4C02-9280-6E4124CE111D}" type="pres">
      <dgm:prSet presAssocID="{9BEE9F0C-FEA5-46DB-820F-DF8429CA63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C9E48D-90F5-44F1-8A4F-792E67E9CFD1}" type="pres">
      <dgm:prSet presAssocID="{9BEE9F0C-FEA5-46DB-820F-DF8429CA630B}" presName="negativeSpace" presStyleCnt="0"/>
      <dgm:spPr/>
    </dgm:pt>
    <dgm:pt modelId="{3AD6F6FD-7064-4BD2-BDD9-A724FE9D4403}" type="pres">
      <dgm:prSet presAssocID="{9BEE9F0C-FEA5-46DB-820F-DF8429CA630B}" presName="childText" presStyleLbl="conFgAcc1" presStyleIdx="1" presStyleCnt="3">
        <dgm:presLayoutVars>
          <dgm:bulletEnabled val="1"/>
        </dgm:presLayoutVars>
      </dgm:prSet>
      <dgm:spPr/>
    </dgm:pt>
    <dgm:pt modelId="{DF64A81D-8443-4353-8470-49D8A8FA162A}" type="pres">
      <dgm:prSet presAssocID="{82E08D4D-0277-4DA2-9281-BD569DF51F8D}" presName="spaceBetweenRectangles" presStyleCnt="0"/>
      <dgm:spPr/>
    </dgm:pt>
    <dgm:pt modelId="{028FED07-CE1F-4F03-961E-70D32D50D41A}" type="pres">
      <dgm:prSet presAssocID="{4F850887-7D57-4ACA-A09F-4AB3EC8BD088}" presName="parentLin" presStyleCnt="0"/>
      <dgm:spPr/>
    </dgm:pt>
    <dgm:pt modelId="{90E5A160-FD60-40A7-9A6E-1416D2474FA9}" type="pres">
      <dgm:prSet presAssocID="{4F850887-7D57-4ACA-A09F-4AB3EC8BD088}" presName="parentLeftMargin" presStyleLbl="node1" presStyleIdx="1" presStyleCnt="3"/>
      <dgm:spPr/>
    </dgm:pt>
    <dgm:pt modelId="{081AA92E-7948-4DB7-B7FF-280CF6064C52}" type="pres">
      <dgm:prSet presAssocID="{4F850887-7D57-4ACA-A09F-4AB3EC8BD08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BD2D528-0D86-441D-A39A-B0113C531C9A}" type="pres">
      <dgm:prSet presAssocID="{4F850887-7D57-4ACA-A09F-4AB3EC8BD088}" presName="negativeSpace" presStyleCnt="0"/>
      <dgm:spPr/>
    </dgm:pt>
    <dgm:pt modelId="{DED292FB-9C3C-452C-92D9-35B771E044B4}" type="pres">
      <dgm:prSet presAssocID="{4F850887-7D57-4ACA-A09F-4AB3EC8BD0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A3DC15-A54E-4AEA-A495-4693A6CB3530}" type="presOf" srcId="{AF586958-4D22-45A5-8397-AD414CCDF564}" destId="{F6BCB115-3E42-4791-AE7B-5FE029502901}" srcOrd="0" destOrd="3" presId="urn:microsoft.com/office/officeart/2005/8/layout/list1"/>
    <dgm:cxn modelId="{B7744A20-2ED1-4078-865E-F34E34105A68}" srcId="{9BEE9F0C-FEA5-46DB-820F-DF8429CA630B}" destId="{6B4673F2-5018-4775-A8B6-F1E73F950DB5}" srcOrd="0" destOrd="0" parTransId="{5817D2A3-BB08-48B4-AC3D-5C84B5DE1D24}" sibTransId="{2DAD27EA-FD52-4DC5-B536-CF5875C91D8A}"/>
    <dgm:cxn modelId="{C03FB125-9FCA-4D31-968A-449706926009}" srcId="{A90372C9-988A-4473-91F0-FD692B457505}" destId="{4F850887-7D57-4ACA-A09F-4AB3EC8BD088}" srcOrd="2" destOrd="0" parTransId="{425AA550-7A59-428F-9D21-97676833FF6A}" sibTransId="{40EF8349-07FF-4C38-A91A-CF9EF1455FC2}"/>
    <dgm:cxn modelId="{3CE6D12A-A3FE-4DD7-9013-67DB790E4D83}" type="presOf" srcId="{4F850887-7D57-4ACA-A09F-4AB3EC8BD088}" destId="{90E5A160-FD60-40A7-9A6E-1416D2474FA9}" srcOrd="0" destOrd="0" presId="urn:microsoft.com/office/officeart/2005/8/layout/list1"/>
    <dgm:cxn modelId="{18AF302E-47C0-48FB-AAD3-A5B2819C1370}" type="presOf" srcId="{C11E3D39-DF60-4A0F-905D-AFA5CF9EFD25}" destId="{F6BCB115-3E42-4791-AE7B-5FE029502901}" srcOrd="0" destOrd="2" presId="urn:microsoft.com/office/officeart/2005/8/layout/list1"/>
    <dgm:cxn modelId="{FE4DE538-DA5A-4563-A08D-431F5B7CFA3A}" srcId="{D548C796-7221-440D-BAE4-BC8BD8D1FDD8}" destId="{43E4454F-C6A6-4180-8BFD-CC484ED02265}" srcOrd="1" destOrd="0" parTransId="{3A8EEA33-DB2E-4A7F-B34D-32014047EAAD}" sibTransId="{939014C3-E1FF-4ADA-9647-AA4586E32234}"/>
    <dgm:cxn modelId="{665DD439-D27E-481D-A5BD-2BBFEE5F10F4}" type="presOf" srcId="{4F850887-7D57-4ACA-A09F-4AB3EC8BD088}" destId="{081AA92E-7948-4DB7-B7FF-280CF6064C52}" srcOrd="1" destOrd="0" presId="urn:microsoft.com/office/officeart/2005/8/layout/list1"/>
    <dgm:cxn modelId="{E747DE3A-48BB-4735-9F60-145AC7EABA80}" srcId="{A90372C9-988A-4473-91F0-FD692B457505}" destId="{D548C796-7221-440D-BAE4-BC8BD8D1FDD8}" srcOrd="0" destOrd="0" parTransId="{127B355B-25B3-47E1-9D7F-2DCB0C877931}" sibTransId="{F482F5CC-727B-4867-9A8F-BEFB3EBD8C97}"/>
    <dgm:cxn modelId="{AA9D393B-91A6-4EED-AE6E-7305910724F5}" srcId="{D548C796-7221-440D-BAE4-BC8BD8D1FDD8}" destId="{AF586958-4D22-45A5-8397-AD414CCDF564}" srcOrd="3" destOrd="0" parTransId="{6D739F5C-22E8-4C7B-BF6E-1B1D320B2644}" sibTransId="{3D98F73B-9625-494D-9A62-E6AD6A57D596}"/>
    <dgm:cxn modelId="{18354E40-3E2C-43F7-836F-F0D8865FE746}" srcId="{D548C796-7221-440D-BAE4-BC8BD8D1FDD8}" destId="{7C57976B-C1FB-4AE0-AFFE-A0F2546A558F}" srcOrd="0" destOrd="0" parTransId="{4CE1FA70-C1D0-4E79-BB56-9C3ABAEB9090}" sibTransId="{ACD87C86-4FCD-4FF9-B1FF-CBB5A9C5345A}"/>
    <dgm:cxn modelId="{4B9C7365-A59B-4D7B-847D-6713005E58C5}" type="presOf" srcId="{EF9B680D-895E-47AF-ACE6-4AEFD24E36BA}" destId="{DED292FB-9C3C-452C-92D9-35B771E044B4}" srcOrd="0" destOrd="0" presId="urn:microsoft.com/office/officeart/2005/8/layout/list1"/>
    <dgm:cxn modelId="{C2E42868-36C4-4687-9F53-9F08A1B98D93}" type="presOf" srcId="{E7F6F0BF-84B1-4AA6-BABD-7736554533E2}" destId="{3AD6F6FD-7064-4BD2-BDD9-A724FE9D4403}" srcOrd="0" destOrd="1" presId="urn:microsoft.com/office/officeart/2005/8/layout/list1"/>
    <dgm:cxn modelId="{B6E72D68-BDDC-4C01-A476-484CADA47EB6}" type="presOf" srcId="{9BEE9F0C-FEA5-46DB-820F-DF8429CA630B}" destId="{74B9E247-52F5-4C02-9280-6E4124CE111D}" srcOrd="1" destOrd="0" presId="urn:microsoft.com/office/officeart/2005/8/layout/list1"/>
    <dgm:cxn modelId="{1690914B-CA82-4B3C-9FC4-7D29CBA2EA55}" srcId="{9BEE9F0C-FEA5-46DB-820F-DF8429CA630B}" destId="{E7F6F0BF-84B1-4AA6-BABD-7736554533E2}" srcOrd="1" destOrd="0" parTransId="{F31BA129-6F14-456D-99CB-4DC2E8D7CAD1}" sibTransId="{FF84E4B7-DACF-4250-9D22-A3FCF954CC17}"/>
    <dgm:cxn modelId="{2318E57A-0D52-484F-9F69-5C269179AF12}" type="presOf" srcId="{7C57976B-C1FB-4AE0-AFFE-A0F2546A558F}" destId="{F6BCB115-3E42-4791-AE7B-5FE029502901}" srcOrd="0" destOrd="0" presId="urn:microsoft.com/office/officeart/2005/8/layout/list1"/>
    <dgm:cxn modelId="{7CEF8B7E-3099-49F3-B620-FC204D1E27A6}" srcId="{A90372C9-988A-4473-91F0-FD692B457505}" destId="{9BEE9F0C-FEA5-46DB-820F-DF8429CA630B}" srcOrd="1" destOrd="0" parTransId="{77C4C144-B9BA-4E6F-AC59-82605B5BB1FA}" sibTransId="{82E08D4D-0277-4DA2-9281-BD569DF51F8D}"/>
    <dgm:cxn modelId="{3D821A84-8EDD-4C1D-8317-739B977B5EAF}" type="presOf" srcId="{9BEE9F0C-FEA5-46DB-820F-DF8429CA630B}" destId="{72F8CFBB-6C1C-4CBD-B7D9-E0C20BC79B1E}" srcOrd="0" destOrd="0" presId="urn:microsoft.com/office/officeart/2005/8/layout/list1"/>
    <dgm:cxn modelId="{BC77C28F-0718-4B4C-9142-5196CB3D296F}" type="presOf" srcId="{34A6E366-E41E-4235-B32D-A2AC535A0F9B}" destId="{F6BCB115-3E42-4791-AE7B-5FE029502901}" srcOrd="0" destOrd="4" presId="urn:microsoft.com/office/officeart/2005/8/layout/list1"/>
    <dgm:cxn modelId="{9CFFEC94-5330-4694-8BED-0BCABE886E79}" srcId="{D548C796-7221-440D-BAE4-BC8BD8D1FDD8}" destId="{34A6E366-E41E-4235-B32D-A2AC535A0F9B}" srcOrd="4" destOrd="0" parTransId="{B16FDC15-AF9A-493A-BDC2-6BEDA6992551}" sibTransId="{6F66EFE8-1E58-46F3-B934-4643BD2CD779}"/>
    <dgm:cxn modelId="{7314D996-9157-4106-BEBF-F5692FF7F00F}" type="presOf" srcId="{43E4454F-C6A6-4180-8BFD-CC484ED02265}" destId="{F6BCB115-3E42-4791-AE7B-5FE029502901}" srcOrd="0" destOrd="1" presId="urn:microsoft.com/office/officeart/2005/8/layout/list1"/>
    <dgm:cxn modelId="{001B96A2-AAD9-41C0-A68A-057091C4D80B}" type="presOf" srcId="{A90372C9-988A-4473-91F0-FD692B457505}" destId="{C34D22A6-1352-4E8E-87FE-01368D8C0D8C}" srcOrd="0" destOrd="0" presId="urn:microsoft.com/office/officeart/2005/8/layout/list1"/>
    <dgm:cxn modelId="{EA75CED3-119D-4656-9308-EAF35DB3AEC4}" type="presOf" srcId="{D548C796-7221-440D-BAE4-BC8BD8D1FDD8}" destId="{816CFE4A-14F7-490C-A483-B08BDE85E4BF}" srcOrd="1" destOrd="0" presId="urn:microsoft.com/office/officeart/2005/8/layout/list1"/>
    <dgm:cxn modelId="{8CE3B1DD-79E8-47F4-B153-D3C4CC3CC816}" srcId="{D548C796-7221-440D-BAE4-BC8BD8D1FDD8}" destId="{C11E3D39-DF60-4A0F-905D-AFA5CF9EFD25}" srcOrd="2" destOrd="0" parTransId="{95AE1C29-A17A-42BB-B626-0CA8BFD3476F}" sibTransId="{5663D541-DCFC-49E5-8791-E9A7E1831402}"/>
    <dgm:cxn modelId="{E619E1E2-CFD7-4F35-AE0E-26153D087B26}" type="presOf" srcId="{D548C796-7221-440D-BAE4-BC8BD8D1FDD8}" destId="{42454947-2E3E-4BAF-B04D-6AB8805A589C}" srcOrd="0" destOrd="0" presId="urn:microsoft.com/office/officeart/2005/8/layout/list1"/>
    <dgm:cxn modelId="{F84613EC-EF85-455D-94DE-4FD19F15805B}" type="presOf" srcId="{6B4673F2-5018-4775-A8B6-F1E73F950DB5}" destId="{3AD6F6FD-7064-4BD2-BDD9-A724FE9D4403}" srcOrd="0" destOrd="0" presId="urn:microsoft.com/office/officeart/2005/8/layout/list1"/>
    <dgm:cxn modelId="{86A8B7F7-F102-43A7-9EE3-232A3AD9A4B2}" srcId="{4F850887-7D57-4ACA-A09F-4AB3EC8BD088}" destId="{EF9B680D-895E-47AF-ACE6-4AEFD24E36BA}" srcOrd="0" destOrd="0" parTransId="{6C83E4B4-836B-4245-BBD9-5C947C01E868}" sibTransId="{6203590C-2850-47E3-8015-546CE18658A0}"/>
    <dgm:cxn modelId="{3C8FC53D-48F9-4221-A0F1-28E1AEB0F7CE}" type="presParOf" srcId="{C34D22A6-1352-4E8E-87FE-01368D8C0D8C}" destId="{1BFC2584-1D9D-4D31-B51F-2AA01F6B99B2}" srcOrd="0" destOrd="0" presId="urn:microsoft.com/office/officeart/2005/8/layout/list1"/>
    <dgm:cxn modelId="{EC4E578B-93BB-4B53-B1FD-CFE96AAF616F}" type="presParOf" srcId="{1BFC2584-1D9D-4D31-B51F-2AA01F6B99B2}" destId="{42454947-2E3E-4BAF-B04D-6AB8805A589C}" srcOrd="0" destOrd="0" presId="urn:microsoft.com/office/officeart/2005/8/layout/list1"/>
    <dgm:cxn modelId="{02DA13EB-6060-4F49-BFBD-0996130E6E38}" type="presParOf" srcId="{1BFC2584-1D9D-4D31-B51F-2AA01F6B99B2}" destId="{816CFE4A-14F7-490C-A483-B08BDE85E4BF}" srcOrd="1" destOrd="0" presId="urn:microsoft.com/office/officeart/2005/8/layout/list1"/>
    <dgm:cxn modelId="{93550DDE-8EB6-4FDE-A9B8-1FCA63253548}" type="presParOf" srcId="{C34D22A6-1352-4E8E-87FE-01368D8C0D8C}" destId="{103A84E6-3EBE-4AF5-AD41-8A417655A8DD}" srcOrd="1" destOrd="0" presId="urn:microsoft.com/office/officeart/2005/8/layout/list1"/>
    <dgm:cxn modelId="{A2D4EA8C-2307-4EB2-A846-EF4417859099}" type="presParOf" srcId="{C34D22A6-1352-4E8E-87FE-01368D8C0D8C}" destId="{F6BCB115-3E42-4791-AE7B-5FE029502901}" srcOrd="2" destOrd="0" presId="urn:microsoft.com/office/officeart/2005/8/layout/list1"/>
    <dgm:cxn modelId="{DEC5FD1A-E601-404E-B3CB-67667AB0E2E6}" type="presParOf" srcId="{C34D22A6-1352-4E8E-87FE-01368D8C0D8C}" destId="{9260A098-EAF7-4FCA-8734-8EA307645850}" srcOrd="3" destOrd="0" presId="urn:microsoft.com/office/officeart/2005/8/layout/list1"/>
    <dgm:cxn modelId="{65CBD98E-4835-4D20-A1EC-8A2F354C7EB6}" type="presParOf" srcId="{C34D22A6-1352-4E8E-87FE-01368D8C0D8C}" destId="{4E2F2CE3-D310-4F5B-8E4B-19FED2DC72BE}" srcOrd="4" destOrd="0" presId="urn:microsoft.com/office/officeart/2005/8/layout/list1"/>
    <dgm:cxn modelId="{337C4286-81FB-4E23-9F14-D56E1FD5ABB4}" type="presParOf" srcId="{4E2F2CE3-D310-4F5B-8E4B-19FED2DC72BE}" destId="{72F8CFBB-6C1C-4CBD-B7D9-E0C20BC79B1E}" srcOrd="0" destOrd="0" presId="urn:microsoft.com/office/officeart/2005/8/layout/list1"/>
    <dgm:cxn modelId="{6A7B452B-9718-4D03-A117-C1E478188849}" type="presParOf" srcId="{4E2F2CE3-D310-4F5B-8E4B-19FED2DC72BE}" destId="{74B9E247-52F5-4C02-9280-6E4124CE111D}" srcOrd="1" destOrd="0" presId="urn:microsoft.com/office/officeart/2005/8/layout/list1"/>
    <dgm:cxn modelId="{6C089FEE-0808-4317-932C-92B0A5FD2B03}" type="presParOf" srcId="{C34D22A6-1352-4E8E-87FE-01368D8C0D8C}" destId="{B5C9E48D-90F5-44F1-8A4F-792E67E9CFD1}" srcOrd="5" destOrd="0" presId="urn:microsoft.com/office/officeart/2005/8/layout/list1"/>
    <dgm:cxn modelId="{4F2FA931-DD65-48BF-8DDA-5FD9E3D99629}" type="presParOf" srcId="{C34D22A6-1352-4E8E-87FE-01368D8C0D8C}" destId="{3AD6F6FD-7064-4BD2-BDD9-A724FE9D4403}" srcOrd="6" destOrd="0" presId="urn:microsoft.com/office/officeart/2005/8/layout/list1"/>
    <dgm:cxn modelId="{5695229A-7F5F-478D-BB4A-4B32FCD35974}" type="presParOf" srcId="{C34D22A6-1352-4E8E-87FE-01368D8C0D8C}" destId="{DF64A81D-8443-4353-8470-49D8A8FA162A}" srcOrd="7" destOrd="0" presId="urn:microsoft.com/office/officeart/2005/8/layout/list1"/>
    <dgm:cxn modelId="{A4FD1F07-A76D-4C17-94AF-0F263D963071}" type="presParOf" srcId="{C34D22A6-1352-4E8E-87FE-01368D8C0D8C}" destId="{028FED07-CE1F-4F03-961E-70D32D50D41A}" srcOrd="8" destOrd="0" presId="urn:microsoft.com/office/officeart/2005/8/layout/list1"/>
    <dgm:cxn modelId="{53125C17-AA1A-4666-AD14-F82EE067C4A8}" type="presParOf" srcId="{028FED07-CE1F-4F03-961E-70D32D50D41A}" destId="{90E5A160-FD60-40A7-9A6E-1416D2474FA9}" srcOrd="0" destOrd="0" presId="urn:microsoft.com/office/officeart/2005/8/layout/list1"/>
    <dgm:cxn modelId="{2A1B0433-5B26-4BA7-B718-40505EE5523D}" type="presParOf" srcId="{028FED07-CE1F-4F03-961E-70D32D50D41A}" destId="{081AA92E-7948-4DB7-B7FF-280CF6064C52}" srcOrd="1" destOrd="0" presId="urn:microsoft.com/office/officeart/2005/8/layout/list1"/>
    <dgm:cxn modelId="{8BFEA0F6-D59B-4324-B61B-F16DDB1296D1}" type="presParOf" srcId="{C34D22A6-1352-4E8E-87FE-01368D8C0D8C}" destId="{2BD2D528-0D86-441D-A39A-B0113C531C9A}" srcOrd="9" destOrd="0" presId="urn:microsoft.com/office/officeart/2005/8/layout/list1"/>
    <dgm:cxn modelId="{D81D6DD1-F3D4-4DD3-BBDA-45C8673F6C6D}" type="presParOf" srcId="{C34D22A6-1352-4E8E-87FE-01368D8C0D8C}" destId="{DED292FB-9C3C-452C-92D9-35B771E044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0DD99D-C00A-4C4F-822B-AADBA7A014C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7636B85-E8E4-44D4-B114-ACDE70E08CCD}">
      <dgm:prSet phldrT="[Text]"/>
      <dgm:spPr/>
      <dgm:t>
        <a:bodyPr/>
        <a:lstStyle/>
        <a:p>
          <a:r>
            <a:rPr lang="en-GB" dirty="0"/>
            <a:t>Market data</a:t>
          </a:r>
        </a:p>
      </dgm:t>
    </dgm:pt>
    <dgm:pt modelId="{63338527-3F76-4000-9C0C-F1B435915C75}" type="parTrans" cxnId="{2D938A2C-4ED8-4BEC-BD63-D66D3563B379}">
      <dgm:prSet/>
      <dgm:spPr/>
      <dgm:t>
        <a:bodyPr/>
        <a:lstStyle/>
        <a:p>
          <a:endParaRPr lang="en-GB"/>
        </a:p>
      </dgm:t>
    </dgm:pt>
    <dgm:pt modelId="{023C298F-9205-4457-ABD1-048526180ADD}" type="sibTrans" cxnId="{2D938A2C-4ED8-4BEC-BD63-D66D3563B379}">
      <dgm:prSet/>
      <dgm:spPr/>
      <dgm:t>
        <a:bodyPr/>
        <a:lstStyle/>
        <a:p>
          <a:endParaRPr lang="en-GB"/>
        </a:p>
      </dgm:t>
    </dgm:pt>
    <dgm:pt modelId="{4F39D7E6-B207-4D56-8ABC-5F61C82387C6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https://github.com/INTQuant-Katowice/202</a:t>
          </a:r>
          <a:r>
            <a:rPr lang="pl-PL" dirty="0">
              <a:hlinkClick xmlns:r="http://schemas.openxmlformats.org/officeDocument/2006/relationships" r:id="rId1"/>
            </a:rPr>
            <a:t>2</a:t>
          </a:r>
          <a:r>
            <a:rPr lang="en-GB" dirty="0">
              <a:hlinkClick xmlns:r="http://schemas.openxmlformats.org/officeDocument/2006/relationships" r:id="rId1"/>
            </a:rPr>
            <a:t>/blob/master/Data/Market%20Data.xlsx</a:t>
          </a:r>
          <a:r>
            <a:rPr lang="en-GB" dirty="0"/>
            <a:t> </a:t>
          </a:r>
        </a:p>
      </dgm:t>
    </dgm:pt>
    <dgm:pt modelId="{F4830585-E2CB-43E5-AA15-346B41F62FB1}" type="parTrans" cxnId="{B09AD4DA-D699-4ABD-95E2-1DBA3186F6DC}">
      <dgm:prSet/>
      <dgm:spPr/>
      <dgm:t>
        <a:bodyPr/>
        <a:lstStyle/>
        <a:p>
          <a:endParaRPr lang="en-GB"/>
        </a:p>
      </dgm:t>
    </dgm:pt>
    <dgm:pt modelId="{F8120373-AD4A-4C1C-A532-B7FA09FC6030}" type="sibTrans" cxnId="{B09AD4DA-D699-4ABD-95E2-1DBA3186F6DC}">
      <dgm:prSet/>
      <dgm:spPr/>
      <dgm:t>
        <a:bodyPr/>
        <a:lstStyle/>
        <a:p>
          <a:endParaRPr lang="en-GB"/>
        </a:p>
      </dgm:t>
    </dgm:pt>
    <dgm:pt modelId="{652A721B-81C3-4C08-8700-5F92C94590FB}">
      <dgm:prSet/>
      <dgm:spPr/>
      <dgm:t>
        <a:bodyPr/>
        <a:lstStyle/>
        <a:p>
          <a:r>
            <a:rPr lang="en-GB" dirty="0"/>
            <a:t>Counterparty defaults</a:t>
          </a:r>
        </a:p>
      </dgm:t>
    </dgm:pt>
    <dgm:pt modelId="{16F689CA-D244-4502-A285-7F32DF70133A}" type="parTrans" cxnId="{463F215B-3E07-48C3-A060-8D854D628537}">
      <dgm:prSet/>
      <dgm:spPr/>
      <dgm:t>
        <a:bodyPr/>
        <a:lstStyle/>
        <a:p>
          <a:endParaRPr lang="en-GB"/>
        </a:p>
      </dgm:t>
    </dgm:pt>
    <dgm:pt modelId="{D51D6590-FDC1-4271-AF1B-0274E775843F}" type="sibTrans" cxnId="{463F215B-3E07-48C3-A060-8D854D628537}">
      <dgm:prSet/>
      <dgm:spPr/>
      <dgm:t>
        <a:bodyPr/>
        <a:lstStyle/>
        <a:p>
          <a:endParaRPr lang="en-GB"/>
        </a:p>
      </dgm:t>
    </dgm:pt>
    <dgm:pt modelId="{33775F1C-9550-412E-8DE2-5F3EF5CF2CA7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2"/>
            </a:rPr>
            <a:t>https://github.com/INTQuant-Katowice/202</a:t>
          </a:r>
          <a:r>
            <a:rPr lang="pl-PL" dirty="0">
              <a:hlinkClick xmlns:r="http://schemas.openxmlformats.org/officeDocument/2006/relationships" r:id="rId2"/>
            </a:rPr>
            <a:t>2</a:t>
          </a:r>
          <a:r>
            <a:rPr lang="en-GB" dirty="0">
              <a:hlinkClick xmlns:r="http://schemas.openxmlformats.org/officeDocument/2006/relationships" r:id="rId2"/>
            </a:rPr>
            <a:t>/blob/master/Data/DataPD.txt</a:t>
          </a:r>
          <a:r>
            <a:rPr lang="en-GB" dirty="0"/>
            <a:t> </a:t>
          </a:r>
        </a:p>
      </dgm:t>
    </dgm:pt>
    <dgm:pt modelId="{EEEF114B-8AD0-40B9-AB11-305E76A2CCE5}" type="parTrans" cxnId="{4196E4BC-A0CF-4D3A-BB1F-D52D30F6CF04}">
      <dgm:prSet/>
      <dgm:spPr/>
      <dgm:t>
        <a:bodyPr/>
        <a:lstStyle/>
        <a:p>
          <a:endParaRPr lang="en-GB"/>
        </a:p>
      </dgm:t>
    </dgm:pt>
    <dgm:pt modelId="{C289202A-DE80-48B1-B9D1-00EDC9165FAE}" type="sibTrans" cxnId="{4196E4BC-A0CF-4D3A-BB1F-D52D30F6CF04}">
      <dgm:prSet/>
      <dgm:spPr/>
      <dgm:t>
        <a:bodyPr/>
        <a:lstStyle/>
        <a:p>
          <a:endParaRPr lang="en-GB"/>
        </a:p>
      </dgm:t>
    </dgm:pt>
    <dgm:pt modelId="{1637106B-9381-4394-98DE-A22440D69EF7}">
      <dgm:prSet/>
      <dgm:spPr/>
      <dgm:t>
        <a:bodyPr/>
        <a:lstStyle/>
        <a:p>
          <a:r>
            <a:rPr lang="en-GB" dirty="0"/>
            <a:t>For calibration of the interest rate model for EAD calculation</a:t>
          </a:r>
        </a:p>
      </dgm:t>
    </dgm:pt>
    <dgm:pt modelId="{778356D0-8766-4C09-853B-E3B79F057BCC}" type="parTrans" cxnId="{0D769441-701E-49B3-9012-EF4C38E49A63}">
      <dgm:prSet/>
      <dgm:spPr/>
      <dgm:t>
        <a:bodyPr/>
        <a:lstStyle/>
        <a:p>
          <a:endParaRPr lang="en-GB"/>
        </a:p>
      </dgm:t>
    </dgm:pt>
    <dgm:pt modelId="{8EC7F414-6DC9-4D20-A9C1-A0E15E2FFF29}" type="sibTrans" cxnId="{0D769441-701E-49B3-9012-EF4C38E49A63}">
      <dgm:prSet/>
      <dgm:spPr/>
      <dgm:t>
        <a:bodyPr/>
        <a:lstStyle/>
        <a:p>
          <a:endParaRPr lang="en-GB"/>
        </a:p>
      </dgm:t>
    </dgm:pt>
    <dgm:pt modelId="{B37C6AD6-D60C-4A63-895B-F9E1AEFCA37F}">
      <dgm:prSet/>
      <dgm:spPr/>
      <dgm:t>
        <a:bodyPr/>
        <a:lstStyle/>
        <a:p>
          <a:r>
            <a:rPr lang="en-GB" dirty="0"/>
            <a:t>For PD model calibration</a:t>
          </a:r>
        </a:p>
      </dgm:t>
    </dgm:pt>
    <dgm:pt modelId="{E9972FF7-BE8F-4051-9FA8-C12E1FFD0660}" type="parTrans" cxnId="{503CF282-BB95-458C-94E6-FF8D5D19F445}">
      <dgm:prSet/>
      <dgm:spPr/>
      <dgm:t>
        <a:bodyPr/>
        <a:lstStyle/>
        <a:p>
          <a:endParaRPr lang="en-GB"/>
        </a:p>
      </dgm:t>
    </dgm:pt>
    <dgm:pt modelId="{B09C8165-0C1C-4144-B9EB-C030A1AC33C5}" type="sibTrans" cxnId="{503CF282-BB95-458C-94E6-FF8D5D19F445}">
      <dgm:prSet/>
      <dgm:spPr/>
      <dgm:t>
        <a:bodyPr/>
        <a:lstStyle/>
        <a:p>
          <a:endParaRPr lang="en-GB"/>
        </a:p>
      </dgm:t>
    </dgm:pt>
    <dgm:pt modelId="{EAC3A261-60DE-4A9D-99A7-DB14C1DA391A}" type="pres">
      <dgm:prSet presAssocID="{340DD99D-C00A-4C4F-822B-AADBA7A014CF}" presName="linear" presStyleCnt="0">
        <dgm:presLayoutVars>
          <dgm:dir/>
          <dgm:animLvl val="lvl"/>
          <dgm:resizeHandles val="exact"/>
        </dgm:presLayoutVars>
      </dgm:prSet>
      <dgm:spPr/>
    </dgm:pt>
    <dgm:pt modelId="{A842476D-2483-473A-8347-CCDB64F1EBB6}" type="pres">
      <dgm:prSet presAssocID="{07636B85-E8E4-44D4-B114-ACDE70E08CCD}" presName="parentLin" presStyleCnt="0"/>
      <dgm:spPr/>
    </dgm:pt>
    <dgm:pt modelId="{7CD564F6-800C-4DE9-AA8A-43A75A300A27}" type="pres">
      <dgm:prSet presAssocID="{07636B85-E8E4-44D4-B114-ACDE70E08CCD}" presName="parentLeftMargin" presStyleLbl="node1" presStyleIdx="0" presStyleCnt="2"/>
      <dgm:spPr/>
    </dgm:pt>
    <dgm:pt modelId="{6D1E8F8A-561D-4101-ABE4-A34D4E04A5B5}" type="pres">
      <dgm:prSet presAssocID="{07636B85-E8E4-44D4-B114-ACDE70E08C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8E6B29-36F5-4A73-BEBD-78DB1FB15FE0}" type="pres">
      <dgm:prSet presAssocID="{07636B85-E8E4-44D4-B114-ACDE70E08CCD}" presName="negativeSpace" presStyleCnt="0"/>
      <dgm:spPr/>
    </dgm:pt>
    <dgm:pt modelId="{5B6480DB-615E-46D6-A606-2E38FCA44B4E}" type="pres">
      <dgm:prSet presAssocID="{07636B85-E8E4-44D4-B114-ACDE70E08CCD}" presName="childText" presStyleLbl="conFgAcc1" presStyleIdx="0" presStyleCnt="2">
        <dgm:presLayoutVars>
          <dgm:bulletEnabled val="1"/>
        </dgm:presLayoutVars>
      </dgm:prSet>
      <dgm:spPr/>
    </dgm:pt>
    <dgm:pt modelId="{3332A05C-FAB1-4D07-9F6B-A6A3D5CD2D9C}" type="pres">
      <dgm:prSet presAssocID="{023C298F-9205-4457-ABD1-048526180ADD}" presName="spaceBetweenRectangles" presStyleCnt="0"/>
      <dgm:spPr/>
    </dgm:pt>
    <dgm:pt modelId="{90633CF8-C8B9-40BC-BFF5-07A0B422A796}" type="pres">
      <dgm:prSet presAssocID="{652A721B-81C3-4C08-8700-5F92C94590FB}" presName="parentLin" presStyleCnt="0"/>
      <dgm:spPr/>
    </dgm:pt>
    <dgm:pt modelId="{2EC950C2-2DFF-4FA3-BFB0-1ADCE3E47D43}" type="pres">
      <dgm:prSet presAssocID="{652A721B-81C3-4C08-8700-5F92C94590FB}" presName="parentLeftMargin" presStyleLbl="node1" presStyleIdx="0" presStyleCnt="2"/>
      <dgm:spPr/>
    </dgm:pt>
    <dgm:pt modelId="{7D7B4472-3560-4FDE-9F7E-018A9822C652}" type="pres">
      <dgm:prSet presAssocID="{652A721B-81C3-4C08-8700-5F92C94590F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7B2E0EF-AA42-4FE1-A3E0-7A067BFDA9B4}" type="pres">
      <dgm:prSet presAssocID="{652A721B-81C3-4C08-8700-5F92C94590FB}" presName="negativeSpace" presStyleCnt="0"/>
      <dgm:spPr/>
    </dgm:pt>
    <dgm:pt modelId="{711B0F8E-AACB-465A-9A9E-7E49D7280CA9}" type="pres">
      <dgm:prSet presAssocID="{652A721B-81C3-4C08-8700-5F92C94590F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FB0D02A-D054-4509-A934-3C452E5FCF76}" type="presOf" srcId="{652A721B-81C3-4C08-8700-5F92C94590FB}" destId="{2EC950C2-2DFF-4FA3-BFB0-1ADCE3E47D43}" srcOrd="0" destOrd="0" presId="urn:microsoft.com/office/officeart/2005/8/layout/list1"/>
    <dgm:cxn modelId="{2D938A2C-4ED8-4BEC-BD63-D66D3563B379}" srcId="{340DD99D-C00A-4C4F-822B-AADBA7A014CF}" destId="{07636B85-E8E4-44D4-B114-ACDE70E08CCD}" srcOrd="0" destOrd="0" parTransId="{63338527-3F76-4000-9C0C-F1B435915C75}" sibTransId="{023C298F-9205-4457-ABD1-048526180ADD}"/>
    <dgm:cxn modelId="{C52C7832-8043-4022-9867-E1FE8624F525}" type="presOf" srcId="{07636B85-E8E4-44D4-B114-ACDE70E08CCD}" destId="{7CD564F6-800C-4DE9-AA8A-43A75A300A27}" srcOrd="0" destOrd="0" presId="urn:microsoft.com/office/officeart/2005/8/layout/list1"/>
    <dgm:cxn modelId="{463F215B-3E07-48C3-A060-8D854D628537}" srcId="{340DD99D-C00A-4C4F-822B-AADBA7A014CF}" destId="{652A721B-81C3-4C08-8700-5F92C94590FB}" srcOrd="1" destOrd="0" parTransId="{16F689CA-D244-4502-A285-7F32DF70133A}" sibTransId="{D51D6590-FDC1-4271-AF1B-0274E775843F}"/>
    <dgm:cxn modelId="{D2AFBA5E-A228-4A25-BFB2-526E2ED6F674}" type="presOf" srcId="{4F39D7E6-B207-4D56-8ABC-5F61C82387C6}" destId="{5B6480DB-615E-46D6-A606-2E38FCA44B4E}" srcOrd="0" destOrd="1" presId="urn:microsoft.com/office/officeart/2005/8/layout/list1"/>
    <dgm:cxn modelId="{0D769441-701E-49B3-9012-EF4C38E49A63}" srcId="{07636B85-E8E4-44D4-B114-ACDE70E08CCD}" destId="{1637106B-9381-4394-98DE-A22440D69EF7}" srcOrd="0" destOrd="0" parTransId="{778356D0-8766-4C09-853B-E3B79F057BCC}" sibTransId="{8EC7F414-6DC9-4D20-A9C1-A0E15E2FFF29}"/>
    <dgm:cxn modelId="{A6DB2150-6A82-4A1C-9720-A50FA1EF3B5E}" type="presOf" srcId="{1637106B-9381-4394-98DE-A22440D69EF7}" destId="{5B6480DB-615E-46D6-A606-2E38FCA44B4E}" srcOrd="0" destOrd="0" presId="urn:microsoft.com/office/officeart/2005/8/layout/list1"/>
    <dgm:cxn modelId="{F23C8F57-C935-4DDA-9D0C-9A3661CC4FB9}" type="presOf" srcId="{07636B85-E8E4-44D4-B114-ACDE70E08CCD}" destId="{6D1E8F8A-561D-4101-ABE4-A34D4E04A5B5}" srcOrd="1" destOrd="0" presId="urn:microsoft.com/office/officeart/2005/8/layout/list1"/>
    <dgm:cxn modelId="{503CF282-BB95-458C-94E6-FF8D5D19F445}" srcId="{652A721B-81C3-4C08-8700-5F92C94590FB}" destId="{B37C6AD6-D60C-4A63-895B-F9E1AEFCA37F}" srcOrd="0" destOrd="0" parTransId="{E9972FF7-BE8F-4051-9FA8-C12E1FFD0660}" sibTransId="{B09C8165-0C1C-4144-B9EB-C030A1AC33C5}"/>
    <dgm:cxn modelId="{F6606D94-33C9-483F-9032-7B6E4C10979E}" type="presOf" srcId="{652A721B-81C3-4C08-8700-5F92C94590FB}" destId="{7D7B4472-3560-4FDE-9F7E-018A9822C652}" srcOrd="1" destOrd="0" presId="urn:microsoft.com/office/officeart/2005/8/layout/list1"/>
    <dgm:cxn modelId="{4196E4BC-A0CF-4D3A-BB1F-D52D30F6CF04}" srcId="{652A721B-81C3-4C08-8700-5F92C94590FB}" destId="{33775F1C-9550-412E-8DE2-5F3EF5CF2CA7}" srcOrd="1" destOrd="0" parTransId="{EEEF114B-8AD0-40B9-AB11-305E76A2CCE5}" sibTransId="{C289202A-DE80-48B1-B9D1-00EDC9165FAE}"/>
    <dgm:cxn modelId="{B09AD4DA-D699-4ABD-95E2-1DBA3186F6DC}" srcId="{07636B85-E8E4-44D4-B114-ACDE70E08CCD}" destId="{4F39D7E6-B207-4D56-8ABC-5F61C82387C6}" srcOrd="1" destOrd="0" parTransId="{F4830585-E2CB-43E5-AA15-346B41F62FB1}" sibTransId="{F8120373-AD4A-4C1C-A532-B7FA09FC6030}"/>
    <dgm:cxn modelId="{CDF50AE0-F766-4BCB-AFD7-A5DA7B88A5C4}" type="presOf" srcId="{B37C6AD6-D60C-4A63-895B-F9E1AEFCA37F}" destId="{711B0F8E-AACB-465A-9A9E-7E49D7280CA9}" srcOrd="0" destOrd="0" presId="urn:microsoft.com/office/officeart/2005/8/layout/list1"/>
    <dgm:cxn modelId="{818165E3-93D8-4571-890A-284963EEE538}" type="presOf" srcId="{340DD99D-C00A-4C4F-822B-AADBA7A014CF}" destId="{EAC3A261-60DE-4A9D-99A7-DB14C1DA391A}" srcOrd="0" destOrd="0" presId="urn:microsoft.com/office/officeart/2005/8/layout/list1"/>
    <dgm:cxn modelId="{F0DAEBF2-2FD3-45FD-AE41-BF88DBFFEDBC}" type="presOf" srcId="{33775F1C-9550-412E-8DE2-5F3EF5CF2CA7}" destId="{711B0F8E-AACB-465A-9A9E-7E49D7280CA9}" srcOrd="0" destOrd="1" presId="urn:microsoft.com/office/officeart/2005/8/layout/list1"/>
    <dgm:cxn modelId="{E26D4BD1-9441-4DFA-A4CD-554435C85599}" type="presParOf" srcId="{EAC3A261-60DE-4A9D-99A7-DB14C1DA391A}" destId="{A842476D-2483-473A-8347-CCDB64F1EBB6}" srcOrd="0" destOrd="0" presId="urn:microsoft.com/office/officeart/2005/8/layout/list1"/>
    <dgm:cxn modelId="{CDD2FF86-7707-41CC-9D30-B8978D83965C}" type="presParOf" srcId="{A842476D-2483-473A-8347-CCDB64F1EBB6}" destId="{7CD564F6-800C-4DE9-AA8A-43A75A300A27}" srcOrd="0" destOrd="0" presId="urn:microsoft.com/office/officeart/2005/8/layout/list1"/>
    <dgm:cxn modelId="{D28B3202-C9E2-42E7-876F-F44D14347CDB}" type="presParOf" srcId="{A842476D-2483-473A-8347-CCDB64F1EBB6}" destId="{6D1E8F8A-561D-4101-ABE4-A34D4E04A5B5}" srcOrd="1" destOrd="0" presId="urn:microsoft.com/office/officeart/2005/8/layout/list1"/>
    <dgm:cxn modelId="{9F212224-3166-43F7-949B-F9356501DE64}" type="presParOf" srcId="{EAC3A261-60DE-4A9D-99A7-DB14C1DA391A}" destId="{DD8E6B29-36F5-4A73-BEBD-78DB1FB15FE0}" srcOrd="1" destOrd="0" presId="urn:microsoft.com/office/officeart/2005/8/layout/list1"/>
    <dgm:cxn modelId="{BB0625CD-87EC-48B3-B606-89913581F934}" type="presParOf" srcId="{EAC3A261-60DE-4A9D-99A7-DB14C1DA391A}" destId="{5B6480DB-615E-46D6-A606-2E38FCA44B4E}" srcOrd="2" destOrd="0" presId="urn:microsoft.com/office/officeart/2005/8/layout/list1"/>
    <dgm:cxn modelId="{516BD116-531A-4C74-9022-B69F111D01B9}" type="presParOf" srcId="{EAC3A261-60DE-4A9D-99A7-DB14C1DA391A}" destId="{3332A05C-FAB1-4D07-9F6B-A6A3D5CD2D9C}" srcOrd="3" destOrd="0" presId="urn:microsoft.com/office/officeart/2005/8/layout/list1"/>
    <dgm:cxn modelId="{1B29211B-7828-44DA-B939-EA95A6C0B312}" type="presParOf" srcId="{EAC3A261-60DE-4A9D-99A7-DB14C1DA391A}" destId="{90633CF8-C8B9-40BC-BFF5-07A0B422A796}" srcOrd="4" destOrd="0" presId="urn:microsoft.com/office/officeart/2005/8/layout/list1"/>
    <dgm:cxn modelId="{8DB8C7D3-E710-4017-8AF7-3D62F3D80D22}" type="presParOf" srcId="{90633CF8-C8B9-40BC-BFF5-07A0B422A796}" destId="{2EC950C2-2DFF-4FA3-BFB0-1ADCE3E47D43}" srcOrd="0" destOrd="0" presId="urn:microsoft.com/office/officeart/2005/8/layout/list1"/>
    <dgm:cxn modelId="{1B1F4B7A-2E7D-47C7-975C-56086F7C5F6F}" type="presParOf" srcId="{90633CF8-C8B9-40BC-BFF5-07A0B422A796}" destId="{7D7B4472-3560-4FDE-9F7E-018A9822C652}" srcOrd="1" destOrd="0" presId="urn:microsoft.com/office/officeart/2005/8/layout/list1"/>
    <dgm:cxn modelId="{F1C8F1B6-24B9-4645-9C92-E60D61057BD5}" type="presParOf" srcId="{EAC3A261-60DE-4A9D-99A7-DB14C1DA391A}" destId="{D7B2E0EF-AA42-4FE1-A3E0-7A067BFDA9B4}" srcOrd="5" destOrd="0" presId="urn:microsoft.com/office/officeart/2005/8/layout/list1"/>
    <dgm:cxn modelId="{04D3BA07-E5F4-44C3-89EA-CB191295D556}" type="presParOf" srcId="{EAC3A261-60DE-4A9D-99A7-DB14C1DA391A}" destId="{711B0F8E-AACB-465A-9A9E-7E49D7280CA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AA1ED3-5338-4231-AEAD-106FFACF13A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GB"/>
        </a:p>
      </dgm:t>
    </dgm:pt>
    <dgm:pt modelId="{4E1BDADF-0392-4A04-BB93-077315924573}">
      <dgm:prSet/>
      <dgm:spPr/>
      <dgm:t>
        <a:bodyPr/>
        <a:lstStyle/>
        <a:p>
          <a:pPr rtl="0"/>
          <a:r>
            <a:rPr lang="en-US" b="0" dirty="0"/>
            <a:t>“. . . Regulations are like guardrails, they protect everyone from market excess . . .”</a:t>
          </a:r>
          <a:endParaRPr lang="en-US" dirty="0"/>
        </a:p>
      </dgm:t>
    </dgm:pt>
    <dgm:pt modelId="{E2F089A0-24BC-4FA0-8B2E-FD2C722830B9}" type="parTrans" cxnId="{1639F40F-9C3D-4E68-A176-5A60A6945C3D}">
      <dgm:prSet/>
      <dgm:spPr/>
      <dgm:t>
        <a:bodyPr/>
        <a:lstStyle/>
        <a:p>
          <a:endParaRPr lang="en-GB"/>
        </a:p>
      </dgm:t>
    </dgm:pt>
    <dgm:pt modelId="{C1FB8F2A-56E8-45AF-BA95-551376A9DE7F}" type="sibTrans" cxnId="{1639F40F-9C3D-4E68-A176-5A60A6945C3D}">
      <dgm:prSet/>
      <dgm:spPr/>
      <dgm:t>
        <a:bodyPr/>
        <a:lstStyle/>
        <a:p>
          <a:endParaRPr lang="en-GB"/>
        </a:p>
      </dgm:t>
    </dgm:pt>
    <dgm:pt modelId="{C3F70716-6C1B-4A24-BBB5-7EBCBD15B24F}">
      <dgm:prSet/>
      <dgm:spPr/>
      <dgm:t>
        <a:bodyPr/>
        <a:lstStyle/>
        <a:p>
          <a:pPr rtl="0"/>
          <a:r>
            <a:rPr lang="en-US"/>
            <a:t>David Silberman, CFPB</a:t>
          </a:r>
        </a:p>
      </dgm:t>
    </dgm:pt>
    <dgm:pt modelId="{7B1376BE-76A7-4A54-9208-8DB85B9AC743}" type="parTrans" cxnId="{50B3AAEA-11C7-407E-A134-ECAC25D598C4}">
      <dgm:prSet/>
      <dgm:spPr/>
      <dgm:t>
        <a:bodyPr/>
        <a:lstStyle/>
        <a:p>
          <a:endParaRPr lang="en-GB"/>
        </a:p>
      </dgm:t>
    </dgm:pt>
    <dgm:pt modelId="{8C6E74EA-3B46-42E2-8800-BCBE4693825E}" type="sibTrans" cxnId="{50B3AAEA-11C7-407E-A134-ECAC25D598C4}">
      <dgm:prSet/>
      <dgm:spPr/>
      <dgm:t>
        <a:bodyPr/>
        <a:lstStyle/>
        <a:p>
          <a:endParaRPr lang="en-GB"/>
        </a:p>
      </dgm:t>
    </dgm:pt>
    <dgm:pt modelId="{21D6BBA6-28CF-47D6-BE0F-16C172A64287}">
      <dgm:prSet/>
      <dgm:spPr/>
      <dgm:t>
        <a:bodyPr/>
        <a:lstStyle/>
        <a:p>
          <a:pPr rtl="0"/>
          <a:r>
            <a:rPr lang="en-US" b="0" dirty="0"/>
            <a:t>“It sometimes seems like our financial system is  set up to penalize those who know the least and have the least . . . It appears to me that the system has gone beyond beware to buyer be damned.”</a:t>
          </a:r>
          <a:endParaRPr lang="en-US" dirty="0"/>
        </a:p>
      </dgm:t>
    </dgm:pt>
    <dgm:pt modelId="{2FCC43E5-873E-4844-B97D-C4C65E0247C6}" type="parTrans" cxnId="{2EC72463-C50B-4858-A6C6-E39BEDA02D84}">
      <dgm:prSet/>
      <dgm:spPr/>
      <dgm:t>
        <a:bodyPr/>
        <a:lstStyle/>
        <a:p>
          <a:endParaRPr lang="en-GB"/>
        </a:p>
      </dgm:t>
    </dgm:pt>
    <dgm:pt modelId="{AA3D44FA-5D5E-43B6-8BEA-05EB71FE6372}" type="sibTrans" cxnId="{2EC72463-C50B-4858-A6C6-E39BEDA02D84}">
      <dgm:prSet/>
      <dgm:spPr/>
      <dgm:t>
        <a:bodyPr/>
        <a:lstStyle/>
        <a:p>
          <a:endParaRPr lang="en-GB"/>
        </a:p>
      </dgm:t>
    </dgm:pt>
    <dgm:pt modelId="{86322D80-47AA-489D-B093-20633244414B}">
      <dgm:prSet/>
      <dgm:spPr/>
      <dgm:t>
        <a:bodyPr/>
        <a:lstStyle/>
        <a:p>
          <a:pPr rtl="0"/>
          <a:r>
            <a:rPr lang="en-US"/>
            <a:t>Richard Cordray, Director of CFPB</a:t>
          </a:r>
        </a:p>
      </dgm:t>
    </dgm:pt>
    <dgm:pt modelId="{E8FE3BFA-10B7-4936-B8AD-768844E954A9}" type="parTrans" cxnId="{790D9778-9D2C-4E95-97CF-D3439C909A8C}">
      <dgm:prSet/>
      <dgm:spPr/>
      <dgm:t>
        <a:bodyPr/>
        <a:lstStyle/>
        <a:p>
          <a:endParaRPr lang="en-GB"/>
        </a:p>
      </dgm:t>
    </dgm:pt>
    <dgm:pt modelId="{0791ABDA-BA56-4774-9B26-20919D9A9991}" type="sibTrans" cxnId="{790D9778-9D2C-4E95-97CF-D3439C909A8C}">
      <dgm:prSet/>
      <dgm:spPr/>
      <dgm:t>
        <a:bodyPr/>
        <a:lstStyle/>
        <a:p>
          <a:endParaRPr lang="en-GB"/>
        </a:p>
      </dgm:t>
    </dgm:pt>
    <dgm:pt modelId="{86B72407-954C-477A-95E9-5C9E68182526}" type="pres">
      <dgm:prSet presAssocID="{80AA1ED3-5338-4231-AEAD-106FFACF13A5}" presName="linear" presStyleCnt="0">
        <dgm:presLayoutVars>
          <dgm:animLvl val="lvl"/>
          <dgm:resizeHandles val="exact"/>
        </dgm:presLayoutVars>
      </dgm:prSet>
      <dgm:spPr/>
    </dgm:pt>
    <dgm:pt modelId="{56950943-E201-4DA3-8E09-6CA1484EA9D1}" type="pres">
      <dgm:prSet presAssocID="{4E1BDADF-0392-4A04-BB93-0773159245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9A1BFE-2484-4CF7-B714-09BF2127B0F6}" type="pres">
      <dgm:prSet presAssocID="{4E1BDADF-0392-4A04-BB93-077315924573}" presName="childText" presStyleLbl="revTx" presStyleIdx="0" presStyleCnt="2">
        <dgm:presLayoutVars>
          <dgm:bulletEnabled val="1"/>
        </dgm:presLayoutVars>
      </dgm:prSet>
      <dgm:spPr/>
    </dgm:pt>
    <dgm:pt modelId="{9F2F4C67-646A-4BFF-B44C-8F5689011361}" type="pres">
      <dgm:prSet presAssocID="{21D6BBA6-28CF-47D6-BE0F-16C172A6428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AACB472-0BF7-4CF6-B8B8-A23B622F081D}" type="pres">
      <dgm:prSet presAssocID="{21D6BBA6-28CF-47D6-BE0F-16C172A6428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639F40F-9C3D-4E68-A176-5A60A6945C3D}" srcId="{80AA1ED3-5338-4231-AEAD-106FFACF13A5}" destId="{4E1BDADF-0392-4A04-BB93-077315924573}" srcOrd="0" destOrd="0" parTransId="{E2F089A0-24BC-4FA0-8B2E-FD2C722830B9}" sibTransId="{C1FB8F2A-56E8-45AF-BA95-551376A9DE7F}"/>
    <dgm:cxn modelId="{2EC72463-C50B-4858-A6C6-E39BEDA02D84}" srcId="{80AA1ED3-5338-4231-AEAD-106FFACF13A5}" destId="{21D6BBA6-28CF-47D6-BE0F-16C172A64287}" srcOrd="1" destOrd="0" parTransId="{2FCC43E5-873E-4844-B97D-C4C65E0247C6}" sibTransId="{AA3D44FA-5D5E-43B6-8BEA-05EB71FE6372}"/>
    <dgm:cxn modelId="{790D9778-9D2C-4E95-97CF-D3439C909A8C}" srcId="{21D6BBA6-28CF-47D6-BE0F-16C172A64287}" destId="{86322D80-47AA-489D-B093-20633244414B}" srcOrd="0" destOrd="0" parTransId="{E8FE3BFA-10B7-4936-B8AD-768844E954A9}" sibTransId="{0791ABDA-BA56-4774-9B26-20919D9A9991}"/>
    <dgm:cxn modelId="{21F1D885-06AE-4197-8A89-32F992587B2B}" type="presOf" srcId="{4E1BDADF-0392-4A04-BB93-077315924573}" destId="{56950943-E201-4DA3-8E09-6CA1484EA9D1}" srcOrd="0" destOrd="0" presId="urn:microsoft.com/office/officeart/2005/8/layout/vList2"/>
    <dgm:cxn modelId="{0C41A986-DB49-4EB0-97CC-2C65393E460D}" type="presOf" srcId="{C3F70716-6C1B-4A24-BBB5-7EBCBD15B24F}" destId="{A29A1BFE-2484-4CF7-B714-09BF2127B0F6}" srcOrd="0" destOrd="0" presId="urn:microsoft.com/office/officeart/2005/8/layout/vList2"/>
    <dgm:cxn modelId="{497A1ED4-58A3-476F-B6C3-E28E20ADE3C8}" type="presOf" srcId="{80AA1ED3-5338-4231-AEAD-106FFACF13A5}" destId="{86B72407-954C-477A-95E9-5C9E68182526}" srcOrd="0" destOrd="0" presId="urn:microsoft.com/office/officeart/2005/8/layout/vList2"/>
    <dgm:cxn modelId="{99A573D4-D91E-4A46-9AF7-E2B7225C3865}" type="presOf" srcId="{21D6BBA6-28CF-47D6-BE0F-16C172A64287}" destId="{9F2F4C67-646A-4BFF-B44C-8F5689011361}" srcOrd="0" destOrd="0" presId="urn:microsoft.com/office/officeart/2005/8/layout/vList2"/>
    <dgm:cxn modelId="{50B3AAEA-11C7-407E-A134-ECAC25D598C4}" srcId="{4E1BDADF-0392-4A04-BB93-077315924573}" destId="{C3F70716-6C1B-4A24-BBB5-7EBCBD15B24F}" srcOrd="0" destOrd="0" parTransId="{7B1376BE-76A7-4A54-9208-8DB85B9AC743}" sibTransId="{8C6E74EA-3B46-42E2-8800-BCBE4693825E}"/>
    <dgm:cxn modelId="{0F4174F6-173F-4DAE-B2F2-4266541943F8}" type="presOf" srcId="{86322D80-47AA-489D-B093-20633244414B}" destId="{AAACB472-0BF7-4CF6-B8B8-A23B622F081D}" srcOrd="0" destOrd="0" presId="urn:microsoft.com/office/officeart/2005/8/layout/vList2"/>
    <dgm:cxn modelId="{5762A94A-DF2A-461C-B1EB-78E6177E3FED}" type="presParOf" srcId="{86B72407-954C-477A-95E9-5C9E68182526}" destId="{56950943-E201-4DA3-8E09-6CA1484EA9D1}" srcOrd="0" destOrd="0" presId="urn:microsoft.com/office/officeart/2005/8/layout/vList2"/>
    <dgm:cxn modelId="{AEF51008-3B06-4F96-A5ED-AFEEC1DF67D1}" type="presParOf" srcId="{86B72407-954C-477A-95E9-5C9E68182526}" destId="{A29A1BFE-2484-4CF7-B714-09BF2127B0F6}" srcOrd="1" destOrd="0" presId="urn:microsoft.com/office/officeart/2005/8/layout/vList2"/>
    <dgm:cxn modelId="{C3020599-A936-4A5B-B582-4AD79A3CCE91}" type="presParOf" srcId="{86B72407-954C-477A-95E9-5C9E68182526}" destId="{9F2F4C67-646A-4BFF-B44C-8F5689011361}" srcOrd="2" destOrd="0" presId="urn:microsoft.com/office/officeart/2005/8/layout/vList2"/>
    <dgm:cxn modelId="{42767264-2D1C-4E4F-A634-9B973B6329B3}" type="presParOf" srcId="{86B72407-954C-477A-95E9-5C9E68182526}" destId="{AAACB472-0BF7-4CF6-B8B8-A23B622F081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941CBC-9787-419E-B079-AF976D9A6971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6B5FC26-26CD-4334-A603-2240696479AB}">
      <dgm:prSet/>
      <dgm:spPr/>
      <dgm:t>
        <a:bodyPr/>
        <a:lstStyle/>
        <a:p>
          <a:pPr rtl="0"/>
          <a:r>
            <a:rPr lang="en-US" b="0" dirty="0"/>
            <a:t>Focus points</a:t>
          </a:r>
          <a:endParaRPr lang="en-US" dirty="0"/>
        </a:p>
      </dgm:t>
    </dgm:pt>
    <dgm:pt modelId="{87BDC027-0873-405B-AA85-F6E8E6E7F290}" type="parTrans" cxnId="{079D82D0-4C89-4C04-91FD-AE0CFA075B48}">
      <dgm:prSet/>
      <dgm:spPr/>
      <dgm:t>
        <a:bodyPr/>
        <a:lstStyle/>
        <a:p>
          <a:endParaRPr lang="en-GB"/>
        </a:p>
      </dgm:t>
    </dgm:pt>
    <dgm:pt modelId="{E69016D1-D415-4C17-BB4F-321067DFF02B}" type="sibTrans" cxnId="{079D82D0-4C89-4C04-91FD-AE0CFA075B48}">
      <dgm:prSet/>
      <dgm:spPr/>
      <dgm:t>
        <a:bodyPr/>
        <a:lstStyle/>
        <a:p>
          <a:endParaRPr lang="en-GB"/>
        </a:p>
      </dgm:t>
    </dgm:pt>
    <dgm:pt modelId="{3542C968-76F9-43AE-A9D6-634A64D5AB5E}">
      <dgm:prSet/>
      <dgm:spPr/>
      <dgm:t>
        <a:bodyPr/>
        <a:lstStyle/>
        <a:p>
          <a:pPr rtl="0"/>
          <a:r>
            <a:rPr lang="en-US"/>
            <a:t>Capital</a:t>
          </a:r>
        </a:p>
      </dgm:t>
    </dgm:pt>
    <dgm:pt modelId="{9B6F6729-2E48-4FB4-B979-170D38F88425}" type="parTrans" cxnId="{C71C75F2-3EC7-477C-B5B5-0FBB3CAA4404}">
      <dgm:prSet/>
      <dgm:spPr/>
      <dgm:t>
        <a:bodyPr/>
        <a:lstStyle/>
        <a:p>
          <a:endParaRPr lang="en-GB"/>
        </a:p>
      </dgm:t>
    </dgm:pt>
    <dgm:pt modelId="{6B98CE44-0555-4ED3-9F98-5F003E87BA5D}" type="sibTrans" cxnId="{C71C75F2-3EC7-477C-B5B5-0FBB3CAA4404}">
      <dgm:prSet/>
      <dgm:spPr/>
      <dgm:t>
        <a:bodyPr/>
        <a:lstStyle/>
        <a:p>
          <a:endParaRPr lang="en-GB"/>
        </a:p>
      </dgm:t>
    </dgm:pt>
    <dgm:pt modelId="{3ABBE51C-8E05-474B-81CC-9F0DED06F219}">
      <dgm:prSet/>
      <dgm:spPr/>
      <dgm:t>
        <a:bodyPr/>
        <a:lstStyle/>
        <a:p>
          <a:pPr rtl="0"/>
          <a:r>
            <a:rPr lang="en-US"/>
            <a:t>Supervision</a:t>
          </a:r>
        </a:p>
      </dgm:t>
    </dgm:pt>
    <dgm:pt modelId="{071A60EB-BFBB-43C2-89ED-634652308758}" type="parTrans" cxnId="{0E4BE25C-1476-4292-AFB6-56462708EB56}">
      <dgm:prSet/>
      <dgm:spPr/>
      <dgm:t>
        <a:bodyPr/>
        <a:lstStyle/>
        <a:p>
          <a:endParaRPr lang="en-GB"/>
        </a:p>
      </dgm:t>
    </dgm:pt>
    <dgm:pt modelId="{53F7E082-E851-4E37-A7BB-5F462B4939FF}" type="sibTrans" cxnId="{0E4BE25C-1476-4292-AFB6-56462708EB56}">
      <dgm:prSet/>
      <dgm:spPr/>
      <dgm:t>
        <a:bodyPr/>
        <a:lstStyle/>
        <a:p>
          <a:endParaRPr lang="en-GB"/>
        </a:p>
      </dgm:t>
    </dgm:pt>
    <dgm:pt modelId="{073F984D-A2E8-4998-8AF5-EC660AF35DEA}">
      <dgm:prSet/>
      <dgm:spPr/>
      <dgm:t>
        <a:bodyPr/>
        <a:lstStyle/>
        <a:p>
          <a:pPr rtl="0"/>
          <a:r>
            <a:rPr lang="en-US"/>
            <a:t>Governance</a:t>
          </a:r>
        </a:p>
      </dgm:t>
    </dgm:pt>
    <dgm:pt modelId="{FF7D9F18-CCFF-4FA7-B7B0-8BC84950AA7D}" type="parTrans" cxnId="{BB26EF2C-28AF-4195-972D-92C9AFCFC397}">
      <dgm:prSet/>
      <dgm:spPr/>
      <dgm:t>
        <a:bodyPr/>
        <a:lstStyle/>
        <a:p>
          <a:endParaRPr lang="en-GB"/>
        </a:p>
      </dgm:t>
    </dgm:pt>
    <dgm:pt modelId="{9D58460E-E140-4335-BCA7-E4718F89DF51}" type="sibTrans" cxnId="{BB26EF2C-28AF-4195-972D-92C9AFCFC397}">
      <dgm:prSet/>
      <dgm:spPr/>
      <dgm:t>
        <a:bodyPr/>
        <a:lstStyle/>
        <a:p>
          <a:endParaRPr lang="en-GB"/>
        </a:p>
      </dgm:t>
    </dgm:pt>
    <dgm:pt modelId="{1CCBB8A5-1A4A-435A-BCF3-1974663BBE6F}">
      <dgm:prSet/>
      <dgm:spPr/>
      <dgm:t>
        <a:bodyPr/>
        <a:lstStyle/>
        <a:p>
          <a:pPr rtl="0"/>
          <a:r>
            <a:rPr lang="en-US"/>
            <a:t>Liquidity</a:t>
          </a:r>
        </a:p>
      </dgm:t>
    </dgm:pt>
    <dgm:pt modelId="{FEE5325F-8979-4ACA-9D4F-0EBAAF1A59BA}" type="parTrans" cxnId="{2C8FD669-B785-4C1A-BDD1-550978669BC6}">
      <dgm:prSet/>
      <dgm:spPr/>
      <dgm:t>
        <a:bodyPr/>
        <a:lstStyle/>
        <a:p>
          <a:endParaRPr lang="en-GB"/>
        </a:p>
      </dgm:t>
    </dgm:pt>
    <dgm:pt modelId="{23080F94-9020-42D0-81DB-DB7F3B7358C7}" type="sibTrans" cxnId="{2C8FD669-B785-4C1A-BDD1-550978669BC6}">
      <dgm:prSet/>
      <dgm:spPr/>
      <dgm:t>
        <a:bodyPr/>
        <a:lstStyle/>
        <a:p>
          <a:endParaRPr lang="en-GB"/>
        </a:p>
      </dgm:t>
    </dgm:pt>
    <dgm:pt modelId="{B78790BB-E697-4828-A3C5-B12C5E910E5B}">
      <dgm:prSet/>
      <dgm:spPr/>
      <dgm:t>
        <a:bodyPr/>
        <a:lstStyle/>
        <a:p>
          <a:pPr rtl="0"/>
          <a:r>
            <a:rPr lang="en-US"/>
            <a:t>Systemic risk</a:t>
          </a:r>
        </a:p>
      </dgm:t>
    </dgm:pt>
    <dgm:pt modelId="{9A3558A5-E508-4651-B680-73B878CD3025}" type="parTrans" cxnId="{6D57F67C-3C5C-404B-9A59-F0C710E77F6C}">
      <dgm:prSet/>
      <dgm:spPr/>
      <dgm:t>
        <a:bodyPr/>
        <a:lstStyle/>
        <a:p>
          <a:endParaRPr lang="en-GB"/>
        </a:p>
      </dgm:t>
    </dgm:pt>
    <dgm:pt modelId="{5F63685C-C851-444A-B7FE-66B0A185CE3F}" type="sibTrans" cxnId="{6D57F67C-3C5C-404B-9A59-F0C710E77F6C}">
      <dgm:prSet/>
      <dgm:spPr/>
      <dgm:t>
        <a:bodyPr/>
        <a:lstStyle/>
        <a:p>
          <a:endParaRPr lang="en-GB"/>
        </a:p>
      </dgm:t>
    </dgm:pt>
    <dgm:pt modelId="{CC29C40E-86A9-40A7-ADDE-187A9EF866DE}">
      <dgm:prSet/>
      <dgm:spPr/>
      <dgm:t>
        <a:bodyPr/>
        <a:lstStyle/>
        <a:p>
          <a:pPr rtl="0"/>
          <a:r>
            <a:rPr lang="en-US" dirty="0"/>
            <a:t>Culture and Conduct</a:t>
          </a:r>
        </a:p>
      </dgm:t>
    </dgm:pt>
    <dgm:pt modelId="{E4DF22E6-F4DA-4675-B64E-6C4174BE0FCC}" type="parTrans" cxnId="{4351C5F0-4865-4D7B-ADBF-2FA85C7A45A7}">
      <dgm:prSet/>
      <dgm:spPr/>
      <dgm:t>
        <a:bodyPr/>
        <a:lstStyle/>
        <a:p>
          <a:endParaRPr lang="en-GB"/>
        </a:p>
      </dgm:t>
    </dgm:pt>
    <dgm:pt modelId="{346888DF-2288-4A7A-8AD4-D3B9107AEECB}" type="sibTrans" cxnId="{4351C5F0-4865-4D7B-ADBF-2FA85C7A45A7}">
      <dgm:prSet/>
      <dgm:spPr/>
      <dgm:t>
        <a:bodyPr/>
        <a:lstStyle/>
        <a:p>
          <a:endParaRPr lang="en-GB"/>
        </a:p>
      </dgm:t>
    </dgm:pt>
    <dgm:pt modelId="{7854E379-03C8-4A4B-82BE-7296E6AEE264}" type="pres">
      <dgm:prSet presAssocID="{61941CBC-9787-419E-B079-AF976D9A697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F6456CF-C951-4AD3-9A0F-4871B2D65D71}" type="pres">
      <dgm:prSet presAssocID="{26B5FC26-26CD-4334-A603-2240696479AB}" presName="centerShape" presStyleLbl="node0" presStyleIdx="0" presStyleCnt="1"/>
      <dgm:spPr/>
    </dgm:pt>
    <dgm:pt modelId="{1B994539-C091-4286-BFBB-5FE3C027AFCA}" type="pres">
      <dgm:prSet presAssocID="{9B6F6729-2E48-4FB4-B979-170D38F88425}" presName="parTrans" presStyleLbl="sibTrans2D1" presStyleIdx="0" presStyleCnt="6"/>
      <dgm:spPr/>
    </dgm:pt>
    <dgm:pt modelId="{C7ED2160-0EB5-4619-A324-437583C6F567}" type="pres">
      <dgm:prSet presAssocID="{9B6F6729-2E48-4FB4-B979-170D38F88425}" presName="connectorText" presStyleLbl="sibTrans2D1" presStyleIdx="0" presStyleCnt="6"/>
      <dgm:spPr/>
    </dgm:pt>
    <dgm:pt modelId="{38A8E0A6-AC2E-4D7F-96EC-6B0F9657B909}" type="pres">
      <dgm:prSet presAssocID="{3542C968-76F9-43AE-A9D6-634A64D5AB5E}" presName="node" presStyleLbl="node1" presStyleIdx="0" presStyleCnt="6">
        <dgm:presLayoutVars>
          <dgm:bulletEnabled val="1"/>
        </dgm:presLayoutVars>
      </dgm:prSet>
      <dgm:spPr/>
    </dgm:pt>
    <dgm:pt modelId="{C91894C0-9653-43BF-B420-9F1969E21839}" type="pres">
      <dgm:prSet presAssocID="{071A60EB-BFBB-43C2-89ED-634652308758}" presName="parTrans" presStyleLbl="sibTrans2D1" presStyleIdx="1" presStyleCnt="6"/>
      <dgm:spPr/>
    </dgm:pt>
    <dgm:pt modelId="{3E73C39D-6AAA-4666-BDCF-998C1DE7C98B}" type="pres">
      <dgm:prSet presAssocID="{071A60EB-BFBB-43C2-89ED-634652308758}" presName="connectorText" presStyleLbl="sibTrans2D1" presStyleIdx="1" presStyleCnt="6"/>
      <dgm:spPr/>
    </dgm:pt>
    <dgm:pt modelId="{1DDD56DF-196D-46FC-948F-BFF6E84731F4}" type="pres">
      <dgm:prSet presAssocID="{3ABBE51C-8E05-474B-81CC-9F0DED06F219}" presName="node" presStyleLbl="node1" presStyleIdx="1" presStyleCnt="6">
        <dgm:presLayoutVars>
          <dgm:bulletEnabled val="1"/>
        </dgm:presLayoutVars>
      </dgm:prSet>
      <dgm:spPr/>
    </dgm:pt>
    <dgm:pt modelId="{DF210A97-550E-4E7B-A64D-1F68008CE022}" type="pres">
      <dgm:prSet presAssocID="{FF7D9F18-CCFF-4FA7-B7B0-8BC84950AA7D}" presName="parTrans" presStyleLbl="sibTrans2D1" presStyleIdx="2" presStyleCnt="6"/>
      <dgm:spPr/>
    </dgm:pt>
    <dgm:pt modelId="{2EFCF512-801F-484E-B084-0B7B6D3BEAC6}" type="pres">
      <dgm:prSet presAssocID="{FF7D9F18-CCFF-4FA7-B7B0-8BC84950AA7D}" presName="connectorText" presStyleLbl="sibTrans2D1" presStyleIdx="2" presStyleCnt="6"/>
      <dgm:spPr/>
    </dgm:pt>
    <dgm:pt modelId="{9C40CB82-4F8C-4614-A4CA-8E47CB8502E9}" type="pres">
      <dgm:prSet presAssocID="{073F984D-A2E8-4998-8AF5-EC660AF35DEA}" presName="node" presStyleLbl="node1" presStyleIdx="2" presStyleCnt="6">
        <dgm:presLayoutVars>
          <dgm:bulletEnabled val="1"/>
        </dgm:presLayoutVars>
      </dgm:prSet>
      <dgm:spPr/>
    </dgm:pt>
    <dgm:pt modelId="{56E17D11-3439-4C35-9A20-2DDBE9B7DAA4}" type="pres">
      <dgm:prSet presAssocID="{FEE5325F-8979-4ACA-9D4F-0EBAAF1A59BA}" presName="parTrans" presStyleLbl="sibTrans2D1" presStyleIdx="3" presStyleCnt="6"/>
      <dgm:spPr/>
    </dgm:pt>
    <dgm:pt modelId="{24800F5D-F831-4866-A406-509E64C58FAF}" type="pres">
      <dgm:prSet presAssocID="{FEE5325F-8979-4ACA-9D4F-0EBAAF1A59BA}" presName="connectorText" presStyleLbl="sibTrans2D1" presStyleIdx="3" presStyleCnt="6"/>
      <dgm:spPr/>
    </dgm:pt>
    <dgm:pt modelId="{8F2B040A-A4FF-45C5-AA6C-6BBF2BA5423A}" type="pres">
      <dgm:prSet presAssocID="{1CCBB8A5-1A4A-435A-BCF3-1974663BBE6F}" presName="node" presStyleLbl="node1" presStyleIdx="3" presStyleCnt="6">
        <dgm:presLayoutVars>
          <dgm:bulletEnabled val="1"/>
        </dgm:presLayoutVars>
      </dgm:prSet>
      <dgm:spPr/>
    </dgm:pt>
    <dgm:pt modelId="{73A3BCF9-1DA0-4C68-BF4A-BC580820817D}" type="pres">
      <dgm:prSet presAssocID="{9A3558A5-E508-4651-B680-73B878CD3025}" presName="parTrans" presStyleLbl="sibTrans2D1" presStyleIdx="4" presStyleCnt="6"/>
      <dgm:spPr/>
    </dgm:pt>
    <dgm:pt modelId="{7811AC25-7049-45E6-8E94-E3750CA267E3}" type="pres">
      <dgm:prSet presAssocID="{9A3558A5-E508-4651-B680-73B878CD3025}" presName="connectorText" presStyleLbl="sibTrans2D1" presStyleIdx="4" presStyleCnt="6"/>
      <dgm:spPr/>
    </dgm:pt>
    <dgm:pt modelId="{64D7D8C0-1C0C-482C-8782-D7616246D396}" type="pres">
      <dgm:prSet presAssocID="{B78790BB-E697-4828-A3C5-B12C5E910E5B}" presName="node" presStyleLbl="node1" presStyleIdx="4" presStyleCnt="6">
        <dgm:presLayoutVars>
          <dgm:bulletEnabled val="1"/>
        </dgm:presLayoutVars>
      </dgm:prSet>
      <dgm:spPr/>
    </dgm:pt>
    <dgm:pt modelId="{827A447F-0B07-4FF7-98CB-8C3F00452F7E}" type="pres">
      <dgm:prSet presAssocID="{E4DF22E6-F4DA-4675-B64E-6C4174BE0FCC}" presName="parTrans" presStyleLbl="sibTrans2D1" presStyleIdx="5" presStyleCnt="6"/>
      <dgm:spPr/>
    </dgm:pt>
    <dgm:pt modelId="{7BDDD255-CFF9-4354-BDB7-D9C892490CF5}" type="pres">
      <dgm:prSet presAssocID="{E4DF22E6-F4DA-4675-B64E-6C4174BE0FCC}" presName="connectorText" presStyleLbl="sibTrans2D1" presStyleIdx="5" presStyleCnt="6"/>
      <dgm:spPr/>
    </dgm:pt>
    <dgm:pt modelId="{46B9A99A-2CC5-4DC5-8C78-3DA43CFCF9FA}" type="pres">
      <dgm:prSet presAssocID="{CC29C40E-86A9-40A7-ADDE-187A9EF866DE}" presName="node" presStyleLbl="node1" presStyleIdx="5" presStyleCnt="6">
        <dgm:presLayoutVars>
          <dgm:bulletEnabled val="1"/>
        </dgm:presLayoutVars>
      </dgm:prSet>
      <dgm:spPr/>
    </dgm:pt>
  </dgm:ptLst>
  <dgm:cxnLst>
    <dgm:cxn modelId="{00DA2F08-2DB5-4A94-8C9C-E43FE9D9916C}" type="presOf" srcId="{9A3558A5-E508-4651-B680-73B878CD3025}" destId="{7811AC25-7049-45E6-8E94-E3750CA267E3}" srcOrd="1" destOrd="0" presId="urn:microsoft.com/office/officeart/2005/8/layout/radial5"/>
    <dgm:cxn modelId="{9C246211-CC54-4083-93C4-25B796F2272B}" type="presOf" srcId="{CC29C40E-86A9-40A7-ADDE-187A9EF866DE}" destId="{46B9A99A-2CC5-4DC5-8C78-3DA43CFCF9FA}" srcOrd="0" destOrd="0" presId="urn:microsoft.com/office/officeart/2005/8/layout/radial5"/>
    <dgm:cxn modelId="{7AA9D01A-3D84-4D5B-A414-3FF481080399}" type="presOf" srcId="{071A60EB-BFBB-43C2-89ED-634652308758}" destId="{C91894C0-9653-43BF-B420-9F1969E21839}" srcOrd="0" destOrd="0" presId="urn:microsoft.com/office/officeart/2005/8/layout/radial5"/>
    <dgm:cxn modelId="{01C9CD25-7F40-436E-A139-94DA8E8FFE03}" type="presOf" srcId="{FF7D9F18-CCFF-4FA7-B7B0-8BC84950AA7D}" destId="{2EFCF512-801F-484E-B084-0B7B6D3BEAC6}" srcOrd="1" destOrd="0" presId="urn:microsoft.com/office/officeart/2005/8/layout/radial5"/>
    <dgm:cxn modelId="{BB26EF2C-28AF-4195-972D-92C9AFCFC397}" srcId="{26B5FC26-26CD-4334-A603-2240696479AB}" destId="{073F984D-A2E8-4998-8AF5-EC660AF35DEA}" srcOrd="2" destOrd="0" parTransId="{FF7D9F18-CCFF-4FA7-B7B0-8BC84950AA7D}" sibTransId="{9D58460E-E140-4335-BCA7-E4718F89DF51}"/>
    <dgm:cxn modelId="{CEA5E62E-8207-47D1-9B86-C24FD58A88A5}" type="presOf" srcId="{FEE5325F-8979-4ACA-9D4F-0EBAAF1A59BA}" destId="{56E17D11-3439-4C35-9A20-2DDBE9B7DAA4}" srcOrd="0" destOrd="0" presId="urn:microsoft.com/office/officeart/2005/8/layout/radial5"/>
    <dgm:cxn modelId="{0E4BE25C-1476-4292-AFB6-56462708EB56}" srcId="{26B5FC26-26CD-4334-A603-2240696479AB}" destId="{3ABBE51C-8E05-474B-81CC-9F0DED06F219}" srcOrd="1" destOrd="0" parTransId="{071A60EB-BFBB-43C2-89ED-634652308758}" sibTransId="{53F7E082-E851-4E37-A7BB-5F462B4939FF}"/>
    <dgm:cxn modelId="{ACE91361-1262-4D68-8A8B-46AB43DE6169}" type="presOf" srcId="{073F984D-A2E8-4998-8AF5-EC660AF35DEA}" destId="{9C40CB82-4F8C-4614-A4CA-8E47CB8502E9}" srcOrd="0" destOrd="0" presId="urn:microsoft.com/office/officeart/2005/8/layout/radial5"/>
    <dgm:cxn modelId="{2C8FD669-B785-4C1A-BDD1-550978669BC6}" srcId="{26B5FC26-26CD-4334-A603-2240696479AB}" destId="{1CCBB8A5-1A4A-435A-BCF3-1974663BBE6F}" srcOrd="3" destOrd="0" parTransId="{FEE5325F-8979-4ACA-9D4F-0EBAAF1A59BA}" sibTransId="{23080F94-9020-42D0-81DB-DB7F3B7358C7}"/>
    <dgm:cxn modelId="{53308651-9113-4A8C-8C45-E2444A6729DA}" type="presOf" srcId="{3ABBE51C-8E05-474B-81CC-9F0DED06F219}" destId="{1DDD56DF-196D-46FC-948F-BFF6E84731F4}" srcOrd="0" destOrd="0" presId="urn:microsoft.com/office/officeart/2005/8/layout/radial5"/>
    <dgm:cxn modelId="{DA48A673-B5AE-47BB-9D01-BDD7866CBD34}" type="presOf" srcId="{9B6F6729-2E48-4FB4-B979-170D38F88425}" destId="{1B994539-C091-4286-BFBB-5FE3C027AFCA}" srcOrd="0" destOrd="0" presId="urn:microsoft.com/office/officeart/2005/8/layout/radial5"/>
    <dgm:cxn modelId="{62B75A5A-596C-4D66-BE92-2F1DF5F8198E}" type="presOf" srcId="{9B6F6729-2E48-4FB4-B979-170D38F88425}" destId="{C7ED2160-0EB5-4619-A324-437583C6F567}" srcOrd="1" destOrd="0" presId="urn:microsoft.com/office/officeart/2005/8/layout/radial5"/>
    <dgm:cxn modelId="{6D57F67C-3C5C-404B-9A59-F0C710E77F6C}" srcId="{26B5FC26-26CD-4334-A603-2240696479AB}" destId="{B78790BB-E697-4828-A3C5-B12C5E910E5B}" srcOrd="4" destOrd="0" parTransId="{9A3558A5-E508-4651-B680-73B878CD3025}" sibTransId="{5F63685C-C851-444A-B7FE-66B0A185CE3F}"/>
    <dgm:cxn modelId="{2E5CD184-6332-4274-BFE3-177D4F8AA582}" type="presOf" srcId="{1CCBB8A5-1A4A-435A-BCF3-1974663BBE6F}" destId="{8F2B040A-A4FF-45C5-AA6C-6BBF2BA5423A}" srcOrd="0" destOrd="0" presId="urn:microsoft.com/office/officeart/2005/8/layout/radial5"/>
    <dgm:cxn modelId="{50E6E593-A95B-461D-BE56-1F53065D1ED3}" type="presOf" srcId="{071A60EB-BFBB-43C2-89ED-634652308758}" destId="{3E73C39D-6AAA-4666-BDCF-998C1DE7C98B}" srcOrd="1" destOrd="0" presId="urn:microsoft.com/office/officeart/2005/8/layout/radial5"/>
    <dgm:cxn modelId="{87FD92A0-B8AC-461A-9CD7-3E3F4A104726}" type="presOf" srcId="{9A3558A5-E508-4651-B680-73B878CD3025}" destId="{73A3BCF9-1DA0-4C68-BF4A-BC580820817D}" srcOrd="0" destOrd="0" presId="urn:microsoft.com/office/officeart/2005/8/layout/radial5"/>
    <dgm:cxn modelId="{D5DC9CA3-D72A-49C7-B3EA-36C3BEFAEB20}" type="presOf" srcId="{3542C968-76F9-43AE-A9D6-634A64D5AB5E}" destId="{38A8E0A6-AC2E-4D7F-96EC-6B0F9657B909}" srcOrd="0" destOrd="0" presId="urn:microsoft.com/office/officeart/2005/8/layout/radial5"/>
    <dgm:cxn modelId="{C3BB74AE-E77B-421E-8817-674C3AA00B74}" type="presOf" srcId="{61941CBC-9787-419E-B079-AF976D9A6971}" destId="{7854E379-03C8-4A4B-82BE-7296E6AEE264}" srcOrd="0" destOrd="0" presId="urn:microsoft.com/office/officeart/2005/8/layout/radial5"/>
    <dgm:cxn modelId="{D560D1B5-B0F8-462D-8333-B431382CD111}" type="presOf" srcId="{FF7D9F18-CCFF-4FA7-B7B0-8BC84950AA7D}" destId="{DF210A97-550E-4E7B-A64D-1F68008CE022}" srcOrd="0" destOrd="0" presId="urn:microsoft.com/office/officeart/2005/8/layout/radial5"/>
    <dgm:cxn modelId="{079D82D0-4C89-4C04-91FD-AE0CFA075B48}" srcId="{61941CBC-9787-419E-B079-AF976D9A6971}" destId="{26B5FC26-26CD-4334-A603-2240696479AB}" srcOrd="0" destOrd="0" parTransId="{87BDC027-0873-405B-AA85-F6E8E6E7F290}" sibTransId="{E69016D1-D415-4C17-BB4F-321067DFF02B}"/>
    <dgm:cxn modelId="{A6B7DCD0-3D87-488E-B6D7-A2DC6C203756}" type="presOf" srcId="{E4DF22E6-F4DA-4675-B64E-6C4174BE0FCC}" destId="{827A447F-0B07-4FF7-98CB-8C3F00452F7E}" srcOrd="0" destOrd="0" presId="urn:microsoft.com/office/officeart/2005/8/layout/radial5"/>
    <dgm:cxn modelId="{1101CAD3-255E-4F59-A6AE-4293194E7DA0}" type="presOf" srcId="{FEE5325F-8979-4ACA-9D4F-0EBAAF1A59BA}" destId="{24800F5D-F831-4866-A406-509E64C58FAF}" srcOrd="1" destOrd="0" presId="urn:microsoft.com/office/officeart/2005/8/layout/radial5"/>
    <dgm:cxn modelId="{5B653BD7-2347-4680-93BD-D47B0BD6A7D2}" type="presOf" srcId="{E4DF22E6-F4DA-4675-B64E-6C4174BE0FCC}" destId="{7BDDD255-CFF9-4354-BDB7-D9C892490CF5}" srcOrd="1" destOrd="0" presId="urn:microsoft.com/office/officeart/2005/8/layout/radial5"/>
    <dgm:cxn modelId="{240240E9-5A81-4E03-9D8A-30F98D9C4B60}" type="presOf" srcId="{B78790BB-E697-4828-A3C5-B12C5E910E5B}" destId="{64D7D8C0-1C0C-482C-8782-D7616246D396}" srcOrd="0" destOrd="0" presId="urn:microsoft.com/office/officeart/2005/8/layout/radial5"/>
    <dgm:cxn modelId="{4351C5F0-4865-4D7B-ADBF-2FA85C7A45A7}" srcId="{26B5FC26-26CD-4334-A603-2240696479AB}" destId="{CC29C40E-86A9-40A7-ADDE-187A9EF866DE}" srcOrd="5" destOrd="0" parTransId="{E4DF22E6-F4DA-4675-B64E-6C4174BE0FCC}" sibTransId="{346888DF-2288-4A7A-8AD4-D3B9107AEECB}"/>
    <dgm:cxn modelId="{C71C75F2-3EC7-477C-B5B5-0FBB3CAA4404}" srcId="{26B5FC26-26CD-4334-A603-2240696479AB}" destId="{3542C968-76F9-43AE-A9D6-634A64D5AB5E}" srcOrd="0" destOrd="0" parTransId="{9B6F6729-2E48-4FB4-B979-170D38F88425}" sibTransId="{6B98CE44-0555-4ED3-9F98-5F003E87BA5D}"/>
    <dgm:cxn modelId="{851CFFF8-4D1A-4213-B631-4A2B2AECB8C3}" type="presOf" srcId="{26B5FC26-26CD-4334-A603-2240696479AB}" destId="{CF6456CF-C951-4AD3-9A0F-4871B2D65D71}" srcOrd="0" destOrd="0" presId="urn:microsoft.com/office/officeart/2005/8/layout/radial5"/>
    <dgm:cxn modelId="{D804C1B8-5FE0-4661-A251-81967E6A90AA}" type="presParOf" srcId="{7854E379-03C8-4A4B-82BE-7296E6AEE264}" destId="{CF6456CF-C951-4AD3-9A0F-4871B2D65D71}" srcOrd="0" destOrd="0" presId="urn:microsoft.com/office/officeart/2005/8/layout/radial5"/>
    <dgm:cxn modelId="{99976DD1-AB76-447D-84FC-A0C34AB21199}" type="presParOf" srcId="{7854E379-03C8-4A4B-82BE-7296E6AEE264}" destId="{1B994539-C091-4286-BFBB-5FE3C027AFCA}" srcOrd="1" destOrd="0" presId="urn:microsoft.com/office/officeart/2005/8/layout/radial5"/>
    <dgm:cxn modelId="{DF342F8C-B393-486B-BD2E-EAC66FD0C185}" type="presParOf" srcId="{1B994539-C091-4286-BFBB-5FE3C027AFCA}" destId="{C7ED2160-0EB5-4619-A324-437583C6F567}" srcOrd="0" destOrd="0" presId="urn:microsoft.com/office/officeart/2005/8/layout/radial5"/>
    <dgm:cxn modelId="{320369E9-6830-40F0-B4BE-281478AA1D01}" type="presParOf" srcId="{7854E379-03C8-4A4B-82BE-7296E6AEE264}" destId="{38A8E0A6-AC2E-4D7F-96EC-6B0F9657B909}" srcOrd="2" destOrd="0" presId="urn:microsoft.com/office/officeart/2005/8/layout/radial5"/>
    <dgm:cxn modelId="{367F139B-2214-4EE5-B6A8-42670C4FCBD8}" type="presParOf" srcId="{7854E379-03C8-4A4B-82BE-7296E6AEE264}" destId="{C91894C0-9653-43BF-B420-9F1969E21839}" srcOrd="3" destOrd="0" presId="urn:microsoft.com/office/officeart/2005/8/layout/radial5"/>
    <dgm:cxn modelId="{A775954F-FB75-4BCE-8783-729B2E20BE8E}" type="presParOf" srcId="{C91894C0-9653-43BF-B420-9F1969E21839}" destId="{3E73C39D-6AAA-4666-BDCF-998C1DE7C98B}" srcOrd="0" destOrd="0" presId="urn:microsoft.com/office/officeart/2005/8/layout/radial5"/>
    <dgm:cxn modelId="{B6D4C87A-77E3-4977-82D9-AB4FEE7B718A}" type="presParOf" srcId="{7854E379-03C8-4A4B-82BE-7296E6AEE264}" destId="{1DDD56DF-196D-46FC-948F-BFF6E84731F4}" srcOrd="4" destOrd="0" presId="urn:microsoft.com/office/officeart/2005/8/layout/radial5"/>
    <dgm:cxn modelId="{8A23A1C9-1D20-48D5-87FB-2B17375BEBD2}" type="presParOf" srcId="{7854E379-03C8-4A4B-82BE-7296E6AEE264}" destId="{DF210A97-550E-4E7B-A64D-1F68008CE022}" srcOrd="5" destOrd="0" presId="urn:microsoft.com/office/officeart/2005/8/layout/radial5"/>
    <dgm:cxn modelId="{2BCCAB71-B150-4C8A-B1BA-47712C003F41}" type="presParOf" srcId="{DF210A97-550E-4E7B-A64D-1F68008CE022}" destId="{2EFCF512-801F-484E-B084-0B7B6D3BEAC6}" srcOrd="0" destOrd="0" presId="urn:microsoft.com/office/officeart/2005/8/layout/radial5"/>
    <dgm:cxn modelId="{0FB7CB96-3F35-42EE-AC58-78FF801A476A}" type="presParOf" srcId="{7854E379-03C8-4A4B-82BE-7296E6AEE264}" destId="{9C40CB82-4F8C-4614-A4CA-8E47CB8502E9}" srcOrd="6" destOrd="0" presId="urn:microsoft.com/office/officeart/2005/8/layout/radial5"/>
    <dgm:cxn modelId="{11671278-8B36-4E24-B8EA-241590574AE7}" type="presParOf" srcId="{7854E379-03C8-4A4B-82BE-7296E6AEE264}" destId="{56E17D11-3439-4C35-9A20-2DDBE9B7DAA4}" srcOrd="7" destOrd="0" presId="urn:microsoft.com/office/officeart/2005/8/layout/radial5"/>
    <dgm:cxn modelId="{C75855A9-2297-4259-A9F1-6F58B4C52389}" type="presParOf" srcId="{56E17D11-3439-4C35-9A20-2DDBE9B7DAA4}" destId="{24800F5D-F831-4866-A406-509E64C58FAF}" srcOrd="0" destOrd="0" presId="urn:microsoft.com/office/officeart/2005/8/layout/radial5"/>
    <dgm:cxn modelId="{2A44A36E-CE58-4CF8-BC9C-49F7C049B138}" type="presParOf" srcId="{7854E379-03C8-4A4B-82BE-7296E6AEE264}" destId="{8F2B040A-A4FF-45C5-AA6C-6BBF2BA5423A}" srcOrd="8" destOrd="0" presId="urn:microsoft.com/office/officeart/2005/8/layout/radial5"/>
    <dgm:cxn modelId="{462142A8-F0B9-4F4C-A106-6702078A1017}" type="presParOf" srcId="{7854E379-03C8-4A4B-82BE-7296E6AEE264}" destId="{73A3BCF9-1DA0-4C68-BF4A-BC580820817D}" srcOrd="9" destOrd="0" presId="urn:microsoft.com/office/officeart/2005/8/layout/radial5"/>
    <dgm:cxn modelId="{31D40E7A-8850-4872-9B13-571A82C425C5}" type="presParOf" srcId="{73A3BCF9-1DA0-4C68-BF4A-BC580820817D}" destId="{7811AC25-7049-45E6-8E94-E3750CA267E3}" srcOrd="0" destOrd="0" presId="urn:microsoft.com/office/officeart/2005/8/layout/radial5"/>
    <dgm:cxn modelId="{43D6A45A-00D4-4D61-B5ED-595ED24E24FB}" type="presParOf" srcId="{7854E379-03C8-4A4B-82BE-7296E6AEE264}" destId="{64D7D8C0-1C0C-482C-8782-D7616246D396}" srcOrd="10" destOrd="0" presId="urn:microsoft.com/office/officeart/2005/8/layout/radial5"/>
    <dgm:cxn modelId="{D20A3952-D1B5-49E5-B8FE-C13725AE0C56}" type="presParOf" srcId="{7854E379-03C8-4A4B-82BE-7296E6AEE264}" destId="{827A447F-0B07-4FF7-98CB-8C3F00452F7E}" srcOrd="11" destOrd="0" presId="urn:microsoft.com/office/officeart/2005/8/layout/radial5"/>
    <dgm:cxn modelId="{5B8DDF45-2B1D-4EFE-AEC3-8C311C4286CC}" type="presParOf" srcId="{827A447F-0B07-4FF7-98CB-8C3F00452F7E}" destId="{7BDDD255-CFF9-4354-BDB7-D9C892490CF5}" srcOrd="0" destOrd="0" presId="urn:microsoft.com/office/officeart/2005/8/layout/radial5"/>
    <dgm:cxn modelId="{E0471C2F-1BC1-4874-A65A-0CDE0858A16E}" type="presParOf" srcId="{7854E379-03C8-4A4B-82BE-7296E6AEE264}" destId="{46B9A99A-2CC5-4DC5-8C78-3DA43CFCF9FA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FCC2C5-F122-4382-A934-A8312B29B96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F9FE2A1-147D-4791-AD40-09F3F076EDDC}">
      <dgm:prSet/>
      <dgm:spPr/>
      <dgm:t>
        <a:bodyPr/>
        <a:lstStyle/>
        <a:p>
          <a:pPr rtl="0"/>
          <a:r>
            <a:rPr lang="en-GB" b="0" dirty="0"/>
            <a:t>Expected Exposure (EE)</a:t>
          </a:r>
          <a:endParaRPr lang="en-US" b="0" dirty="0"/>
        </a:p>
      </dgm:t>
    </dgm:pt>
    <dgm:pt modelId="{9BFA0944-9208-46C1-BAD0-5E042ED72874}" type="parTrans" cxnId="{F30EE9FF-A4B9-49D3-81E0-A882E9B3D56E}">
      <dgm:prSet/>
      <dgm:spPr/>
      <dgm:t>
        <a:bodyPr/>
        <a:lstStyle/>
        <a:p>
          <a:endParaRPr lang="en-GB"/>
        </a:p>
      </dgm:t>
    </dgm:pt>
    <dgm:pt modelId="{7315544F-D04C-4B80-8E21-34D4E67BC2EC}" type="sibTrans" cxnId="{F30EE9FF-A4B9-49D3-81E0-A882E9B3D56E}">
      <dgm:prSet/>
      <dgm:spPr/>
      <dgm:t>
        <a:bodyPr/>
        <a:lstStyle/>
        <a:p>
          <a:endParaRPr lang="en-GB"/>
        </a:p>
      </dgm:t>
    </dgm:pt>
    <dgm:pt modelId="{0B1EEB7E-7578-43A8-BF17-DBA3ABE9F128}">
      <dgm:prSet/>
      <dgm:spPr/>
      <dgm:t>
        <a:bodyPr/>
        <a:lstStyle/>
        <a:p>
          <a:pPr rtl="0"/>
          <a:r>
            <a:rPr lang="en-GB" dirty="0"/>
            <a:t>The amount of money that the counterparty owes UBS at the time of default event</a:t>
          </a:r>
          <a:endParaRPr lang="en-US" dirty="0"/>
        </a:p>
      </dgm:t>
    </dgm:pt>
    <dgm:pt modelId="{11E40B10-02BE-4A9B-B03C-D3A54EE3DFF8}" type="parTrans" cxnId="{BBEE2F57-C176-46DE-B68D-58E36F5F0202}">
      <dgm:prSet/>
      <dgm:spPr/>
      <dgm:t>
        <a:bodyPr/>
        <a:lstStyle/>
        <a:p>
          <a:endParaRPr lang="en-GB"/>
        </a:p>
      </dgm:t>
    </dgm:pt>
    <dgm:pt modelId="{74F2A83D-EEA5-4F6F-8C0B-84CB176A00B6}" type="sibTrans" cxnId="{BBEE2F57-C176-46DE-B68D-58E36F5F0202}">
      <dgm:prSet/>
      <dgm:spPr/>
      <dgm:t>
        <a:bodyPr/>
        <a:lstStyle/>
        <a:p>
          <a:endParaRPr lang="en-GB"/>
        </a:p>
      </dgm:t>
    </dgm:pt>
    <dgm:pt modelId="{0D680143-425D-440D-BDBD-337A0DAA222B}">
      <dgm:prSet/>
      <dgm:spPr/>
      <dgm:t>
        <a:bodyPr/>
        <a:lstStyle/>
        <a:p>
          <a:pPr rtl="0"/>
          <a:r>
            <a:rPr lang="en-GB" dirty="0"/>
            <a:t>In case of traded derivatives it requires the usage of underlying market risk factor models.</a:t>
          </a:r>
          <a:endParaRPr lang="en-US" dirty="0"/>
        </a:p>
      </dgm:t>
    </dgm:pt>
    <dgm:pt modelId="{C8E615DA-F23E-4727-9851-9B87F8B6616D}" type="parTrans" cxnId="{CA1DD9D8-2F69-49A0-8B8E-DE4F9DAAFC65}">
      <dgm:prSet/>
      <dgm:spPr/>
      <dgm:t>
        <a:bodyPr/>
        <a:lstStyle/>
        <a:p>
          <a:endParaRPr lang="en-GB"/>
        </a:p>
      </dgm:t>
    </dgm:pt>
    <dgm:pt modelId="{F089D280-9FAC-420B-A308-13B24974D67F}" type="sibTrans" cxnId="{CA1DD9D8-2F69-49A0-8B8E-DE4F9DAAFC65}">
      <dgm:prSet/>
      <dgm:spPr/>
      <dgm:t>
        <a:bodyPr/>
        <a:lstStyle/>
        <a:p>
          <a:endParaRPr lang="en-GB"/>
        </a:p>
      </dgm:t>
    </dgm:pt>
    <dgm:pt modelId="{1DADF2EC-E243-4CB3-A6F6-6B302B101AC4}">
      <dgm:prSet/>
      <dgm:spPr/>
      <dgm:t>
        <a:bodyPr/>
        <a:lstStyle/>
        <a:p>
          <a:pPr rtl="0"/>
          <a:r>
            <a:rPr lang="en-GB" dirty="0"/>
            <a:t>The most popular approach is simulation of market risk factor using Monte Carlo technique</a:t>
          </a:r>
          <a:endParaRPr lang="en-US" dirty="0"/>
        </a:p>
      </dgm:t>
    </dgm:pt>
    <dgm:pt modelId="{F44F0121-0044-416C-AF5D-4973D8C88742}" type="parTrans" cxnId="{5EA49EC8-7447-473B-9B0E-3B344F9219F4}">
      <dgm:prSet/>
      <dgm:spPr/>
      <dgm:t>
        <a:bodyPr/>
        <a:lstStyle/>
        <a:p>
          <a:endParaRPr lang="en-GB"/>
        </a:p>
      </dgm:t>
    </dgm:pt>
    <dgm:pt modelId="{B9C43B00-F2CB-4F1E-A9B4-0DB5C0D4E471}" type="sibTrans" cxnId="{5EA49EC8-7447-473B-9B0E-3B344F9219F4}">
      <dgm:prSet/>
      <dgm:spPr/>
      <dgm:t>
        <a:bodyPr/>
        <a:lstStyle/>
        <a:p>
          <a:endParaRPr lang="en-GB"/>
        </a:p>
      </dgm:t>
    </dgm:pt>
    <dgm:pt modelId="{66D60768-D256-4E65-8BD4-F506E7A82431}">
      <dgm:prSet/>
      <dgm:spPr/>
      <dgm:t>
        <a:bodyPr/>
        <a:lstStyle/>
        <a:p>
          <a:pPr rtl="0"/>
          <a:r>
            <a:rPr lang="en-GB" dirty="0"/>
            <a:t>For </a:t>
          </a:r>
          <a:r>
            <a:rPr lang="pl-PL" dirty="0"/>
            <a:t>simple products under </a:t>
          </a:r>
          <a:r>
            <a:rPr lang="en-GB" dirty="0"/>
            <a:t>simple models there exist closed form solutions (e.g. Black Scholes model)</a:t>
          </a:r>
          <a:endParaRPr lang="en-US" dirty="0"/>
        </a:p>
      </dgm:t>
    </dgm:pt>
    <dgm:pt modelId="{3E0AC321-B567-4150-A4DB-2763B6568F78}" type="parTrans" cxnId="{E7AC6B52-6585-4D0C-A034-AB038E2E9B3D}">
      <dgm:prSet/>
      <dgm:spPr/>
      <dgm:t>
        <a:bodyPr/>
        <a:lstStyle/>
        <a:p>
          <a:endParaRPr lang="en-GB"/>
        </a:p>
      </dgm:t>
    </dgm:pt>
    <dgm:pt modelId="{8E098DC1-5BF1-49E4-ABE9-597F806C61E3}" type="sibTrans" cxnId="{E7AC6B52-6585-4D0C-A034-AB038E2E9B3D}">
      <dgm:prSet/>
      <dgm:spPr/>
      <dgm:t>
        <a:bodyPr/>
        <a:lstStyle/>
        <a:p>
          <a:endParaRPr lang="en-GB"/>
        </a:p>
      </dgm:t>
    </dgm:pt>
    <dgm:pt modelId="{4D2E7EA1-E6F6-42AF-92DB-947FCBDF2CA2}">
      <dgm:prSet/>
      <dgm:spPr/>
      <dgm:t>
        <a:bodyPr/>
        <a:lstStyle/>
        <a:p>
          <a:pPr rtl="0"/>
          <a:r>
            <a:rPr lang="en-GB" b="0" dirty="0"/>
            <a:t>Creditworthiness</a:t>
          </a:r>
          <a:endParaRPr lang="en-US" dirty="0"/>
        </a:p>
      </dgm:t>
    </dgm:pt>
    <dgm:pt modelId="{1429B563-C356-4607-A66A-A206D7CFD347}" type="parTrans" cxnId="{C1535F96-17A2-476A-9225-A485A9B408CC}">
      <dgm:prSet/>
      <dgm:spPr/>
      <dgm:t>
        <a:bodyPr/>
        <a:lstStyle/>
        <a:p>
          <a:endParaRPr lang="en-GB"/>
        </a:p>
      </dgm:t>
    </dgm:pt>
    <dgm:pt modelId="{D4D3A18A-4391-4424-A7E7-F85639258D8E}" type="sibTrans" cxnId="{C1535F96-17A2-476A-9225-A485A9B408CC}">
      <dgm:prSet/>
      <dgm:spPr/>
      <dgm:t>
        <a:bodyPr/>
        <a:lstStyle/>
        <a:p>
          <a:endParaRPr lang="en-GB"/>
        </a:p>
      </dgm:t>
    </dgm:pt>
    <dgm:pt modelId="{E7625E92-2792-4DF4-94D7-796CE2771FAC}">
      <dgm:prSet/>
      <dgm:spPr/>
      <dgm:t>
        <a:bodyPr/>
        <a:lstStyle/>
        <a:p>
          <a:pPr rtl="0"/>
          <a:r>
            <a:rPr lang="en-GB" b="1"/>
            <a:t>Probability of Default (PD)</a:t>
          </a:r>
          <a:endParaRPr lang="en-US"/>
        </a:p>
      </dgm:t>
    </dgm:pt>
    <dgm:pt modelId="{463C08F4-4F4E-4138-BCA9-AD2FFA1CBE17}" type="parTrans" cxnId="{C0282953-6D75-4A88-926E-AE3362683CF9}">
      <dgm:prSet/>
      <dgm:spPr/>
      <dgm:t>
        <a:bodyPr/>
        <a:lstStyle/>
        <a:p>
          <a:endParaRPr lang="en-GB"/>
        </a:p>
      </dgm:t>
    </dgm:pt>
    <dgm:pt modelId="{D2C8712E-9E8E-4BF4-AE80-04A2AF53ED73}" type="sibTrans" cxnId="{C0282953-6D75-4A88-926E-AE3362683CF9}">
      <dgm:prSet/>
      <dgm:spPr/>
      <dgm:t>
        <a:bodyPr/>
        <a:lstStyle/>
        <a:p>
          <a:endParaRPr lang="en-GB"/>
        </a:p>
      </dgm:t>
    </dgm:pt>
    <dgm:pt modelId="{9E977264-7A7B-4FA4-A1BF-C6E0E95B0F29}">
      <dgm:prSet/>
      <dgm:spPr/>
      <dgm:t>
        <a:bodyPr/>
        <a:lstStyle/>
        <a:p>
          <a:pPr rtl="0"/>
          <a:r>
            <a:rPr lang="en-GB" dirty="0"/>
            <a:t>The probability of the counterparty default in a given time period</a:t>
          </a:r>
          <a:endParaRPr lang="en-US" dirty="0"/>
        </a:p>
      </dgm:t>
    </dgm:pt>
    <dgm:pt modelId="{29257735-B04A-47AC-898E-729950A17B6D}" type="parTrans" cxnId="{2C650686-8B0C-439F-B5BE-EA376A3D0838}">
      <dgm:prSet/>
      <dgm:spPr/>
      <dgm:t>
        <a:bodyPr/>
        <a:lstStyle/>
        <a:p>
          <a:endParaRPr lang="en-GB"/>
        </a:p>
      </dgm:t>
    </dgm:pt>
    <dgm:pt modelId="{B6654332-7709-4A22-9D31-EDC6FADBC124}" type="sibTrans" cxnId="{2C650686-8B0C-439F-B5BE-EA376A3D0838}">
      <dgm:prSet/>
      <dgm:spPr/>
      <dgm:t>
        <a:bodyPr/>
        <a:lstStyle/>
        <a:p>
          <a:endParaRPr lang="en-GB"/>
        </a:p>
      </dgm:t>
    </dgm:pt>
    <dgm:pt modelId="{032DA3E1-FAC3-4B8D-9D4B-9E22EEEA4568}">
      <dgm:prSet/>
      <dgm:spPr/>
      <dgm:t>
        <a:bodyPr/>
        <a:lstStyle/>
        <a:p>
          <a:pPr rtl="0"/>
          <a:r>
            <a:rPr lang="en-GB" dirty="0"/>
            <a:t>Estimated using statistical modelling based on historical defaults</a:t>
          </a:r>
          <a:endParaRPr lang="en-US" dirty="0"/>
        </a:p>
      </dgm:t>
    </dgm:pt>
    <dgm:pt modelId="{7EFC85A7-EB2E-4750-802A-04C6CFD29D5C}" type="parTrans" cxnId="{953E8577-116E-42EE-A57C-507D677F29EE}">
      <dgm:prSet/>
      <dgm:spPr/>
      <dgm:t>
        <a:bodyPr/>
        <a:lstStyle/>
        <a:p>
          <a:endParaRPr lang="en-GB"/>
        </a:p>
      </dgm:t>
    </dgm:pt>
    <dgm:pt modelId="{2086D47B-E13B-4B50-81D3-0878535ED034}" type="sibTrans" cxnId="{953E8577-116E-42EE-A57C-507D677F29EE}">
      <dgm:prSet/>
      <dgm:spPr/>
      <dgm:t>
        <a:bodyPr/>
        <a:lstStyle/>
        <a:p>
          <a:endParaRPr lang="en-GB"/>
        </a:p>
      </dgm:t>
    </dgm:pt>
    <dgm:pt modelId="{2F582C90-9CD3-4C98-AB9F-271E68E73CA7}">
      <dgm:prSet/>
      <dgm:spPr/>
      <dgm:t>
        <a:bodyPr/>
        <a:lstStyle/>
        <a:p>
          <a:pPr rtl="0"/>
          <a:r>
            <a:rPr lang="en-GB" b="1" dirty="0"/>
            <a:t>Loss Given Default (LGD)</a:t>
          </a:r>
          <a:endParaRPr lang="en-US" dirty="0"/>
        </a:p>
      </dgm:t>
    </dgm:pt>
    <dgm:pt modelId="{30224918-679A-421F-BDAA-8C71F03841E0}" type="parTrans" cxnId="{510D0CF0-71F6-40B4-9C90-7AB34AB95D64}">
      <dgm:prSet/>
      <dgm:spPr/>
      <dgm:t>
        <a:bodyPr/>
        <a:lstStyle/>
        <a:p>
          <a:endParaRPr lang="en-GB"/>
        </a:p>
      </dgm:t>
    </dgm:pt>
    <dgm:pt modelId="{4340D7F1-9D70-4110-A867-A5A61E14CD4F}" type="sibTrans" cxnId="{510D0CF0-71F6-40B4-9C90-7AB34AB95D64}">
      <dgm:prSet/>
      <dgm:spPr/>
      <dgm:t>
        <a:bodyPr/>
        <a:lstStyle/>
        <a:p>
          <a:endParaRPr lang="en-GB"/>
        </a:p>
      </dgm:t>
    </dgm:pt>
    <dgm:pt modelId="{8364C207-D46C-4C6A-87D7-67CBB9DE0C1F}">
      <dgm:prSet/>
      <dgm:spPr/>
      <dgm:t>
        <a:bodyPr/>
        <a:lstStyle/>
        <a:p>
          <a:pPr rtl="0"/>
          <a:r>
            <a:rPr lang="en-GB" dirty="0"/>
            <a:t>Fraction of the total EAD that is lost</a:t>
          </a:r>
          <a:endParaRPr lang="en-US" dirty="0"/>
        </a:p>
      </dgm:t>
    </dgm:pt>
    <dgm:pt modelId="{2E03C9BD-64F5-4CA2-B83F-C7C620BD1DB4}" type="parTrans" cxnId="{86C0683B-656D-4F5A-AAC8-10CBFCA3B68A}">
      <dgm:prSet/>
      <dgm:spPr/>
      <dgm:t>
        <a:bodyPr/>
        <a:lstStyle/>
        <a:p>
          <a:endParaRPr lang="en-GB"/>
        </a:p>
      </dgm:t>
    </dgm:pt>
    <dgm:pt modelId="{B5437272-0038-4E09-98B4-73D0B13BF3DA}" type="sibTrans" cxnId="{86C0683B-656D-4F5A-AAC8-10CBFCA3B68A}">
      <dgm:prSet/>
      <dgm:spPr/>
      <dgm:t>
        <a:bodyPr/>
        <a:lstStyle/>
        <a:p>
          <a:endParaRPr lang="en-GB"/>
        </a:p>
      </dgm:t>
    </dgm:pt>
    <dgm:pt modelId="{E526A943-8A02-4B21-852A-32D404035A99}" type="pres">
      <dgm:prSet presAssocID="{13FCC2C5-F122-4382-A934-A8312B29B968}" presName="linear" presStyleCnt="0">
        <dgm:presLayoutVars>
          <dgm:animLvl val="lvl"/>
          <dgm:resizeHandles val="exact"/>
        </dgm:presLayoutVars>
      </dgm:prSet>
      <dgm:spPr/>
    </dgm:pt>
    <dgm:pt modelId="{B69AA22B-29FE-4784-AA97-A3C7708AB1B1}" type="pres">
      <dgm:prSet presAssocID="{BF9FE2A1-147D-4791-AD40-09F3F076ED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98E636-6303-49E4-8D3E-5A6DB20A5515}" type="pres">
      <dgm:prSet presAssocID="{BF9FE2A1-147D-4791-AD40-09F3F076EDDC}" presName="childText" presStyleLbl="revTx" presStyleIdx="0" presStyleCnt="2">
        <dgm:presLayoutVars>
          <dgm:bulletEnabled val="1"/>
        </dgm:presLayoutVars>
      </dgm:prSet>
      <dgm:spPr/>
    </dgm:pt>
    <dgm:pt modelId="{F185D9A9-D234-4DE4-A659-CA27B3E104DC}" type="pres">
      <dgm:prSet presAssocID="{4D2E7EA1-E6F6-42AF-92DB-947FCBDF2CA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D0EE934-7C8D-4645-BC9F-89470B06F985}" type="pres">
      <dgm:prSet presAssocID="{4D2E7EA1-E6F6-42AF-92DB-947FCBDF2CA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32AA81A-5A58-45B4-B94E-36B25F920097}" type="presOf" srcId="{0D680143-425D-440D-BDBD-337A0DAA222B}" destId="{0598E636-6303-49E4-8D3E-5A6DB20A5515}" srcOrd="0" destOrd="1" presId="urn:microsoft.com/office/officeart/2005/8/layout/vList2"/>
    <dgm:cxn modelId="{6F84621E-EAAD-4786-835B-9AED33F58B22}" type="presOf" srcId="{66D60768-D256-4E65-8BD4-F506E7A82431}" destId="{0598E636-6303-49E4-8D3E-5A6DB20A5515}" srcOrd="0" destOrd="3" presId="urn:microsoft.com/office/officeart/2005/8/layout/vList2"/>
    <dgm:cxn modelId="{810F8420-81B6-43D2-9DF0-94AB00B13823}" type="presOf" srcId="{9E977264-7A7B-4FA4-A1BF-C6E0E95B0F29}" destId="{ED0EE934-7C8D-4645-BC9F-89470B06F985}" srcOrd="0" destOrd="1" presId="urn:microsoft.com/office/officeart/2005/8/layout/vList2"/>
    <dgm:cxn modelId="{86C0683B-656D-4F5A-AAC8-10CBFCA3B68A}" srcId="{2F582C90-9CD3-4C98-AB9F-271E68E73CA7}" destId="{8364C207-D46C-4C6A-87D7-67CBB9DE0C1F}" srcOrd="0" destOrd="0" parTransId="{2E03C9BD-64F5-4CA2-B83F-C7C620BD1DB4}" sibTransId="{B5437272-0038-4E09-98B4-73D0B13BF3DA}"/>
    <dgm:cxn modelId="{E7AC6B52-6585-4D0C-A034-AB038E2E9B3D}" srcId="{0D680143-425D-440D-BDBD-337A0DAA222B}" destId="{66D60768-D256-4E65-8BD4-F506E7A82431}" srcOrd="1" destOrd="0" parTransId="{3E0AC321-B567-4150-A4DB-2763B6568F78}" sibTransId="{8E098DC1-5BF1-49E4-ABE9-597F806C61E3}"/>
    <dgm:cxn modelId="{C0282953-6D75-4A88-926E-AE3362683CF9}" srcId="{4D2E7EA1-E6F6-42AF-92DB-947FCBDF2CA2}" destId="{E7625E92-2792-4DF4-94D7-796CE2771FAC}" srcOrd="0" destOrd="0" parTransId="{463C08F4-4F4E-4138-BCA9-AD2FFA1CBE17}" sibTransId="{D2C8712E-9E8E-4BF4-AE80-04A2AF53ED73}"/>
    <dgm:cxn modelId="{BBEE2F57-C176-46DE-B68D-58E36F5F0202}" srcId="{BF9FE2A1-147D-4791-AD40-09F3F076EDDC}" destId="{0B1EEB7E-7578-43A8-BF17-DBA3ABE9F128}" srcOrd="0" destOrd="0" parTransId="{11E40B10-02BE-4A9B-B03C-D3A54EE3DFF8}" sibTransId="{74F2A83D-EEA5-4F6F-8C0B-84CB176A00B6}"/>
    <dgm:cxn modelId="{953E8577-116E-42EE-A57C-507D677F29EE}" srcId="{E7625E92-2792-4DF4-94D7-796CE2771FAC}" destId="{032DA3E1-FAC3-4B8D-9D4B-9E22EEEA4568}" srcOrd="1" destOrd="0" parTransId="{7EFC85A7-EB2E-4750-802A-04C6CFD29D5C}" sibTransId="{2086D47B-E13B-4B50-81D3-0878535ED034}"/>
    <dgm:cxn modelId="{2C650686-8B0C-439F-B5BE-EA376A3D0838}" srcId="{E7625E92-2792-4DF4-94D7-796CE2771FAC}" destId="{9E977264-7A7B-4FA4-A1BF-C6E0E95B0F29}" srcOrd="0" destOrd="0" parTransId="{29257735-B04A-47AC-898E-729950A17B6D}" sibTransId="{B6654332-7709-4A22-9D31-EDC6FADBC124}"/>
    <dgm:cxn modelId="{C1535F96-17A2-476A-9225-A485A9B408CC}" srcId="{13FCC2C5-F122-4382-A934-A8312B29B968}" destId="{4D2E7EA1-E6F6-42AF-92DB-947FCBDF2CA2}" srcOrd="1" destOrd="0" parTransId="{1429B563-C356-4607-A66A-A206D7CFD347}" sibTransId="{D4D3A18A-4391-4424-A7E7-F85639258D8E}"/>
    <dgm:cxn modelId="{B9E35A98-2768-4A37-9C33-E678E5E26794}" type="presOf" srcId="{4D2E7EA1-E6F6-42AF-92DB-947FCBDF2CA2}" destId="{F185D9A9-D234-4DE4-A659-CA27B3E104DC}" srcOrd="0" destOrd="0" presId="urn:microsoft.com/office/officeart/2005/8/layout/vList2"/>
    <dgm:cxn modelId="{9FD252B3-1C44-43DB-956C-FB00D2611B2F}" type="presOf" srcId="{1DADF2EC-E243-4CB3-A6F6-6B302B101AC4}" destId="{0598E636-6303-49E4-8D3E-5A6DB20A5515}" srcOrd="0" destOrd="2" presId="urn:microsoft.com/office/officeart/2005/8/layout/vList2"/>
    <dgm:cxn modelId="{369180BE-73C6-42FE-8AD5-D590C3194B78}" type="presOf" srcId="{BF9FE2A1-147D-4791-AD40-09F3F076EDDC}" destId="{B69AA22B-29FE-4784-AA97-A3C7708AB1B1}" srcOrd="0" destOrd="0" presId="urn:microsoft.com/office/officeart/2005/8/layout/vList2"/>
    <dgm:cxn modelId="{8C95EAC3-3772-4861-9E54-51493120D5F0}" type="presOf" srcId="{13FCC2C5-F122-4382-A934-A8312B29B968}" destId="{E526A943-8A02-4B21-852A-32D404035A99}" srcOrd="0" destOrd="0" presId="urn:microsoft.com/office/officeart/2005/8/layout/vList2"/>
    <dgm:cxn modelId="{5EA49EC8-7447-473B-9B0E-3B344F9219F4}" srcId="{0D680143-425D-440D-BDBD-337A0DAA222B}" destId="{1DADF2EC-E243-4CB3-A6F6-6B302B101AC4}" srcOrd="0" destOrd="0" parTransId="{F44F0121-0044-416C-AF5D-4973D8C88742}" sibTransId="{B9C43B00-F2CB-4F1E-A9B4-0DB5C0D4E471}"/>
    <dgm:cxn modelId="{CA1DD9D8-2F69-49A0-8B8E-DE4F9DAAFC65}" srcId="{BF9FE2A1-147D-4791-AD40-09F3F076EDDC}" destId="{0D680143-425D-440D-BDBD-337A0DAA222B}" srcOrd="1" destOrd="0" parTransId="{C8E615DA-F23E-4727-9851-9B87F8B6616D}" sibTransId="{F089D280-9FAC-420B-A308-13B24974D67F}"/>
    <dgm:cxn modelId="{138FDBDA-24BF-4116-AD8C-AE7E3EC15877}" type="presOf" srcId="{E7625E92-2792-4DF4-94D7-796CE2771FAC}" destId="{ED0EE934-7C8D-4645-BC9F-89470B06F985}" srcOrd="0" destOrd="0" presId="urn:microsoft.com/office/officeart/2005/8/layout/vList2"/>
    <dgm:cxn modelId="{31BCEDDE-9F81-45E1-ABE1-A044A580108C}" type="presOf" srcId="{032DA3E1-FAC3-4B8D-9D4B-9E22EEEA4568}" destId="{ED0EE934-7C8D-4645-BC9F-89470B06F985}" srcOrd="0" destOrd="2" presId="urn:microsoft.com/office/officeart/2005/8/layout/vList2"/>
    <dgm:cxn modelId="{DC8DF3E2-0201-4290-AFCE-B6E5C701D82D}" type="presOf" srcId="{0B1EEB7E-7578-43A8-BF17-DBA3ABE9F128}" destId="{0598E636-6303-49E4-8D3E-5A6DB20A5515}" srcOrd="0" destOrd="0" presId="urn:microsoft.com/office/officeart/2005/8/layout/vList2"/>
    <dgm:cxn modelId="{C2C6EEE8-8EBC-44E4-BF94-DA55D0062EAF}" type="presOf" srcId="{8364C207-D46C-4C6A-87D7-67CBB9DE0C1F}" destId="{ED0EE934-7C8D-4645-BC9F-89470B06F985}" srcOrd="0" destOrd="4" presId="urn:microsoft.com/office/officeart/2005/8/layout/vList2"/>
    <dgm:cxn modelId="{510D0CF0-71F6-40B4-9C90-7AB34AB95D64}" srcId="{4D2E7EA1-E6F6-42AF-92DB-947FCBDF2CA2}" destId="{2F582C90-9CD3-4C98-AB9F-271E68E73CA7}" srcOrd="1" destOrd="0" parTransId="{30224918-679A-421F-BDAA-8C71F03841E0}" sibTransId="{4340D7F1-9D70-4110-A867-A5A61E14CD4F}"/>
    <dgm:cxn modelId="{AD43FBF2-2960-4C64-A877-2F4F6E307362}" type="presOf" srcId="{2F582C90-9CD3-4C98-AB9F-271E68E73CA7}" destId="{ED0EE934-7C8D-4645-BC9F-89470B06F985}" srcOrd="0" destOrd="3" presId="urn:microsoft.com/office/officeart/2005/8/layout/vList2"/>
    <dgm:cxn modelId="{F30EE9FF-A4B9-49D3-81E0-A882E9B3D56E}" srcId="{13FCC2C5-F122-4382-A934-A8312B29B968}" destId="{BF9FE2A1-147D-4791-AD40-09F3F076EDDC}" srcOrd="0" destOrd="0" parTransId="{9BFA0944-9208-46C1-BAD0-5E042ED72874}" sibTransId="{7315544F-D04C-4B80-8E21-34D4E67BC2EC}"/>
    <dgm:cxn modelId="{9500DBA0-EAB5-4C80-8866-E12DA7FE10D7}" type="presParOf" srcId="{E526A943-8A02-4B21-852A-32D404035A99}" destId="{B69AA22B-29FE-4784-AA97-A3C7708AB1B1}" srcOrd="0" destOrd="0" presId="urn:microsoft.com/office/officeart/2005/8/layout/vList2"/>
    <dgm:cxn modelId="{C6007B36-9672-4147-8A14-BC8EDC999938}" type="presParOf" srcId="{E526A943-8A02-4B21-852A-32D404035A99}" destId="{0598E636-6303-49E4-8D3E-5A6DB20A5515}" srcOrd="1" destOrd="0" presId="urn:microsoft.com/office/officeart/2005/8/layout/vList2"/>
    <dgm:cxn modelId="{50A11971-24C9-465D-9C22-D5CAE2364AF8}" type="presParOf" srcId="{E526A943-8A02-4B21-852A-32D404035A99}" destId="{F185D9A9-D234-4DE4-A659-CA27B3E104DC}" srcOrd="2" destOrd="0" presId="urn:microsoft.com/office/officeart/2005/8/layout/vList2"/>
    <dgm:cxn modelId="{2D90F196-9312-4EDF-BD4E-341A0052C94F}" type="presParOf" srcId="{E526A943-8A02-4B21-852A-32D404035A99}" destId="{ED0EE934-7C8D-4645-BC9F-89470B06F98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F406D9-A7B5-43E7-9113-5C5E430C2773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8E86F679-A5C1-4A6C-8A9E-273F1149ABA7}">
      <dgm:prSet/>
      <dgm:spPr/>
      <dgm:t>
        <a:bodyPr/>
        <a:lstStyle/>
        <a:p>
          <a:pPr rtl="0"/>
          <a:r>
            <a:rPr lang="en-GB" b="0"/>
            <a:t>Present following risk profiles:</a:t>
          </a:r>
          <a:endParaRPr lang="en-US"/>
        </a:p>
      </dgm:t>
    </dgm:pt>
    <dgm:pt modelId="{6615E20C-6EFA-4E30-A753-9AA997D272B0}" type="parTrans" cxnId="{C790C511-A868-422A-BA71-57E5F18DE29A}">
      <dgm:prSet/>
      <dgm:spPr/>
      <dgm:t>
        <a:bodyPr/>
        <a:lstStyle/>
        <a:p>
          <a:endParaRPr lang="en-GB"/>
        </a:p>
      </dgm:t>
    </dgm:pt>
    <dgm:pt modelId="{ACB79189-1FD9-45A3-87C0-C9765306EBF0}" type="sibTrans" cxnId="{C790C511-A868-422A-BA71-57E5F18DE29A}">
      <dgm:prSet/>
      <dgm:spPr/>
      <dgm:t>
        <a:bodyPr/>
        <a:lstStyle/>
        <a:p>
          <a:endParaRPr lang="en-GB"/>
        </a:p>
      </dgm:t>
    </dgm:pt>
    <dgm:pt modelId="{CB345FDC-E5F6-4000-9BF8-6E8138CD84BB}">
      <dgm:prSet/>
      <dgm:spPr/>
      <dgm:t>
        <a:bodyPr/>
        <a:lstStyle/>
        <a:p>
          <a:pPr rtl="0"/>
          <a:r>
            <a:rPr lang="en-GB"/>
            <a:t>Quantile 97.5%</a:t>
          </a:r>
          <a:endParaRPr lang="en-US"/>
        </a:p>
      </dgm:t>
    </dgm:pt>
    <dgm:pt modelId="{406E418D-9C0C-4626-A468-1E6F29343FA5}" type="parTrans" cxnId="{997ED8C7-EE45-4D56-9459-204DF2EBE025}">
      <dgm:prSet/>
      <dgm:spPr/>
      <dgm:t>
        <a:bodyPr/>
        <a:lstStyle/>
        <a:p>
          <a:endParaRPr lang="en-GB"/>
        </a:p>
      </dgm:t>
    </dgm:pt>
    <dgm:pt modelId="{19A0F2FC-3841-48CF-AC4B-0CBA663263B7}" type="sibTrans" cxnId="{997ED8C7-EE45-4D56-9459-204DF2EBE025}">
      <dgm:prSet/>
      <dgm:spPr/>
      <dgm:t>
        <a:bodyPr/>
        <a:lstStyle/>
        <a:p>
          <a:endParaRPr lang="en-GB"/>
        </a:p>
      </dgm:t>
    </dgm:pt>
    <dgm:pt modelId="{CB80F2DC-4EAB-4D00-8512-7CCD88135BE3}">
      <dgm:prSet/>
      <dgm:spPr/>
      <dgm:t>
        <a:bodyPr/>
        <a:lstStyle/>
        <a:p>
          <a:pPr rtl="0"/>
          <a:r>
            <a:rPr lang="en-GB"/>
            <a:t>Quantile 2.5%</a:t>
          </a:r>
          <a:endParaRPr lang="en-US"/>
        </a:p>
      </dgm:t>
    </dgm:pt>
    <dgm:pt modelId="{2E009011-65D0-415A-A79D-EA97034FAEAB}" type="parTrans" cxnId="{845FC630-53C4-40C7-B76F-3D1392E538FA}">
      <dgm:prSet/>
      <dgm:spPr/>
      <dgm:t>
        <a:bodyPr/>
        <a:lstStyle/>
        <a:p>
          <a:endParaRPr lang="en-GB"/>
        </a:p>
      </dgm:t>
    </dgm:pt>
    <dgm:pt modelId="{7328D15C-2E6B-4414-BD1F-A3BFE2B1FB8C}" type="sibTrans" cxnId="{845FC630-53C4-40C7-B76F-3D1392E538FA}">
      <dgm:prSet/>
      <dgm:spPr/>
      <dgm:t>
        <a:bodyPr/>
        <a:lstStyle/>
        <a:p>
          <a:endParaRPr lang="en-GB"/>
        </a:p>
      </dgm:t>
    </dgm:pt>
    <dgm:pt modelId="{1F775411-81BF-4A82-ABDF-B188954F9923}">
      <dgm:prSet/>
      <dgm:spPr/>
      <dgm:t>
        <a:bodyPr/>
        <a:lstStyle/>
        <a:p>
          <a:pPr rtl="0"/>
          <a:r>
            <a:rPr lang="en-GB"/>
            <a:t>Expected Exposure</a:t>
          </a:r>
          <a:endParaRPr lang="en-US"/>
        </a:p>
      </dgm:t>
    </dgm:pt>
    <dgm:pt modelId="{7B0AB753-AFFB-4D24-A900-121DBC39B7C6}" type="parTrans" cxnId="{73E4FF38-A3B2-4964-9860-7BF47329F33D}">
      <dgm:prSet/>
      <dgm:spPr/>
      <dgm:t>
        <a:bodyPr/>
        <a:lstStyle/>
        <a:p>
          <a:endParaRPr lang="en-GB"/>
        </a:p>
      </dgm:t>
    </dgm:pt>
    <dgm:pt modelId="{510363DC-BDA1-4287-8D4B-40853500F5F6}" type="sibTrans" cxnId="{73E4FF38-A3B2-4964-9860-7BF47329F33D}">
      <dgm:prSet/>
      <dgm:spPr/>
      <dgm:t>
        <a:bodyPr/>
        <a:lstStyle/>
        <a:p>
          <a:endParaRPr lang="en-GB"/>
        </a:p>
      </dgm:t>
    </dgm:pt>
    <dgm:pt modelId="{C8138E68-5A62-40B1-B21F-E7DF9203F8EF}">
      <dgm:prSet/>
      <dgm:spPr/>
      <dgm:t>
        <a:bodyPr/>
        <a:lstStyle/>
        <a:p>
          <a:pPr rtl="0"/>
          <a:r>
            <a:rPr lang="en-GB"/>
            <a:t>Reverse Expected Exposure</a:t>
          </a:r>
          <a:endParaRPr lang="en-US"/>
        </a:p>
      </dgm:t>
    </dgm:pt>
    <dgm:pt modelId="{CC454969-C5FD-4B55-A80C-F733DBF630DD}" type="parTrans" cxnId="{20143A9D-A6F9-4800-ABDE-D568928BB423}">
      <dgm:prSet/>
      <dgm:spPr/>
      <dgm:t>
        <a:bodyPr/>
        <a:lstStyle/>
        <a:p>
          <a:endParaRPr lang="en-GB"/>
        </a:p>
      </dgm:t>
    </dgm:pt>
    <dgm:pt modelId="{706EA624-13EB-4944-A13B-DD344AD4531E}" type="sibTrans" cxnId="{20143A9D-A6F9-4800-ABDE-D568928BB423}">
      <dgm:prSet/>
      <dgm:spPr/>
      <dgm:t>
        <a:bodyPr/>
        <a:lstStyle/>
        <a:p>
          <a:endParaRPr lang="en-GB"/>
        </a:p>
      </dgm:t>
    </dgm:pt>
    <dgm:pt modelId="{DFF98FF6-9949-4A47-BB46-8C4B75AF7603}">
      <dgm:prSet/>
      <dgm:spPr/>
      <dgm:t>
        <a:bodyPr/>
        <a:lstStyle/>
        <a:p>
          <a:pPr rtl="0"/>
          <a:r>
            <a:rPr lang="en-GB" b="0"/>
            <a:t>At different levels of aggregation:</a:t>
          </a:r>
          <a:endParaRPr lang="en-US"/>
        </a:p>
      </dgm:t>
    </dgm:pt>
    <dgm:pt modelId="{A0906EFE-33B9-49A1-82D4-C288C9232447}" type="parTrans" cxnId="{445527DD-87FC-41BA-BF2E-5671445EAF2C}">
      <dgm:prSet/>
      <dgm:spPr/>
      <dgm:t>
        <a:bodyPr/>
        <a:lstStyle/>
        <a:p>
          <a:endParaRPr lang="en-GB"/>
        </a:p>
      </dgm:t>
    </dgm:pt>
    <dgm:pt modelId="{9203FCB4-8B90-46AA-8D87-50CE52620411}" type="sibTrans" cxnId="{445527DD-87FC-41BA-BF2E-5671445EAF2C}">
      <dgm:prSet/>
      <dgm:spPr/>
      <dgm:t>
        <a:bodyPr/>
        <a:lstStyle/>
        <a:p>
          <a:endParaRPr lang="en-GB"/>
        </a:p>
      </dgm:t>
    </dgm:pt>
    <dgm:pt modelId="{1FB4F8AF-5FD9-479F-8835-C3691A597C91}">
      <dgm:prSet/>
      <dgm:spPr/>
      <dgm:t>
        <a:bodyPr/>
        <a:lstStyle/>
        <a:p>
          <a:pPr rtl="0"/>
          <a:r>
            <a:rPr lang="en-GB"/>
            <a:t>Trade level</a:t>
          </a:r>
          <a:endParaRPr lang="en-US"/>
        </a:p>
      </dgm:t>
    </dgm:pt>
    <dgm:pt modelId="{267DC4DD-21F5-4B87-B8D7-173904CEDBDA}" type="parTrans" cxnId="{A67394E3-A079-4AE0-AF75-BD8E2A92F387}">
      <dgm:prSet/>
      <dgm:spPr/>
      <dgm:t>
        <a:bodyPr/>
        <a:lstStyle/>
        <a:p>
          <a:endParaRPr lang="en-GB"/>
        </a:p>
      </dgm:t>
    </dgm:pt>
    <dgm:pt modelId="{7AF43580-339F-4158-8AD7-4427D87EC7D3}" type="sibTrans" cxnId="{A67394E3-A079-4AE0-AF75-BD8E2A92F387}">
      <dgm:prSet/>
      <dgm:spPr/>
      <dgm:t>
        <a:bodyPr/>
        <a:lstStyle/>
        <a:p>
          <a:endParaRPr lang="en-GB"/>
        </a:p>
      </dgm:t>
    </dgm:pt>
    <dgm:pt modelId="{0B26FBB8-12FB-43A7-A1F2-E9FEBD67C303}">
      <dgm:prSet/>
      <dgm:spPr/>
      <dgm:t>
        <a:bodyPr/>
        <a:lstStyle/>
        <a:p>
          <a:pPr rtl="0"/>
          <a:r>
            <a:rPr lang="en-GB"/>
            <a:t>Portfolio level</a:t>
          </a:r>
          <a:endParaRPr lang="en-US"/>
        </a:p>
      </dgm:t>
    </dgm:pt>
    <dgm:pt modelId="{6E5242D3-F3DE-41C6-86AF-85861E277990}" type="parTrans" cxnId="{43436BDB-8CB5-4B4E-BAE0-436EC5C6FDA3}">
      <dgm:prSet/>
      <dgm:spPr/>
      <dgm:t>
        <a:bodyPr/>
        <a:lstStyle/>
        <a:p>
          <a:endParaRPr lang="en-GB"/>
        </a:p>
      </dgm:t>
    </dgm:pt>
    <dgm:pt modelId="{23BBF156-BE8A-4030-9800-23087C5D5B36}" type="sibTrans" cxnId="{43436BDB-8CB5-4B4E-BAE0-436EC5C6FDA3}">
      <dgm:prSet/>
      <dgm:spPr/>
      <dgm:t>
        <a:bodyPr/>
        <a:lstStyle/>
        <a:p>
          <a:endParaRPr lang="en-GB"/>
        </a:p>
      </dgm:t>
    </dgm:pt>
    <dgm:pt modelId="{4A88E704-4297-4D56-AF4C-F8F8A099D76B}">
      <dgm:prSet/>
      <dgm:spPr/>
      <dgm:t>
        <a:bodyPr/>
        <a:lstStyle/>
        <a:p>
          <a:pPr rtl="0"/>
          <a:r>
            <a:rPr lang="en-GB"/>
            <a:t>Firmwide</a:t>
          </a:r>
          <a:endParaRPr lang="en-US"/>
        </a:p>
      </dgm:t>
    </dgm:pt>
    <dgm:pt modelId="{BD6B9B95-2937-4687-BE26-765DDAF2EB7F}" type="parTrans" cxnId="{0B2F8E88-818C-4E11-82C1-0BDAE104FF16}">
      <dgm:prSet/>
      <dgm:spPr/>
      <dgm:t>
        <a:bodyPr/>
        <a:lstStyle/>
        <a:p>
          <a:endParaRPr lang="en-GB"/>
        </a:p>
      </dgm:t>
    </dgm:pt>
    <dgm:pt modelId="{02CDF215-A777-44C2-AF28-9E967868F158}" type="sibTrans" cxnId="{0B2F8E88-818C-4E11-82C1-0BDAE104FF16}">
      <dgm:prSet/>
      <dgm:spPr/>
      <dgm:t>
        <a:bodyPr/>
        <a:lstStyle/>
        <a:p>
          <a:endParaRPr lang="en-GB"/>
        </a:p>
      </dgm:t>
    </dgm:pt>
    <dgm:pt modelId="{77C55E89-76DE-444D-8251-6A44E66D7074}">
      <dgm:prSet/>
      <dgm:spPr/>
      <dgm:t>
        <a:bodyPr/>
        <a:lstStyle/>
        <a:p>
          <a:pPr rtl="0"/>
          <a:r>
            <a:rPr lang="en-GB" b="0"/>
            <a:t>Tests</a:t>
          </a:r>
          <a:endParaRPr lang="en-US"/>
        </a:p>
      </dgm:t>
    </dgm:pt>
    <dgm:pt modelId="{AD657CF0-5487-4BFA-AE9E-C8DA2B071151}" type="parTrans" cxnId="{9C663293-19F0-41E3-B843-EF4DB8C9FDF6}">
      <dgm:prSet/>
      <dgm:spPr/>
      <dgm:t>
        <a:bodyPr/>
        <a:lstStyle/>
        <a:p>
          <a:endParaRPr lang="en-GB"/>
        </a:p>
      </dgm:t>
    </dgm:pt>
    <dgm:pt modelId="{76AC088C-B197-4EB7-9401-1A7C97EECD17}" type="sibTrans" cxnId="{9C663293-19F0-41E3-B843-EF4DB8C9FDF6}">
      <dgm:prSet/>
      <dgm:spPr/>
      <dgm:t>
        <a:bodyPr/>
        <a:lstStyle/>
        <a:p>
          <a:endParaRPr lang="en-GB"/>
        </a:p>
      </dgm:t>
    </dgm:pt>
    <dgm:pt modelId="{5C538BE8-07DF-476E-AB44-9CB0A54028F3}">
      <dgm:prSet/>
      <dgm:spPr/>
      <dgm:t>
        <a:bodyPr/>
        <a:lstStyle/>
        <a:p>
          <a:pPr rtl="0"/>
          <a:r>
            <a:rPr lang="en-GB" dirty="0"/>
            <a:t>Option pricing</a:t>
          </a:r>
          <a:endParaRPr lang="en-US" dirty="0"/>
        </a:p>
      </dgm:t>
    </dgm:pt>
    <dgm:pt modelId="{E27303AB-0F40-4587-A896-D863642A361F}" type="parTrans" cxnId="{04ADC219-CDD6-4554-99C0-28A807EC9010}">
      <dgm:prSet/>
      <dgm:spPr/>
      <dgm:t>
        <a:bodyPr/>
        <a:lstStyle/>
        <a:p>
          <a:endParaRPr lang="en-GB"/>
        </a:p>
      </dgm:t>
    </dgm:pt>
    <dgm:pt modelId="{9BAE0FB4-9F52-4BE3-BFA1-0E562DAD531C}" type="sibTrans" cxnId="{04ADC219-CDD6-4554-99C0-28A807EC9010}">
      <dgm:prSet/>
      <dgm:spPr/>
      <dgm:t>
        <a:bodyPr/>
        <a:lstStyle/>
        <a:p>
          <a:endParaRPr lang="en-GB"/>
        </a:p>
      </dgm:t>
    </dgm:pt>
    <dgm:pt modelId="{98E1999B-B0B7-4DB7-B1A3-8B6BBBF1CA42}" type="pres">
      <dgm:prSet presAssocID="{E2F406D9-A7B5-43E7-9113-5C5E430C2773}" presName="linearFlow" presStyleCnt="0">
        <dgm:presLayoutVars>
          <dgm:dir/>
          <dgm:resizeHandles val="exact"/>
        </dgm:presLayoutVars>
      </dgm:prSet>
      <dgm:spPr/>
    </dgm:pt>
    <dgm:pt modelId="{45F5B6EB-28DE-4C43-96C8-0022B975462A}" type="pres">
      <dgm:prSet presAssocID="{8E86F679-A5C1-4A6C-8A9E-273F1149ABA7}" presName="composite" presStyleCnt="0"/>
      <dgm:spPr/>
    </dgm:pt>
    <dgm:pt modelId="{75AD36BE-0CFB-4D28-AED4-23775F9F9A8A}" type="pres">
      <dgm:prSet presAssocID="{8E86F679-A5C1-4A6C-8A9E-273F1149ABA7}" presName="imgShp" presStyleLbl="fgImgPlace1" presStyleIdx="0" presStyleCnt="3"/>
      <dgm:spPr/>
    </dgm:pt>
    <dgm:pt modelId="{6FEAE418-AFF8-4B56-BCC3-CD3C267ABFA8}" type="pres">
      <dgm:prSet presAssocID="{8E86F679-A5C1-4A6C-8A9E-273F1149ABA7}" presName="txShp" presStyleLbl="node1" presStyleIdx="0" presStyleCnt="3">
        <dgm:presLayoutVars>
          <dgm:bulletEnabled val="1"/>
        </dgm:presLayoutVars>
      </dgm:prSet>
      <dgm:spPr/>
    </dgm:pt>
    <dgm:pt modelId="{66056E68-54EF-41E7-AEB2-5A396C143579}" type="pres">
      <dgm:prSet presAssocID="{ACB79189-1FD9-45A3-87C0-C9765306EBF0}" presName="spacing" presStyleCnt="0"/>
      <dgm:spPr/>
    </dgm:pt>
    <dgm:pt modelId="{B84D49F5-C306-4378-AA35-9DC0681660D8}" type="pres">
      <dgm:prSet presAssocID="{DFF98FF6-9949-4A47-BB46-8C4B75AF7603}" presName="composite" presStyleCnt="0"/>
      <dgm:spPr/>
    </dgm:pt>
    <dgm:pt modelId="{77CA846F-90CB-4334-A0F1-365C1B2670D6}" type="pres">
      <dgm:prSet presAssocID="{DFF98FF6-9949-4A47-BB46-8C4B75AF7603}" presName="imgShp" presStyleLbl="fgImgPlace1" presStyleIdx="1" presStyleCnt="3"/>
      <dgm:spPr/>
    </dgm:pt>
    <dgm:pt modelId="{3817AC5C-34FF-4D9F-8291-9845C19C42DE}" type="pres">
      <dgm:prSet presAssocID="{DFF98FF6-9949-4A47-BB46-8C4B75AF7603}" presName="txShp" presStyleLbl="node1" presStyleIdx="1" presStyleCnt="3">
        <dgm:presLayoutVars>
          <dgm:bulletEnabled val="1"/>
        </dgm:presLayoutVars>
      </dgm:prSet>
      <dgm:spPr/>
    </dgm:pt>
    <dgm:pt modelId="{2A41E5F1-AAE8-4C06-AEF0-DD2F30E3A586}" type="pres">
      <dgm:prSet presAssocID="{9203FCB4-8B90-46AA-8D87-50CE52620411}" presName="spacing" presStyleCnt="0"/>
      <dgm:spPr/>
    </dgm:pt>
    <dgm:pt modelId="{C0B4BA97-588E-4212-B78E-15F03791F610}" type="pres">
      <dgm:prSet presAssocID="{77C55E89-76DE-444D-8251-6A44E66D7074}" presName="composite" presStyleCnt="0"/>
      <dgm:spPr/>
    </dgm:pt>
    <dgm:pt modelId="{51C09F98-C93C-41AE-8E3D-BACA875C9E61}" type="pres">
      <dgm:prSet presAssocID="{77C55E89-76DE-444D-8251-6A44E66D7074}" presName="imgShp" presStyleLbl="fgImgPlace1" presStyleIdx="2" presStyleCnt="3"/>
      <dgm:spPr/>
    </dgm:pt>
    <dgm:pt modelId="{3BA52505-1610-43B4-9786-A58263F81234}" type="pres">
      <dgm:prSet presAssocID="{77C55E89-76DE-444D-8251-6A44E66D7074}" presName="txShp" presStyleLbl="node1" presStyleIdx="2" presStyleCnt="3">
        <dgm:presLayoutVars>
          <dgm:bulletEnabled val="1"/>
        </dgm:presLayoutVars>
      </dgm:prSet>
      <dgm:spPr/>
    </dgm:pt>
  </dgm:ptLst>
  <dgm:cxnLst>
    <dgm:cxn modelId="{4ADBE809-EB50-4A77-BCDE-8A43346DF518}" type="presOf" srcId="{4A88E704-4297-4D56-AF4C-F8F8A099D76B}" destId="{3817AC5C-34FF-4D9F-8291-9845C19C42DE}" srcOrd="0" destOrd="3" presId="urn:microsoft.com/office/officeart/2005/8/layout/vList3"/>
    <dgm:cxn modelId="{C790C511-A868-422A-BA71-57E5F18DE29A}" srcId="{E2F406D9-A7B5-43E7-9113-5C5E430C2773}" destId="{8E86F679-A5C1-4A6C-8A9E-273F1149ABA7}" srcOrd="0" destOrd="0" parTransId="{6615E20C-6EFA-4E30-A753-9AA997D272B0}" sibTransId="{ACB79189-1FD9-45A3-87C0-C9765306EBF0}"/>
    <dgm:cxn modelId="{04ADC219-CDD6-4554-99C0-28A807EC9010}" srcId="{77C55E89-76DE-444D-8251-6A44E66D7074}" destId="{5C538BE8-07DF-476E-AB44-9CB0A54028F3}" srcOrd="0" destOrd="0" parTransId="{E27303AB-0F40-4587-A896-D863642A361F}" sibTransId="{9BAE0FB4-9F52-4BE3-BFA1-0E562DAD531C}"/>
    <dgm:cxn modelId="{48D2851B-0265-4BDC-BF95-E062F6F664C0}" type="presOf" srcId="{5C538BE8-07DF-476E-AB44-9CB0A54028F3}" destId="{3BA52505-1610-43B4-9786-A58263F81234}" srcOrd="0" destOrd="1" presId="urn:microsoft.com/office/officeart/2005/8/layout/vList3"/>
    <dgm:cxn modelId="{845FC630-53C4-40C7-B76F-3D1392E538FA}" srcId="{8E86F679-A5C1-4A6C-8A9E-273F1149ABA7}" destId="{CB80F2DC-4EAB-4D00-8512-7CCD88135BE3}" srcOrd="1" destOrd="0" parTransId="{2E009011-65D0-415A-A79D-EA97034FAEAB}" sibTransId="{7328D15C-2E6B-4414-BD1F-A3BFE2B1FB8C}"/>
    <dgm:cxn modelId="{172A9B36-324B-4299-9A2A-141330FB2E22}" type="presOf" srcId="{77C55E89-76DE-444D-8251-6A44E66D7074}" destId="{3BA52505-1610-43B4-9786-A58263F81234}" srcOrd="0" destOrd="0" presId="urn:microsoft.com/office/officeart/2005/8/layout/vList3"/>
    <dgm:cxn modelId="{73E4FF38-A3B2-4964-9860-7BF47329F33D}" srcId="{8E86F679-A5C1-4A6C-8A9E-273F1149ABA7}" destId="{1F775411-81BF-4A82-ABDF-B188954F9923}" srcOrd="2" destOrd="0" parTransId="{7B0AB753-AFFB-4D24-A900-121DBC39B7C6}" sibTransId="{510363DC-BDA1-4287-8D4B-40853500F5F6}"/>
    <dgm:cxn modelId="{B7702339-104B-4E6D-88C8-5B25E884D96F}" type="presOf" srcId="{1FB4F8AF-5FD9-479F-8835-C3691A597C91}" destId="{3817AC5C-34FF-4D9F-8291-9845C19C42DE}" srcOrd="0" destOrd="1" presId="urn:microsoft.com/office/officeart/2005/8/layout/vList3"/>
    <dgm:cxn modelId="{A916825C-1E7F-4334-9A10-0F4CB2D4AFC6}" type="presOf" srcId="{E2F406D9-A7B5-43E7-9113-5C5E430C2773}" destId="{98E1999B-B0B7-4DB7-B1A3-8B6BBBF1CA42}" srcOrd="0" destOrd="0" presId="urn:microsoft.com/office/officeart/2005/8/layout/vList3"/>
    <dgm:cxn modelId="{0B2F8E88-818C-4E11-82C1-0BDAE104FF16}" srcId="{DFF98FF6-9949-4A47-BB46-8C4B75AF7603}" destId="{4A88E704-4297-4D56-AF4C-F8F8A099D76B}" srcOrd="2" destOrd="0" parTransId="{BD6B9B95-2937-4687-BE26-765DDAF2EB7F}" sibTransId="{02CDF215-A777-44C2-AF28-9E967868F158}"/>
    <dgm:cxn modelId="{9C663293-19F0-41E3-B843-EF4DB8C9FDF6}" srcId="{E2F406D9-A7B5-43E7-9113-5C5E430C2773}" destId="{77C55E89-76DE-444D-8251-6A44E66D7074}" srcOrd="2" destOrd="0" parTransId="{AD657CF0-5487-4BFA-AE9E-C8DA2B071151}" sibTransId="{76AC088C-B197-4EB7-9401-1A7C97EECD17}"/>
    <dgm:cxn modelId="{019DA693-AD2D-434F-99A8-9E090E4BA5CF}" type="presOf" srcId="{C8138E68-5A62-40B1-B21F-E7DF9203F8EF}" destId="{6FEAE418-AFF8-4B56-BCC3-CD3C267ABFA8}" srcOrd="0" destOrd="4" presId="urn:microsoft.com/office/officeart/2005/8/layout/vList3"/>
    <dgm:cxn modelId="{CFC1D39A-B721-4434-AA67-51D11BAB742F}" type="presOf" srcId="{CB80F2DC-4EAB-4D00-8512-7CCD88135BE3}" destId="{6FEAE418-AFF8-4B56-BCC3-CD3C267ABFA8}" srcOrd="0" destOrd="2" presId="urn:microsoft.com/office/officeart/2005/8/layout/vList3"/>
    <dgm:cxn modelId="{20143A9D-A6F9-4800-ABDE-D568928BB423}" srcId="{8E86F679-A5C1-4A6C-8A9E-273F1149ABA7}" destId="{C8138E68-5A62-40B1-B21F-E7DF9203F8EF}" srcOrd="3" destOrd="0" parTransId="{CC454969-C5FD-4B55-A80C-F733DBF630DD}" sibTransId="{706EA624-13EB-4944-A13B-DD344AD4531E}"/>
    <dgm:cxn modelId="{17F815A7-27FD-49CC-AD99-5839047C1C44}" type="presOf" srcId="{8E86F679-A5C1-4A6C-8A9E-273F1149ABA7}" destId="{6FEAE418-AFF8-4B56-BCC3-CD3C267ABFA8}" srcOrd="0" destOrd="0" presId="urn:microsoft.com/office/officeart/2005/8/layout/vList3"/>
    <dgm:cxn modelId="{F444C8AD-9324-4C54-B426-3F4EFFDC0C52}" type="presOf" srcId="{CB345FDC-E5F6-4000-9BF8-6E8138CD84BB}" destId="{6FEAE418-AFF8-4B56-BCC3-CD3C267ABFA8}" srcOrd="0" destOrd="1" presId="urn:microsoft.com/office/officeart/2005/8/layout/vList3"/>
    <dgm:cxn modelId="{DD33AAB7-144C-4FD6-9A2E-13BF922F67BE}" type="presOf" srcId="{1F775411-81BF-4A82-ABDF-B188954F9923}" destId="{6FEAE418-AFF8-4B56-BCC3-CD3C267ABFA8}" srcOrd="0" destOrd="3" presId="urn:microsoft.com/office/officeart/2005/8/layout/vList3"/>
    <dgm:cxn modelId="{FD090DC0-1B44-47AB-913C-6820ECA6D902}" type="presOf" srcId="{0B26FBB8-12FB-43A7-A1F2-E9FEBD67C303}" destId="{3817AC5C-34FF-4D9F-8291-9845C19C42DE}" srcOrd="0" destOrd="2" presId="urn:microsoft.com/office/officeart/2005/8/layout/vList3"/>
    <dgm:cxn modelId="{997ED8C7-EE45-4D56-9459-204DF2EBE025}" srcId="{8E86F679-A5C1-4A6C-8A9E-273F1149ABA7}" destId="{CB345FDC-E5F6-4000-9BF8-6E8138CD84BB}" srcOrd="0" destOrd="0" parTransId="{406E418D-9C0C-4626-A468-1E6F29343FA5}" sibTransId="{19A0F2FC-3841-48CF-AC4B-0CBA663263B7}"/>
    <dgm:cxn modelId="{8B4585C8-68C8-4FC8-8D62-79A6C9CEF15C}" type="presOf" srcId="{DFF98FF6-9949-4A47-BB46-8C4B75AF7603}" destId="{3817AC5C-34FF-4D9F-8291-9845C19C42DE}" srcOrd="0" destOrd="0" presId="urn:microsoft.com/office/officeart/2005/8/layout/vList3"/>
    <dgm:cxn modelId="{43436BDB-8CB5-4B4E-BAE0-436EC5C6FDA3}" srcId="{DFF98FF6-9949-4A47-BB46-8C4B75AF7603}" destId="{0B26FBB8-12FB-43A7-A1F2-E9FEBD67C303}" srcOrd="1" destOrd="0" parTransId="{6E5242D3-F3DE-41C6-86AF-85861E277990}" sibTransId="{23BBF156-BE8A-4030-9800-23087C5D5B36}"/>
    <dgm:cxn modelId="{445527DD-87FC-41BA-BF2E-5671445EAF2C}" srcId="{E2F406D9-A7B5-43E7-9113-5C5E430C2773}" destId="{DFF98FF6-9949-4A47-BB46-8C4B75AF7603}" srcOrd="1" destOrd="0" parTransId="{A0906EFE-33B9-49A1-82D4-C288C9232447}" sibTransId="{9203FCB4-8B90-46AA-8D87-50CE52620411}"/>
    <dgm:cxn modelId="{A67394E3-A079-4AE0-AF75-BD8E2A92F387}" srcId="{DFF98FF6-9949-4A47-BB46-8C4B75AF7603}" destId="{1FB4F8AF-5FD9-479F-8835-C3691A597C91}" srcOrd="0" destOrd="0" parTransId="{267DC4DD-21F5-4B87-B8D7-173904CEDBDA}" sibTransId="{7AF43580-339F-4158-8AD7-4427D87EC7D3}"/>
    <dgm:cxn modelId="{F42FA32D-DDCB-40D0-91BD-2C907C0E01D8}" type="presParOf" srcId="{98E1999B-B0B7-4DB7-B1A3-8B6BBBF1CA42}" destId="{45F5B6EB-28DE-4C43-96C8-0022B975462A}" srcOrd="0" destOrd="0" presId="urn:microsoft.com/office/officeart/2005/8/layout/vList3"/>
    <dgm:cxn modelId="{B0DDC39E-0390-4B64-96C4-6ACD19ABEA6D}" type="presParOf" srcId="{45F5B6EB-28DE-4C43-96C8-0022B975462A}" destId="{75AD36BE-0CFB-4D28-AED4-23775F9F9A8A}" srcOrd="0" destOrd="0" presId="urn:microsoft.com/office/officeart/2005/8/layout/vList3"/>
    <dgm:cxn modelId="{6F3F064C-CD0D-4CF4-ABF8-F584617F4F20}" type="presParOf" srcId="{45F5B6EB-28DE-4C43-96C8-0022B975462A}" destId="{6FEAE418-AFF8-4B56-BCC3-CD3C267ABFA8}" srcOrd="1" destOrd="0" presId="urn:microsoft.com/office/officeart/2005/8/layout/vList3"/>
    <dgm:cxn modelId="{B1F08A8E-F530-4C96-966A-C70541A14E3B}" type="presParOf" srcId="{98E1999B-B0B7-4DB7-B1A3-8B6BBBF1CA42}" destId="{66056E68-54EF-41E7-AEB2-5A396C143579}" srcOrd="1" destOrd="0" presId="urn:microsoft.com/office/officeart/2005/8/layout/vList3"/>
    <dgm:cxn modelId="{6F8A1238-40A0-4493-A659-162C4AB7847A}" type="presParOf" srcId="{98E1999B-B0B7-4DB7-B1A3-8B6BBBF1CA42}" destId="{B84D49F5-C306-4378-AA35-9DC0681660D8}" srcOrd="2" destOrd="0" presId="urn:microsoft.com/office/officeart/2005/8/layout/vList3"/>
    <dgm:cxn modelId="{84FA5B0A-59FD-40DE-8F46-A68B0B431C52}" type="presParOf" srcId="{B84D49F5-C306-4378-AA35-9DC0681660D8}" destId="{77CA846F-90CB-4334-A0F1-365C1B2670D6}" srcOrd="0" destOrd="0" presId="urn:microsoft.com/office/officeart/2005/8/layout/vList3"/>
    <dgm:cxn modelId="{8913B31B-A606-475D-9669-89D14DAD9269}" type="presParOf" srcId="{B84D49F5-C306-4378-AA35-9DC0681660D8}" destId="{3817AC5C-34FF-4D9F-8291-9845C19C42DE}" srcOrd="1" destOrd="0" presId="urn:microsoft.com/office/officeart/2005/8/layout/vList3"/>
    <dgm:cxn modelId="{34BD67AA-14B9-47DB-BB29-4C902396B674}" type="presParOf" srcId="{98E1999B-B0B7-4DB7-B1A3-8B6BBBF1CA42}" destId="{2A41E5F1-AAE8-4C06-AEF0-DD2F30E3A586}" srcOrd="3" destOrd="0" presId="urn:microsoft.com/office/officeart/2005/8/layout/vList3"/>
    <dgm:cxn modelId="{9126DAB1-E484-4094-9C86-550AC4CD68D2}" type="presParOf" srcId="{98E1999B-B0B7-4DB7-B1A3-8B6BBBF1CA42}" destId="{C0B4BA97-588E-4212-B78E-15F03791F610}" srcOrd="4" destOrd="0" presId="urn:microsoft.com/office/officeart/2005/8/layout/vList3"/>
    <dgm:cxn modelId="{F7E76982-233C-495B-B487-3B1230FA567A}" type="presParOf" srcId="{C0B4BA97-588E-4212-B78E-15F03791F610}" destId="{51C09F98-C93C-41AE-8E3D-BACA875C9E61}" srcOrd="0" destOrd="0" presId="urn:microsoft.com/office/officeart/2005/8/layout/vList3"/>
    <dgm:cxn modelId="{B1CAB906-F4B8-4802-B8D1-988C3DBBCCA6}" type="presParOf" srcId="{C0B4BA97-588E-4212-B78E-15F03791F610}" destId="{3BA52505-1610-43B4-9786-A58263F8123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E8E655-3419-4C01-ABCD-E773AE2FE29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E4283CA7-59CC-4872-BF45-1341B61E4AEA}">
      <dgm:prSet phldrT="[Text]" custT="1"/>
      <dgm:spPr/>
      <dgm:t>
        <a:bodyPr/>
        <a:lstStyle/>
        <a:p>
          <a:r>
            <a:rPr lang="en-GB" sz="1400" dirty="0"/>
            <a:t>Considered time horizon is one year</a:t>
          </a:r>
        </a:p>
      </dgm:t>
    </dgm:pt>
    <dgm:pt modelId="{EAFC38A9-6C62-4903-89CF-6E6EF9BDB70A}" type="parTrans" cxnId="{5F128088-12E1-403B-91AA-A14E3641F19A}">
      <dgm:prSet/>
      <dgm:spPr/>
      <dgm:t>
        <a:bodyPr/>
        <a:lstStyle/>
        <a:p>
          <a:endParaRPr lang="en-GB"/>
        </a:p>
      </dgm:t>
    </dgm:pt>
    <dgm:pt modelId="{CDDCB17B-3125-4DD5-9C3E-01EDE7136D9D}" type="sibTrans" cxnId="{5F128088-12E1-403B-91AA-A14E3641F19A}">
      <dgm:prSet/>
      <dgm:spPr/>
      <dgm:t>
        <a:bodyPr/>
        <a:lstStyle/>
        <a:p>
          <a:endParaRPr lang="en-GB"/>
        </a:p>
      </dgm:t>
    </dgm:pt>
    <dgm:pt modelId="{E1302FFD-2675-4A27-A427-96ADE870E540}">
      <dgm:prSet custT="1"/>
      <dgm:spPr/>
      <dgm:t>
        <a:bodyPr/>
        <a:lstStyle/>
        <a:p>
          <a:r>
            <a:rPr lang="en-GB" sz="1400" dirty="0"/>
            <a:t>Usually bucketed into ratings (AAA, BB+, etc.)</a:t>
          </a:r>
        </a:p>
      </dgm:t>
    </dgm:pt>
    <dgm:pt modelId="{756524FD-93E8-41FA-9CE5-E88731350E14}" type="parTrans" cxnId="{F6F609F9-C2AB-42F5-8760-208BD738862D}">
      <dgm:prSet/>
      <dgm:spPr/>
      <dgm:t>
        <a:bodyPr/>
        <a:lstStyle/>
        <a:p>
          <a:endParaRPr lang="en-GB"/>
        </a:p>
      </dgm:t>
    </dgm:pt>
    <dgm:pt modelId="{64DD5593-FE75-42FE-A7B3-CC500B4BD411}" type="sibTrans" cxnId="{F6F609F9-C2AB-42F5-8760-208BD738862D}">
      <dgm:prSet/>
      <dgm:spPr/>
      <dgm:t>
        <a:bodyPr/>
        <a:lstStyle/>
        <a:p>
          <a:endParaRPr lang="en-GB"/>
        </a:p>
      </dgm:t>
    </dgm:pt>
    <dgm:pt modelId="{545A9E0F-0003-41D0-BB49-620709CC5450}">
      <dgm:prSet custT="1"/>
      <dgm:spPr/>
      <dgm:t>
        <a:bodyPr/>
        <a:lstStyle/>
        <a:p>
          <a:r>
            <a:rPr lang="en-GB" sz="1400" dirty="0"/>
            <a:t>Depends both on obligor - specific factors (e.g. equity to assets, revenue growth) and macroeconomic conditions (e.g. unemployment rate, GDP growth)</a:t>
          </a:r>
        </a:p>
      </dgm:t>
    </dgm:pt>
    <dgm:pt modelId="{B38F443A-638D-45FC-9E16-DD6674321BBF}" type="parTrans" cxnId="{A6C6FE62-8B72-4B1D-A63B-72ABBBCE32B9}">
      <dgm:prSet/>
      <dgm:spPr/>
      <dgm:t>
        <a:bodyPr/>
        <a:lstStyle/>
        <a:p>
          <a:endParaRPr lang="en-GB"/>
        </a:p>
      </dgm:t>
    </dgm:pt>
    <dgm:pt modelId="{DA290A6C-A417-4C62-8C87-2182BA835DAB}" type="sibTrans" cxnId="{A6C6FE62-8B72-4B1D-A63B-72ABBBCE32B9}">
      <dgm:prSet/>
      <dgm:spPr/>
      <dgm:t>
        <a:bodyPr/>
        <a:lstStyle/>
        <a:p>
          <a:endParaRPr lang="en-GB"/>
        </a:p>
      </dgm:t>
    </dgm:pt>
    <dgm:pt modelId="{428B05B8-04B1-4241-809C-F3D4FC72AD04}">
      <dgm:prSet custT="1"/>
      <dgm:spPr/>
      <dgm:t>
        <a:bodyPr/>
        <a:lstStyle/>
        <a:p>
          <a:r>
            <a:rPr lang="en-GB" sz="1400"/>
            <a:t>From statistical point of view PD is an estimator of default rate (share of defaulted counterparties over all observations), usually modelled via GLM models (logit, probit regressions)</a:t>
          </a:r>
          <a:endParaRPr lang="en-GB" sz="1400" dirty="0"/>
        </a:p>
      </dgm:t>
    </dgm:pt>
    <dgm:pt modelId="{3AE31184-E671-4415-AFE1-2E208B4B7DA6}" type="parTrans" cxnId="{D4110661-010D-4DDF-8F20-34C47EF79485}">
      <dgm:prSet/>
      <dgm:spPr/>
      <dgm:t>
        <a:bodyPr/>
        <a:lstStyle/>
        <a:p>
          <a:endParaRPr lang="en-GB"/>
        </a:p>
      </dgm:t>
    </dgm:pt>
    <dgm:pt modelId="{7B36A2BA-DE9D-4A87-A414-859BF03F94CA}" type="sibTrans" cxnId="{D4110661-010D-4DDF-8F20-34C47EF79485}">
      <dgm:prSet/>
      <dgm:spPr/>
      <dgm:t>
        <a:bodyPr/>
        <a:lstStyle/>
        <a:p>
          <a:endParaRPr lang="en-GB"/>
        </a:p>
      </dgm:t>
    </dgm:pt>
    <dgm:pt modelId="{76091A3F-0BC8-4D2A-AB02-06A31E907325}">
      <dgm:prSet custT="1"/>
      <dgm:spPr/>
      <dgm:t>
        <a:bodyPr/>
        <a:lstStyle/>
        <a:p>
          <a:r>
            <a:rPr lang="en-GB" sz="1400" dirty="0"/>
            <a:t>Statistical models serves a support for Credit Officers responsible for credit condition assessment</a:t>
          </a:r>
        </a:p>
      </dgm:t>
    </dgm:pt>
    <dgm:pt modelId="{818427EE-0980-4735-B671-34F01FF92585}" type="parTrans" cxnId="{6181EE62-6076-4CD6-9895-FF0187B25113}">
      <dgm:prSet/>
      <dgm:spPr/>
      <dgm:t>
        <a:bodyPr/>
        <a:lstStyle/>
        <a:p>
          <a:endParaRPr lang="en-GB"/>
        </a:p>
      </dgm:t>
    </dgm:pt>
    <dgm:pt modelId="{00ED226A-6D61-4F2B-8BA2-73264F307D6B}" type="sibTrans" cxnId="{6181EE62-6076-4CD6-9895-FF0187B25113}">
      <dgm:prSet/>
      <dgm:spPr/>
      <dgm:t>
        <a:bodyPr/>
        <a:lstStyle/>
        <a:p>
          <a:endParaRPr lang="en-GB"/>
        </a:p>
      </dgm:t>
    </dgm:pt>
    <dgm:pt modelId="{1055CB12-905F-46DF-91B8-13BB8CAA2328}">
      <dgm:prSet custT="1"/>
      <dgm:spPr/>
      <dgm:t>
        <a:bodyPr/>
        <a:lstStyle/>
        <a:p>
          <a:r>
            <a:rPr lang="en-US" sz="1400" b="1" dirty="0"/>
            <a:t>More info: </a:t>
          </a:r>
          <a:r>
            <a:rPr lang="en-US" sz="1400" dirty="0"/>
            <a:t>Credit Risk Fundamentals </a:t>
          </a:r>
          <a:r>
            <a:rPr lang="pl-PL" sz="1400" dirty="0"/>
            <a:t>(</a:t>
          </a:r>
          <a:r>
            <a:rPr lang="pl-PL" sz="1400" b="1" dirty="0"/>
            <a:t>22</a:t>
          </a:r>
          <a:r>
            <a:rPr lang="pl-PL" sz="1400" b="1" baseline="30000" dirty="0"/>
            <a:t>nd</a:t>
          </a:r>
          <a:r>
            <a:rPr lang="en-US" sz="1400" b="1" dirty="0"/>
            <a:t> March at </a:t>
          </a:r>
          <a:r>
            <a:rPr lang="pl-PL" sz="1400" b="1" dirty="0"/>
            <a:t>11</a:t>
          </a:r>
          <a:r>
            <a:rPr lang="en-US" sz="1400" b="1" dirty="0"/>
            <a:t>:</a:t>
          </a:r>
          <a:r>
            <a:rPr lang="pl-PL" sz="1400" b="1" dirty="0"/>
            <a:t>15</a:t>
          </a:r>
          <a:r>
            <a:rPr lang="en-US" sz="1400" dirty="0"/>
            <a:t>)</a:t>
          </a:r>
          <a:endParaRPr lang="en-GB" sz="1400" dirty="0"/>
        </a:p>
      </dgm:t>
    </dgm:pt>
    <dgm:pt modelId="{622115E3-425B-4ADA-8E71-907FB5B4C95E}" type="parTrans" cxnId="{A05BC80F-2BEC-4898-B2E1-052662250219}">
      <dgm:prSet/>
      <dgm:spPr/>
      <dgm:t>
        <a:bodyPr/>
        <a:lstStyle/>
        <a:p>
          <a:endParaRPr lang="en-GB"/>
        </a:p>
      </dgm:t>
    </dgm:pt>
    <dgm:pt modelId="{407BFD87-3C68-44EB-A619-9C98412A9B11}" type="sibTrans" cxnId="{A05BC80F-2BEC-4898-B2E1-052662250219}">
      <dgm:prSet/>
      <dgm:spPr/>
      <dgm:t>
        <a:bodyPr/>
        <a:lstStyle/>
        <a:p>
          <a:endParaRPr lang="en-GB"/>
        </a:p>
      </dgm:t>
    </dgm:pt>
    <dgm:pt modelId="{AC00DF07-AE05-4468-B3FA-3587F615D2F7}" type="pres">
      <dgm:prSet presAssocID="{ACE8E655-3419-4C01-ABCD-E773AE2FE29C}" presName="linear" presStyleCnt="0">
        <dgm:presLayoutVars>
          <dgm:animLvl val="lvl"/>
          <dgm:resizeHandles val="exact"/>
        </dgm:presLayoutVars>
      </dgm:prSet>
      <dgm:spPr/>
    </dgm:pt>
    <dgm:pt modelId="{9980469C-7106-4E64-B288-2F55FE153949}" type="pres">
      <dgm:prSet presAssocID="{E4283CA7-59CC-4872-BF45-1341B61E4AE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305D0A9-6527-4FCD-8950-736F9130A9D8}" type="pres">
      <dgm:prSet presAssocID="{CDDCB17B-3125-4DD5-9C3E-01EDE7136D9D}" presName="spacer" presStyleCnt="0"/>
      <dgm:spPr/>
    </dgm:pt>
    <dgm:pt modelId="{C87CE70F-CB5B-4C8A-94B8-08BD11455FEB}" type="pres">
      <dgm:prSet presAssocID="{E1302FFD-2675-4A27-A427-96ADE870E54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3F43437-019D-48B3-9EF0-188DA996F977}" type="pres">
      <dgm:prSet presAssocID="{64DD5593-FE75-42FE-A7B3-CC500B4BD411}" presName="spacer" presStyleCnt="0"/>
      <dgm:spPr/>
    </dgm:pt>
    <dgm:pt modelId="{60476F0F-B918-4391-BD0E-181D72629B62}" type="pres">
      <dgm:prSet presAssocID="{545A9E0F-0003-41D0-BB49-620709CC545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4199308-055D-4D7F-9453-5A5734C595E3}" type="pres">
      <dgm:prSet presAssocID="{DA290A6C-A417-4C62-8C87-2182BA835DAB}" presName="spacer" presStyleCnt="0"/>
      <dgm:spPr/>
    </dgm:pt>
    <dgm:pt modelId="{3DB8E423-5C0D-4BE2-9BEE-F40E5D832181}" type="pres">
      <dgm:prSet presAssocID="{428B05B8-04B1-4241-809C-F3D4FC72AD0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9D3E7D5-A654-467C-A9E2-26372A5063FC}" type="pres">
      <dgm:prSet presAssocID="{7B36A2BA-DE9D-4A87-A414-859BF03F94CA}" presName="spacer" presStyleCnt="0"/>
      <dgm:spPr/>
    </dgm:pt>
    <dgm:pt modelId="{156B5609-9827-4645-96CC-0E2952C8C225}" type="pres">
      <dgm:prSet presAssocID="{76091A3F-0BC8-4D2A-AB02-06A31E90732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EC58BEC-ED90-4297-88A2-7389D6E6B949}" type="pres">
      <dgm:prSet presAssocID="{00ED226A-6D61-4F2B-8BA2-73264F307D6B}" presName="spacer" presStyleCnt="0"/>
      <dgm:spPr/>
    </dgm:pt>
    <dgm:pt modelId="{D0036CC2-CD1D-42E3-88DE-FEAEDA22E2EB}" type="pres">
      <dgm:prSet presAssocID="{1055CB12-905F-46DF-91B8-13BB8CAA232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05BC80F-2BEC-4898-B2E1-052662250219}" srcId="{ACE8E655-3419-4C01-ABCD-E773AE2FE29C}" destId="{1055CB12-905F-46DF-91B8-13BB8CAA2328}" srcOrd="5" destOrd="0" parTransId="{622115E3-425B-4ADA-8E71-907FB5B4C95E}" sibTransId="{407BFD87-3C68-44EB-A619-9C98412A9B11}"/>
    <dgm:cxn modelId="{6A04A51A-3E42-4FAD-8BC4-297F8DCDC6E1}" type="presOf" srcId="{E4283CA7-59CC-4872-BF45-1341B61E4AEA}" destId="{9980469C-7106-4E64-B288-2F55FE153949}" srcOrd="0" destOrd="0" presId="urn:microsoft.com/office/officeart/2005/8/layout/vList2"/>
    <dgm:cxn modelId="{8CA5F436-4541-40E3-A9B1-139081CCC0A7}" type="presOf" srcId="{1055CB12-905F-46DF-91B8-13BB8CAA2328}" destId="{D0036CC2-CD1D-42E3-88DE-FEAEDA22E2EB}" srcOrd="0" destOrd="0" presId="urn:microsoft.com/office/officeart/2005/8/layout/vList2"/>
    <dgm:cxn modelId="{D4110661-010D-4DDF-8F20-34C47EF79485}" srcId="{ACE8E655-3419-4C01-ABCD-E773AE2FE29C}" destId="{428B05B8-04B1-4241-809C-F3D4FC72AD04}" srcOrd="3" destOrd="0" parTransId="{3AE31184-E671-4415-AFE1-2E208B4B7DA6}" sibTransId="{7B36A2BA-DE9D-4A87-A414-859BF03F94CA}"/>
    <dgm:cxn modelId="{7D70DC42-FE34-4E2F-9AD1-80EF7FE3BEED}" type="presOf" srcId="{428B05B8-04B1-4241-809C-F3D4FC72AD04}" destId="{3DB8E423-5C0D-4BE2-9BEE-F40E5D832181}" srcOrd="0" destOrd="0" presId="urn:microsoft.com/office/officeart/2005/8/layout/vList2"/>
    <dgm:cxn modelId="{6181EE62-6076-4CD6-9895-FF0187B25113}" srcId="{ACE8E655-3419-4C01-ABCD-E773AE2FE29C}" destId="{76091A3F-0BC8-4D2A-AB02-06A31E907325}" srcOrd="4" destOrd="0" parTransId="{818427EE-0980-4735-B671-34F01FF92585}" sibTransId="{00ED226A-6D61-4F2B-8BA2-73264F307D6B}"/>
    <dgm:cxn modelId="{A6C6FE62-8B72-4B1D-A63B-72ABBBCE32B9}" srcId="{ACE8E655-3419-4C01-ABCD-E773AE2FE29C}" destId="{545A9E0F-0003-41D0-BB49-620709CC5450}" srcOrd="2" destOrd="0" parTransId="{B38F443A-638D-45FC-9E16-DD6674321BBF}" sibTransId="{DA290A6C-A417-4C62-8C87-2182BA835DAB}"/>
    <dgm:cxn modelId="{A86F9B80-7278-476D-880E-CF5C032440A8}" type="presOf" srcId="{E1302FFD-2675-4A27-A427-96ADE870E540}" destId="{C87CE70F-CB5B-4C8A-94B8-08BD11455FEB}" srcOrd="0" destOrd="0" presId="urn:microsoft.com/office/officeart/2005/8/layout/vList2"/>
    <dgm:cxn modelId="{5F128088-12E1-403B-91AA-A14E3641F19A}" srcId="{ACE8E655-3419-4C01-ABCD-E773AE2FE29C}" destId="{E4283CA7-59CC-4872-BF45-1341B61E4AEA}" srcOrd="0" destOrd="0" parTransId="{EAFC38A9-6C62-4903-89CF-6E6EF9BDB70A}" sibTransId="{CDDCB17B-3125-4DD5-9C3E-01EDE7136D9D}"/>
    <dgm:cxn modelId="{5A3BB5C6-77CE-4E8C-B194-CBA4A9C9835C}" type="presOf" srcId="{545A9E0F-0003-41D0-BB49-620709CC5450}" destId="{60476F0F-B918-4391-BD0E-181D72629B62}" srcOrd="0" destOrd="0" presId="urn:microsoft.com/office/officeart/2005/8/layout/vList2"/>
    <dgm:cxn modelId="{3218A6CE-A80C-434E-BBE9-B5EACD9BF11D}" type="presOf" srcId="{76091A3F-0BC8-4D2A-AB02-06A31E907325}" destId="{156B5609-9827-4645-96CC-0E2952C8C225}" srcOrd="0" destOrd="0" presId="urn:microsoft.com/office/officeart/2005/8/layout/vList2"/>
    <dgm:cxn modelId="{91056EE6-3D0D-4221-BEEE-F8DEC1BB5F9A}" type="presOf" srcId="{ACE8E655-3419-4C01-ABCD-E773AE2FE29C}" destId="{AC00DF07-AE05-4468-B3FA-3587F615D2F7}" srcOrd="0" destOrd="0" presId="urn:microsoft.com/office/officeart/2005/8/layout/vList2"/>
    <dgm:cxn modelId="{F6F609F9-C2AB-42F5-8760-208BD738862D}" srcId="{ACE8E655-3419-4C01-ABCD-E773AE2FE29C}" destId="{E1302FFD-2675-4A27-A427-96ADE870E540}" srcOrd="1" destOrd="0" parTransId="{756524FD-93E8-41FA-9CE5-E88731350E14}" sibTransId="{64DD5593-FE75-42FE-A7B3-CC500B4BD411}"/>
    <dgm:cxn modelId="{962FBFA6-B8E8-44B4-A685-02B3C499E20D}" type="presParOf" srcId="{AC00DF07-AE05-4468-B3FA-3587F615D2F7}" destId="{9980469C-7106-4E64-B288-2F55FE153949}" srcOrd="0" destOrd="0" presId="urn:microsoft.com/office/officeart/2005/8/layout/vList2"/>
    <dgm:cxn modelId="{7C031B78-0831-4DF5-80AD-4108B2FB73B9}" type="presParOf" srcId="{AC00DF07-AE05-4468-B3FA-3587F615D2F7}" destId="{6305D0A9-6527-4FCD-8950-736F9130A9D8}" srcOrd="1" destOrd="0" presId="urn:microsoft.com/office/officeart/2005/8/layout/vList2"/>
    <dgm:cxn modelId="{E5EC264A-A070-4271-8ED9-B31400970270}" type="presParOf" srcId="{AC00DF07-AE05-4468-B3FA-3587F615D2F7}" destId="{C87CE70F-CB5B-4C8A-94B8-08BD11455FEB}" srcOrd="2" destOrd="0" presId="urn:microsoft.com/office/officeart/2005/8/layout/vList2"/>
    <dgm:cxn modelId="{3DD8CAC5-4441-4458-B2BC-9AAE8EDFDD6C}" type="presParOf" srcId="{AC00DF07-AE05-4468-B3FA-3587F615D2F7}" destId="{93F43437-019D-48B3-9EF0-188DA996F977}" srcOrd="3" destOrd="0" presId="urn:microsoft.com/office/officeart/2005/8/layout/vList2"/>
    <dgm:cxn modelId="{31B1F461-0A01-4274-B495-706C89D330FD}" type="presParOf" srcId="{AC00DF07-AE05-4468-B3FA-3587F615D2F7}" destId="{60476F0F-B918-4391-BD0E-181D72629B62}" srcOrd="4" destOrd="0" presId="urn:microsoft.com/office/officeart/2005/8/layout/vList2"/>
    <dgm:cxn modelId="{CFD82BAD-F4BD-4F2C-8D61-D68E9732FB0E}" type="presParOf" srcId="{AC00DF07-AE05-4468-B3FA-3587F615D2F7}" destId="{A4199308-055D-4D7F-9453-5A5734C595E3}" srcOrd="5" destOrd="0" presId="urn:microsoft.com/office/officeart/2005/8/layout/vList2"/>
    <dgm:cxn modelId="{A3B31DD5-70D8-4261-BAD1-5D5D36F1286B}" type="presParOf" srcId="{AC00DF07-AE05-4468-B3FA-3587F615D2F7}" destId="{3DB8E423-5C0D-4BE2-9BEE-F40E5D832181}" srcOrd="6" destOrd="0" presId="urn:microsoft.com/office/officeart/2005/8/layout/vList2"/>
    <dgm:cxn modelId="{D7DAC7C0-2DBF-4162-9FEF-ECCEDA180F5A}" type="presParOf" srcId="{AC00DF07-AE05-4468-B3FA-3587F615D2F7}" destId="{89D3E7D5-A654-467C-A9E2-26372A5063FC}" srcOrd="7" destOrd="0" presId="urn:microsoft.com/office/officeart/2005/8/layout/vList2"/>
    <dgm:cxn modelId="{B10D5E6A-D2F8-4B4F-8FBC-A67905FD3970}" type="presParOf" srcId="{AC00DF07-AE05-4468-B3FA-3587F615D2F7}" destId="{156B5609-9827-4645-96CC-0E2952C8C225}" srcOrd="8" destOrd="0" presId="urn:microsoft.com/office/officeart/2005/8/layout/vList2"/>
    <dgm:cxn modelId="{818143D0-7E40-428E-9C9C-FB306B09A481}" type="presParOf" srcId="{AC00DF07-AE05-4468-B3FA-3587F615D2F7}" destId="{1EC58BEC-ED90-4297-88A2-7389D6E6B949}" srcOrd="9" destOrd="0" presId="urn:microsoft.com/office/officeart/2005/8/layout/vList2"/>
    <dgm:cxn modelId="{24F3BA8D-1CAD-4FBD-80E8-4FA06BF57BC2}" type="presParOf" srcId="{AC00DF07-AE05-4468-B3FA-3587F615D2F7}" destId="{D0036CC2-CD1D-42E3-88DE-FEAEDA22E2E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D3BD20-EEDB-4600-8301-AE3BD0415FC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FE42478-A8DC-4E80-AA9C-D50741E9C3FC}">
      <dgm:prSet phldrT="[Text]"/>
      <dgm:spPr/>
      <dgm:t>
        <a:bodyPr/>
        <a:lstStyle/>
        <a:p>
          <a:r>
            <a:rPr lang="en-GB" dirty="0"/>
            <a:t>The amount of historical data on LGD is usually substantially less than for PD</a:t>
          </a:r>
        </a:p>
      </dgm:t>
    </dgm:pt>
    <dgm:pt modelId="{3FF9AF07-7B2A-4545-9C6D-8626BEF93614}" type="parTrans" cxnId="{A12CDB1D-EF34-47C7-B4C8-256258327CB6}">
      <dgm:prSet/>
      <dgm:spPr/>
      <dgm:t>
        <a:bodyPr/>
        <a:lstStyle/>
        <a:p>
          <a:endParaRPr lang="en-GB"/>
        </a:p>
      </dgm:t>
    </dgm:pt>
    <dgm:pt modelId="{E1221FC8-2053-48A7-B330-5B1B0C923177}" type="sibTrans" cxnId="{A12CDB1D-EF34-47C7-B4C8-256258327CB6}">
      <dgm:prSet/>
      <dgm:spPr/>
      <dgm:t>
        <a:bodyPr/>
        <a:lstStyle/>
        <a:p>
          <a:endParaRPr lang="en-GB"/>
        </a:p>
      </dgm:t>
    </dgm:pt>
    <dgm:pt modelId="{70951F9E-E9DF-446A-AA9F-1CC0B965E1F4}">
      <dgm:prSet/>
      <dgm:spPr/>
      <dgm:t>
        <a:bodyPr/>
        <a:lstStyle/>
        <a:p>
          <a:r>
            <a:rPr lang="en-GB"/>
            <a:t>This enables the company's to sometimes fall-back to expert judgment approach</a:t>
          </a:r>
          <a:endParaRPr lang="en-GB" dirty="0"/>
        </a:p>
      </dgm:t>
    </dgm:pt>
    <dgm:pt modelId="{C0CD910B-DA76-4166-A566-5917C79E6F2B}" type="parTrans" cxnId="{0BC463A2-5D34-4FA3-B699-C3C939E91304}">
      <dgm:prSet/>
      <dgm:spPr/>
      <dgm:t>
        <a:bodyPr/>
        <a:lstStyle/>
        <a:p>
          <a:endParaRPr lang="en-GB"/>
        </a:p>
      </dgm:t>
    </dgm:pt>
    <dgm:pt modelId="{4599ECBF-637E-403F-AD64-A7998FF24EC8}" type="sibTrans" cxnId="{0BC463A2-5D34-4FA3-B699-C3C939E91304}">
      <dgm:prSet/>
      <dgm:spPr/>
      <dgm:t>
        <a:bodyPr/>
        <a:lstStyle/>
        <a:p>
          <a:endParaRPr lang="en-GB"/>
        </a:p>
      </dgm:t>
    </dgm:pt>
    <dgm:pt modelId="{4D111E25-239E-439A-9838-298DF8A14423}">
      <dgm:prSet/>
      <dgm:spPr/>
      <dgm:t>
        <a:bodyPr/>
        <a:lstStyle/>
        <a:p>
          <a:r>
            <a:rPr lang="en-GB"/>
            <a:t>Assume some number based on the situation in the given industry/country</a:t>
          </a:r>
          <a:endParaRPr lang="en-GB" dirty="0"/>
        </a:p>
      </dgm:t>
    </dgm:pt>
    <dgm:pt modelId="{F7A280A6-78DD-458C-A213-E7D7B8BEA742}" type="parTrans" cxnId="{490D9DBE-2366-49A9-9C44-A3333F9CD7F1}">
      <dgm:prSet/>
      <dgm:spPr/>
      <dgm:t>
        <a:bodyPr/>
        <a:lstStyle/>
        <a:p>
          <a:endParaRPr lang="en-GB"/>
        </a:p>
      </dgm:t>
    </dgm:pt>
    <dgm:pt modelId="{B494716D-C30C-4860-BA26-5B92A8C91C63}" type="sibTrans" cxnId="{490D9DBE-2366-49A9-9C44-A3333F9CD7F1}">
      <dgm:prSet/>
      <dgm:spPr/>
      <dgm:t>
        <a:bodyPr/>
        <a:lstStyle/>
        <a:p>
          <a:endParaRPr lang="en-GB"/>
        </a:p>
      </dgm:t>
    </dgm:pt>
    <dgm:pt modelId="{C44B1230-CF5C-473C-BE86-8916D512D333}">
      <dgm:prSet/>
      <dgm:spPr/>
      <dgm:t>
        <a:bodyPr/>
        <a:lstStyle/>
        <a:p>
          <a:r>
            <a:rPr lang="en-GB" dirty="0"/>
            <a:t>Either use the most conservative value possible (100%) – all is lost.</a:t>
          </a:r>
        </a:p>
      </dgm:t>
    </dgm:pt>
    <dgm:pt modelId="{5AB8CE67-D91B-42E7-B758-EF09CDAE4152}" type="parTrans" cxnId="{76F93ACE-F1B0-40D3-BCFA-015332366462}">
      <dgm:prSet/>
      <dgm:spPr/>
      <dgm:t>
        <a:bodyPr/>
        <a:lstStyle/>
        <a:p>
          <a:endParaRPr lang="en-GB"/>
        </a:p>
      </dgm:t>
    </dgm:pt>
    <dgm:pt modelId="{4B957F66-AD44-4775-B469-7D90F0B99928}" type="sibTrans" cxnId="{76F93ACE-F1B0-40D3-BCFA-015332366462}">
      <dgm:prSet/>
      <dgm:spPr/>
      <dgm:t>
        <a:bodyPr/>
        <a:lstStyle/>
        <a:p>
          <a:endParaRPr lang="en-GB"/>
        </a:p>
      </dgm:t>
    </dgm:pt>
    <dgm:pt modelId="{0503002F-D2D7-49A2-BC62-1187707E3C8D}">
      <dgm:prSet/>
      <dgm:spPr/>
      <dgm:t>
        <a:bodyPr/>
        <a:lstStyle/>
        <a:p>
          <a:r>
            <a:rPr lang="en-GB" b="1" dirty="0"/>
            <a:t>In this exercise we assume LGD is 60% for all the counterparties</a:t>
          </a:r>
        </a:p>
      </dgm:t>
    </dgm:pt>
    <dgm:pt modelId="{CB4AF380-6024-4909-8B98-0B70D98B25DB}" type="parTrans" cxnId="{7D7685E6-A827-48A8-A9C6-5F2723784D1F}">
      <dgm:prSet/>
      <dgm:spPr/>
      <dgm:t>
        <a:bodyPr/>
        <a:lstStyle/>
        <a:p>
          <a:endParaRPr lang="en-GB"/>
        </a:p>
      </dgm:t>
    </dgm:pt>
    <dgm:pt modelId="{6EF3A8BF-8CE5-49FA-9376-A3D313B543C6}" type="sibTrans" cxnId="{7D7685E6-A827-48A8-A9C6-5F2723784D1F}">
      <dgm:prSet/>
      <dgm:spPr/>
      <dgm:t>
        <a:bodyPr/>
        <a:lstStyle/>
        <a:p>
          <a:endParaRPr lang="en-GB"/>
        </a:p>
      </dgm:t>
    </dgm:pt>
    <dgm:pt modelId="{7930FB94-0517-40AB-AE14-5D162FEA3DB2}" type="pres">
      <dgm:prSet presAssocID="{5BD3BD20-EEDB-4600-8301-AE3BD0415FC7}" presName="linear" presStyleCnt="0">
        <dgm:presLayoutVars>
          <dgm:animLvl val="lvl"/>
          <dgm:resizeHandles val="exact"/>
        </dgm:presLayoutVars>
      </dgm:prSet>
      <dgm:spPr/>
    </dgm:pt>
    <dgm:pt modelId="{93871690-91EE-4D34-9923-A6ED402E2035}" type="pres">
      <dgm:prSet presAssocID="{AFE42478-A8DC-4E80-AA9C-D50741E9C3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DB8051-5C1C-47A6-B02D-279B15D41F17}" type="pres">
      <dgm:prSet presAssocID="{E1221FC8-2053-48A7-B330-5B1B0C923177}" presName="spacer" presStyleCnt="0"/>
      <dgm:spPr/>
    </dgm:pt>
    <dgm:pt modelId="{4F7FD76F-C2D8-4A21-B1BC-098C4340EF6F}" type="pres">
      <dgm:prSet presAssocID="{70951F9E-E9DF-446A-AA9F-1CC0B965E1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8E93C0-DD5A-428B-89EA-105C072D393D}" type="pres">
      <dgm:prSet presAssocID="{70951F9E-E9DF-446A-AA9F-1CC0B965E1F4}" presName="childText" presStyleLbl="revTx" presStyleIdx="0" presStyleCnt="1">
        <dgm:presLayoutVars>
          <dgm:bulletEnabled val="1"/>
        </dgm:presLayoutVars>
      </dgm:prSet>
      <dgm:spPr/>
    </dgm:pt>
    <dgm:pt modelId="{6C6F3636-FE70-4911-B9CA-085F4250A5A3}" type="pres">
      <dgm:prSet presAssocID="{0503002F-D2D7-49A2-BC62-1187707E3C8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12CDB1D-EF34-47C7-B4C8-256258327CB6}" srcId="{5BD3BD20-EEDB-4600-8301-AE3BD0415FC7}" destId="{AFE42478-A8DC-4E80-AA9C-D50741E9C3FC}" srcOrd="0" destOrd="0" parTransId="{3FF9AF07-7B2A-4545-9C6D-8626BEF93614}" sibTransId="{E1221FC8-2053-48A7-B330-5B1B0C923177}"/>
    <dgm:cxn modelId="{0B5BC431-6B31-4865-8BED-995388602501}" type="presOf" srcId="{4D111E25-239E-439A-9838-298DF8A14423}" destId="{9A8E93C0-DD5A-428B-89EA-105C072D393D}" srcOrd="0" destOrd="0" presId="urn:microsoft.com/office/officeart/2005/8/layout/vList2"/>
    <dgm:cxn modelId="{351C1D37-BD7D-4E29-B2EC-F5697983B246}" type="presOf" srcId="{5BD3BD20-EEDB-4600-8301-AE3BD0415FC7}" destId="{7930FB94-0517-40AB-AE14-5D162FEA3DB2}" srcOrd="0" destOrd="0" presId="urn:microsoft.com/office/officeart/2005/8/layout/vList2"/>
    <dgm:cxn modelId="{D6749386-9DA3-46E4-B617-5CD539DFE1AF}" type="presOf" srcId="{AFE42478-A8DC-4E80-AA9C-D50741E9C3FC}" destId="{93871690-91EE-4D34-9923-A6ED402E2035}" srcOrd="0" destOrd="0" presId="urn:microsoft.com/office/officeart/2005/8/layout/vList2"/>
    <dgm:cxn modelId="{F3F0BE88-1F3C-47FE-8FA6-7C81E2783AFE}" type="presOf" srcId="{0503002F-D2D7-49A2-BC62-1187707E3C8D}" destId="{6C6F3636-FE70-4911-B9CA-085F4250A5A3}" srcOrd="0" destOrd="0" presId="urn:microsoft.com/office/officeart/2005/8/layout/vList2"/>
    <dgm:cxn modelId="{0BC463A2-5D34-4FA3-B699-C3C939E91304}" srcId="{5BD3BD20-EEDB-4600-8301-AE3BD0415FC7}" destId="{70951F9E-E9DF-446A-AA9F-1CC0B965E1F4}" srcOrd="1" destOrd="0" parTransId="{C0CD910B-DA76-4166-A566-5917C79E6F2B}" sibTransId="{4599ECBF-637E-403F-AD64-A7998FF24EC8}"/>
    <dgm:cxn modelId="{490D9DBE-2366-49A9-9C44-A3333F9CD7F1}" srcId="{70951F9E-E9DF-446A-AA9F-1CC0B965E1F4}" destId="{4D111E25-239E-439A-9838-298DF8A14423}" srcOrd="0" destOrd="0" parTransId="{F7A280A6-78DD-458C-A213-E7D7B8BEA742}" sibTransId="{B494716D-C30C-4860-BA26-5B92A8C91C63}"/>
    <dgm:cxn modelId="{76F93ACE-F1B0-40D3-BCFA-015332366462}" srcId="{70951F9E-E9DF-446A-AA9F-1CC0B965E1F4}" destId="{C44B1230-CF5C-473C-BE86-8916D512D333}" srcOrd="1" destOrd="0" parTransId="{5AB8CE67-D91B-42E7-B758-EF09CDAE4152}" sibTransId="{4B957F66-AD44-4775-B469-7D90F0B99928}"/>
    <dgm:cxn modelId="{265F73E4-C448-4A54-AC05-9190B123F9DC}" type="presOf" srcId="{70951F9E-E9DF-446A-AA9F-1CC0B965E1F4}" destId="{4F7FD76F-C2D8-4A21-B1BC-098C4340EF6F}" srcOrd="0" destOrd="0" presId="urn:microsoft.com/office/officeart/2005/8/layout/vList2"/>
    <dgm:cxn modelId="{7D7685E6-A827-48A8-A9C6-5F2723784D1F}" srcId="{5BD3BD20-EEDB-4600-8301-AE3BD0415FC7}" destId="{0503002F-D2D7-49A2-BC62-1187707E3C8D}" srcOrd="2" destOrd="0" parTransId="{CB4AF380-6024-4909-8B98-0B70D98B25DB}" sibTransId="{6EF3A8BF-8CE5-49FA-9376-A3D313B543C6}"/>
    <dgm:cxn modelId="{FA866DEE-1C8F-4F6A-91BF-752C215B5259}" type="presOf" srcId="{C44B1230-CF5C-473C-BE86-8916D512D333}" destId="{9A8E93C0-DD5A-428B-89EA-105C072D393D}" srcOrd="0" destOrd="1" presId="urn:microsoft.com/office/officeart/2005/8/layout/vList2"/>
    <dgm:cxn modelId="{8E64BFD5-6BBA-4BBB-97C5-6508DED2B9C8}" type="presParOf" srcId="{7930FB94-0517-40AB-AE14-5D162FEA3DB2}" destId="{93871690-91EE-4D34-9923-A6ED402E2035}" srcOrd="0" destOrd="0" presId="urn:microsoft.com/office/officeart/2005/8/layout/vList2"/>
    <dgm:cxn modelId="{525B0421-64F9-47DB-B309-89E7620EEF7A}" type="presParOf" srcId="{7930FB94-0517-40AB-AE14-5D162FEA3DB2}" destId="{81DB8051-5C1C-47A6-B02D-279B15D41F17}" srcOrd="1" destOrd="0" presId="urn:microsoft.com/office/officeart/2005/8/layout/vList2"/>
    <dgm:cxn modelId="{AD60A2E3-7FC6-453B-806E-E7EF9F023F8D}" type="presParOf" srcId="{7930FB94-0517-40AB-AE14-5D162FEA3DB2}" destId="{4F7FD76F-C2D8-4A21-B1BC-098C4340EF6F}" srcOrd="2" destOrd="0" presId="urn:microsoft.com/office/officeart/2005/8/layout/vList2"/>
    <dgm:cxn modelId="{13BC26F3-7256-4B1A-BFA7-FEE013040D91}" type="presParOf" srcId="{7930FB94-0517-40AB-AE14-5D162FEA3DB2}" destId="{9A8E93C0-DD5A-428B-89EA-105C072D393D}" srcOrd="3" destOrd="0" presId="urn:microsoft.com/office/officeart/2005/8/layout/vList2"/>
    <dgm:cxn modelId="{6464A8AC-B5CD-440C-89AC-A483F79E730C}" type="presParOf" srcId="{7930FB94-0517-40AB-AE14-5D162FEA3DB2}" destId="{6C6F3636-FE70-4911-B9CA-085F4250A5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3EECA1-9845-4C8C-9F12-ACF95F164062}" type="doc">
      <dgm:prSet loTypeId="urn:microsoft.com/office/officeart/2005/8/layout/vList3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0E89B45-28AF-4D66-94C6-6993F98B623E}">
      <dgm:prSet/>
      <dgm:spPr/>
      <dgm:t>
        <a:bodyPr/>
        <a:lstStyle/>
        <a:p>
          <a:pPr rtl="0"/>
          <a:r>
            <a:rPr lang="en-GB" b="0" dirty="0"/>
            <a:t>Expert judgement on LGD</a:t>
          </a:r>
          <a:endParaRPr lang="en-US" dirty="0"/>
        </a:p>
      </dgm:t>
    </dgm:pt>
    <dgm:pt modelId="{C8849B23-A441-4921-BBEE-53423E87EDFF}" type="parTrans" cxnId="{9632375D-8F79-43F8-B3B6-6C4DDFD12297}">
      <dgm:prSet/>
      <dgm:spPr/>
      <dgm:t>
        <a:bodyPr/>
        <a:lstStyle/>
        <a:p>
          <a:endParaRPr lang="en-GB"/>
        </a:p>
      </dgm:t>
    </dgm:pt>
    <dgm:pt modelId="{93C964FA-CBAF-4A5F-9E3B-36FC8CE276AE}" type="sibTrans" cxnId="{9632375D-8F79-43F8-B3B6-6C4DDFD12297}">
      <dgm:prSet/>
      <dgm:spPr/>
      <dgm:t>
        <a:bodyPr/>
        <a:lstStyle/>
        <a:p>
          <a:endParaRPr lang="en-GB"/>
        </a:p>
      </dgm:t>
    </dgm:pt>
    <dgm:pt modelId="{97E8C622-E014-49F1-AF42-F536BBF3137E}">
      <dgm:prSet/>
      <dgm:spPr/>
      <dgm:t>
        <a:bodyPr/>
        <a:lstStyle/>
        <a:p>
          <a:pPr rtl="0"/>
          <a:r>
            <a:rPr lang="en-GB" dirty="0"/>
            <a:t>Build a PD model</a:t>
          </a:r>
          <a:endParaRPr lang="en-US" dirty="0"/>
        </a:p>
      </dgm:t>
    </dgm:pt>
    <dgm:pt modelId="{EE194CFE-13DC-4ED2-98C6-03D541E015A6}" type="parTrans" cxnId="{C94127F9-EEC8-4E2A-BA02-66AD0A471BD7}">
      <dgm:prSet/>
      <dgm:spPr/>
      <dgm:t>
        <a:bodyPr/>
        <a:lstStyle/>
        <a:p>
          <a:endParaRPr lang="en-GB"/>
        </a:p>
      </dgm:t>
    </dgm:pt>
    <dgm:pt modelId="{8BC585F8-95BF-4FD9-8C66-FDD6341BE362}" type="sibTrans" cxnId="{C94127F9-EEC8-4E2A-BA02-66AD0A471BD7}">
      <dgm:prSet/>
      <dgm:spPr/>
      <dgm:t>
        <a:bodyPr/>
        <a:lstStyle/>
        <a:p>
          <a:endParaRPr lang="en-GB"/>
        </a:p>
      </dgm:t>
    </dgm:pt>
    <dgm:pt modelId="{214558BA-DA94-4E39-87D4-ECC5E5EEA117}">
      <dgm:prSet/>
      <dgm:spPr/>
      <dgm:t>
        <a:bodyPr/>
        <a:lstStyle/>
        <a:p>
          <a:pPr rtl="0"/>
          <a:r>
            <a:rPr lang="en-GB" dirty="0"/>
            <a:t>Understand strengths and  weaknesses of chosen approach</a:t>
          </a:r>
          <a:endParaRPr lang="en-US" dirty="0"/>
        </a:p>
      </dgm:t>
    </dgm:pt>
    <dgm:pt modelId="{9301FF75-E641-49B4-BF94-B5EFD42EAE38}" type="parTrans" cxnId="{1712EC52-7C2A-4910-958B-6775605AD50C}">
      <dgm:prSet/>
      <dgm:spPr/>
      <dgm:t>
        <a:bodyPr/>
        <a:lstStyle/>
        <a:p>
          <a:endParaRPr lang="en-GB"/>
        </a:p>
      </dgm:t>
    </dgm:pt>
    <dgm:pt modelId="{53AFB704-C712-4B6A-AA42-F15064DFCFF4}" type="sibTrans" cxnId="{1712EC52-7C2A-4910-958B-6775605AD50C}">
      <dgm:prSet/>
      <dgm:spPr/>
      <dgm:t>
        <a:bodyPr/>
        <a:lstStyle/>
        <a:p>
          <a:endParaRPr lang="en-GB"/>
        </a:p>
      </dgm:t>
    </dgm:pt>
    <dgm:pt modelId="{EE7989FE-1721-44D7-9A08-477A471D53CB}">
      <dgm:prSet/>
      <dgm:spPr/>
      <dgm:t>
        <a:bodyPr/>
        <a:lstStyle/>
        <a:p>
          <a:pPr rtl="0"/>
          <a:r>
            <a:rPr lang="en-GB" dirty="0"/>
            <a:t>Check the model performance relying on provided data</a:t>
          </a:r>
          <a:endParaRPr lang="en-US" dirty="0"/>
        </a:p>
      </dgm:t>
    </dgm:pt>
    <dgm:pt modelId="{42C5FC08-A4F2-4C6B-B82F-BB3EBE30CB7B}" type="parTrans" cxnId="{46D9979D-E223-44F2-9594-B474D0414C99}">
      <dgm:prSet/>
      <dgm:spPr/>
      <dgm:t>
        <a:bodyPr/>
        <a:lstStyle/>
        <a:p>
          <a:endParaRPr lang="en-GB"/>
        </a:p>
      </dgm:t>
    </dgm:pt>
    <dgm:pt modelId="{3743E43E-9E77-45E7-AB2C-BFAC49BA28A9}" type="sibTrans" cxnId="{46D9979D-E223-44F2-9594-B474D0414C99}">
      <dgm:prSet/>
      <dgm:spPr/>
      <dgm:t>
        <a:bodyPr/>
        <a:lstStyle/>
        <a:p>
          <a:endParaRPr lang="en-GB"/>
        </a:p>
      </dgm:t>
    </dgm:pt>
    <dgm:pt modelId="{7D5238E0-CE1A-47CB-B99A-88E8642D5852}">
      <dgm:prSet/>
      <dgm:spPr/>
      <dgm:t>
        <a:bodyPr/>
        <a:lstStyle/>
        <a:p>
          <a:pPr rtl="0"/>
          <a:r>
            <a:rPr lang="en-GB" dirty="0"/>
            <a:t>Use created model to assess credit rating of selected counterparties</a:t>
          </a:r>
          <a:endParaRPr lang="en-US" dirty="0"/>
        </a:p>
      </dgm:t>
    </dgm:pt>
    <dgm:pt modelId="{B694F5C9-698C-4B6E-B3A3-46D2DCC2AF9D}" type="parTrans" cxnId="{58618E77-4C97-413E-B702-7F0C65DF8B06}">
      <dgm:prSet/>
      <dgm:spPr/>
      <dgm:t>
        <a:bodyPr/>
        <a:lstStyle/>
        <a:p>
          <a:endParaRPr lang="en-GB"/>
        </a:p>
      </dgm:t>
    </dgm:pt>
    <dgm:pt modelId="{21E57ABD-FE2E-43A2-B000-FC91B25A42CA}" type="sibTrans" cxnId="{58618E77-4C97-413E-B702-7F0C65DF8B06}">
      <dgm:prSet/>
      <dgm:spPr/>
      <dgm:t>
        <a:bodyPr/>
        <a:lstStyle/>
        <a:p>
          <a:endParaRPr lang="en-GB"/>
        </a:p>
      </dgm:t>
    </dgm:pt>
    <dgm:pt modelId="{E6FAC0F5-FD10-4011-920F-D33A3E9C2618}" type="pres">
      <dgm:prSet presAssocID="{3F3EECA1-9845-4C8C-9F12-ACF95F164062}" presName="linearFlow" presStyleCnt="0">
        <dgm:presLayoutVars>
          <dgm:dir/>
          <dgm:resizeHandles val="exact"/>
        </dgm:presLayoutVars>
      </dgm:prSet>
      <dgm:spPr/>
    </dgm:pt>
    <dgm:pt modelId="{29F03DC6-6DAE-47AC-A285-6B4AA4551C6D}" type="pres">
      <dgm:prSet presAssocID="{30E89B45-28AF-4D66-94C6-6993F98B623E}" presName="composite" presStyleCnt="0"/>
      <dgm:spPr/>
    </dgm:pt>
    <dgm:pt modelId="{792A398F-9849-4059-B898-B930EF015907}" type="pres">
      <dgm:prSet presAssocID="{30E89B45-28AF-4D66-94C6-6993F98B623E}" presName="imgShp" presStyleLbl="fgImgPlace1" presStyleIdx="0" presStyleCnt="5"/>
      <dgm:spPr/>
    </dgm:pt>
    <dgm:pt modelId="{BD4F1249-FEE0-4C2D-A09B-41BC4C59DA89}" type="pres">
      <dgm:prSet presAssocID="{30E89B45-28AF-4D66-94C6-6993F98B623E}" presName="txShp" presStyleLbl="node1" presStyleIdx="0" presStyleCnt="5">
        <dgm:presLayoutVars>
          <dgm:bulletEnabled val="1"/>
        </dgm:presLayoutVars>
      </dgm:prSet>
      <dgm:spPr/>
    </dgm:pt>
    <dgm:pt modelId="{6828C3A8-6BEF-44F8-992E-051D8E4D094F}" type="pres">
      <dgm:prSet presAssocID="{93C964FA-CBAF-4A5F-9E3B-36FC8CE276AE}" presName="spacing" presStyleCnt="0"/>
      <dgm:spPr/>
    </dgm:pt>
    <dgm:pt modelId="{27EE7B83-8E21-46C0-9C34-89D5671DC1E9}" type="pres">
      <dgm:prSet presAssocID="{97E8C622-E014-49F1-AF42-F536BBF3137E}" presName="composite" presStyleCnt="0"/>
      <dgm:spPr/>
    </dgm:pt>
    <dgm:pt modelId="{8906EA1A-F995-4BE1-8351-3122698B4ECF}" type="pres">
      <dgm:prSet presAssocID="{97E8C622-E014-49F1-AF42-F536BBF3137E}" presName="imgShp" presStyleLbl="fgImgPlace1" presStyleIdx="1" presStyleCnt="5"/>
      <dgm:spPr/>
    </dgm:pt>
    <dgm:pt modelId="{C83917B1-2FA0-4989-BA22-7B064A5451A1}" type="pres">
      <dgm:prSet presAssocID="{97E8C622-E014-49F1-AF42-F536BBF3137E}" presName="txShp" presStyleLbl="node1" presStyleIdx="1" presStyleCnt="5">
        <dgm:presLayoutVars>
          <dgm:bulletEnabled val="1"/>
        </dgm:presLayoutVars>
      </dgm:prSet>
      <dgm:spPr/>
    </dgm:pt>
    <dgm:pt modelId="{DC0E76BA-D8E6-49BC-B2E2-D8A685438DAF}" type="pres">
      <dgm:prSet presAssocID="{8BC585F8-95BF-4FD9-8C66-FDD6341BE362}" presName="spacing" presStyleCnt="0"/>
      <dgm:spPr/>
    </dgm:pt>
    <dgm:pt modelId="{570272FD-A266-43F5-A84E-74EDC40369E6}" type="pres">
      <dgm:prSet presAssocID="{214558BA-DA94-4E39-87D4-ECC5E5EEA117}" presName="composite" presStyleCnt="0"/>
      <dgm:spPr/>
    </dgm:pt>
    <dgm:pt modelId="{2BF85E6F-4768-49FF-B7E9-6F420BEAC2D6}" type="pres">
      <dgm:prSet presAssocID="{214558BA-DA94-4E39-87D4-ECC5E5EEA117}" presName="imgShp" presStyleLbl="fgImgPlace1" presStyleIdx="2" presStyleCnt="5"/>
      <dgm:spPr/>
    </dgm:pt>
    <dgm:pt modelId="{ADEC9D25-07B7-413E-A5F9-5F85404DF552}" type="pres">
      <dgm:prSet presAssocID="{214558BA-DA94-4E39-87D4-ECC5E5EEA117}" presName="txShp" presStyleLbl="node1" presStyleIdx="2" presStyleCnt="5">
        <dgm:presLayoutVars>
          <dgm:bulletEnabled val="1"/>
        </dgm:presLayoutVars>
      </dgm:prSet>
      <dgm:spPr/>
    </dgm:pt>
    <dgm:pt modelId="{7E95E587-59A8-4B94-BE34-CC704848B072}" type="pres">
      <dgm:prSet presAssocID="{53AFB704-C712-4B6A-AA42-F15064DFCFF4}" presName="spacing" presStyleCnt="0"/>
      <dgm:spPr/>
    </dgm:pt>
    <dgm:pt modelId="{600D9010-D381-440E-B892-3326824D2FB6}" type="pres">
      <dgm:prSet presAssocID="{EE7989FE-1721-44D7-9A08-477A471D53CB}" presName="composite" presStyleCnt="0"/>
      <dgm:spPr/>
    </dgm:pt>
    <dgm:pt modelId="{BE50BA2C-D6FA-428B-B8F5-493E3276089F}" type="pres">
      <dgm:prSet presAssocID="{EE7989FE-1721-44D7-9A08-477A471D53CB}" presName="imgShp" presStyleLbl="fgImgPlace1" presStyleIdx="3" presStyleCnt="5"/>
      <dgm:spPr/>
    </dgm:pt>
    <dgm:pt modelId="{3F06DE8F-5F54-4C56-8410-81A61524E3D9}" type="pres">
      <dgm:prSet presAssocID="{EE7989FE-1721-44D7-9A08-477A471D53CB}" presName="txShp" presStyleLbl="node1" presStyleIdx="3" presStyleCnt="5">
        <dgm:presLayoutVars>
          <dgm:bulletEnabled val="1"/>
        </dgm:presLayoutVars>
      </dgm:prSet>
      <dgm:spPr/>
    </dgm:pt>
    <dgm:pt modelId="{F03EB9AE-B424-426B-A4F6-4AFABB57A3E6}" type="pres">
      <dgm:prSet presAssocID="{3743E43E-9E77-45E7-AB2C-BFAC49BA28A9}" presName="spacing" presStyleCnt="0"/>
      <dgm:spPr/>
    </dgm:pt>
    <dgm:pt modelId="{0A413966-E2C0-40BD-94CF-471863D5930E}" type="pres">
      <dgm:prSet presAssocID="{7D5238E0-CE1A-47CB-B99A-88E8642D5852}" presName="composite" presStyleCnt="0"/>
      <dgm:spPr/>
    </dgm:pt>
    <dgm:pt modelId="{E233B551-7F32-4A70-A2F1-6A33D1BB6C16}" type="pres">
      <dgm:prSet presAssocID="{7D5238E0-CE1A-47CB-B99A-88E8642D5852}" presName="imgShp" presStyleLbl="fgImgPlace1" presStyleIdx="4" presStyleCnt="5"/>
      <dgm:spPr/>
    </dgm:pt>
    <dgm:pt modelId="{B9157FB6-016C-45C0-B5BB-F233C97E84B9}" type="pres">
      <dgm:prSet presAssocID="{7D5238E0-CE1A-47CB-B99A-88E8642D5852}" presName="txShp" presStyleLbl="node1" presStyleIdx="4" presStyleCnt="5">
        <dgm:presLayoutVars>
          <dgm:bulletEnabled val="1"/>
        </dgm:presLayoutVars>
      </dgm:prSet>
      <dgm:spPr/>
    </dgm:pt>
  </dgm:ptLst>
  <dgm:cxnLst>
    <dgm:cxn modelId="{9632375D-8F79-43F8-B3B6-6C4DDFD12297}" srcId="{3F3EECA1-9845-4C8C-9F12-ACF95F164062}" destId="{30E89B45-28AF-4D66-94C6-6993F98B623E}" srcOrd="0" destOrd="0" parTransId="{C8849B23-A441-4921-BBEE-53423E87EDFF}" sibTransId="{93C964FA-CBAF-4A5F-9E3B-36FC8CE276AE}"/>
    <dgm:cxn modelId="{34059E6B-E448-44BD-8615-0AB659C2B100}" type="presOf" srcId="{30E89B45-28AF-4D66-94C6-6993F98B623E}" destId="{BD4F1249-FEE0-4C2D-A09B-41BC4C59DA89}" srcOrd="0" destOrd="0" presId="urn:microsoft.com/office/officeart/2005/8/layout/vList3"/>
    <dgm:cxn modelId="{1712EC52-7C2A-4910-958B-6775605AD50C}" srcId="{3F3EECA1-9845-4C8C-9F12-ACF95F164062}" destId="{214558BA-DA94-4E39-87D4-ECC5E5EEA117}" srcOrd="2" destOrd="0" parTransId="{9301FF75-E641-49B4-BF94-B5EFD42EAE38}" sibTransId="{53AFB704-C712-4B6A-AA42-F15064DFCFF4}"/>
    <dgm:cxn modelId="{4AFFF152-9D0A-45EF-8E75-A7879AF601E2}" type="presOf" srcId="{7D5238E0-CE1A-47CB-B99A-88E8642D5852}" destId="{B9157FB6-016C-45C0-B5BB-F233C97E84B9}" srcOrd="0" destOrd="0" presId="urn:microsoft.com/office/officeart/2005/8/layout/vList3"/>
    <dgm:cxn modelId="{58618E77-4C97-413E-B702-7F0C65DF8B06}" srcId="{3F3EECA1-9845-4C8C-9F12-ACF95F164062}" destId="{7D5238E0-CE1A-47CB-B99A-88E8642D5852}" srcOrd="4" destOrd="0" parTransId="{B694F5C9-698C-4B6E-B3A3-46D2DCC2AF9D}" sibTransId="{21E57ABD-FE2E-43A2-B000-FC91B25A42CA}"/>
    <dgm:cxn modelId="{46D9979D-E223-44F2-9594-B474D0414C99}" srcId="{3F3EECA1-9845-4C8C-9F12-ACF95F164062}" destId="{EE7989FE-1721-44D7-9A08-477A471D53CB}" srcOrd="3" destOrd="0" parTransId="{42C5FC08-A4F2-4C6B-B82F-BB3EBE30CB7B}" sibTransId="{3743E43E-9E77-45E7-AB2C-BFAC49BA28A9}"/>
    <dgm:cxn modelId="{BB660DB2-DC1E-4D1C-9D0D-57EBD8BBFA86}" type="presOf" srcId="{214558BA-DA94-4E39-87D4-ECC5E5EEA117}" destId="{ADEC9D25-07B7-413E-A5F9-5F85404DF552}" srcOrd="0" destOrd="0" presId="urn:microsoft.com/office/officeart/2005/8/layout/vList3"/>
    <dgm:cxn modelId="{877489BD-0A8C-40FD-84CD-4609862F3D5C}" type="presOf" srcId="{EE7989FE-1721-44D7-9A08-477A471D53CB}" destId="{3F06DE8F-5F54-4C56-8410-81A61524E3D9}" srcOrd="0" destOrd="0" presId="urn:microsoft.com/office/officeart/2005/8/layout/vList3"/>
    <dgm:cxn modelId="{CC7361D2-85BC-4F14-97E4-0A1775F69E88}" type="presOf" srcId="{3F3EECA1-9845-4C8C-9F12-ACF95F164062}" destId="{E6FAC0F5-FD10-4011-920F-D33A3E9C2618}" srcOrd="0" destOrd="0" presId="urn:microsoft.com/office/officeart/2005/8/layout/vList3"/>
    <dgm:cxn modelId="{D909A3F1-36B1-49FB-B4EF-3BB5C2A7AE42}" type="presOf" srcId="{97E8C622-E014-49F1-AF42-F536BBF3137E}" destId="{C83917B1-2FA0-4989-BA22-7B064A5451A1}" srcOrd="0" destOrd="0" presId="urn:microsoft.com/office/officeart/2005/8/layout/vList3"/>
    <dgm:cxn modelId="{C94127F9-EEC8-4E2A-BA02-66AD0A471BD7}" srcId="{3F3EECA1-9845-4C8C-9F12-ACF95F164062}" destId="{97E8C622-E014-49F1-AF42-F536BBF3137E}" srcOrd="1" destOrd="0" parTransId="{EE194CFE-13DC-4ED2-98C6-03D541E015A6}" sibTransId="{8BC585F8-95BF-4FD9-8C66-FDD6341BE362}"/>
    <dgm:cxn modelId="{EB473F8C-CC4A-4039-B66F-0919EE65FBF4}" type="presParOf" srcId="{E6FAC0F5-FD10-4011-920F-D33A3E9C2618}" destId="{29F03DC6-6DAE-47AC-A285-6B4AA4551C6D}" srcOrd="0" destOrd="0" presId="urn:microsoft.com/office/officeart/2005/8/layout/vList3"/>
    <dgm:cxn modelId="{B86B5FDE-7AC7-4C7C-99E4-2EE0B5F95600}" type="presParOf" srcId="{29F03DC6-6DAE-47AC-A285-6B4AA4551C6D}" destId="{792A398F-9849-4059-B898-B930EF015907}" srcOrd="0" destOrd="0" presId="urn:microsoft.com/office/officeart/2005/8/layout/vList3"/>
    <dgm:cxn modelId="{E82316E8-80BA-4BAB-B3D0-D5DA69888E68}" type="presParOf" srcId="{29F03DC6-6DAE-47AC-A285-6B4AA4551C6D}" destId="{BD4F1249-FEE0-4C2D-A09B-41BC4C59DA89}" srcOrd="1" destOrd="0" presId="urn:microsoft.com/office/officeart/2005/8/layout/vList3"/>
    <dgm:cxn modelId="{C89A8EF3-7BFC-40D0-8A31-88E708109A53}" type="presParOf" srcId="{E6FAC0F5-FD10-4011-920F-D33A3E9C2618}" destId="{6828C3A8-6BEF-44F8-992E-051D8E4D094F}" srcOrd="1" destOrd="0" presId="urn:microsoft.com/office/officeart/2005/8/layout/vList3"/>
    <dgm:cxn modelId="{1314B1B2-4A6C-4FA6-A935-E3D6256873D7}" type="presParOf" srcId="{E6FAC0F5-FD10-4011-920F-D33A3E9C2618}" destId="{27EE7B83-8E21-46C0-9C34-89D5671DC1E9}" srcOrd="2" destOrd="0" presId="urn:microsoft.com/office/officeart/2005/8/layout/vList3"/>
    <dgm:cxn modelId="{7DA1A42F-7530-4458-80FB-4212BCC76FB1}" type="presParOf" srcId="{27EE7B83-8E21-46C0-9C34-89D5671DC1E9}" destId="{8906EA1A-F995-4BE1-8351-3122698B4ECF}" srcOrd="0" destOrd="0" presId="urn:microsoft.com/office/officeart/2005/8/layout/vList3"/>
    <dgm:cxn modelId="{F4FCF64B-E3E5-4EED-9555-132CC95645D2}" type="presParOf" srcId="{27EE7B83-8E21-46C0-9C34-89D5671DC1E9}" destId="{C83917B1-2FA0-4989-BA22-7B064A5451A1}" srcOrd="1" destOrd="0" presId="urn:microsoft.com/office/officeart/2005/8/layout/vList3"/>
    <dgm:cxn modelId="{3A438D7F-9B8C-49D9-9D6F-289115FB5FA2}" type="presParOf" srcId="{E6FAC0F5-FD10-4011-920F-D33A3E9C2618}" destId="{DC0E76BA-D8E6-49BC-B2E2-D8A685438DAF}" srcOrd="3" destOrd="0" presId="urn:microsoft.com/office/officeart/2005/8/layout/vList3"/>
    <dgm:cxn modelId="{162A0383-D234-4D3B-8F21-B2692A875A98}" type="presParOf" srcId="{E6FAC0F5-FD10-4011-920F-D33A3E9C2618}" destId="{570272FD-A266-43F5-A84E-74EDC40369E6}" srcOrd="4" destOrd="0" presId="urn:microsoft.com/office/officeart/2005/8/layout/vList3"/>
    <dgm:cxn modelId="{2ECE27B2-FC65-4694-949C-44B2E51D07DA}" type="presParOf" srcId="{570272FD-A266-43F5-A84E-74EDC40369E6}" destId="{2BF85E6F-4768-49FF-B7E9-6F420BEAC2D6}" srcOrd="0" destOrd="0" presId="urn:microsoft.com/office/officeart/2005/8/layout/vList3"/>
    <dgm:cxn modelId="{2CF89FA7-D5B9-4E4B-92DC-C3FFE6183887}" type="presParOf" srcId="{570272FD-A266-43F5-A84E-74EDC40369E6}" destId="{ADEC9D25-07B7-413E-A5F9-5F85404DF552}" srcOrd="1" destOrd="0" presId="urn:microsoft.com/office/officeart/2005/8/layout/vList3"/>
    <dgm:cxn modelId="{75D99575-4D5F-4A3E-B866-D8D15CF21E91}" type="presParOf" srcId="{E6FAC0F5-FD10-4011-920F-D33A3E9C2618}" destId="{7E95E587-59A8-4B94-BE34-CC704848B072}" srcOrd="5" destOrd="0" presId="urn:microsoft.com/office/officeart/2005/8/layout/vList3"/>
    <dgm:cxn modelId="{67B138B3-B96C-4684-87D9-E3C53625B534}" type="presParOf" srcId="{E6FAC0F5-FD10-4011-920F-D33A3E9C2618}" destId="{600D9010-D381-440E-B892-3326824D2FB6}" srcOrd="6" destOrd="0" presId="urn:microsoft.com/office/officeart/2005/8/layout/vList3"/>
    <dgm:cxn modelId="{C4EE4B6A-2AEE-4A09-A549-73C759E07E9A}" type="presParOf" srcId="{600D9010-D381-440E-B892-3326824D2FB6}" destId="{BE50BA2C-D6FA-428B-B8F5-493E3276089F}" srcOrd="0" destOrd="0" presId="urn:microsoft.com/office/officeart/2005/8/layout/vList3"/>
    <dgm:cxn modelId="{53B7C2B9-1765-4B99-AE28-2808C7110A3C}" type="presParOf" srcId="{600D9010-D381-440E-B892-3326824D2FB6}" destId="{3F06DE8F-5F54-4C56-8410-81A61524E3D9}" srcOrd="1" destOrd="0" presId="urn:microsoft.com/office/officeart/2005/8/layout/vList3"/>
    <dgm:cxn modelId="{E88A4BF7-4BD7-4219-95DC-5A6131F3D60F}" type="presParOf" srcId="{E6FAC0F5-FD10-4011-920F-D33A3E9C2618}" destId="{F03EB9AE-B424-426B-A4F6-4AFABB57A3E6}" srcOrd="7" destOrd="0" presId="urn:microsoft.com/office/officeart/2005/8/layout/vList3"/>
    <dgm:cxn modelId="{7E4F19A8-48F4-47B4-AD28-9A8BAF5B74A7}" type="presParOf" srcId="{E6FAC0F5-FD10-4011-920F-D33A3E9C2618}" destId="{0A413966-E2C0-40BD-94CF-471863D5930E}" srcOrd="8" destOrd="0" presId="urn:microsoft.com/office/officeart/2005/8/layout/vList3"/>
    <dgm:cxn modelId="{88A9A3F1-B9FA-438E-A7B7-5049B792B4C7}" type="presParOf" srcId="{0A413966-E2C0-40BD-94CF-471863D5930E}" destId="{E233B551-7F32-4A70-A2F1-6A33D1BB6C16}" srcOrd="0" destOrd="0" presId="urn:microsoft.com/office/officeart/2005/8/layout/vList3"/>
    <dgm:cxn modelId="{B5CCC1EE-6216-4C40-BEEE-39E43D8F9D31}" type="presParOf" srcId="{0A413966-E2C0-40BD-94CF-471863D5930E}" destId="{B9157FB6-016C-45C0-B5BB-F233C97E84B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3422F-E363-4661-8E4C-4AC00472BE0D}">
      <dsp:nvSpPr>
        <dsp:cNvPr id="0" name=""/>
        <dsp:cNvSpPr/>
      </dsp:nvSpPr>
      <dsp:spPr>
        <a:xfrm>
          <a:off x="0" y="250600"/>
          <a:ext cx="918972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333248" rIns="7132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1</a:t>
          </a:r>
          <a:r>
            <a:rPr lang="en-GB" sz="1600" kern="1200" dirty="0"/>
            <a:t>y </a:t>
          </a:r>
          <a:r>
            <a:rPr lang="pl-PL" sz="1600" kern="1200" dirty="0"/>
            <a:t>Call Option on</a:t>
          </a:r>
          <a:r>
            <a:rPr lang="en-GB" sz="1600" kern="1200" dirty="0"/>
            <a:t> </a:t>
          </a:r>
          <a:r>
            <a:rPr lang="pl-PL" sz="1600" kern="1200" dirty="0"/>
            <a:t>SPDRM </a:t>
          </a:r>
          <a:r>
            <a:rPr lang="pl-PL" sz="1600" kern="1200" dirty="0" err="1"/>
            <a:t>striked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95 USD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2</a:t>
          </a:r>
          <a:r>
            <a:rPr lang="en-GB" sz="1600" kern="1200" dirty="0"/>
            <a:t>y </a:t>
          </a:r>
          <a:r>
            <a:rPr lang="pl-PL" sz="1600" kern="1200" dirty="0" err="1"/>
            <a:t>Put</a:t>
          </a:r>
          <a:r>
            <a:rPr lang="pl-PL" sz="1600" kern="1200" dirty="0"/>
            <a:t> Option</a:t>
          </a:r>
          <a:r>
            <a:rPr lang="en-GB" sz="1600" kern="1200" dirty="0"/>
            <a:t> </a:t>
          </a:r>
          <a:r>
            <a:rPr lang="pl-PL" sz="1600" kern="1200" dirty="0"/>
            <a:t>on SPDRM </a:t>
          </a:r>
          <a:r>
            <a:rPr lang="pl-PL" sz="1600" kern="1200" dirty="0" err="1"/>
            <a:t>striked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115 USD</a:t>
          </a:r>
          <a:endParaRPr lang="en-GB" sz="1600" kern="1200" dirty="0"/>
        </a:p>
      </dsp:txBody>
      <dsp:txXfrm>
        <a:off x="0" y="250600"/>
        <a:ext cx="9189720" cy="907200"/>
      </dsp:txXfrm>
    </dsp:sp>
    <dsp:sp modelId="{6E828C4C-B128-430D-84F3-8052D92E5D95}">
      <dsp:nvSpPr>
        <dsp:cNvPr id="0" name=""/>
        <dsp:cNvSpPr/>
      </dsp:nvSpPr>
      <dsp:spPr>
        <a:xfrm>
          <a:off x="459486" y="14440"/>
          <a:ext cx="643280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Salzburg Bank (</a:t>
          </a:r>
          <a:r>
            <a:rPr lang="pl-PL" sz="1600" kern="1200" dirty="0"/>
            <a:t>ID</a:t>
          </a:r>
          <a:r>
            <a:rPr lang="en-US" sz="1600" kern="1200" dirty="0"/>
            <a:t> =  484</a:t>
          </a:r>
          <a:r>
            <a:rPr lang="en-GB" sz="1600" kern="1200" dirty="0"/>
            <a:t>)(netted) : </a:t>
          </a:r>
        </a:p>
      </dsp:txBody>
      <dsp:txXfrm>
        <a:off x="482543" y="37497"/>
        <a:ext cx="6386690" cy="426206"/>
      </dsp:txXfrm>
    </dsp:sp>
    <dsp:sp modelId="{5D387153-262F-4171-B9B5-2418E163FBB7}">
      <dsp:nvSpPr>
        <dsp:cNvPr id="0" name=""/>
        <dsp:cNvSpPr/>
      </dsp:nvSpPr>
      <dsp:spPr>
        <a:xfrm>
          <a:off x="0" y="1480360"/>
          <a:ext cx="918972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333248" rIns="7132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6m</a:t>
          </a:r>
          <a:r>
            <a:rPr lang="en-GB" sz="1600" kern="1200" dirty="0"/>
            <a:t> </a:t>
          </a:r>
          <a:r>
            <a:rPr lang="pl-PL" sz="1600" kern="1200" dirty="0"/>
            <a:t>Call </a:t>
          </a:r>
          <a:r>
            <a:rPr lang="pl-PL" sz="1600" kern="1200" dirty="0" err="1"/>
            <a:t>Asian</a:t>
          </a:r>
          <a:r>
            <a:rPr lang="pl-PL" sz="1600" kern="1200" dirty="0"/>
            <a:t> Option on</a:t>
          </a:r>
          <a:r>
            <a:rPr lang="en-GB" sz="1600" kern="1200" dirty="0"/>
            <a:t> </a:t>
          </a:r>
          <a:r>
            <a:rPr lang="pl-PL" sz="1600" kern="1200" dirty="0"/>
            <a:t>IRNMN </a:t>
          </a:r>
          <a:r>
            <a:rPr lang="pl-PL" sz="1600" kern="1200" dirty="0" err="1"/>
            <a:t>striked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570 USD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1.5</a:t>
          </a:r>
          <a:r>
            <a:rPr lang="en-GB" sz="1600" kern="1200" dirty="0"/>
            <a:t>y </a:t>
          </a:r>
          <a:r>
            <a:rPr lang="pl-PL" sz="1600" kern="1200" dirty="0" err="1"/>
            <a:t>Put</a:t>
          </a:r>
          <a:r>
            <a:rPr lang="pl-PL" sz="1600" kern="1200" dirty="0"/>
            <a:t> </a:t>
          </a:r>
          <a:r>
            <a:rPr lang="pl-PL" sz="1600" kern="1200" dirty="0" err="1"/>
            <a:t>Asian</a:t>
          </a:r>
          <a:r>
            <a:rPr lang="pl-PL" sz="1600" kern="1200" dirty="0"/>
            <a:t> Option</a:t>
          </a:r>
          <a:r>
            <a:rPr lang="en-GB" sz="1600" kern="1200" dirty="0"/>
            <a:t> </a:t>
          </a:r>
          <a:r>
            <a:rPr lang="pl-PL" sz="1600" kern="1200" dirty="0"/>
            <a:t>on IRNMN </a:t>
          </a:r>
          <a:r>
            <a:rPr lang="pl-PL" sz="1600" kern="1200" dirty="0" err="1"/>
            <a:t>striked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450 USD</a:t>
          </a:r>
          <a:endParaRPr lang="en-GB" sz="1600" kern="1200" dirty="0"/>
        </a:p>
      </dsp:txBody>
      <dsp:txXfrm>
        <a:off x="0" y="1480360"/>
        <a:ext cx="9189720" cy="907200"/>
      </dsp:txXfrm>
    </dsp:sp>
    <dsp:sp modelId="{D1EA2AA8-D34C-4448-9FF1-51BAEF0C58C2}">
      <dsp:nvSpPr>
        <dsp:cNvPr id="0" name=""/>
        <dsp:cNvSpPr/>
      </dsp:nvSpPr>
      <dsp:spPr>
        <a:xfrm>
          <a:off x="459486" y="1244200"/>
          <a:ext cx="6432804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Bank of </a:t>
          </a:r>
          <a:r>
            <a:rPr lang="en-GB" sz="1600" kern="1200" dirty="0" err="1"/>
            <a:t>Cluj</a:t>
          </a:r>
          <a:r>
            <a:rPr lang="en-GB" sz="1600" kern="1200" dirty="0"/>
            <a:t> (</a:t>
          </a:r>
          <a:r>
            <a:rPr lang="pl-PL" sz="1600" kern="1200" dirty="0"/>
            <a:t>ID</a:t>
          </a:r>
          <a:r>
            <a:rPr lang="en-US" sz="1600" kern="1200" dirty="0"/>
            <a:t> =  47</a:t>
          </a:r>
          <a:r>
            <a:rPr lang="en-GB" sz="1600" kern="1200" dirty="0"/>
            <a:t>)(non netted):</a:t>
          </a:r>
        </a:p>
      </dsp:txBody>
      <dsp:txXfrm>
        <a:off x="482543" y="1267257"/>
        <a:ext cx="6386690" cy="426206"/>
      </dsp:txXfrm>
    </dsp:sp>
    <dsp:sp modelId="{902D8267-E1A7-41C7-99D2-D33AA4EE681D}">
      <dsp:nvSpPr>
        <dsp:cNvPr id="0" name=""/>
        <dsp:cNvSpPr/>
      </dsp:nvSpPr>
      <dsp:spPr>
        <a:xfrm>
          <a:off x="0" y="2710121"/>
          <a:ext cx="918972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333248" rIns="7132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1.5</a:t>
          </a:r>
          <a:r>
            <a:rPr lang="en-GB" sz="1600" kern="1200" dirty="0"/>
            <a:t>y </a:t>
          </a:r>
          <a:r>
            <a:rPr lang="pl-PL" sz="1600" kern="1200" dirty="0"/>
            <a:t>Call American Option on</a:t>
          </a:r>
          <a:r>
            <a:rPr lang="en-GB" sz="1600" kern="1200" dirty="0"/>
            <a:t> </a:t>
          </a:r>
          <a:r>
            <a:rPr lang="pl-PL" sz="1600" kern="1200" dirty="0"/>
            <a:t>AVNG </a:t>
          </a:r>
          <a:r>
            <a:rPr lang="pl-PL" sz="1600" kern="1200" dirty="0" err="1"/>
            <a:t>striked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4100 USD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9m </a:t>
          </a:r>
          <a:r>
            <a:rPr lang="pl-PL" sz="1600" kern="1200" dirty="0" err="1"/>
            <a:t>Put</a:t>
          </a:r>
          <a:r>
            <a:rPr lang="pl-PL" sz="1600" kern="1200" dirty="0"/>
            <a:t> </a:t>
          </a:r>
          <a:r>
            <a:rPr lang="pl-PL" sz="1600" kern="1200" dirty="0" err="1"/>
            <a:t>Asian</a:t>
          </a:r>
          <a:r>
            <a:rPr lang="pl-PL" sz="1600" kern="1200" dirty="0"/>
            <a:t> Option</a:t>
          </a:r>
          <a:r>
            <a:rPr lang="en-GB" sz="1600" kern="1200" dirty="0"/>
            <a:t> </a:t>
          </a:r>
          <a:r>
            <a:rPr lang="pl-PL" sz="1600" kern="1200" dirty="0"/>
            <a:t>on AVNG </a:t>
          </a:r>
          <a:r>
            <a:rPr lang="pl-PL" sz="1600" kern="1200" dirty="0" err="1"/>
            <a:t>striked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4100 USD</a:t>
          </a:r>
          <a:endParaRPr lang="en-GB" sz="1600" kern="1200" dirty="0"/>
        </a:p>
      </dsp:txBody>
      <dsp:txXfrm>
        <a:off x="0" y="2710121"/>
        <a:ext cx="9189720" cy="907200"/>
      </dsp:txXfrm>
    </dsp:sp>
    <dsp:sp modelId="{E4BB021C-5B25-45D7-9992-C845B22BF6C5}">
      <dsp:nvSpPr>
        <dsp:cNvPr id="0" name=""/>
        <dsp:cNvSpPr/>
      </dsp:nvSpPr>
      <dsp:spPr>
        <a:xfrm>
          <a:off x="459486" y="2473961"/>
          <a:ext cx="6432804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Bank of </a:t>
          </a:r>
          <a:r>
            <a:rPr lang="en-GB" sz="1600" kern="1200" dirty="0" err="1"/>
            <a:t>Mazowsze</a:t>
          </a:r>
          <a:r>
            <a:rPr lang="en-GB" sz="1600" kern="1200" dirty="0"/>
            <a:t> (</a:t>
          </a:r>
          <a:r>
            <a:rPr lang="pl-PL" sz="1600" kern="1200" dirty="0"/>
            <a:t>ID</a:t>
          </a:r>
          <a:r>
            <a:rPr lang="en-US" sz="1600" kern="1200" dirty="0"/>
            <a:t> = 2741</a:t>
          </a:r>
          <a:r>
            <a:rPr lang="en-GB" sz="1600" kern="1200" dirty="0"/>
            <a:t>)(netted):</a:t>
          </a:r>
        </a:p>
      </dsp:txBody>
      <dsp:txXfrm>
        <a:off x="482543" y="2497018"/>
        <a:ext cx="6386690" cy="4262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F7178-5697-4A91-AEB6-F7C408D155CA}">
      <dsp:nvSpPr>
        <dsp:cNvPr id="0" name=""/>
        <dsp:cNvSpPr/>
      </dsp:nvSpPr>
      <dsp:spPr>
        <a:xfrm>
          <a:off x="0" y="264285"/>
          <a:ext cx="9189720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229108" rIns="713224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100" kern="1200" dirty="0"/>
            <a:t> </a:t>
          </a:r>
          <a:r>
            <a:rPr lang="en-US" sz="1100" kern="1200" dirty="0"/>
            <a:t>The European Call Option gives the holder the right to buy the asset at a predetermined price K</a:t>
          </a:r>
          <a:r>
            <a:rPr lang="pl-PL" sz="1100" kern="1200" dirty="0"/>
            <a:t> </a:t>
          </a:r>
          <a:r>
            <a:rPr lang="en-US" sz="1100" kern="1200" dirty="0"/>
            <a:t>and at a predetermined time T.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100" kern="1200" dirty="0"/>
            <a:t> </a:t>
          </a:r>
          <a:r>
            <a:rPr lang="en-US" sz="1100" kern="1200" dirty="0"/>
            <a:t>The European Put Option gives the holder the right to sell the asset at a predetermined price K</a:t>
          </a:r>
          <a:r>
            <a:rPr lang="pl-PL" sz="1100" kern="1200" dirty="0"/>
            <a:t> </a:t>
          </a:r>
          <a:r>
            <a:rPr lang="en-US" sz="1100" kern="1200" dirty="0"/>
            <a:t>and at a predetermined time T.</a:t>
          </a:r>
          <a:endParaRPr lang="en-GB" sz="1100" kern="1200" dirty="0"/>
        </a:p>
      </dsp:txBody>
      <dsp:txXfrm>
        <a:off x="0" y="264285"/>
        <a:ext cx="9189720" cy="918225"/>
      </dsp:txXfrm>
    </dsp:sp>
    <dsp:sp modelId="{1A629F95-7938-4CAB-939C-8EFB3F40133C}">
      <dsp:nvSpPr>
        <dsp:cNvPr id="0" name=""/>
        <dsp:cNvSpPr/>
      </dsp:nvSpPr>
      <dsp:spPr>
        <a:xfrm>
          <a:off x="459486" y="101925"/>
          <a:ext cx="643280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0" kern="1200" dirty="0" err="1"/>
            <a:t>European</a:t>
          </a:r>
          <a:r>
            <a:rPr lang="pl-PL" sz="1100" b="0" kern="1200" dirty="0"/>
            <a:t> </a:t>
          </a:r>
          <a:r>
            <a:rPr lang="en-US" sz="1100" kern="1200" dirty="0"/>
            <a:t>Option</a:t>
          </a:r>
        </a:p>
      </dsp:txBody>
      <dsp:txXfrm>
        <a:off x="475338" y="117777"/>
        <a:ext cx="6401100" cy="293016"/>
      </dsp:txXfrm>
    </dsp:sp>
    <dsp:sp modelId="{2E0D0DE2-3753-4E35-92B4-319374698087}">
      <dsp:nvSpPr>
        <dsp:cNvPr id="0" name=""/>
        <dsp:cNvSpPr/>
      </dsp:nvSpPr>
      <dsp:spPr>
        <a:xfrm>
          <a:off x="0" y="1404271"/>
          <a:ext cx="9189720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229108" rIns="713224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100" kern="1200" dirty="0"/>
            <a:t> P</a:t>
          </a:r>
          <a:r>
            <a:rPr lang="en-US" sz="1100" kern="1200" dirty="0" err="1"/>
            <a:t>ayoff</a:t>
          </a:r>
          <a:r>
            <a:rPr lang="en-US" sz="1100" kern="1200" dirty="0"/>
            <a:t> is determined by the average underlying price over some period of time</a:t>
          </a:r>
        </a:p>
      </dsp:txBody>
      <dsp:txXfrm>
        <a:off x="0" y="1404271"/>
        <a:ext cx="9189720" cy="459112"/>
      </dsp:txXfrm>
    </dsp:sp>
    <dsp:sp modelId="{58B1EF1E-E9C0-467E-88CF-109A3A5A60FA}">
      <dsp:nvSpPr>
        <dsp:cNvPr id="0" name=""/>
        <dsp:cNvSpPr/>
      </dsp:nvSpPr>
      <dsp:spPr>
        <a:xfrm>
          <a:off x="459486" y="1241911"/>
          <a:ext cx="643280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0" kern="1200" dirty="0" err="1"/>
            <a:t>Asian</a:t>
          </a:r>
          <a:r>
            <a:rPr lang="pl-PL" sz="1100" b="0" kern="1200" dirty="0"/>
            <a:t> Option</a:t>
          </a:r>
          <a:endParaRPr lang="en-US" sz="1100" kern="1200" dirty="0"/>
        </a:p>
      </dsp:txBody>
      <dsp:txXfrm>
        <a:off x="475338" y="1257763"/>
        <a:ext cx="6401100" cy="293016"/>
      </dsp:txXfrm>
    </dsp:sp>
    <dsp:sp modelId="{00F048BD-7D45-4F80-8A82-AB47C7416E43}">
      <dsp:nvSpPr>
        <dsp:cNvPr id="0" name=""/>
        <dsp:cNvSpPr/>
      </dsp:nvSpPr>
      <dsp:spPr>
        <a:xfrm>
          <a:off x="0" y="2085143"/>
          <a:ext cx="9189720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229108" rIns="713224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100" kern="1200" dirty="0"/>
            <a:t> C</a:t>
          </a:r>
          <a:r>
            <a:rPr lang="en-US" sz="1100" kern="1200" dirty="0"/>
            <a:t>an be exercised at any time before maturity T</a:t>
          </a:r>
        </a:p>
      </dsp:txBody>
      <dsp:txXfrm>
        <a:off x="0" y="2085143"/>
        <a:ext cx="9189720" cy="459112"/>
      </dsp:txXfrm>
    </dsp:sp>
    <dsp:sp modelId="{C218FC60-17D6-4D4B-AD6E-B815A3AB2B05}">
      <dsp:nvSpPr>
        <dsp:cNvPr id="0" name=""/>
        <dsp:cNvSpPr/>
      </dsp:nvSpPr>
      <dsp:spPr>
        <a:xfrm>
          <a:off x="459486" y="1922783"/>
          <a:ext cx="643280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/>
            <a:t>American option</a:t>
          </a:r>
          <a:endParaRPr lang="en-US" sz="1100" kern="1200" dirty="0"/>
        </a:p>
      </dsp:txBody>
      <dsp:txXfrm>
        <a:off x="475338" y="1938635"/>
        <a:ext cx="6401100" cy="2930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851BF-1AA3-4E46-8A9B-DCCC6F3F675E}">
      <dsp:nvSpPr>
        <dsp:cNvPr id="0" name=""/>
        <dsp:cNvSpPr/>
      </dsp:nvSpPr>
      <dsp:spPr>
        <a:xfrm>
          <a:off x="-5381427" y="-824066"/>
          <a:ext cx="6407824" cy="6407824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8ABAE-EF66-422E-A75A-D64E9B3C91FD}">
      <dsp:nvSpPr>
        <dsp:cNvPr id="0" name=""/>
        <dsp:cNvSpPr/>
      </dsp:nvSpPr>
      <dsp:spPr>
        <a:xfrm>
          <a:off x="382664" y="250645"/>
          <a:ext cx="8740881" cy="5011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48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Simulated data, tab delimited</a:t>
          </a:r>
        </a:p>
      </dsp:txBody>
      <dsp:txXfrm>
        <a:off x="382664" y="250645"/>
        <a:ext cx="8740881" cy="501100"/>
      </dsp:txXfrm>
    </dsp:sp>
    <dsp:sp modelId="{CDFD45B1-810E-4E31-9221-137EF7F0C7D0}">
      <dsp:nvSpPr>
        <dsp:cNvPr id="0" name=""/>
        <dsp:cNvSpPr/>
      </dsp:nvSpPr>
      <dsp:spPr>
        <a:xfrm>
          <a:off x="69476" y="188007"/>
          <a:ext cx="626375" cy="6263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1425E-582E-4320-92CD-9B80508E87AE}">
      <dsp:nvSpPr>
        <dsp:cNvPr id="0" name=""/>
        <dsp:cNvSpPr/>
      </dsp:nvSpPr>
      <dsp:spPr>
        <a:xfrm>
          <a:off x="794853" y="1002200"/>
          <a:ext cx="8328691" cy="5011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48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 dirty="0"/>
            <a:t>Data table contains 26 annual financial statements for Developed Market Banks together with default indicator</a:t>
          </a:r>
          <a:endParaRPr lang="en-US" sz="1500" kern="1200" dirty="0"/>
        </a:p>
      </dsp:txBody>
      <dsp:txXfrm>
        <a:off x="794853" y="1002200"/>
        <a:ext cx="8328691" cy="501100"/>
      </dsp:txXfrm>
    </dsp:sp>
    <dsp:sp modelId="{9885AF6B-D50B-44F2-B0E2-8199A588E04D}">
      <dsp:nvSpPr>
        <dsp:cNvPr id="0" name=""/>
        <dsp:cNvSpPr/>
      </dsp:nvSpPr>
      <dsp:spPr>
        <a:xfrm>
          <a:off x="481666" y="939563"/>
          <a:ext cx="626375" cy="6263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064E9-9AFF-45E0-9664-67F2ED55535A}">
      <dsp:nvSpPr>
        <dsp:cNvPr id="0" name=""/>
        <dsp:cNvSpPr/>
      </dsp:nvSpPr>
      <dsp:spPr>
        <a:xfrm>
          <a:off x="983337" y="1753755"/>
          <a:ext cx="8140208" cy="5011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48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 dirty="0"/>
            <a:t>Data covers period 2000 – 2014</a:t>
          </a:r>
          <a:endParaRPr lang="en-US" sz="1500" kern="1200" dirty="0"/>
        </a:p>
      </dsp:txBody>
      <dsp:txXfrm>
        <a:off x="983337" y="1753755"/>
        <a:ext cx="8140208" cy="501100"/>
      </dsp:txXfrm>
    </dsp:sp>
    <dsp:sp modelId="{3E8803BD-7D50-4286-AF28-2DB5C0DF9818}">
      <dsp:nvSpPr>
        <dsp:cNvPr id="0" name=""/>
        <dsp:cNvSpPr/>
      </dsp:nvSpPr>
      <dsp:spPr>
        <a:xfrm>
          <a:off x="670149" y="1691118"/>
          <a:ext cx="626375" cy="6263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3CA4A-FD36-449A-97C9-3DD20612896E}">
      <dsp:nvSpPr>
        <dsp:cNvPr id="0" name=""/>
        <dsp:cNvSpPr/>
      </dsp:nvSpPr>
      <dsp:spPr>
        <a:xfrm>
          <a:off x="983337" y="2504834"/>
          <a:ext cx="8140208" cy="5011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48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 dirty="0"/>
            <a:t>Usually for confidentiality reasons additional information like counterparty name, statement date or domicile are not present in the dataset</a:t>
          </a:r>
          <a:endParaRPr lang="en-US" sz="1500" kern="1200" dirty="0"/>
        </a:p>
      </dsp:txBody>
      <dsp:txXfrm>
        <a:off x="983337" y="2504834"/>
        <a:ext cx="8140208" cy="501100"/>
      </dsp:txXfrm>
    </dsp:sp>
    <dsp:sp modelId="{315B5B4B-6EEE-4EFC-BC04-CFB9D16D5E65}">
      <dsp:nvSpPr>
        <dsp:cNvPr id="0" name=""/>
        <dsp:cNvSpPr/>
      </dsp:nvSpPr>
      <dsp:spPr>
        <a:xfrm>
          <a:off x="670149" y="2442197"/>
          <a:ext cx="626375" cy="6263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1FE68-18F1-4F27-94CD-1081E3431292}">
      <dsp:nvSpPr>
        <dsp:cNvPr id="0" name=""/>
        <dsp:cNvSpPr/>
      </dsp:nvSpPr>
      <dsp:spPr>
        <a:xfrm>
          <a:off x="794853" y="3256390"/>
          <a:ext cx="8328691" cy="5011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48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 dirty="0"/>
            <a:t>Data contains outliers and missing values what is an additional model development challenge</a:t>
          </a:r>
        </a:p>
      </dsp:txBody>
      <dsp:txXfrm>
        <a:off x="794853" y="3256390"/>
        <a:ext cx="8328691" cy="501100"/>
      </dsp:txXfrm>
    </dsp:sp>
    <dsp:sp modelId="{807F1334-B147-463B-9262-0EC3BF8CC72C}">
      <dsp:nvSpPr>
        <dsp:cNvPr id="0" name=""/>
        <dsp:cNvSpPr/>
      </dsp:nvSpPr>
      <dsp:spPr>
        <a:xfrm>
          <a:off x="481666" y="3193752"/>
          <a:ext cx="626375" cy="6263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E6001-8C78-4D81-BE95-AC76524930DE}">
      <dsp:nvSpPr>
        <dsp:cNvPr id="0" name=""/>
        <dsp:cNvSpPr/>
      </dsp:nvSpPr>
      <dsp:spPr>
        <a:xfrm>
          <a:off x="382664" y="4007945"/>
          <a:ext cx="8740881" cy="5011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48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 dirty="0"/>
            <a:t>The detail description of the variables in the file: </a:t>
          </a:r>
          <a:r>
            <a:rPr lang="en-GB" sz="1500" kern="1200" dirty="0">
              <a:hlinkClick xmlns:r="http://schemas.openxmlformats.org/officeDocument/2006/relationships" r:id="rId1"/>
            </a:rPr>
            <a:t>https://github.com/INTQuant-Katowice/20</a:t>
          </a:r>
          <a:r>
            <a:rPr lang="pl-PL" sz="1500" kern="1200" dirty="0">
              <a:hlinkClick xmlns:r="http://schemas.openxmlformats.org/officeDocument/2006/relationships" r:id="rId1"/>
            </a:rPr>
            <a:t>22</a:t>
          </a:r>
          <a:r>
            <a:rPr lang="en-GB" sz="1500" kern="1200" dirty="0">
              <a:hlinkClick xmlns:r="http://schemas.openxmlformats.org/officeDocument/2006/relationships" r:id="rId1"/>
            </a:rPr>
            <a:t>/blob/master/Data/Description.txt</a:t>
          </a:r>
          <a:r>
            <a:rPr lang="en-GB" sz="1500" kern="1200" dirty="0"/>
            <a:t> </a:t>
          </a:r>
          <a:endParaRPr lang="en-GB" sz="1500" b="0" kern="1200" dirty="0"/>
        </a:p>
      </dsp:txBody>
      <dsp:txXfrm>
        <a:off x="382664" y="4007945"/>
        <a:ext cx="8740881" cy="501100"/>
      </dsp:txXfrm>
    </dsp:sp>
    <dsp:sp modelId="{BDB2A953-3744-43E1-9F82-12C0528F8F94}">
      <dsp:nvSpPr>
        <dsp:cNvPr id="0" name=""/>
        <dsp:cNvSpPr/>
      </dsp:nvSpPr>
      <dsp:spPr>
        <a:xfrm>
          <a:off x="69476" y="3945307"/>
          <a:ext cx="626375" cy="6263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495CB-7B41-42B2-BFDC-8DBE91FDBFE3}">
      <dsp:nvSpPr>
        <dsp:cNvPr id="0" name=""/>
        <dsp:cNvSpPr/>
      </dsp:nvSpPr>
      <dsp:spPr>
        <a:xfrm rot="5400000">
          <a:off x="-181607" y="185085"/>
          <a:ext cx="1210719" cy="8475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Wednes</a:t>
          </a:r>
          <a:r>
            <a:rPr lang="en-GB" sz="1200" kern="1200" dirty="0"/>
            <a:t>day </a:t>
          </a:r>
          <a:r>
            <a:rPr lang="pl-PL" sz="1200" kern="1200" dirty="0"/>
            <a:t>23</a:t>
          </a:r>
          <a:r>
            <a:rPr lang="pl-PL" sz="1200" kern="1200" baseline="30000" dirty="0"/>
            <a:t>rd</a:t>
          </a:r>
          <a:endParaRPr lang="en-GB" sz="1200" kern="1200" dirty="0"/>
        </a:p>
      </dsp:txBody>
      <dsp:txXfrm rot="-5400000">
        <a:off x="2" y="427229"/>
        <a:ext cx="847503" cy="363216"/>
      </dsp:txXfrm>
    </dsp:sp>
    <dsp:sp modelId="{96135466-CCE8-4E0A-8991-73B899A9EACC}">
      <dsp:nvSpPr>
        <dsp:cNvPr id="0" name=""/>
        <dsp:cNvSpPr/>
      </dsp:nvSpPr>
      <dsp:spPr>
        <a:xfrm rot="5400000">
          <a:off x="2247211" y="-1396230"/>
          <a:ext cx="786967" cy="3586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/>
            <a:t>Equity model </a:t>
          </a:r>
          <a:r>
            <a:rPr lang="pl-PL" sz="2000" kern="1200" dirty="0" err="1"/>
            <a:t>chosen</a:t>
          </a:r>
          <a:endParaRPr lang="en-GB" sz="2000" kern="1200" dirty="0"/>
        </a:p>
      </dsp:txBody>
      <dsp:txXfrm rot="-5400000">
        <a:off x="847504" y="41894"/>
        <a:ext cx="3547966" cy="710133"/>
      </dsp:txXfrm>
    </dsp:sp>
    <dsp:sp modelId="{AB3389C7-C385-443E-898D-EEAC8DDB2067}">
      <dsp:nvSpPr>
        <dsp:cNvPr id="0" name=""/>
        <dsp:cNvSpPr/>
      </dsp:nvSpPr>
      <dsp:spPr>
        <a:xfrm rot="5400000">
          <a:off x="-181607" y="1248689"/>
          <a:ext cx="1210719" cy="847503"/>
        </a:xfrm>
        <a:prstGeom prst="chevron">
          <a:avLst/>
        </a:prstGeom>
        <a:solidFill>
          <a:schemeClr val="accent2">
            <a:hueOff val="-478962"/>
            <a:satOff val="3518"/>
            <a:lumOff val="-5490"/>
            <a:alphaOff val="0"/>
          </a:schemeClr>
        </a:solidFill>
        <a:ln w="25400" cap="flat" cmpd="sng" algn="ctr">
          <a:solidFill>
            <a:schemeClr val="accent2">
              <a:hueOff val="-478962"/>
              <a:satOff val="3518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Friday</a:t>
          </a:r>
          <a:r>
            <a:rPr lang="pl-PL" sz="1200" kern="1200" dirty="0"/>
            <a:t>     25</a:t>
          </a:r>
          <a:r>
            <a:rPr lang="en-GB" sz="1200" kern="1200" baseline="30000" dirty="0" err="1"/>
            <a:t>th</a:t>
          </a:r>
          <a:r>
            <a:rPr lang="en-GB" sz="1200" kern="1200" dirty="0"/>
            <a:t> </a:t>
          </a:r>
        </a:p>
      </dsp:txBody>
      <dsp:txXfrm rot="-5400000">
        <a:off x="2" y="1490833"/>
        <a:ext cx="847503" cy="363216"/>
      </dsp:txXfrm>
    </dsp:sp>
    <dsp:sp modelId="{FDF443A5-8341-4B8D-A763-2EB1F8B6D83C}">
      <dsp:nvSpPr>
        <dsp:cNvPr id="0" name=""/>
        <dsp:cNvSpPr/>
      </dsp:nvSpPr>
      <dsp:spPr>
        <a:xfrm rot="5400000">
          <a:off x="2247211" y="-332626"/>
          <a:ext cx="786967" cy="3586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78962"/>
              <a:satOff val="3518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u="none" kern="1200" dirty="0"/>
            <a:t>Pricing </a:t>
          </a:r>
          <a:r>
            <a:rPr lang="pl-PL" sz="2000" b="0" i="0" u="none" kern="1200" dirty="0" err="1"/>
            <a:t>vanilla</a:t>
          </a:r>
          <a:r>
            <a:rPr lang="pl-PL" sz="2000" b="0" i="0" u="none" kern="1200" dirty="0"/>
            <a:t>/</a:t>
          </a:r>
          <a:r>
            <a:rPr lang="pl-PL" sz="2000" b="0" i="0" u="none" kern="1200" dirty="0" err="1"/>
            <a:t>asian</a:t>
          </a:r>
          <a:r>
            <a:rPr lang="pl-PL" sz="2000" b="0" i="0" u="none" kern="1200" dirty="0"/>
            <a:t> </a:t>
          </a:r>
          <a:r>
            <a:rPr lang="en-GB" sz="2000" b="0" i="0" u="none" kern="1200" dirty="0"/>
            <a:t>options</a:t>
          </a:r>
          <a:endParaRPr lang="en-GB" sz="2000" kern="1200" dirty="0"/>
        </a:p>
      </dsp:txBody>
      <dsp:txXfrm rot="-5400000">
        <a:off x="847504" y="1105498"/>
        <a:ext cx="3547966" cy="710133"/>
      </dsp:txXfrm>
    </dsp:sp>
    <dsp:sp modelId="{A05875E4-B2CC-4AC4-B95D-B84FC26E968C}">
      <dsp:nvSpPr>
        <dsp:cNvPr id="0" name=""/>
        <dsp:cNvSpPr/>
      </dsp:nvSpPr>
      <dsp:spPr>
        <a:xfrm rot="5400000">
          <a:off x="-181607" y="2312293"/>
          <a:ext cx="1210719" cy="847503"/>
        </a:xfrm>
        <a:prstGeom prst="chevron">
          <a:avLst/>
        </a:prstGeom>
        <a:solidFill>
          <a:schemeClr val="accent2">
            <a:hueOff val="-957923"/>
            <a:satOff val="7037"/>
            <a:lumOff val="-10980"/>
            <a:alphaOff val="0"/>
          </a:schemeClr>
        </a:solidFill>
        <a:ln w="25400" cap="flat" cmpd="sng" algn="ctr">
          <a:solidFill>
            <a:schemeClr val="accent2">
              <a:hueOff val="-957923"/>
              <a:satOff val="7037"/>
              <a:lumOff val="-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Monday </a:t>
          </a:r>
          <a:r>
            <a:rPr lang="pl-PL" sz="1200" kern="1200" dirty="0"/>
            <a:t>28</a:t>
          </a:r>
          <a:r>
            <a:rPr lang="pl-PL" sz="1200" kern="1200" baseline="30000" dirty="0"/>
            <a:t>th</a:t>
          </a:r>
          <a:endParaRPr lang="en-GB" sz="1200" kern="1200" dirty="0"/>
        </a:p>
      </dsp:txBody>
      <dsp:txXfrm rot="-5400000">
        <a:off x="2" y="2554437"/>
        <a:ext cx="847503" cy="363216"/>
      </dsp:txXfrm>
    </dsp:sp>
    <dsp:sp modelId="{0A84F6EB-9CB3-45F9-89C1-32F3CA908E39}">
      <dsp:nvSpPr>
        <dsp:cNvPr id="0" name=""/>
        <dsp:cNvSpPr/>
      </dsp:nvSpPr>
      <dsp:spPr>
        <a:xfrm rot="5400000">
          <a:off x="2247211" y="730977"/>
          <a:ext cx="786967" cy="3586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57923"/>
              <a:satOff val="7037"/>
              <a:lumOff val="-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 err="1"/>
            <a:t>Pricing</a:t>
          </a:r>
          <a:r>
            <a:rPr lang="pl-PL" sz="2000" kern="1200" dirty="0"/>
            <a:t> </a:t>
          </a:r>
          <a:r>
            <a:rPr lang="pl-PL" sz="2000" kern="1200" dirty="0" err="1"/>
            <a:t>american</a:t>
          </a:r>
          <a:r>
            <a:rPr lang="pl-PL" sz="2000" kern="1200" dirty="0"/>
            <a:t> </a:t>
          </a:r>
          <a:r>
            <a:rPr lang="pl-PL" sz="2000" kern="1200" dirty="0" err="1"/>
            <a:t>options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Initial</a:t>
          </a:r>
          <a:r>
            <a:rPr lang="en-GB" sz="2000" kern="1200" baseline="0" dirty="0"/>
            <a:t> trades profiles produced</a:t>
          </a:r>
          <a:endParaRPr lang="en-GB" sz="2000" kern="1200" dirty="0"/>
        </a:p>
      </dsp:txBody>
      <dsp:txXfrm rot="-5400000">
        <a:off x="847504" y="2169102"/>
        <a:ext cx="3547966" cy="710133"/>
      </dsp:txXfrm>
    </dsp:sp>
    <dsp:sp modelId="{EC931598-D71C-480F-9999-4A1AE9432F16}">
      <dsp:nvSpPr>
        <dsp:cNvPr id="0" name=""/>
        <dsp:cNvSpPr/>
      </dsp:nvSpPr>
      <dsp:spPr>
        <a:xfrm rot="5400000">
          <a:off x="-181607" y="3375897"/>
          <a:ext cx="1210719" cy="847503"/>
        </a:xfrm>
        <a:prstGeom prst="chevron">
          <a:avLst/>
        </a:prstGeom>
        <a:solidFill>
          <a:schemeClr val="accent2">
            <a:hueOff val="-1436885"/>
            <a:satOff val="10555"/>
            <a:lumOff val="-16470"/>
            <a:alphaOff val="0"/>
          </a:schemeClr>
        </a:solidFill>
        <a:ln w="25400" cap="flat" cmpd="sng" algn="ctr">
          <a:solidFill>
            <a:schemeClr val="accent2">
              <a:hueOff val="-1436885"/>
              <a:satOff val="10555"/>
              <a:lumOff val="-1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Wednesday </a:t>
          </a:r>
          <a:r>
            <a:rPr lang="pl-PL" sz="1200" kern="1200" dirty="0"/>
            <a:t>30</a:t>
          </a:r>
          <a:r>
            <a:rPr lang="pl-PL" sz="1200" kern="1200" baseline="30000" dirty="0"/>
            <a:t>th</a:t>
          </a:r>
          <a:r>
            <a:rPr lang="en-GB" sz="1200" kern="1200" baseline="0" dirty="0"/>
            <a:t> </a:t>
          </a:r>
          <a:endParaRPr lang="en-GB" sz="1200" kern="1200" dirty="0"/>
        </a:p>
      </dsp:txBody>
      <dsp:txXfrm rot="-5400000">
        <a:off x="2" y="3618041"/>
        <a:ext cx="847503" cy="363216"/>
      </dsp:txXfrm>
    </dsp:sp>
    <dsp:sp modelId="{4D48390D-DD74-4416-9F38-C088C768C08B}">
      <dsp:nvSpPr>
        <dsp:cNvPr id="0" name=""/>
        <dsp:cNvSpPr/>
      </dsp:nvSpPr>
      <dsp:spPr>
        <a:xfrm rot="5400000">
          <a:off x="2247211" y="1794582"/>
          <a:ext cx="786967" cy="3586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36885"/>
              <a:satOff val="10555"/>
              <a:lumOff val="-1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Aggregation</a:t>
          </a:r>
          <a:r>
            <a:rPr lang="en-GB" sz="2000" kern="1200" baseline="0" dirty="0"/>
            <a:t> of single profiles</a:t>
          </a:r>
          <a:endParaRPr lang="en-GB" sz="2000" kern="1200" dirty="0"/>
        </a:p>
      </dsp:txBody>
      <dsp:txXfrm rot="-5400000">
        <a:off x="847504" y="3232707"/>
        <a:ext cx="3547966" cy="71013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C1A48-7C1D-45F3-89A3-1015F5E0BFB3}">
      <dsp:nvSpPr>
        <dsp:cNvPr id="0" name=""/>
        <dsp:cNvSpPr/>
      </dsp:nvSpPr>
      <dsp:spPr>
        <a:xfrm rot="5400000">
          <a:off x="-181785" y="183111"/>
          <a:ext cx="1211903" cy="84833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Wednesday </a:t>
          </a:r>
          <a:r>
            <a:rPr lang="pl-PL" sz="1200" kern="1200" dirty="0"/>
            <a:t>23</a:t>
          </a:r>
          <a:r>
            <a:rPr lang="pl-PL" sz="1200" kern="1200" baseline="30000" dirty="0"/>
            <a:t>rd</a:t>
          </a:r>
          <a:endParaRPr lang="en-GB" sz="1200" kern="1200" dirty="0"/>
        </a:p>
      </dsp:txBody>
      <dsp:txXfrm rot="-5400000">
        <a:off x="1" y="425491"/>
        <a:ext cx="848332" cy="363571"/>
      </dsp:txXfrm>
    </dsp:sp>
    <dsp:sp modelId="{9AEED7E4-2201-4980-80BF-BC8804652FB4}">
      <dsp:nvSpPr>
        <dsp:cNvPr id="0" name=""/>
        <dsp:cNvSpPr/>
      </dsp:nvSpPr>
      <dsp:spPr>
        <a:xfrm rot="5400000">
          <a:off x="2248035" y="-1398376"/>
          <a:ext cx="787737" cy="3587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Initial</a:t>
          </a:r>
          <a:r>
            <a:rPr lang="en-GB" sz="1800" kern="1200" baseline="0" dirty="0"/>
            <a:t> model fitted to the data</a:t>
          </a:r>
          <a:endParaRPr lang="en-GB" sz="1800" kern="1200" dirty="0"/>
        </a:p>
      </dsp:txBody>
      <dsp:txXfrm rot="-5400000">
        <a:off x="848333" y="39780"/>
        <a:ext cx="3548688" cy="710829"/>
      </dsp:txXfrm>
    </dsp:sp>
    <dsp:sp modelId="{61DDBCA6-D771-4BC8-AF98-7E529EF159A3}">
      <dsp:nvSpPr>
        <dsp:cNvPr id="0" name=""/>
        <dsp:cNvSpPr/>
      </dsp:nvSpPr>
      <dsp:spPr>
        <a:xfrm rot="5400000">
          <a:off x="-181785" y="1247755"/>
          <a:ext cx="1211903" cy="848332"/>
        </a:xfrm>
        <a:prstGeom prst="chevron">
          <a:avLst/>
        </a:prstGeom>
        <a:solidFill>
          <a:schemeClr val="accent2">
            <a:hueOff val="-478962"/>
            <a:satOff val="3518"/>
            <a:lumOff val="-5490"/>
            <a:alphaOff val="0"/>
          </a:schemeClr>
        </a:solidFill>
        <a:ln w="25400" cap="flat" cmpd="sng" algn="ctr">
          <a:solidFill>
            <a:schemeClr val="accent2">
              <a:hueOff val="-478962"/>
              <a:satOff val="3518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Thursday </a:t>
          </a:r>
          <a:r>
            <a:rPr lang="pl-PL" sz="1200" kern="1200" dirty="0"/>
            <a:t>24</a:t>
          </a:r>
          <a:r>
            <a:rPr lang="en-GB" sz="1200" kern="1200" baseline="30000" dirty="0" err="1"/>
            <a:t>th</a:t>
          </a:r>
          <a:r>
            <a:rPr lang="en-GB" sz="1200" kern="1200" dirty="0"/>
            <a:t> </a:t>
          </a:r>
        </a:p>
      </dsp:txBody>
      <dsp:txXfrm rot="-5400000">
        <a:off x="1" y="1490135"/>
        <a:ext cx="848332" cy="363571"/>
      </dsp:txXfrm>
    </dsp:sp>
    <dsp:sp modelId="{B1D14A49-8E96-4817-89CD-898E267A9F5C}">
      <dsp:nvSpPr>
        <dsp:cNvPr id="0" name=""/>
        <dsp:cNvSpPr/>
      </dsp:nvSpPr>
      <dsp:spPr>
        <a:xfrm rot="5400000">
          <a:off x="2248035" y="-333732"/>
          <a:ext cx="787737" cy="3587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78962"/>
              <a:satOff val="3518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baseline="0" dirty="0"/>
            <a:t>Choose a specific model as a basis for Friday's Q&amp;A session</a:t>
          </a:r>
          <a:endParaRPr lang="en-GB" sz="1800" kern="1200" dirty="0"/>
        </a:p>
      </dsp:txBody>
      <dsp:txXfrm rot="-5400000">
        <a:off x="848333" y="1104424"/>
        <a:ext cx="3548688" cy="710829"/>
      </dsp:txXfrm>
    </dsp:sp>
    <dsp:sp modelId="{C246DFFC-F28B-4DDE-BA21-600DF598BC15}">
      <dsp:nvSpPr>
        <dsp:cNvPr id="0" name=""/>
        <dsp:cNvSpPr/>
      </dsp:nvSpPr>
      <dsp:spPr>
        <a:xfrm rot="5400000">
          <a:off x="-181785" y="2312399"/>
          <a:ext cx="1211903" cy="848332"/>
        </a:xfrm>
        <a:prstGeom prst="chevron">
          <a:avLst/>
        </a:prstGeom>
        <a:solidFill>
          <a:schemeClr val="accent2">
            <a:hueOff val="-957923"/>
            <a:satOff val="7037"/>
            <a:lumOff val="-10980"/>
            <a:alphaOff val="0"/>
          </a:schemeClr>
        </a:solidFill>
        <a:ln w="25400" cap="flat" cmpd="sng" algn="ctr">
          <a:solidFill>
            <a:schemeClr val="accent2">
              <a:hueOff val="-957923"/>
              <a:satOff val="7037"/>
              <a:lumOff val="-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Friday    </a:t>
          </a:r>
          <a:r>
            <a:rPr lang="pl-PL" sz="1200" kern="1200" dirty="0"/>
            <a:t>25</a:t>
          </a:r>
          <a:r>
            <a:rPr lang="en-GB" sz="1200" kern="1200" baseline="30000" dirty="0" err="1"/>
            <a:t>th</a:t>
          </a:r>
          <a:endParaRPr lang="en-GB" sz="1200" kern="1200" dirty="0"/>
        </a:p>
      </dsp:txBody>
      <dsp:txXfrm rot="-5400000">
        <a:off x="1" y="2554779"/>
        <a:ext cx="848332" cy="363571"/>
      </dsp:txXfrm>
    </dsp:sp>
    <dsp:sp modelId="{627FEB9C-847F-4636-A07A-28AC1EDF8EDC}">
      <dsp:nvSpPr>
        <dsp:cNvPr id="0" name=""/>
        <dsp:cNvSpPr/>
      </dsp:nvSpPr>
      <dsp:spPr>
        <a:xfrm rot="5400000">
          <a:off x="2248035" y="730910"/>
          <a:ext cx="787737" cy="3587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57923"/>
              <a:satOff val="7037"/>
              <a:lumOff val="-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Having dealt with outliers and NAs in the data</a:t>
          </a:r>
        </a:p>
      </dsp:txBody>
      <dsp:txXfrm rot="-5400000">
        <a:off x="848333" y="2169066"/>
        <a:ext cx="3548688" cy="710829"/>
      </dsp:txXfrm>
    </dsp:sp>
    <dsp:sp modelId="{A129EC75-9941-4BCC-A4D9-FE6567AA7918}">
      <dsp:nvSpPr>
        <dsp:cNvPr id="0" name=""/>
        <dsp:cNvSpPr/>
      </dsp:nvSpPr>
      <dsp:spPr>
        <a:xfrm rot="5400000">
          <a:off x="-181785" y="3377042"/>
          <a:ext cx="1211903" cy="848332"/>
        </a:xfrm>
        <a:prstGeom prst="chevron">
          <a:avLst/>
        </a:prstGeom>
        <a:solidFill>
          <a:schemeClr val="accent2">
            <a:hueOff val="-1436885"/>
            <a:satOff val="10555"/>
            <a:lumOff val="-16470"/>
            <a:alphaOff val="0"/>
          </a:schemeClr>
        </a:solidFill>
        <a:ln w="25400" cap="flat" cmpd="sng" algn="ctr">
          <a:solidFill>
            <a:schemeClr val="accent2">
              <a:hueOff val="-1436885"/>
              <a:satOff val="10555"/>
              <a:lumOff val="-1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Monday </a:t>
          </a:r>
          <a:r>
            <a:rPr lang="pl-PL" sz="1200" kern="1200" dirty="0"/>
            <a:t>28</a:t>
          </a:r>
          <a:r>
            <a:rPr lang="pl-PL" sz="1200" kern="1200" baseline="30000" dirty="0"/>
            <a:t>th</a:t>
          </a:r>
          <a:endParaRPr lang="en-GB" sz="1200" kern="1200" dirty="0"/>
        </a:p>
      </dsp:txBody>
      <dsp:txXfrm rot="-5400000">
        <a:off x="1" y="3619422"/>
        <a:ext cx="848332" cy="363571"/>
      </dsp:txXfrm>
    </dsp:sp>
    <dsp:sp modelId="{17A89765-C90C-459C-9AEC-A10E77B4A67A}">
      <dsp:nvSpPr>
        <dsp:cNvPr id="0" name=""/>
        <dsp:cNvSpPr/>
      </dsp:nvSpPr>
      <dsp:spPr>
        <a:xfrm rot="5400000">
          <a:off x="2248035" y="1795554"/>
          <a:ext cx="787737" cy="3587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36885"/>
              <a:satOff val="10555"/>
              <a:lumOff val="-1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Final model chosen,</a:t>
          </a:r>
          <a:r>
            <a:rPr lang="en-GB" sz="1800" kern="1200" baseline="0" dirty="0"/>
            <a:t> </a:t>
          </a:r>
          <a:r>
            <a:rPr lang="en-GB" sz="1800" kern="1200" dirty="0"/>
            <a:t>assessed and PD assigned</a:t>
          </a:r>
        </a:p>
      </dsp:txBody>
      <dsp:txXfrm rot="-5400000">
        <a:off x="848333" y="3233710"/>
        <a:ext cx="3548688" cy="7108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64DD9-42B3-4083-BBC5-4F59E016686A}">
      <dsp:nvSpPr>
        <dsp:cNvPr id="0" name=""/>
        <dsp:cNvSpPr/>
      </dsp:nvSpPr>
      <dsp:spPr>
        <a:xfrm>
          <a:off x="176319" y="706882"/>
          <a:ext cx="4162131" cy="147710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984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EAD</a:t>
          </a:r>
          <a:endParaRPr lang="en-GB" sz="2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Able to properly price options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Able to properly price </a:t>
          </a:r>
          <a:r>
            <a:rPr lang="pl-PL" sz="1050" kern="1200" dirty="0" err="1"/>
            <a:t>american</a:t>
          </a:r>
          <a:r>
            <a:rPr lang="pl-PL" sz="1050" kern="1200" dirty="0"/>
            <a:t> </a:t>
          </a:r>
          <a:r>
            <a:rPr lang="pl-PL" sz="1050" kern="1200" dirty="0" err="1"/>
            <a:t>options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Able to extract sensible risk profile for single trade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Able to aggregate on various level</a:t>
          </a:r>
          <a:endParaRPr lang="en-GB" sz="1050" kern="1200" dirty="0"/>
        </a:p>
      </dsp:txBody>
      <dsp:txXfrm>
        <a:off x="176319" y="706882"/>
        <a:ext cx="4162131" cy="1477101"/>
      </dsp:txXfrm>
    </dsp:sp>
    <dsp:sp modelId="{75E48837-82A0-4BFB-A326-E27BB14CA9E2}">
      <dsp:nvSpPr>
        <dsp:cNvPr id="0" name=""/>
        <dsp:cNvSpPr/>
      </dsp:nvSpPr>
      <dsp:spPr>
        <a:xfrm>
          <a:off x="2896" y="607225"/>
          <a:ext cx="910466" cy="1365699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63DE4-20D9-4074-95A0-62C3F5113A19}">
      <dsp:nvSpPr>
        <dsp:cNvPr id="0" name=""/>
        <dsp:cNvSpPr/>
      </dsp:nvSpPr>
      <dsp:spPr>
        <a:xfrm>
          <a:off x="4731979" y="706882"/>
          <a:ext cx="4162131" cy="147710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984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PD</a:t>
          </a:r>
          <a:endParaRPr lang="en-GB" sz="2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Assess the PD model (visualizations and fit quality measures)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Motivate decision to go for a given specification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Assign a PD to each counterparty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Extract PDs of the three counterparties that are in the scope of EAD part</a:t>
          </a:r>
        </a:p>
      </dsp:txBody>
      <dsp:txXfrm>
        <a:off x="4731979" y="706882"/>
        <a:ext cx="4162131" cy="1477101"/>
      </dsp:txXfrm>
    </dsp:sp>
    <dsp:sp modelId="{3607B277-CAD8-4D60-B264-67844CDCD8C1}">
      <dsp:nvSpPr>
        <dsp:cNvPr id="0" name=""/>
        <dsp:cNvSpPr/>
      </dsp:nvSpPr>
      <dsp:spPr>
        <a:xfrm>
          <a:off x="4558556" y="607225"/>
          <a:ext cx="910466" cy="1365699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B179E-3D67-45E8-A8C9-1F040FEA2F63}">
      <dsp:nvSpPr>
        <dsp:cNvPr id="0" name=""/>
        <dsp:cNvSpPr/>
      </dsp:nvSpPr>
      <dsp:spPr>
        <a:xfrm>
          <a:off x="2454149" y="2432493"/>
          <a:ext cx="4162131" cy="147710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984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RWA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Apply regulatory formula to calculate RWA</a:t>
          </a:r>
        </a:p>
      </dsp:txBody>
      <dsp:txXfrm>
        <a:off x="2454149" y="2432493"/>
        <a:ext cx="4162131" cy="1477101"/>
      </dsp:txXfrm>
    </dsp:sp>
    <dsp:sp modelId="{9F2DAF34-5942-45C6-9F8E-006CB60BDC79}">
      <dsp:nvSpPr>
        <dsp:cNvPr id="0" name=""/>
        <dsp:cNvSpPr/>
      </dsp:nvSpPr>
      <dsp:spPr>
        <a:xfrm>
          <a:off x="2280726" y="2332837"/>
          <a:ext cx="910466" cy="1365699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22A45-4B58-4805-9D78-BE8976A4325B}">
      <dsp:nvSpPr>
        <dsp:cNvPr id="0" name=""/>
        <dsp:cNvSpPr/>
      </dsp:nvSpPr>
      <dsp:spPr>
        <a:xfrm rot="10800000">
          <a:off x="1592444" y="32399"/>
          <a:ext cx="7052955" cy="235023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392" tIns="45720" rIns="85344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Each team is allowed to ask one Question a day by an email.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Sent the questions to: </a:t>
          </a:r>
          <a:r>
            <a:rPr lang="en-GB" sz="1200" kern="1200" dirty="0">
              <a:hlinkClick xmlns:r="http://schemas.openxmlformats.org/officeDocument/2006/relationships" r:id="rId1"/>
            </a:rPr>
            <a:t>piotr-a.morawski@ubs.com</a:t>
          </a:r>
          <a:r>
            <a:rPr lang="pl-PL" sz="1200" kern="1200" dirty="0"/>
            <a:t>, </a:t>
          </a:r>
          <a:r>
            <a:rPr lang="en-GB" sz="1200" b="0" i="0" kern="1200" dirty="0">
              <a:hlinkClick xmlns:r="http://schemas.openxmlformats.org/officeDocument/2006/relationships" r:id="rId2"/>
            </a:rPr>
            <a:t>olga.glowka@ubs.com</a:t>
          </a:r>
          <a:r>
            <a:rPr lang="pl-PL" sz="1200" b="0" i="0" kern="1200" dirty="0"/>
            <a:t> 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Be sure to start the subject with phrase: </a:t>
          </a:r>
          <a:r>
            <a:rPr lang="en-GB" sz="1200" b="1" kern="1200" dirty="0" err="1"/>
            <a:t>INTQuant</a:t>
          </a:r>
          <a:r>
            <a:rPr lang="en-GB" sz="1200" b="1" kern="1200" dirty="0"/>
            <a:t> Question – Day X</a:t>
          </a:r>
          <a:endParaRPr lang="en-US" sz="12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Be mindful to formulate your question properly to pinpoint the core of the problem</a:t>
          </a:r>
          <a:endParaRPr lang="en-US" sz="1200" kern="1200" dirty="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Questions like</a:t>
          </a:r>
          <a:r>
            <a:rPr lang="en-GB" sz="1200" b="1" kern="1200" dirty="0"/>
            <a:t>: 'Why it is not working?' </a:t>
          </a:r>
          <a:r>
            <a:rPr lang="en-GB" sz="1200" kern="1200" dirty="0"/>
            <a:t>will be answered with </a:t>
          </a:r>
          <a:r>
            <a:rPr lang="en-GB" sz="1200" b="1" kern="1200" dirty="0"/>
            <a:t>'Because you are doing something wrong.'</a:t>
          </a:r>
          <a:endParaRPr lang="en-US" sz="12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/>
            <a:t>Make the questions methodology oriented not implementation oriented.</a:t>
          </a:r>
          <a:endParaRPr lang="en-US" sz="1200" kern="1200" dirty="0"/>
        </a:p>
      </dsp:txBody>
      <dsp:txXfrm rot="10800000">
        <a:off x="2180002" y="32399"/>
        <a:ext cx="6465397" cy="2350232"/>
      </dsp:txXfrm>
    </dsp:sp>
    <dsp:sp modelId="{50475E20-7878-4C7F-B13D-5EAED45D5D51}">
      <dsp:nvSpPr>
        <dsp:cNvPr id="0" name=""/>
        <dsp:cNvSpPr/>
      </dsp:nvSpPr>
      <dsp:spPr>
        <a:xfrm>
          <a:off x="880679" y="329003"/>
          <a:ext cx="1692604" cy="1692604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51AD6-30A2-400F-B412-F628690BE4BA}">
      <dsp:nvSpPr>
        <dsp:cNvPr id="0" name=""/>
        <dsp:cNvSpPr/>
      </dsp:nvSpPr>
      <dsp:spPr>
        <a:xfrm rot="10800000">
          <a:off x="1975690" y="2850615"/>
          <a:ext cx="6762858" cy="190382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392" tIns="45720" rIns="85344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Skype conferences calls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/>
            <a:t>Friday March </a:t>
          </a:r>
          <a:r>
            <a:rPr lang="pl-PL" sz="1200" b="1" kern="1200" dirty="0"/>
            <a:t>25</a:t>
          </a:r>
          <a:r>
            <a:rPr lang="en-GB" sz="1200" b="1" kern="1200" baseline="30000" dirty="0" err="1"/>
            <a:t>th</a:t>
          </a:r>
          <a:r>
            <a:rPr lang="en-GB" sz="1200" b="1" kern="1200" baseline="30000" dirty="0"/>
            <a:t> </a:t>
          </a:r>
          <a:r>
            <a:rPr lang="en-GB" sz="1200" b="1" kern="1200" dirty="0"/>
            <a:t>at 9:30</a:t>
          </a:r>
          <a:r>
            <a:rPr lang="pl-PL" sz="1200" b="1" kern="1200" dirty="0"/>
            <a:t> + </a:t>
          </a:r>
          <a:r>
            <a:rPr lang="en-US" sz="1200" b="1" kern="1200" dirty="0"/>
            <a:t>Monday March </a:t>
          </a:r>
          <a:r>
            <a:rPr lang="pl-PL" sz="1200" b="1" kern="1200" dirty="0"/>
            <a:t>28</a:t>
          </a:r>
          <a:r>
            <a:rPr lang="pl-PL" sz="1200" b="1" kern="1200" baseline="30000" dirty="0"/>
            <a:t>th</a:t>
          </a:r>
          <a:r>
            <a:rPr lang="en-US" sz="1200" b="1" kern="1200" dirty="0"/>
            <a:t>  at </a:t>
          </a:r>
          <a:r>
            <a:rPr lang="pl-PL" sz="1200" b="1" kern="1200" dirty="0"/>
            <a:t>9</a:t>
          </a:r>
          <a:r>
            <a:rPr lang="en-US" sz="1200" b="1" kern="1200" dirty="0"/>
            <a:t>:</a:t>
          </a:r>
          <a:r>
            <a:rPr lang="pl-PL" sz="1200" b="1" kern="1200" dirty="0"/>
            <a:t>30</a:t>
          </a:r>
          <a:r>
            <a:rPr lang="en-US" sz="1200" b="1" kern="1200" dirty="0"/>
            <a:t> + </a:t>
          </a:r>
          <a:r>
            <a:rPr lang="pl-PL" sz="1200" b="1" kern="1200" dirty="0"/>
            <a:t>Wednesday</a:t>
          </a:r>
          <a:r>
            <a:rPr lang="en-US" sz="1200" b="1" kern="1200" dirty="0"/>
            <a:t> March </a:t>
          </a:r>
          <a:r>
            <a:rPr lang="pl-PL" sz="1200" b="1" kern="1200" dirty="0"/>
            <a:t>30</a:t>
          </a:r>
          <a:r>
            <a:rPr lang="pl-PL" sz="1200" b="1" kern="1200" baseline="30000" dirty="0"/>
            <a:t>th</a:t>
          </a:r>
          <a:r>
            <a:rPr lang="en-US" sz="1200" b="1" kern="1200" dirty="0"/>
            <a:t> at </a:t>
          </a:r>
          <a:r>
            <a:rPr lang="pl-PL" sz="1200" b="1" kern="1200" dirty="0"/>
            <a:t>9</a:t>
          </a:r>
          <a:r>
            <a:rPr lang="en-US" sz="1200" b="1" kern="1200" dirty="0"/>
            <a:t>:</a:t>
          </a:r>
          <a:r>
            <a:rPr lang="pl-PL" sz="1200" b="1" kern="1200" dirty="0"/>
            <a:t>3</a:t>
          </a:r>
          <a:r>
            <a:rPr lang="en-US" sz="1200" b="1" kern="1200" dirty="0"/>
            <a:t>0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The session will be open for all teams</a:t>
          </a:r>
          <a:endParaRPr lang="en-US" sz="12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We will try to split time equally among all the teams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Try to explore and narrow down the problems before asking about them as we might not have enough time to engage into detailed discussions</a:t>
          </a:r>
        </a:p>
      </dsp:txBody>
      <dsp:txXfrm rot="10800000">
        <a:off x="2451646" y="2850615"/>
        <a:ext cx="6286902" cy="1903824"/>
      </dsp:txXfrm>
    </dsp:sp>
    <dsp:sp modelId="{64E2B0E7-94A6-4ED2-B74F-4B3A492AC738}">
      <dsp:nvSpPr>
        <dsp:cNvPr id="0" name=""/>
        <dsp:cNvSpPr/>
      </dsp:nvSpPr>
      <dsp:spPr>
        <a:xfrm>
          <a:off x="953203" y="2961286"/>
          <a:ext cx="1692604" cy="1692604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CB115-3E42-4791-AE7B-5FE029502901}">
      <dsp:nvSpPr>
        <dsp:cNvPr id="0" name=""/>
        <dsp:cNvSpPr/>
      </dsp:nvSpPr>
      <dsp:spPr>
        <a:xfrm>
          <a:off x="0" y="304119"/>
          <a:ext cx="9189720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395732" rIns="71322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Play table </a:t>
          </a:r>
          <a:r>
            <a:rPr lang="en-GB" sz="1600" kern="1200" dirty="0" err="1"/>
            <a:t>tenni</a:t>
          </a:r>
          <a:r>
            <a:rPr lang="pl-PL" sz="1600" kern="1200" dirty="0"/>
            <a:t>s</a:t>
          </a:r>
          <a:r>
            <a:rPr lang="en-GB" sz="1600" kern="1200" dirty="0"/>
            <a:t>,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Play Board </a:t>
          </a:r>
          <a:r>
            <a:rPr lang="pl-PL" sz="1600" kern="1200" dirty="0" err="1"/>
            <a:t>games</a:t>
          </a:r>
          <a:r>
            <a:rPr lang="pl-PL" sz="1600" kern="1200" dirty="0"/>
            <a:t>,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Beer,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Visit all the pubs in Katowice</a:t>
          </a:r>
          <a:r>
            <a:rPr lang="pl-PL" sz="1600" kern="1200" dirty="0"/>
            <a:t>,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Get more points by calculating RWA for additional </a:t>
          </a:r>
          <a:r>
            <a:rPr lang="en-GB" sz="1600" kern="1200" dirty="0" err="1"/>
            <a:t>por</a:t>
          </a:r>
          <a:r>
            <a:rPr lang="pl-PL" sz="1600" kern="1200" dirty="0"/>
            <a:t>t</a:t>
          </a:r>
          <a:r>
            <a:rPr lang="en-GB" sz="1600" kern="1200" dirty="0"/>
            <a:t>folio.</a:t>
          </a:r>
          <a:endParaRPr lang="en-US" sz="1600" kern="1200" dirty="0"/>
        </a:p>
      </dsp:txBody>
      <dsp:txXfrm>
        <a:off x="0" y="304119"/>
        <a:ext cx="9189720" cy="1735650"/>
      </dsp:txXfrm>
    </dsp:sp>
    <dsp:sp modelId="{816CFE4A-14F7-490C-A483-B08BDE85E4BF}">
      <dsp:nvSpPr>
        <dsp:cNvPr id="0" name=""/>
        <dsp:cNvSpPr/>
      </dsp:nvSpPr>
      <dsp:spPr>
        <a:xfrm>
          <a:off x="459486" y="23679"/>
          <a:ext cx="6432804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dirty="0"/>
            <a:t>What to do if you get the exercise done before the deadline?</a:t>
          </a:r>
          <a:endParaRPr lang="en-US" sz="1900" kern="1200" dirty="0"/>
        </a:p>
      </dsp:txBody>
      <dsp:txXfrm>
        <a:off x="486866" y="51059"/>
        <a:ext cx="6378044" cy="506120"/>
      </dsp:txXfrm>
    </dsp:sp>
    <dsp:sp modelId="{3AD6F6FD-7064-4BD2-BDD9-A724FE9D4403}">
      <dsp:nvSpPr>
        <dsp:cNvPr id="0" name=""/>
        <dsp:cNvSpPr/>
      </dsp:nvSpPr>
      <dsp:spPr>
        <a:xfrm>
          <a:off x="0" y="2422809"/>
          <a:ext cx="9189720" cy="987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395732" rIns="71322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2</a:t>
          </a:r>
          <a:r>
            <a:rPr lang="en-GB" sz="1600" kern="1200" dirty="0"/>
            <a:t>y </a:t>
          </a:r>
          <a:r>
            <a:rPr lang="pl-PL" sz="1600" kern="1200" dirty="0"/>
            <a:t>Call American Option on</a:t>
          </a:r>
          <a:r>
            <a:rPr lang="en-GB" sz="1600" kern="1200" dirty="0"/>
            <a:t> </a:t>
          </a:r>
          <a:r>
            <a:rPr lang="pl-PL" sz="1600" kern="1200" dirty="0"/>
            <a:t>AVNG </a:t>
          </a:r>
          <a:r>
            <a:rPr lang="pl-PL" sz="1600" kern="1200" dirty="0" err="1"/>
            <a:t>striked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4150 USD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1y </a:t>
          </a:r>
          <a:r>
            <a:rPr lang="pl-PL" sz="1600" kern="1200" dirty="0" err="1"/>
            <a:t>Put</a:t>
          </a:r>
          <a:r>
            <a:rPr lang="pl-PL" sz="1600" kern="1200" dirty="0"/>
            <a:t> </a:t>
          </a:r>
          <a:r>
            <a:rPr lang="pl-PL" sz="1600" kern="1200" dirty="0" err="1"/>
            <a:t>Asian</a:t>
          </a:r>
          <a:r>
            <a:rPr lang="pl-PL" sz="1600" kern="1200" dirty="0"/>
            <a:t> Option</a:t>
          </a:r>
          <a:r>
            <a:rPr lang="en-GB" sz="1600" kern="1200" dirty="0"/>
            <a:t> </a:t>
          </a:r>
          <a:r>
            <a:rPr lang="pl-PL" sz="1600" kern="1200" dirty="0"/>
            <a:t>on IRNMN </a:t>
          </a:r>
          <a:r>
            <a:rPr lang="pl-PL" sz="1600" kern="1200" dirty="0" err="1"/>
            <a:t>striked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460 USD</a:t>
          </a:r>
          <a:endParaRPr lang="en-GB" sz="1600" kern="1200" dirty="0"/>
        </a:p>
      </dsp:txBody>
      <dsp:txXfrm>
        <a:off x="0" y="2422809"/>
        <a:ext cx="9189720" cy="987525"/>
      </dsp:txXfrm>
    </dsp:sp>
    <dsp:sp modelId="{74B9E247-52F5-4C02-9280-6E4124CE111D}">
      <dsp:nvSpPr>
        <dsp:cNvPr id="0" name=""/>
        <dsp:cNvSpPr/>
      </dsp:nvSpPr>
      <dsp:spPr>
        <a:xfrm>
          <a:off x="459486" y="2142369"/>
          <a:ext cx="6432804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dirty="0"/>
            <a:t>Portfolio of Bank of </a:t>
          </a:r>
          <a:r>
            <a:rPr lang="pl-PL" sz="1900" b="0" kern="1200"/>
            <a:t>Siena </a:t>
          </a:r>
          <a:r>
            <a:rPr lang="en-GB" sz="1900" b="0" kern="1200" dirty="0"/>
            <a:t>(ID</a:t>
          </a:r>
          <a:r>
            <a:rPr lang="pl-PL" sz="1900" b="0" kern="1200" dirty="0"/>
            <a:t>: 61</a:t>
          </a:r>
          <a:r>
            <a:rPr lang="en-GB" sz="1900" b="0" kern="1200" dirty="0"/>
            <a:t>) (netted):</a:t>
          </a:r>
          <a:endParaRPr lang="en-US" sz="1900" kern="1200" dirty="0"/>
        </a:p>
      </dsp:txBody>
      <dsp:txXfrm>
        <a:off x="486866" y="2169749"/>
        <a:ext cx="6378044" cy="506120"/>
      </dsp:txXfrm>
    </dsp:sp>
    <dsp:sp modelId="{DED292FB-9C3C-452C-92D9-35B771E044B4}">
      <dsp:nvSpPr>
        <dsp:cNvPr id="0" name=""/>
        <dsp:cNvSpPr/>
      </dsp:nvSpPr>
      <dsp:spPr>
        <a:xfrm>
          <a:off x="0" y="3793374"/>
          <a:ext cx="9189720" cy="942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395732" rIns="71322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Simulating </a:t>
          </a:r>
          <a:r>
            <a:rPr lang="pl-PL" sz="1600" kern="1200" dirty="0" err="1"/>
            <a:t>two</a:t>
          </a:r>
          <a:r>
            <a:rPr lang="en-GB" sz="1600" kern="1200" dirty="0"/>
            <a:t> </a:t>
          </a:r>
          <a:r>
            <a:rPr lang="pl-PL" sz="1600" kern="1200" dirty="0" err="1"/>
            <a:t>tickers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</a:t>
          </a:r>
          <a:r>
            <a:rPr lang="pl-PL" sz="1600" kern="1200" dirty="0" err="1"/>
            <a:t>once</a:t>
          </a:r>
          <a:r>
            <a:rPr lang="pl-PL" sz="1600" kern="1200" dirty="0"/>
            <a:t> </a:t>
          </a:r>
          <a:r>
            <a:rPr lang="en-GB" sz="1600" kern="1200" dirty="0"/>
            <a:t>would require to make use of </a:t>
          </a:r>
          <a:r>
            <a:rPr lang="pl-PL" sz="1600" kern="1200" dirty="0"/>
            <a:t>set of </a:t>
          </a:r>
          <a:r>
            <a:rPr lang="en-GB" sz="1600" kern="1200" dirty="0"/>
            <a:t>correlated </a:t>
          </a:r>
          <a:r>
            <a:rPr lang="pl-PL" sz="1600" kern="1200" dirty="0" err="1"/>
            <a:t>brownians</a:t>
          </a:r>
          <a:r>
            <a:rPr lang="en-GB" sz="1600" kern="1200" dirty="0"/>
            <a:t>. Assume correlation of 80%</a:t>
          </a:r>
          <a:endParaRPr lang="en-US" sz="1600" kern="1200" dirty="0"/>
        </a:p>
      </dsp:txBody>
      <dsp:txXfrm>
        <a:off x="0" y="3793374"/>
        <a:ext cx="9189720" cy="942637"/>
      </dsp:txXfrm>
    </dsp:sp>
    <dsp:sp modelId="{081AA92E-7948-4DB7-B7FF-280CF6064C52}">
      <dsp:nvSpPr>
        <dsp:cNvPr id="0" name=""/>
        <dsp:cNvSpPr/>
      </dsp:nvSpPr>
      <dsp:spPr>
        <a:xfrm>
          <a:off x="459486" y="3512934"/>
          <a:ext cx="6432804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Few tricks:</a:t>
          </a:r>
          <a:endParaRPr lang="en-US" sz="1900" kern="1200" dirty="0"/>
        </a:p>
      </dsp:txBody>
      <dsp:txXfrm>
        <a:off x="486866" y="3540314"/>
        <a:ext cx="6378044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480DB-615E-46D6-A606-2E38FCA44B4E}">
      <dsp:nvSpPr>
        <dsp:cNvPr id="0" name=""/>
        <dsp:cNvSpPr/>
      </dsp:nvSpPr>
      <dsp:spPr>
        <a:xfrm>
          <a:off x="0" y="241696"/>
          <a:ext cx="7147035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689" tIns="333248" rIns="5546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For calibration of the interest rate model for EAD calculation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hlinkClick xmlns:r="http://schemas.openxmlformats.org/officeDocument/2006/relationships" r:id="rId1"/>
            </a:rPr>
            <a:t>https://github.com/INTQuant-Katowice/202</a:t>
          </a:r>
          <a:r>
            <a:rPr lang="pl-PL" sz="1600" kern="1200" dirty="0">
              <a:hlinkClick xmlns:r="http://schemas.openxmlformats.org/officeDocument/2006/relationships" r:id="rId1"/>
            </a:rPr>
            <a:t>2</a:t>
          </a:r>
          <a:r>
            <a:rPr lang="en-GB" sz="1600" kern="1200" dirty="0">
              <a:hlinkClick xmlns:r="http://schemas.openxmlformats.org/officeDocument/2006/relationships" r:id="rId1"/>
            </a:rPr>
            <a:t>/blob/master/Data/Market%20Data.xlsx</a:t>
          </a:r>
          <a:r>
            <a:rPr lang="en-GB" sz="1600" kern="1200" dirty="0"/>
            <a:t> </a:t>
          </a:r>
        </a:p>
      </dsp:txBody>
      <dsp:txXfrm>
        <a:off x="0" y="241696"/>
        <a:ext cx="7147035" cy="1134000"/>
      </dsp:txXfrm>
    </dsp:sp>
    <dsp:sp modelId="{6D1E8F8A-561D-4101-ABE4-A34D4E04A5B5}">
      <dsp:nvSpPr>
        <dsp:cNvPr id="0" name=""/>
        <dsp:cNvSpPr/>
      </dsp:nvSpPr>
      <dsp:spPr>
        <a:xfrm>
          <a:off x="357351" y="5536"/>
          <a:ext cx="50029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99" tIns="0" rIns="18909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Market data</a:t>
          </a:r>
        </a:p>
      </dsp:txBody>
      <dsp:txXfrm>
        <a:off x="380408" y="28593"/>
        <a:ext cx="4956810" cy="426206"/>
      </dsp:txXfrm>
    </dsp:sp>
    <dsp:sp modelId="{711B0F8E-AACB-465A-9A9E-7E49D7280CA9}">
      <dsp:nvSpPr>
        <dsp:cNvPr id="0" name=""/>
        <dsp:cNvSpPr/>
      </dsp:nvSpPr>
      <dsp:spPr>
        <a:xfrm>
          <a:off x="0" y="1698256"/>
          <a:ext cx="7147035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689" tIns="333248" rIns="5546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For PD model calibration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hlinkClick xmlns:r="http://schemas.openxmlformats.org/officeDocument/2006/relationships" r:id="rId2"/>
            </a:rPr>
            <a:t>https://github.com/INTQuant-Katowice/202</a:t>
          </a:r>
          <a:r>
            <a:rPr lang="pl-PL" sz="1600" kern="1200" dirty="0">
              <a:hlinkClick xmlns:r="http://schemas.openxmlformats.org/officeDocument/2006/relationships" r:id="rId2"/>
            </a:rPr>
            <a:t>2</a:t>
          </a:r>
          <a:r>
            <a:rPr lang="en-GB" sz="1600" kern="1200" dirty="0">
              <a:hlinkClick xmlns:r="http://schemas.openxmlformats.org/officeDocument/2006/relationships" r:id="rId2"/>
            </a:rPr>
            <a:t>/blob/master/Data/DataPD.txt</a:t>
          </a:r>
          <a:r>
            <a:rPr lang="en-GB" sz="1600" kern="1200" dirty="0"/>
            <a:t> </a:t>
          </a:r>
        </a:p>
      </dsp:txBody>
      <dsp:txXfrm>
        <a:off x="0" y="1698256"/>
        <a:ext cx="7147035" cy="1134000"/>
      </dsp:txXfrm>
    </dsp:sp>
    <dsp:sp modelId="{7D7B4472-3560-4FDE-9F7E-018A9822C652}">
      <dsp:nvSpPr>
        <dsp:cNvPr id="0" name=""/>
        <dsp:cNvSpPr/>
      </dsp:nvSpPr>
      <dsp:spPr>
        <a:xfrm>
          <a:off x="357351" y="1462096"/>
          <a:ext cx="5002924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99" tIns="0" rIns="18909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Counterparty defaults</a:t>
          </a:r>
        </a:p>
      </dsp:txBody>
      <dsp:txXfrm>
        <a:off x="380408" y="1485153"/>
        <a:ext cx="4956810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50943-E201-4DA3-8E09-6CA1484EA9D1}">
      <dsp:nvSpPr>
        <dsp:cNvPr id="0" name=""/>
        <dsp:cNvSpPr/>
      </dsp:nvSpPr>
      <dsp:spPr>
        <a:xfrm>
          <a:off x="0" y="220536"/>
          <a:ext cx="9189720" cy="570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“. . . Regulations are like guardrails, they protect everyone from market excess . . .”</a:t>
          </a:r>
          <a:endParaRPr lang="en-US" sz="1500" kern="1200" dirty="0"/>
        </a:p>
      </dsp:txBody>
      <dsp:txXfrm>
        <a:off x="27843" y="248379"/>
        <a:ext cx="9134034" cy="514689"/>
      </dsp:txXfrm>
    </dsp:sp>
    <dsp:sp modelId="{A29A1BFE-2484-4CF7-B714-09BF2127B0F6}">
      <dsp:nvSpPr>
        <dsp:cNvPr id="0" name=""/>
        <dsp:cNvSpPr/>
      </dsp:nvSpPr>
      <dsp:spPr>
        <a:xfrm>
          <a:off x="0" y="790911"/>
          <a:ext cx="918972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74" tIns="19050" rIns="106680" bIns="1905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David Silberman, CFPB</a:t>
          </a:r>
        </a:p>
      </dsp:txBody>
      <dsp:txXfrm>
        <a:off x="0" y="790911"/>
        <a:ext cx="9189720" cy="248400"/>
      </dsp:txXfrm>
    </dsp:sp>
    <dsp:sp modelId="{9F2F4C67-646A-4BFF-B44C-8F5689011361}">
      <dsp:nvSpPr>
        <dsp:cNvPr id="0" name=""/>
        <dsp:cNvSpPr/>
      </dsp:nvSpPr>
      <dsp:spPr>
        <a:xfrm>
          <a:off x="0" y="1039311"/>
          <a:ext cx="9189720" cy="5703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“It sometimes seems like our financial system is  set up to penalize those who know the least and have the least . . . It appears to me that the system has gone beyond beware to buyer be damned.”</a:t>
          </a:r>
          <a:endParaRPr lang="en-US" sz="1500" kern="1200" dirty="0"/>
        </a:p>
      </dsp:txBody>
      <dsp:txXfrm>
        <a:off x="27843" y="1067154"/>
        <a:ext cx="9134034" cy="514689"/>
      </dsp:txXfrm>
    </dsp:sp>
    <dsp:sp modelId="{AAACB472-0BF7-4CF6-B8B8-A23B622F081D}">
      <dsp:nvSpPr>
        <dsp:cNvPr id="0" name=""/>
        <dsp:cNvSpPr/>
      </dsp:nvSpPr>
      <dsp:spPr>
        <a:xfrm>
          <a:off x="0" y="1609686"/>
          <a:ext cx="918972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74" tIns="19050" rIns="106680" bIns="1905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Richard Cordray, Director of CFPB</a:t>
          </a:r>
        </a:p>
      </dsp:txBody>
      <dsp:txXfrm>
        <a:off x="0" y="1609686"/>
        <a:ext cx="9189720" cy="248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456CF-C951-4AD3-9A0F-4871B2D65D71}">
      <dsp:nvSpPr>
        <dsp:cNvPr id="0" name=""/>
        <dsp:cNvSpPr/>
      </dsp:nvSpPr>
      <dsp:spPr>
        <a:xfrm>
          <a:off x="4086688" y="1425731"/>
          <a:ext cx="1016343" cy="101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Focus points</a:t>
          </a:r>
          <a:endParaRPr lang="en-US" sz="1800" kern="1200" dirty="0"/>
        </a:p>
      </dsp:txBody>
      <dsp:txXfrm>
        <a:off x="4235528" y="1574571"/>
        <a:ext cx="718663" cy="718663"/>
      </dsp:txXfrm>
    </dsp:sp>
    <dsp:sp modelId="{1B994539-C091-4286-BFBB-5FE3C027AFCA}">
      <dsp:nvSpPr>
        <dsp:cNvPr id="0" name=""/>
        <dsp:cNvSpPr/>
      </dsp:nvSpPr>
      <dsp:spPr>
        <a:xfrm rot="16200000">
          <a:off x="4487059" y="1055658"/>
          <a:ext cx="215600" cy="345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4519399" y="1157109"/>
        <a:ext cx="150920" cy="207334"/>
      </dsp:txXfrm>
    </dsp:sp>
    <dsp:sp modelId="{38A8E0A6-AC2E-4D7F-96EC-6B0F9657B909}">
      <dsp:nvSpPr>
        <dsp:cNvPr id="0" name=""/>
        <dsp:cNvSpPr/>
      </dsp:nvSpPr>
      <dsp:spPr>
        <a:xfrm>
          <a:off x="4086688" y="2595"/>
          <a:ext cx="1016343" cy="10163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Capital</a:t>
          </a:r>
        </a:p>
      </dsp:txBody>
      <dsp:txXfrm>
        <a:off x="4235528" y="151435"/>
        <a:ext cx="718663" cy="718663"/>
      </dsp:txXfrm>
    </dsp:sp>
    <dsp:sp modelId="{C91894C0-9653-43BF-B420-9F1969E21839}">
      <dsp:nvSpPr>
        <dsp:cNvPr id="0" name=""/>
        <dsp:cNvSpPr/>
      </dsp:nvSpPr>
      <dsp:spPr>
        <a:xfrm rot="19800000">
          <a:off x="5098011" y="1408392"/>
          <a:ext cx="215600" cy="345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5102344" y="1493673"/>
        <a:ext cx="150920" cy="207334"/>
      </dsp:txXfrm>
    </dsp:sp>
    <dsp:sp modelId="{1DDD56DF-196D-46FC-948F-BFF6E84731F4}">
      <dsp:nvSpPr>
        <dsp:cNvPr id="0" name=""/>
        <dsp:cNvSpPr/>
      </dsp:nvSpPr>
      <dsp:spPr>
        <a:xfrm>
          <a:off x="5319160" y="714163"/>
          <a:ext cx="1016343" cy="10163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Supervision</a:t>
          </a:r>
        </a:p>
      </dsp:txBody>
      <dsp:txXfrm>
        <a:off x="5468000" y="863003"/>
        <a:ext cx="718663" cy="718663"/>
      </dsp:txXfrm>
    </dsp:sp>
    <dsp:sp modelId="{DF210A97-550E-4E7B-A64D-1F68008CE022}">
      <dsp:nvSpPr>
        <dsp:cNvPr id="0" name=""/>
        <dsp:cNvSpPr/>
      </dsp:nvSpPr>
      <dsp:spPr>
        <a:xfrm rot="1800000">
          <a:off x="5098011" y="2113858"/>
          <a:ext cx="215600" cy="345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5102344" y="2166799"/>
        <a:ext cx="150920" cy="207334"/>
      </dsp:txXfrm>
    </dsp:sp>
    <dsp:sp modelId="{9C40CB82-4F8C-4614-A4CA-8E47CB8502E9}">
      <dsp:nvSpPr>
        <dsp:cNvPr id="0" name=""/>
        <dsp:cNvSpPr/>
      </dsp:nvSpPr>
      <dsp:spPr>
        <a:xfrm>
          <a:off x="5319160" y="2137299"/>
          <a:ext cx="1016343" cy="10163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Governance</a:t>
          </a:r>
        </a:p>
      </dsp:txBody>
      <dsp:txXfrm>
        <a:off x="5468000" y="2286139"/>
        <a:ext cx="718663" cy="718663"/>
      </dsp:txXfrm>
    </dsp:sp>
    <dsp:sp modelId="{56E17D11-3439-4C35-9A20-2DDBE9B7DAA4}">
      <dsp:nvSpPr>
        <dsp:cNvPr id="0" name=""/>
        <dsp:cNvSpPr/>
      </dsp:nvSpPr>
      <dsp:spPr>
        <a:xfrm rot="5400000">
          <a:off x="4487059" y="2466591"/>
          <a:ext cx="215600" cy="345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4519399" y="2503362"/>
        <a:ext cx="150920" cy="207334"/>
      </dsp:txXfrm>
    </dsp:sp>
    <dsp:sp modelId="{8F2B040A-A4FF-45C5-AA6C-6BBF2BA5423A}">
      <dsp:nvSpPr>
        <dsp:cNvPr id="0" name=""/>
        <dsp:cNvSpPr/>
      </dsp:nvSpPr>
      <dsp:spPr>
        <a:xfrm>
          <a:off x="4086688" y="2848867"/>
          <a:ext cx="1016343" cy="10163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Liquidity</a:t>
          </a:r>
        </a:p>
      </dsp:txBody>
      <dsp:txXfrm>
        <a:off x="4235528" y="2997707"/>
        <a:ext cx="718663" cy="718663"/>
      </dsp:txXfrm>
    </dsp:sp>
    <dsp:sp modelId="{73A3BCF9-1DA0-4C68-BF4A-BC580820817D}">
      <dsp:nvSpPr>
        <dsp:cNvPr id="0" name=""/>
        <dsp:cNvSpPr/>
      </dsp:nvSpPr>
      <dsp:spPr>
        <a:xfrm rot="9000000">
          <a:off x="3876108" y="2113858"/>
          <a:ext cx="215600" cy="345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 rot="10800000">
        <a:off x="3936455" y="2166799"/>
        <a:ext cx="150920" cy="207334"/>
      </dsp:txXfrm>
    </dsp:sp>
    <dsp:sp modelId="{64D7D8C0-1C0C-482C-8782-D7616246D396}">
      <dsp:nvSpPr>
        <dsp:cNvPr id="0" name=""/>
        <dsp:cNvSpPr/>
      </dsp:nvSpPr>
      <dsp:spPr>
        <a:xfrm>
          <a:off x="2854216" y="2137299"/>
          <a:ext cx="1016343" cy="10163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Systemic risk</a:t>
          </a:r>
        </a:p>
      </dsp:txBody>
      <dsp:txXfrm>
        <a:off x="3003056" y="2286139"/>
        <a:ext cx="718663" cy="718663"/>
      </dsp:txXfrm>
    </dsp:sp>
    <dsp:sp modelId="{827A447F-0B07-4FF7-98CB-8C3F00452F7E}">
      <dsp:nvSpPr>
        <dsp:cNvPr id="0" name=""/>
        <dsp:cNvSpPr/>
      </dsp:nvSpPr>
      <dsp:spPr>
        <a:xfrm rot="12600000">
          <a:off x="3876108" y="1408392"/>
          <a:ext cx="215600" cy="345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 rot="10800000">
        <a:off x="3936455" y="1493673"/>
        <a:ext cx="150920" cy="207334"/>
      </dsp:txXfrm>
    </dsp:sp>
    <dsp:sp modelId="{46B9A99A-2CC5-4DC5-8C78-3DA43CFCF9FA}">
      <dsp:nvSpPr>
        <dsp:cNvPr id="0" name=""/>
        <dsp:cNvSpPr/>
      </dsp:nvSpPr>
      <dsp:spPr>
        <a:xfrm>
          <a:off x="2854216" y="714163"/>
          <a:ext cx="1016343" cy="10163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Culture and Conduct</a:t>
          </a:r>
        </a:p>
      </dsp:txBody>
      <dsp:txXfrm>
        <a:off x="3003056" y="863003"/>
        <a:ext cx="718663" cy="718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AA22B-29FE-4784-AA97-A3C7708AB1B1}">
      <dsp:nvSpPr>
        <dsp:cNvPr id="0" name=""/>
        <dsp:cNvSpPr/>
      </dsp:nvSpPr>
      <dsp:spPr>
        <a:xfrm>
          <a:off x="0" y="32465"/>
          <a:ext cx="9189720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kern="1200" dirty="0"/>
            <a:t>Expected Exposure (EE)</a:t>
          </a:r>
          <a:endParaRPr lang="en-US" sz="2300" b="0" kern="1200" dirty="0"/>
        </a:p>
      </dsp:txBody>
      <dsp:txXfrm>
        <a:off x="26273" y="58738"/>
        <a:ext cx="9137174" cy="485654"/>
      </dsp:txXfrm>
    </dsp:sp>
    <dsp:sp modelId="{0598E636-6303-49E4-8D3E-5A6DB20A5515}">
      <dsp:nvSpPr>
        <dsp:cNvPr id="0" name=""/>
        <dsp:cNvSpPr/>
      </dsp:nvSpPr>
      <dsp:spPr>
        <a:xfrm>
          <a:off x="0" y="570665"/>
          <a:ext cx="9189720" cy="214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74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The amount of money that the counterparty owes UBS at the time of default event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In case of traded derivatives it requires the usage of underlying market risk factor models.</a:t>
          </a:r>
          <a:endParaRPr lang="en-US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The most popular approach is simulation of market risk factor using Monte Carlo technique</a:t>
          </a:r>
          <a:endParaRPr lang="en-US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For </a:t>
          </a:r>
          <a:r>
            <a:rPr lang="pl-PL" sz="1800" kern="1200" dirty="0"/>
            <a:t>simple products under </a:t>
          </a:r>
          <a:r>
            <a:rPr lang="en-GB" sz="1800" kern="1200" dirty="0"/>
            <a:t>simple models there exist closed form solutions (e.g. Black Scholes model)</a:t>
          </a:r>
          <a:endParaRPr lang="en-US" sz="1800" kern="1200" dirty="0"/>
        </a:p>
      </dsp:txBody>
      <dsp:txXfrm>
        <a:off x="0" y="570665"/>
        <a:ext cx="9189720" cy="2142450"/>
      </dsp:txXfrm>
    </dsp:sp>
    <dsp:sp modelId="{F185D9A9-D234-4DE4-A659-CA27B3E104DC}">
      <dsp:nvSpPr>
        <dsp:cNvPr id="0" name=""/>
        <dsp:cNvSpPr/>
      </dsp:nvSpPr>
      <dsp:spPr>
        <a:xfrm>
          <a:off x="0" y="2713115"/>
          <a:ext cx="9189720" cy="538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kern="1200" dirty="0"/>
            <a:t>Creditworthiness</a:t>
          </a:r>
          <a:endParaRPr lang="en-US" sz="2300" kern="1200" dirty="0"/>
        </a:p>
      </dsp:txBody>
      <dsp:txXfrm>
        <a:off x="26273" y="2739388"/>
        <a:ext cx="9137174" cy="485654"/>
      </dsp:txXfrm>
    </dsp:sp>
    <dsp:sp modelId="{ED0EE934-7C8D-4645-BC9F-89470B06F985}">
      <dsp:nvSpPr>
        <dsp:cNvPr id="0" name=""/>
        <dsp:cNvSpPr/>
      </dsp:nvSpPr>
      <dsp:spPr>
        <a:xfrm>
          <a:off x="0" y="3251315"/>
          <a:ext cx="9189720" cy="14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74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1" kern="1200"/>
            <a:t>Probability of Default (PD)</a:t>
          </a:r>
          <a:endParaRPr lang="en-US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The probability of the counterparty default in a given time period</a:t>
          </a:r>
          <a:endParaRPr lang="en-US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Estimated using statistical modelling based on historical defaults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1" kern="1200" dirty="0"/>
            <a:t>Loss Given Default (LGD)</a:t>
          </a:r>
          <a:endParaRPr lang="en-US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Fraction of the total EAD that is lost</a:t>
          </a:r>
          <a:endParaRPr lang="en-US" sz="1800" kern="1200" dirty="0"/>
        </a:p>
      </dsp:txBody>
      <dsp:txXfrm>
        <a:off x="0" y="3251315"/>
        <a:ext cx="9189720" cy="14759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AE418-AFF8-4B56-BCC3-CD3C267ABFA8}">
      <dsp:nvSpPr>
        <dsp:cNvPr id="0" name=""/>
        <dsp:cNvSpPr/>
      </dsp:nvSpPr>
      <dsp:spPr>
        <a:xfrm rot="10800000">
          <a:off x="1869982" y="749"/>
          <a:ext cx="6111163" cy="132281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326" tIns="68580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/>
            <a:t>Present following risk profiles:</a:t>
          </a:r>
          <a:endParaRPr lang="en-US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Quantile 97.5%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Quantile 2.5%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Expected Exposure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Reverse Expected Exposure</a:t>
          </a:r>
          <a:endParaRPr lang="en-US" sz="1400" kern="1200"/>
        </a:p>
      </dsp:txBody>
      <dsp:txXfrm rot="10800000">
        <a:off x="2200686" y="749"/>
        <a:ext cx="5780459" cy="1322817"/>
      </dsp:txXfrm>
    </dsp:sp>
    <dsp:sp modelId="{75AD36BE-0CFB-4D28-AED4-23775F9F9A8A}">
      <dsp:nvSpPr>
        <dsp:cNvPr id="0" name=""/>
        <dsp:cNvSpPr/>
      </dsp:nvSpPr>
      <dsp:spPr>
        <a:xfrm>
          <a:off x="1208573" y="749"/>
          <a:ext cx="1322817" cy="132281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7AC5C-34FF-4D9F-8291-9845C19C42DE}">
      <dsp:nvSpPr>
        <dsp:cNvPr id="0" name=""/>
        <dsp:cNvSpPr/>
      </dsp:nvSpPr>
      <dsp:spPr>
        <a:xfrm rot="10800000">
          <a:off x="1869982" y="1718436"/>
          <a:ext cx="6111163" cy="1322817"/>
        </a:xfrm>
        <a:prstGeom prst="homePlate">
          <a:avLst/>
        </a:prstGeom>
        <a:solidFill>
          <a:schemeClr val="accent3">
            <a:hueOff val="881062"/>
            <a:satOff val="14012"/>
            <a:lumOff val="5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326" tIns="68580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/>
            <a:t>At different levels of aggregation:</a:t>
          </a:r>
          <a:endParaRPr lang="en-US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Trade level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Portfolio level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Firmwide</a:t>
          </a:r>
          <a:endParaRPr lang="en-US" sz="1400" kern="1200"/>
        </a:p>
      </dsp:txBody>
      <dsp:txXfrm rot="10800000">
        <a:off x="2200686" y="1718436"/>
        <a:ext cx="5780459" cy="1322817"/>
      </dsp:txXfrm>
    </dsp:sp>
    <dsp:sp modelId="{77CA846F-90CB-4334-A0F1-365C1B2670D6}">
      <dsp:nvSpPr>
        <dsp:cNvPr id="0" name=""/>
        <dsp:cNvSpPr/>
      </dsp:nvSpPr>
      <dsp:spPr>
        <a:xfrm>
          <a:off x="1208573" y="1718436"/>
          <a:ext cx="1322817" cy="1322817"/>
        </a:xfrm>
        <a:prstGeom prst="ellipse">
          <a:avLst/>
        </a:prstGeom>
        <a:solidFill>
          <a:schemeClr val="accent3">
            <a:tint val="50000"/>
            <a:hueOff val="896258"/>
            <a:satOff val="15860"/>
            <a:lumOff val="20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52505-1610-43B4-9786-A58263F81234}">
      <dsp:nvSpPr>
        <dsp:cNvPr id="0" name=""/>
        <dsp:cNvSpPr/>
      </dsp:nvSpPr>
      <dsp:spPr>
        <a:xfrm rot="10800000">
          <a:off x="1869982" y="3436124"/>
          <a:ext cx="6111163" cy="1322817"/>
        </a:xfrm>
        <a:prstGeom prst="homePlate">
          <a:avLst/>
        </a:prstGeom>
        <a:solidFill>
          <a:schemeClr val="accent3">
            <a:hueOff val="1762124"/>
            <a:satOff val="28024"/>
            <a:lumOff val="1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326" tIns="68580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/>
            <a:t>Tests</a:t>
          </a:r>
          <a:endParaRPr lang="en-US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Option pricing</a:t>
          </a:r>
          <a:endParaRPr lang="en-US" sz="1400" kern="1200" dirty="0"/>
        </a:p>
      </dsp:txBody>
      <dsp:txXfrm rot="10800000">
        <a:off x="2200686" y="3436124"/>
        <a:ext cx="5780459" cy="1322817"/>
      </dsp:txXfrm>
    </dsp:sp>
    <dsp:sp modelId="{51C09F98-C93C-41AE-8E3D-BACA875C9E61}">
      <dsp:nvSpPr>
        <dsp:cNvPr id="0" name=""/>
        <dsp:cNvSpPr/>
      </dsp:nvSpPr>
      <dsp:spPr>
        <a:xfrm>
          <a:off x="1208573" y="3436124"/>
          <a:ext cx="1322817" cy="1322817"/>
        </a:xfrm>
        <a:prstGeom prst="ellipse">
          <a:avLst/>
        </a:prstGeom>
        <a:solidFill>
          <a:schemeClr val="accent3">
            <a:tint val="50000"/>
            <a:hueOff val="1792516"/>
            <a:satOff val="31720"/>
            <a:lumOff val="40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0469C-7106-4E64-B288-2F55FE153949}">
      <dsp:nvSpPr>
        <dsp:cNvPr id="0" name=""/>
        <dsp:cNvSpPr/>
      </dsp:nvSpPr>
      <dsp:spPr>
        <a:xfrm>
          <a:off x="0" y="1540"/>
          <a:ext cx="9190037" cy="4590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Considered time horizon is one year</a:t>
          </a:r>
        </a:p>
      </dsp:txBody>
      <dsp:txXfrm>
        <a:off x="22409" y="23949"/>
        <a:ext cx="9145219" cy="414229"/>
      </dsp:txXfrm>
    </dsp:sp>
    <dsp:sp modelId="{C87CE70F-CB5B-4C8A-94B8-08BD11455FEB}">
      <dsp:nvSpPr>
        <dsp:cNvPr id="0" name=""/>
        <dsp:cNvSpPr/>
      </dsp:nvSpPr>
      <dsp:spPr>
        <a:xfrm>
          <a:off x="0" y="473005"/>
          <a:ext cx="9190037" cy="459047"/>
        </a:xfrm>
        <a:prstGeom prst="roundRect">
          <a:avLst/>
        </a:prstGeom>
        <a:solidFill>
          <a:schemeClr val="accent2">
            <a:hueOff val="-287377"/>
            <a:satOff val="2111"/>
            <a:lumOff val="-3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Usually bucketed into ratings (AAA, BB+, etc.)</a:t>
          </a:r>
        </a:p>
      </dsp:txBody>
      <dsp:txXfrm>
        <a:off x="22409" y="495414"/>
        <a:ext cx="9145219" cy="414229"/>
      </dsp:txXfrm>
    </dsp:sp>
    <dsp:sp modelId="{60476F0F-B918-4391-BD0E-181D72629B62}">
      <dsp:nvSpPr>
        <dsp:cNvPr id="0" name=""/>
        <dsp:cNvSpPr/>
      </dsp:nvSpPr>
      <dsp:spPr>
        <a:xfrm>
          <a:off x="0" y="944470"/>
          <a:ext cx="9190037" cy="459047"/>
        </a:xfrm>
        <a:prstGeom prst="roundRect">
          <a:avLst/>
        </a:prstGeom>
        <a:solidFill>
          <a:schemeClr val="accent2">
            <a:hueOff val="-574754"/>
            <a:satOff val="4222"/>
            <a:lumOff val="-6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Depends both on obligor - specific factors (e.g. equity to assets, revenue growth) and macroeconomic conditions (e.g. unemployment rate, GDP growth)</a:t>
          </a:r>
        </a:p>
      </dsp:txBody>
      <dsp:txXfrm>
        <a:off x="22409" y="966879"/>
        <a:ext cx="9145219" cy="414229"/>
      </dsp:txXfrm>
    </dsp:sp>
    <dsp:sp modelId="{3DB8E423-5C0D-4BE2-9BEE-F40E5D832181}">
      <dsp:nvSpPr>
        <dsp:cNvPr id="0" name=""/>
        <dsp:cNvSpPr/>
      </dsp:nvSpPr>
      <dsp:spPr>
        <a:xfrm>
          <a:off x="0" y="1415935"/>
          <a:ext cx="9190037" cy="459047"/>
        </a:xfrm>
        <a:prstGeom prst="roundRect">
          <a:avLst/>
        </a:prstGeom>
        <a:solidFill>
          <a:schemeClr val="accent2">
            <a:hueOff val="-862131"/>
            <a:satOff val="6333"/>
            <a:lumOff val="-9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From statistical point of view PD is an estimator of default rate (share of defaulted counterparties over all observations), usually modelled via GLM models (logit, probit regressions)</a:t>
          </a:r>
          <a:endParaRPr lang="en-GB" sz="1400" kern="1200" dirty="0"/>
        </a:p>
      </dsp:txBody>
      <dsp:txXfrm>
        <a:off x="22409" y="1438344"/>
        <a:ext cx="9145219" cy="414229"/>
      </dsp:txXfrm>
    </dsp:sp>
    <dsp:sp modelId="{156B5609-9827-4645-96CC-0E2952C8C225}">
      <dsp:nvSpPr>
        <dsp:cNvPr id="0" name=""/>
        <dsp:cNvSpPr/>
      </dsp:nvSpPr>
      <dsp:spPr>
        <a:xfrm>
          <a:off x="0" y="1887400"/>
          <a:ext cx="9190037" cy="459047"/>
        </a:xfrm>
        <a:prstGeom prst="roundRect">
          <a:avLst/>
        </a:prstGeom>
        <a:solidFill>
          <a:schemeClr val="accent2">
            <a:hueOff val="-1149508"/>
            <a:satOff val="8444"/>
            <a:lumOff val="-13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Statistical models serves a support for Credit Officers responsible for credit condition assessment</a:t>
          </a:r>
        </a:p>
      </dsp:txBody>
      <dsp:txXfrm>
        <a:off x="22409" y="1909809"/>
        <a:ext cx="9145219" cy="414229"/>
      </dsp:txXfrm>
    </dsp:sp>
    <dsp:sp modelId="{D0036CC2-CD1D-42E3-88DE-FEAEDA22E2EB}">
      <dsp:nvSpPr>
        <dsp:cNvPr id="0" name=""/>
        <dsp:cNvSpPr/>
      </dsp:nvSpPr>
      <dsp:spPr>
        <a:xfrm>
          <a:off x="0" y="2358865"/>
          <a:ext cx="9190037" cy="459047"/>
        </a:xfrm>
        <a:prstGeom prst="roundRect">
          <a:avLst/>
        </a:prstGeom>
        <a:solidFill>
          <a:schemeClr val="accent2">
            <a:hueOff val="-1436885"/>
            <a:satOff val="10555"/>
            <a:lumOff val="-1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More info: </a:t>
          </a:r>
          <a:r>
            <a:rPr lang="en-US" sz="1400" kern="1200" dirty="0"/>
            <a:t>Credit Risk Fundamentals </a:t>
          </a:r>
          <a:r>
            <a:rPr lang="pl-PL" sz="1400" kern="1200" dirty="0"/>
            <a:t>(</a:t>
          </a:r>
          <a:r>
            <a:rPr lang="pl-PL" sz="1400" b="1" kern="1200" dirty="0"/>
            <a:t>22</a:t>
          </a:r>
          <a:r>
            <a:rPr lang="pl-PL" sz="1400" b="1" kern="1200" baseline="30000" dirty="0"/>
            <a:t>nd</a:t>
          </a:r>
          <a:r>
            <a:rPr lang="en-US" sz="1400" b="1" kern="1200" dirty="0"/>
            <a:t> March at </a:t>
          </a:r>
          <a:r>
            <a:rPr lang="pl-PL" sz="1400" b="1" kern="1200" dirty="0"/>
            <a:t>11</a:t>
          </a:r>
          <a:r>
            <a:rPr lang="en-US" sz="1400" b="1" kern="1200" dirty="0"/>
            <a:t>:</a:t>
          </a:r>
          <a:r>
            <a:rPr lang="pl-PL" sz="1400" b="1" kern="1200" dirty="0"/>
            <a:t>15</a:t>
          </a:r>
          <a:r>
            <a:rPr lang="en-US" sz="1400" kern="1200" dirty="0"/>
            <a:t>)</a:t>
          </a:r>
          <a:endParaRPr lang="en-GB" sz="1400" kern="1200" dirty="0"/>
        </a:p>
      </dsp:txBody>
      <dsp:txXfrm>
        <a:off x="22409" y="2381274"/>
        <a:ext cx="9145219" cy="4142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71690-91EE-4D34-9923-A6ED402E2035}">
      <dsp:nvSpPr>
        <dsp:cNvPr id="0" name=""/>
        <dsp:cNvSpPr/>
      </dsp:nvSpPr>
      <dsp:spPr>
        <a:xfrm>
          <a:off x="0" y="68117"/>
          <a:ext cx="9190037" cy="42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The amount of historical data on LGD is usually substantially less than for PD</a:t>
          </a:r>
        </a:p>
      </dsp:txBody>
      <dsp:txXfrm>
        <a:off x="20561" y="88678"/>
        <a:ext cx="9148915" cy="380078"/>
      </dsp:txXfrm>
    </dsp:sp>
    <dsp:sp modelId="{4F7FD76F-C2D8-4A21-B1BC-098C4340EF6F}">
      <dsp:nvSpPr>
        <dsp:cNvPr id="0" name=""/>
        <dsp:cNvSpPr/>
      </dsp:nvSpPr>
      <dsp:spPr>
        <a:xfrm>
          <a:off x="0" y="541157"/>
          <a:ext cx="9190037" cy="42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This enables the company's to sometimes fall-back to expert judgment approach</a:t>
          </a:r>
          <a:endParaRPr lang="en-GB" sz="1800" kern="1200" dirty="0"/>
        </a:p>
      </dsp:txBody>
      <dsp:txXfrm>
        <a:off x="20561" y="561718"/>
        <a:ext cx="9148915" cy="380078"/>
      </dsp:txXfrm>
    </dsp:sp>
    <dsp:sp modelId="{9A8E93C0-DD5A-428B-89EA-105C072D393D}">
      <dsp:nvSpPr>
        <dsp:cNvPr id="0" name=""/>
        <dsp:cNvSpPr/>
      </dsp:nvSpPr>
      <dsp:spPr>
        <a:xfrm>
          <a:off x="0" y="962358"/>
          <a:ext cx="9190037" cy="4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8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Assume some number based on the situation in the given industry/country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Either use the most conservative value possible (100%) – all is lost.</a:t>
          </a:r>
        </a:p>
      </dsp:txBody>
      <dsp:txXfrm>
        <a:off x="0" y="962358"/>
        <a:ext cx="9190037" cy="465750"/>
      </dsp:txXfrm>
    </dsp:sp>
    <dsp:sp modelId="{6C6F3636-FE70-4911-B9CA-085F4250A5A3}">
      <dsp:nvSpPr>
        <dsp:cNvPr id="0" name=""/>
        <dsp:cNvSpPr/>
      </dsp:nvSpPr>
      <dsp:spPr>
        <a:xfrm>
          <a:off x="0" y="1428108"/>
          <a:ext cx="9190037" cy="421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In this exercise we assume LGD is 60% for all the counterparties</a:t>
          </a:r>
        </a:p>
      </dsp:txBody>
      <dsp:txXfrm>
        <a:off x="20561" y="1448669"/>
        <a:ext cx="9148915" cy="3800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F1249-FEE0-4C2D-A09B-41BC4C59DA89}">
      <dsp:nvSpPr>
        <dsp:cNvPr id="0" name=""/>
        <dsp:cNvSpPr/>
      </dsp:nvSpPr>
      <dsp:spPr>
        <a:xfrm rot="10800000">
          <a:off x="1731312" y="917"/>
          <a:ext cx="6111163" cy="76813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727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 dirty="0"/>
            <a:t>Expert judgement on LGD</a:t>
          </a:r>
          <a:endParaRPr lang="en-US" sz="2200" kern="1200" dirty="0"/>
        </a:p>
      </dsp:txBody>
      <dsp:txXfrm rot="10800000">
        <a:off x="1923346" y="917"/>
        <a:ext cx="5919129" cy="768135"/>
      </dsp:txXfrm>
    </dsp:sp>
    <dsp:sp modelId="{792A398F-9849-4059-B898-B930EF015907}">
      <dsp:nvSpPr>
        <dsp:cNvPr id="0" name=""/>
        <dsp:cNvSpPr/>
      </dsp:nvSpPr>
      <dsp:spPr>
        <a:xfrm>
          <a:off x="1347244" y="917"/>
          <a:ext cx="768135" cy="76813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917B1-2FA0-4989-BA22-7B064A5451A1}">
      <dsp:nvSpPr>
        <dsp:cNvPr id="0" name=""/>
        <dsp:cNvSpPr/>
      </dsp:nvSpPr>
      <dsp:spPr>
        <a:xfrm rot="10800000">
          <a:off x="1731312" y="998347"/>
          <a:ext cx="6111163" cy="76813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727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Build a PD model</a:t>
          </a:r>
          <a:endParaRPr lang="en-US" sz="2200" kern="1200" dirty="0"/>
        </a:p>
      </dsp:txBody>
      <dsp:txXfrm rot="10800000">
        <a:off x="1923346" y="998347"/>
        <a:ext cx="5919129" cy="768135"/>
      </dsp:txXfrm>
    </dsp:sp>
    <dsp:sp modelId="{8906EA1A-F995-4BE1-8351-3122698B4ECF}">
      <dsp:nvSpPr>
        <dsp:cNvPr id="0" name=""/>
        <dsp:cNvSpPr/>
      </dsp:nvSpPr>
      <dsp:spPr>
        <a:xfrm>
          <a:off x="1347244" y="998347"/>
          <a:ext cx="768135" cy="76813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C9D25-07B7-413E-A5F9-5F85404DF552}">
      <dsp:nvSpPr>
        <dsp:cNvPr id="0" name=""/>
        <dsp:cNvSpPr/>
      </dsp:nvSpPr>
      <dsp:spPr>
        <a:xfrm rot="10800000">
          <a:off x="1731312" y="1995777"/>
          <a:ext cx="6111163" cy="76813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727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Understand strengths and  weaknesses of chosen approach</a:t>
          </a:r>
          <a:endParaRPr lang="en-US" sz="2200" kern="1200" dirty="0"/>
        </a:p>
      </dsp:txBody>
      <dsp:txXfrm rot="10800000">
        <a:off x="1923346" y="1995777"/>
        <a:ext cx="5919129" cy="768135"/>
      </dsp:txXfrm>
    </dsp:sp>
    <dsp:sp modelId="{2BF85E6F-4768-49FF-B7E9-6F420BEAC2D6}">
      <dsp:nvSpPr>
        <dsp:cNvPr id="0" name=""/>
        <dsp:cNvSpPr/>
      </dsp:nvSpPr>
      <dsp:spPr>
        <a:xfrm>
          <a:off x="1347244" y="1995777"/>
          <a:ext cx="768135" cy="76813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6DE8F-5F54-4C56-8410-81A61524E3D9}">
      <dsp:nvSpPr>
        <dsp:cNvPr id="0" name=""/>
        <dsp:cNvSpPr/>
      </dsp:nvSpPr>
      <dsp:spPr>
        <a:xfrm rot="10800000">
          <a:off x="1731312" y="2993207"/>
          <a:ext cx="6111163" cy="76813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727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Check the model performance relying on provided data</a:t>
          </a:r>
          <a:endParaRPr lang="en-US" sz="2200" kern="1200" dirty="0"/>
        </a:p>
      </dsp:txBody>
      <dsp:txXfrm rot="10800000">
        <a:off x="1923346" y="2993207"/>
        <a:ext cx="5919129" cy="768135"/>
      </dsp:txXfrm>
    </dsp:sp>
    <dsp:sp modelId="{BE50BA2C-D6FA-428B-B8F5-493E3276089F}">
      <dsp:nvSpPr>
        <dsp:cNvPr id="0" name=""/>
        <dsp:cNvSpPr/>
      </dsp:nvSpPr>
      <dsp:spPr>
        <a:xfrm>
          <a:off x="1347244" y="2993207"/>
          <a:ext cx="768135" cy="768135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57FB6-016C-45C0-B5BB-F233C97E84B9}">
      <dsp:nvSpPr>
        <dsp:cNvPr id="0" name=""/>
        <dsp:cNvSpPr/>
      </dsp:nvSpPr>
      <dsp:spPr>
        <a:xfrm rot="10800000">
          <a:off x="1731312" y="3990637"/>
          <a:ext cx="6111163" cy="768135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727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Use created model to assess credit rating of selected counterparties</a:t>
          </a:r>
          <a:endParaRPr lang="en-US" sz="2200" kern="1200" dirty="0"/>
        </a:p>
      </dsp:txBody>
      <dsp:txXfrm rot="10800000">
        <a:off x="1923346" y="3990637"/>
        <a:ext cx="5919129" cy="768135"/>
      </dsp:txXfrm>
    </dsp:sp>
    <dsp:sp modelId="{E233B551-7F32-4A70-A2F1-6A33D1BB6C16}">
      <dsp:nvSpPr>
        <dsp:cNvPr id="0" name=""/>
        <dsp:cNvSpPr/>
      </dsp:nvSpPr>
      <dsp:spPr>
        <a:xfrm>
          <a:off x="1347244" y="3990637"/>
          <a:ext cx="768135" cy="768135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1038" y="3267075"/>
            <a:ext cx="5937250" cy="53149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/>
              <a:pPr/>
              <a:t>0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363466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1038" y="3267075"/>
            <a:ext cx="5937250" cy="53149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/>
              <a:pPr/>
              <a:t>2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314016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1038" y="3267075"/>
            <a:ext cx="5937250" cy="53149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/>
              <a:pPr/>
              <a:t>3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273576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1038" y="3267075"/>
            <a:ext cx="5937250" cy="53149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/>
              <a:pPr/>
              <a:t>29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327826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image" Target="../media/image1.jpeg"/><Relationship Id="rId2" Type="http://schemas.openxmlformats.org/officeDocument/2006/relationships/tags" Target="../tags/tag5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image" Target="../media/image1.jpeg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4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1.jpeg"/><Relationship Id="rId5" Type="http://schemas.openxmlformats.org/officeDocument/2006/relationships/tags" Target="../tags/tag3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1.jpeg"/><Relationship Id="rId5" Type="http://schemas.openxmlformats.org/officeDocument/2006/relationships/tags" Target="../tags/tag4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&lt;&lt;COVER PAGE DATE&gt;&gt;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GB" dirty="0"/>
              <a:t>&lt;&lt;Presenter function&gt;&gt;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/>
              <a:t>&lt;&lt;Keyline: short headline&gt;&gt;</a:t>
            </a:r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latin typeface="Frutiger 55 Roman"/>
              </a:rPr>
              <a:t>Public</a:t>
            </a: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GB" dirty="0"/>
              <a:t>&lt;&lt;</a:t>
            </a:r>
            <a:r>
              <a:rPr lang="en-GB" dirty="0" err="1"/>
              <a:t>Infoline</a:t>
            </a:r>
            <a:r>
              <a:rPr lang="en-GB" dirty="0"/>
              <a:t>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10" name="Grafik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9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2" name="Grafik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29" name="Grafik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6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29" name="Grafik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47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9" name="Grafik 4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19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2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Contact information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4" name="Grafik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Page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GB" dirty="0"/>
              <a:t>Click to edit Section / Appendix number</a:t>
            </a:r>
          </a:p>
        </p:txBody>
      </p:sp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/>
              <a:t>Table of contents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3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4" name="Grafik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2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5" name="Grafik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7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23" name="Grafik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26" name="Grafik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1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26" name="Grafik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4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29" name="Grafik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7" Type="http://schemas.openxmlformats.org/officeDocument/2006/relationships/image" Target="../media/image2.jpe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tags" Target="../tags/tag151.xml"/><Relationship Id="rId7" Type="http://schemas.openxmlformats.org/officeDocument/2006/relationships/diagramQuickStyle" Target="../diagrams/quickStyle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image" Target="../media/image6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7" Type="http://schemas.openxmlformats.org/officeDocument/2006/relationships/image" Target="../media/image9.png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7.xml"/><Relationship Id="rId7" Type="http://schemas.openxmlformats.org/officeDocument/2006/relationships/image" Target="../media/image12.png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8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tags" Target="../tags/tag171.xml"/><Relationship Id="rId7" Type="http://schemas.openxmlformats.org/officeDocument/2006/relationships/diagramQuickStyle" Target="../diagrams/quickStyle6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tags" Target="../tags/tag177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tags" Target="../tags/tag176.xml"/><Relationship Id="rId16" Type="http://schemas.microsoft.com/office/2007/relationships/diagramDrawing" Target="../diagrams/drawing8.xml"/><Relationship Id="rId1" Type="http://schemas.openxmlformats.org/officeDocument/2006/relationships/tags" Target="../tags/tag175.xml"/><Relationship Id="rId6" Type="http://schemas.openxmlformats.org/officeDocument/2006/relationships/slideLayout" Target="../slideLayouts/slideLayout7.xml"/><Relationship Id="rId11" Type="http://schemas.microsoft.com/office/2007/relationships/diagramDrawing" Target="../diagrams/drawing7.xml"/><Relationship Id="rId5" Type="http://schemas.openxmlformats.org/officeDocument/2006/relationships/tags" Target="../tags/tag179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tags" Target="../tags/tag178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tags" Target="../tags/tag182.xml"/><Relationship Id="rId7" Type="http://schemas.openxmlformats.org/officeDocument/2006/relationships/diagramQuickStyle" Target="../diagrams/quickStyle9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tags" Target="../tags/tag128.xml"/><Relationship Id="rId7" Type="http://schemas.openxmlformats.org/officeDocument/2006/relationships/slide" Target="slide11.xml"/><Relationship Id="rId12" Type="http://schemas.openxmlformats.org/officeDocument/2006/relationships/slide" Target="slide27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" Target="slide6.xml"/><Relationship Id="rId11" Type="http://schemas.openxmlformats.org/officeDocument/2006/relationships/slide" Target="slide25.xml"/><Relationship Id="rId5" Type="http://schemas.openxmlformats.org/officeDocument/2006/relationships/slide" Target="slide3.xml"/><Relationship Id="rId10" Type="http://schemas.openxmlformats.org/officeDocument/2006/relationships/slide" Target="slide22.xml"/><Relationship Id="rId4" Type="http://schemas.openxmlformats.org/officeDocument/2006/relationships/slideLayout" Target="../slideLayouts/slideLayout3.xml"/><Relationship Id="rId9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tags" Target="../tags/tag188.xml"/><Relationship Id="rId7" Type="http://schemas.openxmlformats.org/officeDocument/2006/relationships/diagramQuickStyle" Target="../diagrams/quickStyle10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tags" Target="../tags/tag196.xml"/><Relationship Id="rId7" Type="http://schemas.openxmlformats.org/officeDocument/2006/relationships/diagramLayout" Target="../diagrams/layout11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diagramData" Target="../diagrams/data11.xml"/><Relationship Id="rId5" Type="http://schemas.openxmlformats.org/officeDocument/2006/relationships/hyperlink" Target="https://github.com/INTQuant-Katowice/2018/blob/master/Data/DataPD.txt" TargetMode="External"/><Relationship Id="rId10" Type="http://schemas.microsoft.com/office/2007/relationships/diagramDrawing" Target="../diagrams/drawing1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tags" Target="../tags/tag202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tags" Target="../tags/tag201.xml"/><Relationship Id="rId16" Type="http://schemas.microsoft.com/office/2007/relationships/diagramDrawing" Target="../diagrams/drawing13.xml"/><Relationship Id="rId1" Type="http://schemas.openxmlformats.org/officeDocument/2006/relationships/tags" Target="../tags/tag200.xml"/><Relationship Id="rId6" Type="http://schemas.openxmlformats.org/officeDocument/2006/relationships/slideLayout" Target="../slideLayouts/slideLayout8.xml"/><Relationship Id="rId11" Type="http://schemas.microsoft.com/office/2007/relationships/diagramDrawing" Target="../diagrams/drawing12.xml"/><Relationship Id="rId5" Type="http://schemas.openxmlformats.org/officeDocument/2006/relationships/tags" Target="../tags/tag204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tags" Target="../tags/tag203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tags" Target="../tags/tag210.xml"/><Relationship Id="rId7" Type="http://schemas.openxmlformats.org/officeDocument/2006/relationships/diagramLayout" Target="../diagrams/layout14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diagramData" Target="../diagrams/data14.xml"/><Relationship Id="rId11" Type="http://schemas.openxmlformats.org/officeDocument/2006/relationships/image" Target="../media/image15.png"/><Relationship Id="rId5" Type="http://schemas.openxmlformats.org/officeDocument/2006/relationships/slideLayout" Target="../slideLayouts/slideLayout4.xml"/><Relationship Id="rId10" Type="http://schemas.microsoft.com/office/2007/relationships/diagramDrawing" Target="../diagrams/drawing14.xml"/><Relationship Id="rId4" Type="http://schemas.openxmlformats.org/officeDocument/2006/relationships/tags" Target="../tags/tag211.xml"/><Relationship Id="rId9" Type="http://schemas.openxmlformats.org/officeDocument/2006/relationships/diagramColors" Target="../diagrams/colors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hyperlink" Target="mailto:piotr-a.morawski@ubs.com" TargetMode="Externa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tags" Target="../tags/tag218.xml"/><Relationship Id="rId7" Type="http://schemas.openxmlformats.org/officeDocument/2006/relationships/diagramData" Target="../diagrams/data15.xml"/><Relationship Id="rId12" Type="http://schemas.openxmlformats.org/officeDocument/2006/relationships/image" Target="../media/image16.png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notesSlide" Target="../notesSlides/notesSlide4.xml"/><Relationship Id="rId11" Type="http://schemas.microsoft.com/office/2007/relationships/diagramDrawing" Target="../diagrams/drawing15.xml"/><Relationship Id="rId5" Type="http://schemas.openxmlformats.org/officeDocument/2006/relationships/slideLayout" Target="../slideLayouts/slideLayout15.xml"/><Relationship Id="rId10" Type="http://schemas.openxmlformats.org/officeDocument/2006/relationships/diagramColors" Target="../diagrams/colors15.xml"/><Relationship Id="rId4" Type="http://schemas.openxmlformats.org/officeDocument/2006/relationships/tags" Target="../tags/tag219.xml"/><Relationship Id="rId9" Type="http://schemas.openxmlformats.org/officeDocument/2006/relationships/diagramQuickStyle" Target="../diagrams/quickStyl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2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3" Type="http://schemas.openxmlformats.org/officeDocument/2006/relationships/tags" Target="../tags/tag226.xml"/><Relationship Id="rId7" Type="http://schemas.openxmlformats.org/officeDocument/2006/relationships/diagramQuickStyle" Target="../diagrams/quickStyle16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diagramLayout" Target="../diagrams/layout16.xml"/><Relationship Id="rId5" Type="http://schemas.openxmlformats.org/officeDocument/2006/relationships/diagramData" Target="../diagrams/data16.xml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134.xml"/><Relationship Id="rId7" Type="http://schemas.openxmlformats.org/officeDocument/2006/relationships/diagramLayout" Target="../diagrams/layout1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tags" Target="../tags/tag137.xml"/><Relationship Id="rId7" Type="http://schemas.openxmlformats.org/officeDocument/2006/relationships/diagramLayout" Target="../diagrams/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diagramData" Target="../diagrams/data2.xml"/><Relationship Id="rId5" Type="http://schemas.openxmlformats.org/officeDocument/2006/relationships/slideLayout" Target="../slideLayouts/slideLayout4.xml"/><Relationship Id="rId10" Type="http://schemas.microsoft.com/office/2007/relationships/diagramDrawing" Target="../diagrams/drawing2.xml"/><Relationship Id="rId4" Type="http://schemas.openxmlformats.org/officeDocument/2006/relationships/tags" Target="../tags/tag138.xml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tags" Target="../tags/tag144.xml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image" Target="../media/image4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4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March </a:t>
            </a:r>
            <a:r>
              <a:rPr lang="pl-PL" dirty="0"/>
              <a:t>21</a:t>
            </a:r>
            <a:r>
              <a:rPr lang="en-GB" dirty="0"/>
              <a:t>, 20</a:t>
            </a:r>
            <a:r>
              <a:rPr lang="en-US" dirty="0"/>
              <a:t>2</a:t>
            </a:r>
            <a:r>
              <a:rPr lang="pl-PL" dirty="0"/>
              <a:t>2</a:t>
            </a:r>
            <a:endParaRPr lang="en-GB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/>
              <a:t>                   – Intensive Week</a:t>
            </a:r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GB" dirty="0"/>
              <a:t>Case presentation</a:t>
            </a:r>
          </a:p>
        </p:txBody>
      </p:sp>
      <p:pic>
        <p:nvPicPr>
          <p:cNvPr id="8" name="Grafik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1" y="2344634"/>
            <a:ext cx="2796080" cy="91357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AF2302-BFE9-4B03-A139-E64EE94B8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3C52383-DB36-419C-9334-7A8F04F15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30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404365"/>
              </p:ext>
            </p:extLst>
          </p:nvPr>
        </p:nvGraphicFramePr>
        <p:xfrm>
          <a:off x="420624" y="1852246"/>
          <a:ext cx="9189720" cy="475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Credit Regulatory Capital (RWA)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How to calculate it?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539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Exposure at Default</a:t>
            </a:r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087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270461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dirty="0">
                <a:latin typeface="+mn-lt"/>
              </a:rPr>
              <a:t>We can employ MC simulation to model the </a:t>
            </a:r>
            <a:r>
              <a:rPr lang="pl-PL" sz="1600" dirty="0" err="1">
                <a:latin typeface="+mn-lt"/>
              </a:rPr>
              <a:t>evolution</a:t>
            </a:r>
            <a:r>
              <a:rPr lang="pl-PL" sz="1600" dirty="0">
                <a:latin typeface="+mn-lt"/>
              </a:rPr>
              <a:t> of </a:t>
            </a:r>
            <a:r>
              <a:rPr lang="pl-PL" sz="1600" dirty="0" err="1">
                <a:latin typeface="+mn-lt"/>
              </a:rPr>
              <a:t>stock</a:t>
            </a:r>
            <a:r>
              <a:rPr lang="pl-PL" sz="1600" dirty="0">
                <a:latin typeface="+mn-lt"/>
              </a:rPr>
              <a:t> </a:t>
            </a:r>
            <a:r>
              <a:rPr lang="pl-PL" sz="1600" dirty="0" err="1">
                <a:latin typeface="+mn-lt"/>
              </a:rPr>
              <a:t>price</a:t>
            </a:r>
            <a:r>
              <a:rPr lang="pl-PL" sz="1600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thru time: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+mn-lt"/>
              </a:rPr>
              <a:t>SDE:	</a:t>
            </a:r>
          </a:p>
          <a:p>
            <a:pPr marL="626279" lvl="3" indent="0">
              <a:spcBef>
                <a:spcPts val="0"/>
              </a:spcBef>
              <a:buNone/>
            </a:pPr>
            <a:r>
              <a:rPr lang="en-US" dirty="0">
                <a:latin typeface="+mn-lt"/>
                <a:ea typeface="Cambria Math" panose="02040503050406030204" pitchFamily="18" charset="0"/>
              </a:rPr>
              <a:t>	d</a:t>
            </a:r>
            <a:r>
              <a:rPr lang="pl-PL" dirty="0">
                <a:latin typeface="+mn-lt"/>
                <a:ea typeface="Cambria Math" panose="02040503050406030204" pitchFamily="18" charset="0"/>
              </a:rPr>
              <a:t>S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 = </a:t>
            </a:r>
            <a:r>
              <a:rPr lang="el-GR" dirty="0">
                <a:latin typeface="+mn-lt"/>
                <a:ea typeface="Cambria Math" panose="02040503050406030204" pitchFamily="18" charset="0"/>
              </a:rPr>
              <a:t>μ</a:t>
            </a:r>
            <a:r>
              <a:rPr lang="pl-PL" dirty="0">
                <a:latin typeface="+mn-lt"/>
                <a:ea typeface="Cambria Math" panose="02040503050406030204" pitchFamily="18" charset="0"/>
              </a:rPr>
              <a:t>S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dt + </a:t>
            </a:r>
            <a:r>
              <a:rPr lang="el-GR" dirty="0">
                <a:latin typeface="+mn-lt"/>
                <a:ea typeface="Cambria Math" panose="02040503050406030204" pitchFamily="18" charset="0"/>
              </a:rPr>
              <a:t>σ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(t</a:t>
            </a:r>
            <a:r>
              <a:rPr lang="en-US" dirty="0">
                <a:latin typeface="+mn-lt"/>
              </a:rPr>
              <a:t>)</a:t>
            </a:r>
            <a:r>
              <a:rPr lang="pl-PL" dirty="0">
                <a:latin typeface="+mn-lt"/>
              </a:rPr>
              <a:t> 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  <a:ea typeface="Cambria Math" panose="02040503050406030204" pitchFamily="18" charset="0"/>
              </a:rPr>
              <a:t>dZ</a:t>
            </a:r>
            <a:endParaRPr lang="en-US" dirty="0">
              <a:latin typeface="+mn-lt"/>
            </a:endParaRPr>
          </a:p>
          <a:p>
            <a:pPr>
              <a:spcBef>
                <a:spcPts val="0"/>
              </a:spcBef>
            </a:pPr>
            <a:endParaRPr lang="pl-PL" sz="160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+mn-lt"/>
              </a:rPr>
              <a:t>In </a:t>
            </a:r>
            <a:r>
              <a:rPr lang="pl-PL" sz="1600" dirty="0">
                <a:latin typeface="+mn-lt"/>
              </a:rPr>
              <a:t>S</a:t>
            </a:r>
            <a:r>
              <a:rPr lang="en-US" sz="1600" dirty="0">
                <a:latin typeface="+mn-lt"/>
              </a:rPr>
              <a:t>'s SDE, there is only one source of uncertainty. This is called a one factor model;</a:t>
            </a:r>
          </a:p>
          <a:p>
            <a:pPr>
              <a:spcBef>
                <a:spcPts val="0"/>
              </a:spcBef>
            </a:pPr>
            <a:endParaRPr lang="en-GB" sz="160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GB" sz="1400" dirty="0">
                <a:latin typeface="+mn-lt"/>
              </a:rPr>
              <a:t>(For simple products  [e.g. options] a closed form approach could be used)</a:t>
            </a:r>
          </a:p>
          <a:p>
            <a:pPr marL="234950" lvl="2" indent="-234950">
              <a:spcBef>
                <a:spcPts val="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</a:pPr>
            <a:r>
              <a:rPr lang="en-US" sz="1400" b="1" dirty="0"/>
              <a:t>More info</a:t>
            </a:r>
            <a:r>
              <a:rPr lang="en-US" sz="1400" dirty="0"/>
              <a:t>: </a:t>
            </a:r>
            <a:r>
              <a:rPr lang="en-GB" sz="1400" dirty="0"/>
              <a:t>Introduction to MC Simulation in Finance </a:t>
            </a:r>
            <a:r>
              <a:rPr lang="en-US" sz="1400" dirty="0"/>
              <a:t>(</a:t>
            </a:r>
            <a:r>
              <a:rPr lang="pl-PL" sz="1400" b="1" dirty="0"/>
              <a:t>21</a:t>
            </a:r>
            <a:r>
              <a:rPr lang="pl-PL" sz="1400" b="1" baseline="30000" dirty="0"/>
              <a:t>st</a:t>
            </a:r>
            <a:r>
              <a:rPr lang="en-US" sz="1400" b="1" dirty="0"/>
              <a:t> March at </a:t>
            </a:r>
            <a:r>
              <a:rPr lang="pl-PL" sz="1400" b="1" dirty="0"/>
              <a:t>14</a:t>
            </a:r>
            <a:r>
              <a:rPr lang="en-US" sz="1400" b="1" dirty="0"/>
              <a:t>:</a:t>
            </a:r>
            <a:r>
              <a:rPr lang="pl-PL" sz="1400" b="1" dirty="0"/>
              <a:t>45</a:t>
            </a:r>
            <a:r>
              <a:rPr lang="en-US" sz="1400" dirty="0"/>
              <a:t>)</a:t>
            </a:r>
            <a:endParaRPr lang="pl-PL" sz="1400" dirty="0"/>
          </a:p>
          <a:p>
            <a:pPr marL="234950" lvl="2" indent="-234950">
              <a:spcBef>
                <a:spcPts val="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</a:pPr>
            <a:r>
              <a:rPr lang="en-US" sz="1400" b="1" dirty="0"/>
              <a:t>More info: </a:t>
            </a:r>
            <a:r>
              <a:rPr lang="pl-PL" sz="1400" dirty="0"/>
              <a:t>Modeling Equity </a:t>
            </a:r>
            <a:r>
              <a:rPr lang="pl-PL" sz="1400" dirty="0" err="1"/>
              <a:t>Prices</a:t>
            </a:r>
            <a:r>
              <a:rPr lang="pl-PL" sz="1400" dirty="0"/>
              <a:t> </a:t>
            </a:r>
            <a:r>
              <a:rPr lang="en-US" sz="1400" dirty="0"/>
              <a:t>(</a:t>
            </a:r>
            <a:r>
              <a:rPr lang="pl-PL" sz="1400" b="1" dirty="0"/>
              <a:t>22</a:t>
            </a:r>
            <a:r>
              <a:rPr lang="pl-PL" sz="1400" b="1" baseline="30000" dirty="0"/>
              <a:t>nd</a:t>
            </a:r>
            <a:r>
              <a:rPr lang="en-US" sz="1400" b="1" dirty="0"/>
              <a:t> March at </a:t>
            </a:r>
            <a:r>
              <a:rPr lang="pl-PL" sz="1400" b="1" dirty="0"/>
              <a:t>9</a:t>
            </a:r>
            <a:r>
              <a:rPr lang="en-US" sz="1400" b="1" dirty="0"/>
              <a:t>:00</a:t>
            </a:r>
            <a:r>
              <a:rPr lang="en-US" sz="1400" dirty="0"/>
              <a:t>)</a:t>
            </a:r>
            <a:endParaRPr lang="en-GB" sz="1400" dirty="0"/>
          </a:p>
          <a:p>
            <a:pPr marL="234950" lvl="2" indent="-234950">
              <a:spcBef>
                <a:spcPts val="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600" dirty="0">
              <a:latin typeface="+mn-lt"/>
            </a:endParaRP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Risk Factor Simulation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Short rate modelling</a:t>
            </a:r>
          </a:p>
        </p:txBody>
      </p:sp>
      <p:pic>
        <p:nvPicPr>
          <p:cNvPr id="5" name="Picture 2" descr="X:\MRMC CEPV\Employees\Renato\Lectures\INTQuant\Plots\MC_USD_10y_ZC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03" y="4556860"/>
            <a:ext cx="3634181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X:\MRMC CEPV\Employees\Renato\Lectures\INTQuant\Plots\TV_USD_10y_ZC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01" y="4564117"/>
            <a:ext cx="3602115" cy="257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577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Calculating Risk Profiles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Simulation is not enough!</a:t>
            </a:r>
          </a:p>
        </p:txBody>
      </p:sp>
      <p:sp>
        <p:nvSpPr>
          <p:cNvPr id="5" name="LAYOUT BODY"/>
          <p:cNvSpPr>
            <a:spLocks noGrp="1"/>
          </p:cNvSpPr>
          <p:nvPr/>
        </p:nvSpPr>
        <p:spPr>
          <a:xfrm>
            <a:off x="5011285" y="1420677"/>
            <a:ext cx="4581142" cy="2511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4950" indent="-234950" algn="l" defTabSz="1005505" rtl="0" eaLnBrk="1" latinLnBrk="0" hangingPunct="1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2250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2150" indent="-234950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2250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9350" indent="-234950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r>
              <a:rPr lang="en-US" sz="1300" dirty="0">
                <a:latin typeface="Frutiger 55 Roman" panose="020B0503040202020204" pitchFamily="34" charset="0"/>
              </a:rPr>
              <a:t>Simulation would give you only a Day 0 TV</a:t>
            </a:r>
          </a:p>
          <a:p>
            <a:pPr marL="1714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latin typeface="Frutiger 55 Roman" panose="020B0503040202020204" pitchFamily="34" charset="0"/>
              </a:rPr>
              <a:t>Calculating RWA requires knowledge of TV distribution at each point in time</a:t>
            </a:r>
          </a:p>
          <a:p>
            <a:pPr marL="1714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latin typeface="Frutiger 55 Roman" panose="020B0503040202020204" pitchFamily="34" charset="0"/>
              </a:rPr>
              <a:t>MC simulation can provide very general solution to problem of pricing a derivatives regardless of it's 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Frutiger 55 Roman" panose="020B0503040202020204" pitchFamily="34" charset="0"/>
              </a:rPr>
              <a:t>For consistency we need to treat portfolio as a whole, which force us to price trades on scenario by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rutiger 55 Roman" panose="020B0503040202020204" pitchFamily="34" charset="0"/>
              </a:rPr>
              <a:t>Issue: </a:t>
            </a:r>
            <a:r>
              <a:rPr lang="en-US" sz="1200" b="1" dirty="0">
                <a:latin typeface="Frutiger 55 Roman" panose="020B0503040202020204" pitchFamily="34" charset="0"/>
              </a:rPr>
              <a:t>scenario consistency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Frutiger 55 Roman" panose="020B0503040202020204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85" y="3798688"/>
            <a:ext cx="4802478" cy="298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41" y="1431330"/>
            <a:ext cx="4544042" cy="2460458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AYOUT BODY"/>
              <p:cNvSpPr>
                <a:spLocks noGrp="1"/>
              </p:cNvSpPr>
              <p:nvPr/>
            </p:nvSpPr>
            <p:spPr>
              <a:xfrm>
                <a:off x="434342" y="4037391"/>
                <a:ext cx="4581142" cy="317270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234950" indent="-234950" algn="l" defTabSz="1005505" rtl="0" eaLnBrk="1" latinLnBrk="0" hangingPunct="1">
                  <a:spcBef>
                    <a:spcPts val="1400"/>
                  </a:spcBef>
                  <a:buClr>
                    <a:schemeClr val="tx2"/>
                  </a:buClr>
                  <a:buSzPct val="100000"/>
                  <a:buFont typeface="Symbol" pitchFamily="18" charset="2"/>
                  <a:buChar char="·"/>
                  <a:defRPr sz="18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2250" algn="l" defTabSz="1005505" rtl="0" eaLnBrk="1" latinLnBrk="0" hangingPunct="1">
                  <a:spcBef>
                    <a:spcPts val="70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92150" indent="-234950" algn="l" defTabSz="1005505" rtl="0" eaLnBrk="1" latinLnBrk="0" hangingPunct="1">
                  <a:spcBef>
                    <a:spcPts val="70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2250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9350" indent="-234950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152144" indent="-237744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Frutiger 55 Roman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52144" indent="-237744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Frutiger 55 Roman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2144" indent="-237744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Frutiger 55 Roman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152144" indent="-237744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Frutiger 55 Roman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dirty="0"/>
                  <a:t>That would require </a:t>
                </a:r>
                <a:r>
                  <a:rPr lang="en-US" sz="1300" b="1" dirty="0"/>
                  <a:t>nesting MC</a:t>
                </a:r>
                <a:r>
                  <a:rPr lang="en-US" sz="1300" dirty="0"/>
                  <a:t> for each time and scenario we want to price</a:t>
                </a:r>
              </a:p>
              <a:p>
                <a:r>
                  <a:rPr lang="en-US" sz="1300" dirty="0"/>
                  <a:t>Nesting the MC gives rise to high usage of computational usage.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/>
                        </a:rPr>
                        <m:t>10,000→10×10,000×10,000=</m:t>
                      </m:r>
                      <m:sSup>
                        <m:sSup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300" i="1">
                              <a:latin typeface="Cambria Math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  <a:p>
                <a:r>
                  <a:rPr lang="en-US" sz="1300" dirty="0"/>
                  <a:t>One of the solutions to this is a </a:t>
                </a:r>
                <a:r>
                  <a:rPr lang="en-US" sz="1300" b="1" dirty="0"/>
                  <a:t>American Monte Carlo </a:t>
                </a:r>
                <a:r>
                  <a:rPr lang="en-US" sz="1300" dirty="0"/>
                  <a:t>algorithm.</a:t>
                </a:r>
              </a:p>
              <a:p>
                <a:pPr lvl="2"/>
                <a:r>
                  <a:rPr lang="en-US" sz="1300" b="1" dirty="0"/>
                  <a:t>More info: </a:t>
                </a:r>
                <a:r>
                  <a:rPr lang="en-GB" sz="1300" dirty="0"/>
                  <a:t>Introduction to MC Simulation in Finance </a:t>
                </a:r>
                <a:r>
                  <a:rPr lang="en-US" sz="1300" dirty="0"/>
                  <a:t>(</a:t>
                </a:r>
                <a:r>
                  <a:rPr lang="pl-PL" sz="1300" b="1" dirty="0"/>
                  <a:t>21</a:t>
                </a:r>
                <a:r>
                  <a:rPr lang="pl-PL" sz="1300" b="1" baseline="30000" dirty="0"/>
                  <a:t>st</a:t>
                </a:r>
                <a:r>
                  <a:rPr lang="en-US" sz="1300" b="1" dirty="0"/>
                  <a:t> March at 1</a:t>
                </a:r>
                <a:r>
                  <a:rPr lang="pl-PL" sz="1300" b="1" dirty="0"/>
                  <a:t>4</a:t>
                </a:r>
                <a:r>
                  <a:rPr lang="en-US" sz="1300" b="1" dirty="0"/>
                  <a:t>:</a:t>
                </a:r>
                <a:r>
                  <a:rPr lang="pl-PL" sz="1300" b="1" dirty="0"/>
                  <a:t>45</a:t>
                </a:r>
                <a:r>
                  <a:rPr lang="en-US" sz="1300" dirty="0"/>
                  <a:t>)</a:t>
                </a:r>
              </a:p>
              <a:p>
                <a:pPr lvl="2"/>
                <a:r>
                  <a:rPr lang="en-US" sz="1300" dirty="0"/>
                  <a:t>'Valuing American Options by Simulation', 	</a:t>
                </a:r>
                <a:r>
                  <a:rPr lang="en-US" sz="1300" dirty="0" err="1"/>
                  <a:t>Longstaff</a:t>
                </a:r>
                <a:r>
                  <a:rPr lang="en-US" sz="1300" dirty="0"/>
                  <a:t>, Schwartz.</a:t>
                </a:r>
              </a:p>
            </p:txBody>
          </p:sp>
        </mc:Choice>
        <mc:Fallback xmlns="">
          <p:sp>
            <p:nvSpPr>
              <p:cNvPr id="10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2" y="4037391"/>
                <a:ext cx="4581142" cy="3172705"/>
              </a:xfrm>
              <a:prstGeom prst="rect">
                <a:avLst/>
              </a:prstGeom>
              <a:blipFill>
                <a:blip r:embed="rId7"/>
                <a:stretch>
                  <a:fillRect l="-2261" t="-1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8314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Calculating Risk Profiles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UBSHeadline"/>
              </a:rPr>
              <a:t>Risk measures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1574716"/>
                  </p:ext>
                </p:extLst>
              </p:nvPr>
            </p:nvGraphicFramePr>
            <p:xfrm>
              <a:off x="420624" y="2885802"/>
              <a:ext cx="8820435" cy="2922606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236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740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102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6614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CH" sz="1400" dirty="0">
                              <a:solidFill>
                                <a:srgbClr val="FFFFFF"/>
                              </a:solidFill>
                              <a:effectLst/>
                            </a:rPr>
                            <a:t>Profile</a:t>
                          </a:r>
                          <a:endParaRPr lang="en-US" sz="14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C09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E0D5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Frutiger 45 Light" panose="020B0603020202020204" pitchFamily="34" charset="0"/>
                              <a:ea typeface="Times New Roman"/>
                              <a:cs typeface="Times New Roman"/>
                            </a:rPr>
                            <a:t>How</a:t>
                          </a:r>
                          <a:r>
                            <a:rPr lang="en-US" sz="1400" baseline="0" dirty="0">
                              <a:solidFill>
                                <a:srgbClr val="000000"/>
                              </a:solidFill>
                              <a:effectLst/>
                              <a:latin typeface="Frutiger 45 Light" panose="020B0603020202020204" pitchFamily="34" charset="0"/>
                              <a:ea typeface="Times New Roman"/>
                              <a:cs typeface="Times New Roman"/>
                            </a:rPr>
                            <a:t> to compute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E0D5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293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solidFill>
                                <a:srgbClr val="FFFFFF"/>
                              </a:solidFill>
                              <a:effectLst/>
                            </a:rPr>
                            <a:t>EE</a:t>
                          </a:r>
                          <a:r>
                            <a:rPr lang="en-US" sz="1000" dirty="0" err="1">
                              <a:solidFill>
                                <a:srgbClr val="FFFFFF"/>
                              </a:solidFill>
                              <a:effectLst/>
                            </a:rPr>
                            <a:t>t</a:t>
                          </a:r>
                          <a:endParaRPr lang="en-US" sz="10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C09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Expected Exposure:</a:t>
                          </a:r>
                        </a:p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endParaRPr lang="en-US" sz="1200" i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Expectation</a:t>
                          </a:r>
                          <a:r>
                            <a:rPr lang="en-US" sz="1200" i="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of the </a:t>
                          </a:r>
                          <a:r>
                            <a:rPr lang="en-US" sz="1200" i="0" baseline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portolio</a:t>
                          </a:r>
                          <a:r>
                            <a:rPr lang="en-US" sz="1200" i="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value floored at zero.</a:t>
                          </a:r>
                          <a:endParaRPr lang="en-US" sz="1200" i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0D5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𝐸𝐸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 </a:t>
                          </a:r>
                          <a:r>
                            <a:rPr lang="pl-PL" sz="14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sz="1400" i="1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t</m:t>
                                      </m:r>
                                    </m:sub>
                                  </m:sSub>
                                  <m:r>
                                    <a:rPr lang="en-US" sz="14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pl-PL" sz="1400" i="0" dirty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,0)</m:t>
                                  </m:r>
                                </m:e>
                              </m:d>
                            </m:oMath>
                          </a14:m>
                          <a:endParaRPr lang="en-US" sz="1400" i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0D5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4811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CH" sz="1400" dirty="0">
                              <a:solidFill>
                                <a:srgbClr val="FFFFFF"/>
                              </a:solidFill>
                              <a:effectLst/>
                            </a:rPr>
                            <a:t>PFE</a:t>
                          </a:r>
                          <a:r>
                            <a:rPr lang="de-CH" sz="1000" dirty="0">
                              <a:solidFill>
                                <a:srgbClr val="FFFFFF"/>
                              </a:solidFill>
                              <a:effectLst/>
                            </a:rPr>
                            <a:t>t</a:t>
                          </a:r>
                          <a:endParaRPr lang="en-US" sz="10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C09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Potential Future Exposure:</a:t>
                          </a: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97.5% quantile</a:t>
                          </a:r>
                          <a:r>
                            <a:rPr lang="en-US" sz="12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of the portfolio value at time t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0D5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𝑃𝐹𝐸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 </a:t>
                          </a:r>
                          <a:r>
                            <a:rPr lang="pl-PL" sz="14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 dirty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b="0" i="0" dirty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b="0" i="0" dirty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/>
                                            </a:rPr>
                                            <m:t>t</m:t>
                                          </m:r>
                                        </m:sub>
                                      </m:sSub>
                                      <m:r>
                                        <a:rPr lang="pl-PL" sz="1400" b="0" i="1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≤</m:t>
                                      </m:r>
                                      <m:r>
                                        <a:rPr lang="pl-PL" sz="1400" b="0" i="1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pl-PL" sz="14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≥</m:t>
                                  </m:r>
                                  <m:r>
                                    <a:rPr lang="pl-PL" sz="14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r>
                            <a:rPr lang="pl-PL" sz="14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, </a:t>
                          </a:r>
                          <a:endParaRPr lang="pl-PL" sz="1400" b="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endParaRPr lang="pl-PL" sz="1400" b="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pl-PL" sz="14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𝛼</m:t>
                              </m:r>
                            </m:oMath>
                          </a14:m>
                          <a:r>
                            <a:rPr lang="pl-PL" sz="14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=97.5%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0D5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58245">
                    <a:tc>
                      <a:txBody>
                        <a:bodyPr/>
                        <a:lstStyle/>
                        <a:p>
                          <a:pPr marL="0" marR="0" indent="0" algn="l" defTabSz="1005505" rtl="0" eaLnBrk="1" fontAlgn="auto" latinLnBrk="0" hangingPunct="1">
                            <a:lnSpc>
                              <a:spcPts val="14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Reverse </a:t>
                          </a:r>
                          <a:r>
                            <a:rPr lang="en-US" sz="1400" dirty="0" err="1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EEt</a:t>
                          </a:r>
                          <a:endParaRPr lang="en-US" sz="1400" b="1" dirty="0">
                            <a:solidFill>
                              <a:srgbClr val="FFFFFF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endParaRPr lang="en-US" sz="10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C09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Equivalent 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EPE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t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but from the counterparty's</a:t>
                          </a:r>
                          <a:r>
                            <a:rPr lang="en-US" sz="12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point of view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0D5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𝑅𝑒𝑣</m:t>
                                  </m:r>
                                  <m:r>
                                    <a:rPr lang="pl-PL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_</m:t>
                                  </m:r>
                                  <m:r>
                                    <a:rPr lang="pl-PL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𝐸𝐸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 </a:t>
                          </a:r>
                          <a:r>
                            <a:rPr lang="pl-PL" sz="14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⁡(−</m:t>
                                  </m:r>
                                  <m:sSub>
                                    <m:sSubPr>
                                      <m:ctrlPr>
                                        <a:rPr lang="en-US" sz="1400" i="1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t</m:t>
                                      </m:r>
                                    </m:sub>
                                  </m:sSub>
                                  <m:r>
                                    <a:rPr lang="en-US" sz="14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pl-PL" sz="1400" i="0" dirty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,0)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0D5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1574716"/>
                  </p:ext>
                </p:extLst>
              </p:nvPr>
            </p:nvGraphicFramePr>
            <p:xfrm>
              <a:off x="420624" y="2885802"/>
              <a:ext cx="8820435" cy="2922606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236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740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102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6614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CH" sz="1400" dirty="0">
                              <a:solidFill>
                                <a:srgbClr val="FFFFFF"/>
                              </a:solidFill>
                              <a:effectLst/>
                            </a:rPr>
                            <a:t>Profile</a:t>
                          </a:r>
                          <a:endParaRPr lang="en-US" sz="14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C09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E0D5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Frutiger 45 Light" panose="020B0603020202020204" pitchFamily="34" charset="0"/>
                              <a:ea typeface="Times New Roman"/>
                              <a:cs typeface="Times New Roman"/>
                            </a:rPr>
                            <a:t>How</a:t>
                          </a:r>
                          <a:r>
                            <a:rPr lang="en-US" sz="1400" baseline="0" dirty="0">
                              <a:solidFill>
                                <a:srgbClr val="000000"/>
                              </a:solidFill>
                              <a:effectLst/>
                              <a:latin typeface="Frutiger 45 Light" panose="020B0603020202020204" pitchFamily="34" charset="0"/>
                              <a:ea typeface="Times New Roman"/>
                              <a:cs typeface="Times New Roman"/>
                            </a:rPr>
                            <a:t> to compute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E0D5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293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solidFill>
                                <a:srgbClr val="FFFFFF"/>
                              </a:solidFill>
                              <a:effectLst/>
                            </a:rPr>
                            <a:t>EE</a:t>
                          </a:r>
                          <a:r>
                            <a:rPr lang="en-US" sz="1000" dirty="0" err="1">
                              <a:solidFill>
                                <a:srgbClr val="FFFFFF"/>
                              </a:solidFill>
                              <a:effectLst/>
                            </a:rPr>
                            <a:t>t</a:t>
                          </a:r>
                          <a:endParaRPr lang="en-US" sz="10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C09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Expected Exposure:</a:t>
                          </a:r>
                        </a:p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endParaRPr lang="en-US" sz="1200" i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Expectation</a:t>
                          </a:r>
                          <a:r>
                            <a:rPr lang="en-US" sz="1200" i="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of the </a:t>
                          </a:r>
                          <a:r>
                            <a:rPr lang="en-US" sz="1200" i="0" baseline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portolio</a:t>
                          </a:r>
                          <a:r>
                            <a:rPr lang="en-US" sz="1200" i="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value floored at zero.</a:t>
                          </a:r>
                          <a:endParaRPr lang="en-US" sz="1200" i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0D5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151563" t="-44056" r="-868" b="-193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4811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CH" sz="1400" dirty="0">
                              <a:solidFill>
                                <a:srgbClr val="FFFFFF"/>
                              </a:solidFill>
                              <a:effectLst/>
                            </a:rPr>
                            <a:t>PFE</a:t>
                          </a:r>
                          <a:r>
                            <a:rPr lang="de-CH" sz="1000" dirty="0">
                              <a:solidFill>
                                <a:srgbClr val="FFFFFF"/>
                              </a:solidFill>
                              <a:effectLst/>
                            </a:rPr>
                            <a:t>t</a:t>
                          </a:r>
                          <a:endParaRPr lang="en-US" sz="10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C09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Potential Future Exposure:</a:t>
                          </a: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97.5% quantile</a:t>
                          </a:r>
                          <a:r>
                            <a:rPr lang="en-US" sz="12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of the portfolio value at time t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0D5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151563" t="-153731" r="-868" b="-1067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58245">
                    <a:tc>
                      <a:txBody>
                        <a:bodyPr/>
                        <a:lstStyle/>
                        <a:p>
                          <a:pPr marL="0" marR="0" indent="0" algn="l" defTabSz="1005505" rtl="0" eaLnBrk="1" fontAlgn="auto" latinLnBrk="0" hangingPunct="1">
                            <a:lnSpc>
                              <a:spcPts val="14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Reverse </a:t>
                          </a:r>
                          <a:r>
                            <a:rPr lang="en-US" sz="1400" dirty="0" err="1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EEt</a:t>
                          </a:r>
                          <a:endParaRPr lang="en-US" sz="1400" b="1" dirty="0">
                            <a:solidFill>
                              <a:srgbClr val="FFFFFF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endParaRPr lang="en-US" sz="10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C09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30689" t="-241135" r="-86976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151563" t="-241135" r="-868" b="-1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692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7"/>
            <a:ext cx="9189720" cy="1499196"/>
          </a:xfrm>
        </p:spPr>
        <p:txBody>
          <a:bodyPr/>
          <a:lstStyle/>
          <a:p>
            <a:r>
              <a:rPr lang="en-GB" sz="1600" dirty="0"/>
              <a:t>Banks often have more then one active trade with a counterparty.</a:t>
            </a:r>
          </a:p>
          <a:p>
            <a:r>
              <a:rPr lang="en-GB" sz="1600" dirty="0"/>
              <a:t>Two options to aggregate risk profiles:</a:t>
            </a:r>
          </a:p>
          <a:p>
            <a:pPr lvl="1"/>
            <a:r>
              <a:rPr lang="en-GB" sz="1400" b="1" dirty="0"/>
              <a:t>Netting</a:t>
            </a:r>
            <a:r>
              <a:rPr lang="en-GB" sz="1400" dirty="0"/>
              <a:t> – calculated values of all trades for each scenarios (simulation paths) are added separately. Path by path aggregation</a:t>
            </a:r>
          </a:p>
          <a:p>
            <a:pPr lvl="1"/>
            <a:r>
              <a:rPr lang="en-GB" sz="1400" b="1" dirty="0"/>
              <a:t>No netting</a:t>
            </a:r>
            <a:r>
              <a:rPr lang="en-GB" sz="1400" dirty="0"/>
              <a:t> – aggregated risk measures are sum of risk measures for specific trades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Netted vs Nonnetted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Brief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05"/>
          <a:stretch/>
        </p:blipFill>
        <p:spPr>
          <a:xfrm>
            <a:off x="6457451" y="3427333"/>
            <a:ext cx="3152893" cy="1780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05"/>
          <a:stretch/>
        </p:blipFill>
        <p:spPr>
          <a:xfrm>
            <a:off x="6457451" y="5208331"/>
            <a:ext cx="3152893" cy="1780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05"/>
          <a:stretch/>
        </p:blipFill>
        <p:spPr>
          <a:xfrm>
            <a:off x="420623" y="3427333"/>
            <a:ext cx="3152893" cy="1780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05"/>
          <a:stretch/>
        </p:blipFill>
        <p:spPr>
          <a:xfrm>
            <a:off x="420624" y="5208331"/>
            <a:ext cx="3152893" cy="1780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5125" y="3925613"/>
            <a:ext cx="903890" cy="3888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/>
              <a:t>Trade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20303" y="5565227"/>
            <a:ext cx="1334813" cy="3888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 err="1"/>
              <a:t>NonNetted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545125" y="5565227"/>
            <a:ext cx="903890" cy="3888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/>
              <a:t>Trade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81952" y="3883571"/>
            <a:ext cx="903890" cy="3888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/>
              <a:t>Netted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3573516" y="3427333"/>
            <a:ext cx="315312" cy="3435922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-Up Arrow 14"/>
          <p:cNvSpPr/>
          <p:nvPr/>
        </p:nvSpPr>
        <p:spPr>
          <a:xfrm rot="8049146">
            <a:off x="4367135" y="3861231"/>
            <a:ext cx="2510129" cy="2575266"/>
          </a:xfrm>
          <a:prstGeom prst="left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5936" y="4785136"/>
            <a:ext cx="1103587" cy="423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3600" dirty="0"/>
              <a:t>+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6547944" y="4120055"/>
            <a:ext cx="777765" cy="876678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53200" y="6098830"/>
            <a:ext cx="772510" cy="890499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9003548">
            <a:off x="4771351" y="4241858"/>
            <a:ext cx="1407551" cy="3153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dirty="0"/>
              <a:t>Path by path</a:t>
            </a:r>
          </a:p>
        </p:txBody>
      </p:sp>
      <p:sp>
        <p:nvSpPr>
          <p:cNvPr id="20" name="TextBox 19"/>
          <p:cNvSpPr txBox="1"/>
          <p:nvPr/>
        </p:nvSpPr>
        <p:spPr>
          <a:xfrm rot="2648659">
            <a:off x="4727282" y="5668068"/>
            <a:ext cx="1407551" cy="3153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dirty="0"/>
              <a:t>Sum of measures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43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977480"/>
              </p:ext>
            </p:extLst>
          </p:nvPr>
        </p:nvGraphicFramePr>
        <p:xfrm>
          <a:off x="420624" y="1852246"/>
          <a:ext cx="9189720" cy="475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Expectation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What we would like to see?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30" y="2233221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30" y="3935897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30" y="5628063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739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PD &amp; LGD</a:t>
            </a:r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411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3970943069"/>
              </p:ext>
            </p:extLst>
          </p:nvPr>
        </p:nvGraphicFramePr>
        <p:xfrm>
          <a:off x="420688" y="4096353"/>
          <a:ext cx="9190037" cy="281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LAYOUT HEADER"/>
          <p:cNvSpPr>
            <a:spLocks noGrp="1"/>
          </p:cNvSpPr>
          <p:nvPr>
            <p:ph type="body" idx="18"/>
            <p:custDataLst>
              <p:tags r:id="rId2"/>
            </p:custDataLst>
          </p:nvPr>
        </p:nvSpPr>
        <p:spPr>
          <a:xfrm>
            <a:off x="420624" y="3738918"/>
            <a:ext cx="9189720" cy="400375"/>
          </a:xfrm>
        </p:spPr>
        <p:txBody>
          <a:bodyPr/>
          <a:lstStyle/>
          <a:p>
            <a:r>
              <a:rPr lang="en-GB" dirty="0"/>
              <a:t>Probability of Default: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381561"/>
              </p:ext>
            </p:extLst>
          </p:nvPr>
        </p:nvGraphicFramePr>
        <p:xfrm>
          <a:off x="420688" y="1855788"/>
          <a:ext cx="9190037" cy="1917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LAYOUT HEADER"/>
          <p:cNvSpPr>
            <a:spLocks noGrp="1"/>
          </p:cNvSpPr>
          <p:nvPr>
            <p:ph type="body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/>
              <a:t>Loss Given Default:</a:t>
            </a:r>
          </a:p>
        </p:txBody>
      </p:sp>
      <p:sp>
        <p:nvSpPr>
          <p:cNvPr id="8" name="PAGE HEADING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LGD&amp;PD</a:t>
            </a: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A brief 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9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400392"/>
              </p:ext>
            </p:extLst>
          </p:nvPr>
        </p:nvGraphicFramePr>
        <p:xfrm>
          <a:off x="420624" y="1852246"/>
          <a:ext cx="9189720" cy="475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Expectation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What we would like to see?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0" y="191791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0" y="5927378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0" y="2921648"/>
            <a:ext cx="6096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0" y="3925386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0" y="4918614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748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OC 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Table of contents</a:t>
            </a:r>
          </a:p>
        </p:txBody>
      </p:sp>
      <p:sp>
        <p:nvSpPr>
          <p:cNvPr id="4" name="TOC BODY"/>
          <p:cNvSpPr/>
          <p:nvPr>
            <p:custDataLst>
              <p:tags r:id="rId3"/>
            </p:custDataLst>
          </p:nvPr>
        </p:nvSpPr>
        <p:spPr>
          <a:xfrm>
            <a:off x="419735" y="1362456"/>
            <a:ext cx="9189720" cy="2605842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rgbClr val="7B7D8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50023" indent="-1450023" eaLnBrk="1" fontAlgn="auto" hangingPunct="1">
              <a:spcBef>
                <a:spcPct val="650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>
                <a:solidFill>
                  <a:srgbClr val="000000"/>
                </a:solidFill>
                <a:latin typeface="Frutiger 55 Roman"/>
              </a:rPr>
              <a:t>Section 1	</a:t>
            </a:r>
            <a:r>
              <a:rPr lang="en-GB" sz="1600" b="1" dirty="0">
                <a:solidFill>
                  <a:srgbClr val="000000"/>
                </a:solidFill>
                <a:latin typeface="Frutiger 55 Roman"/>
              </a:rPr>
              <a:t>Case – overview</a:t>
            </a:r>
            <a:r>
              <a:rPr lang="en-GB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GB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5" action="ppaction://hlinksldjump"/>
              </a:rPr>
              <a:t>2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>
                <a:solidFill>
                  <a:srgbClr val="000000"/>
                </a:solidFill>
                <a:latin typeface="Frutiger 55 Roman"/>
              </a:rPr>
              <a:t>Section 2	</a:t>
            </a:r>
            <a:r>
              <a:rPr lang="en-GB" sz="1600" b="1" dirty="0">
                <a:solidFill>
                  <a:srgbClr val="000000"/>
                </a:solidFill>
                <a:latin typeface="Frutiger 55 Roman"/>
              </a:rPr>
              <a:t>Background</a:t>
            </a:r>
            <a:r>
              <a:rPr lang="en-GB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GB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6" action="ppaction://hlinksldjump"/>
              </a:rPr>
              <a:t>5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>
                <a:solidFill>
                  <a:srgbClr val="000000"/>
                </a:solidFill>
                <a:latin typeface="Frutiger 55 Roman"/>
              </a:rPr>
              <a:t>Section 3	</a:t>
            </a:r>
            <a:r>
              <a:rPr lang="en-GB" sz="1600" b="1" dirty="0">
                <a:solidFill>
                  <a:srgbClr val="000000"/>
                </a:solidFill>
                <a:latin typeface="Frutiger 55 Roman"/>
              </a:rPr>
              <a:t>Exposure at Default</a:t>
            </a:r>
            <a:r>
              <a:rPr lang="en-GB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GB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7" action="ppaction://hlinksldjump"/>
              </a:rPr>
              <a:t>9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>
                <a:solidFill>
                  <a:srgbClr val="000000"/>
                </a:solidFill>
                <a:latin typeface="Frutiger 55 Roman"/>
              </a:rPr>
              <a:t>Section 4	</a:t>
            </a:r>
            <a:r>
              <a:rPr lang="en-GB" sz="1600" b="1" dirty="0">
                <a:solidFill>
                  <a:srgbClr val="000000"/>
                </a:solidFill>
                <a:latin typeface="Frutiger 55 Roman"/>
              </a:rPr>
              <a:t>PD &amp; LGD</a:t>
            </a:r>
            <a:r>
              <a:rPr lang="en-GB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GB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8" action="ppaction://hlinksldjump"/>
              </a:rPr>
              <a:t>14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>
                <a:solidFill>
                  <a:srgbClr val="000000"/>
                </a:solidFill>
                <a:latin typeface="Frutiger 55 Roman"/>
              </a:rPr>
              <a:t>Section 5	</a:t>
            </a:r>
            <a:r>
              <a:rPr lang="en-GB" sz="1600" b="1" dirty="0">
                <a:solidFill>
                  <a:srgbClr val="000000"/>
                </a:solidFill>
                <a:latin typeface="Frutiger 55 Roman"/>
              </a:rPr>
              <a:t>Financial derivatives</a:t>
            </a:r>
            <a:r>
              <a:rPr lang="en-GB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GB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9" action="ppaction://hlinksldjump"/>
              </a:rPr>
              <a:t>17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>
                <a:solidFill>
                  <a:srgbClr val="000000"/>
                </a:solidFill>
                <a:latin typeface="Frutiger 55 Roman"/>
              </a:rPr>
              <a:t>Section 6	</a:t>
            </a:r>
            <a:r>
              <a:rPr lang="en-GB" sz="1600" b="1" dirty="0">
                <a:solidFill>
                  <a:srgbClr val="000000"/>
                </a:solidFill>
                <a:latin typeface="Frutiger 55 Roman"/>
              </a:rPr>
              <a:t>Input data</a:t>
            </a:r>
            <a:r>
              <a:rPr lang="en-GB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GB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10" action="ppaction://hlinksldjump"/>
              </a:rPr>
              <a:t>21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>
                <a:solidFill>
                  <a:srgbClr val="000000"/>
                </a:solidFill>
                <a:latin typeface="Frutiger 55 Roman"/>
              </a:rPr>
              <a:t>Section 7	</a:t>
            </a:r>
            <a:r>
              <a:rPr lang="en-GB" sz="1600" b="1" dirty="0">
                <a:solidFill>
                  <a:srgbClr val="000000"/>
                </a:solidFill>
                <a:latin typeface="Frutiger 55 Roman"/>
              </a:rPr>
              <a:t>Timeline proposal</a:t>
            </a:r>
            <a:r>
              <a:rPr lang="en-GB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GB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11" action="ppaction://hlinksldjump"/>
              </a:rPr>
              <a:t>24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>
                <a:solidFill>
                  <a:srgbClr val="000000"/>
                </a:solidFill>
                <a:latin typeface="Frutiger 55 Roman"/>
              </a:rPr>
              <a:t>Section 8	</a:t>
            </a:r>
            <a:r>
              <a:rPr lang="en-GB" sz="1600" b="1" dirty="0">
                <a:solidFill>
                  <a:srgbClr val="000000"/>
                </a:solidFill>
                <a:latin typeface="Frutiger 55 Roman"/>
              </a:rPr>
              <a:t>Grading</a:t>
            </a:r>
            <a:r>
              <a:rPr lang="en-GB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GB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12" action="ppaction://hlinksldjump"/>
              </a:rPr>
              <a:t>26</a:t>
            </a: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80576" algn="r"/>
              </a:tabLst>
              <a:defRPr/>
            </a:pPr>
            <a:endParaRPr lang="en-GB" dirty="0">
              <a:solidFill>
                <a:srgbClr val="000000"/>
              </a:solidFill>
              <a:latin typeface="Frutiger 55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098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Financial derivatives</a:t>
            </a:r>
          </a:p>
        </p:txBody>
      </p:sp>
      <p:sp>
        <p:nvSpPr>
          <p:cNvPr id="10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4235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74944"/>
              </p:ext>
            </p:extLst>
          </p:nvPr>
        </p:nvGraphicFramePr>
        <p:xfrm>
          <a:off x="420624" y="1852246"/>
          <a:ext cx="9189720" cy="26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Financial </a:t>
            </a:r>
            <a:r>
              <a:rPr lang="pl-PL" dirty="0" err="1"/>
              <a:t>Derivatives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What is it?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034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Input data</a:t>
            </a:r>
          </a:p>
        </p:txBody>
      </p:sp>
      <p:sp>
        <p:nvSpPr>
          <p:cNvPr id="10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911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999204"/>
              </p:ext>
            </p:extLst>
          </p:nvPr>
        </p:nvGraphicFramePr>
        <p:xfrm>
          <a:off x="279654" y="1395095"/>
          <a:ext cx="9471660" cy="14949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0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5132">
                <a:tc>
                  <a:txBody>
                    <a:bodyPr/>
                    <a:lstStyle/>
                    <a:p>
                      <a:r>
                        <a:rPr lang="pl-PL" sz="1500" dirty="0">
                          <a:latin typeface="Calibry (Body)"/>
                        </a:rPr>
                        <a:t>Option </a:t>
                      </a:r>
                      <a:r>
                        <a:rPr lang="pl-PL" sz="1500" dirty="0" err="1">
                          <a:latin typeface="Calibry (Body)"/>
                        </a:rPr>
                        <a:t>Prices</a:t>
                      </a:r>
                      <a:endParaRPr lang="en-US" sz="1500" dirty="0">
                        <a:latin typeface="Calibry (Body)"/>
                      </a:endParaRPr>
                    </a:p>
                  </a:txBody>
                  <a:tcPr marL="79200" marR="60134" marT="79200" marB="59400" anchor="ctr">
                    <a:solidFill>
                      <a:srgbClr val="C09979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15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enors</a:t>
                      </a:r>
                      <a:r>
                        <a:rPr lang="en-GB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between </a:t>
                      </a:r>
                      <a:r>
                        <a:rPr lang="pl-PL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GB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 and </a:t>
                      </a:r>
                      <a:r>
                        <a:rPr lang="pl-PL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342900" lvl="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5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Given</a:t>
                      </a:r>
                      <a:r>
                        <a:rPr lang="pl-PL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5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across</a:t>
                      </a:r>
                      <a:r>
                        <a:rPr lang="pl-PL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 </a:t>
                      </a:r>
                      <a:r>
                        <a:rPr lang="pl-PL" sz="15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strikes</a:t>
                      </a:r>
                      <a:endParaRPr lang="pl-PL" sz="15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5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Needed</a:t>
                      </a:r>
                      <a:r>
                        <a:rPr lang="pl-PL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Black </a:t>
                      </a:r>
                      <a:r>
                        <a:rPr lang="pl-PL" sz="15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Sholes</a:t>
                      </a:r>
                      <a:r>
                        <a:rPr lang="pl-PL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 </a:t>
                      </a:r>
                      <a:r>
                        <a:rPr lang="pl-PL" sz="15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calibration</a:t>
                      </a:r>
                      <a:endParaRPr lang="pl-PL" sz="15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pl-PL" sz="15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400" b="0" dirty="0">
                          <a:solidFill>
                            <a:schemeClr val="tx1"/>
                          </a:solidFill>
                        </a:rPr>
                        <a:t>Modeling Equity </a:t>
                      </a:r>
                      <a:r>
                        <a:rPr lang="pl-PL" sz="1400" b="0" dirty="0" err="1">
                          <a:solidFill>
                            <a:schemeClr val="tx1"/>
                          </a:solidFill>
                        </a:rPr>
                        <a:t>Prices</a:t>
                      </a:r>
                      <a:r>
                        <a:rPr lang="pl-PL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l-PL" sz="14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pl-PL" sz="1400" b="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March at </a:t>
                      </a:r>
                      <a:r>
                        <a:rPr lang="pl-PL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:00)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5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200" marR="60134" marT="79200" marB="59400" anchor="ctr">
                    <a:solidFill>
                      <a:srgbClr val="E0D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Market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3536C3-6774-4725-A838-DE9363B6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15069"/>
              </p:ext>
            </p:extLst>
          </p:nvPr>
        </p:nvGraphicFramePr>
        <p:xfrm>
          <a:off x="2638425" y="3771900"/>
          <a:ext cx="4781550" cy="1958424"/>
        </p:xfrm>
        <a:graphic>
          <a:graphicData uri="http://schemas.openxmlformats.org/drawingml/2006/table">
            <a:tbl>
              <a:tblPr firstRow="1" firstCol="1">
                <a:tableStyleId>{18603FDC-E32A-4AB5-989C-0864C3EAD2B8}</a:tableStyleId>
              </a:tblPr>
              <a:tblGrid>
                <a:gridCol w="956310">
                  <a:extLst>
                    <a:ext uri="{9D8B030D-6E8A-4147-A177-3AD203B41FA5}">
                      <a16:colId xmlns:a16="http://schemas.microsoft.com/office/drawing/2014/main" val="36229237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4288341684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1174575636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3522132349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647097491"/>
                    </a:ext>
                  </a:extLst>
                </a:gridCol>
              </a:tblGrid>
              <a:tr h="61011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effectLst/>
                        </a:rPr>
                        <a:t>Strike (K)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effectLst/>
                        </a:rPr>
                        <a:t>T = 3/12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effectLst/>
                        </a:rPr>
                        <a:t>T = 6/12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effectLst/>
                        </a:rPr>
                        <a:t>T = 1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effectLst/>
                        </a:rPr>
                        <a:t>T = 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9261627"/>
                  </a:ext>
                </a:extLst>
              </a:tr>
              <a:tr h="3370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3800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390.11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533.89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772.02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1137.69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029723"/>
                  </a:ext>
                </a:extLst>
              </a:tr>
              <a:tr h="3370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4000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263.32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418.41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629.96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949.82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6397691"/>
                  </a:ext>
                </a:extLst>
              </a:tr>
              <a:tr h="3370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4200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168.86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307.22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510.59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823.7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670681"/>
                  </a:ext>
                </a:extLst>
              </a:tr>
              <a:tr h="3370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4500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77.04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182.42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365.85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687.14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726454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252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hlinkClick r:id="rId5"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080072"/>
              </p:ext>
            </p:extLst>
          </p:nvPr>
        </p:nvGraphicFramePr>
        <p:xfrm>
          <a:off x="420624" y="1852246"/>
          <a:ext cx="9189720" cy="475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Counterparty default data  (PD)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Composition of default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170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Timeline proposal</a:t>
            </a:r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312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855885660"/>
              </p:ext>
            </p:extLst>
          </p:nvPr>
        </p:nvGraphicFramePr>
        <p:xfrm>
          <a:off x="5157788" y="1855788"/>
          <a:ext cx="4433887" cy="4408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LAYOUT HEADER"/>
          <p:cNvSpPr>
            <a:spLocks noGrp="1"/>
          </p:cNvSpPr>
          <p:nvPr>
            <p:ph type="body" idx="19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EAD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528680"/>
              </p:ext>
            </p:extLst>
          </p:nvPr>
        </p:nvGraphicFramePr>
        <p:xfrm>
          <a:off x="420688" y="1855788"/>
          <a:ext cx="4435475" cy="4408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LAYOUT HEADER"/>
          <p:cNvSpPr>
            <a:spLocks noGrp="1"/>
          </p:cNvSpPr>
          <p:nvPr>
            <p:ph type="body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/>
              <a:t>PD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Timeline proposal</a:t>
            </a:r>
          </a:p>
        </p:txBody>
      </p:sp>
      <p:sp>
        <p:nvSpPr>
          <p:cNvPr id="11" name="TextBox 10"/>
          <p:cNvSpPr txBox="1"/>
          <p:nvPr>
            <p:custDataLst>
              <p:tags r:id="rId5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UBSHeadline"/>
              </a:rPr>
              <a:t>Only a suggestion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3183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Grading</a:t>
            </a:r>
            <a:endParaRPr lang="en-US" dirty="0"/>
          </a:p>
        </p:txBody>
      </p:sp>
      <p:sp>
        <p:nvSpPr>
          <p:cNvPr id="4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1727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507106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The most important thing is that the exercise is completed.</a:t>
            </a:r>
          </a:p>
          <a:p>
            <a:pPr lvl="1"/>
            <a:r>
              <a:rPr lang="en-US" dirty="0"/>
              <a:t>The simplest and working    	&gt; 	Fancy and failing</a:t>
            </a:r>
          </a:p>
          <a:p>
            <a:pPr lvl="1"/>
            <a:r>
              <a:rPr lang="en-US" dirty="0"/>
              <a:t>Fancy and working 		&gt; 	simple and working</a:t>
            </a:r>
          </a:p>
          <a:p>
            <a:r>
              <a:rPr lang="en-US" dirty="0"/>
              <a:t>Milestones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UBSHeadline"/>
              </a:rPr>
              <a:t>Most important things to have in mind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4199114"/>
              </p:ext>
            </p:extLst>
          </p:nvPr>
        </p:nvGraphicFramePr>
        <p:xfrm>
          <a:off x="566980" y="2776607"/>
          <a:ext cx="8897007" cy="4516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2" y="3959090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72" y="3935897"/>
            <a:ext cx="6096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61" y="5628062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017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90831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pl-PL" b="1" dirty="0"/>
              <a:t>Written reports:</a:t>
            </a:r>
          </a:p>
          <a:p>
            <a:pPr lvl="1"/>
            <a:r>
              <a:rPr lang="pl-PL" dirty="0"/>
              <a:t>10-15 pages (including pictures, graphs cover page, etc.)</a:t>
            </a:r>
          </a:p>
          <a:p>
            <a:pPr lvl="1"/>
            <a:r>
              <a:rPr lang="pl-PL" dirty="0"/>
              <a:t>Focus: methodology and testing mostly. Implementation details are of low importance.</a:t>
            </a:r>
          </a:p>
          <a:p>
            <a:endParaRPr lang="pl-PL" dirty="0"/>
          </a:p>
          <a:p>
            <a:endParaRPr lang="pl-PL" dirty="0"/>
          </a:p>
          <a:p>
            <a:r>
              <a:rPr lang="pl-PL" b="1" dirty="0"/>
              <a:t>Presentation:</a:t>
            </a:r>
          </a:p>
          <a:p>
            <a:pPr lvl="1"/>
            <a:r>
              <a:rPr lang="pl-PL" dirty="0"/>
              <a:t>30 min per team (20-25 min presentations + 5-10 mins questions)</a:t>
            </a:r>
          </a:p>
          <a:p>
            <a:pPr lvl="1"/>
            <a:r>
              <a:rPr lang="pl-PL" dirty="0"/>
              <a:t>Given the length no more than 25 slides needed.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r>
              <a:rPr lang="pl-PL" b="1" dirty="0"/>
              <a:t>Deadline</a:t>
            </a:r>
            <a:r>
              <a:rPr lang="pl-PL" dirty="0"/>
              <a:t>: </a:t>
            </a:r>
            <a:r>
              <a:rPr lang="pl-PL" b="1" dirty="0" err="1">
                <a:solidFill>
                  <a:schemeClr val="tx2"/>
                </a:solidFill>
              </a:rPr>
              <a:t>Thursday</a:t>
            </a:r>
            <a:r>
              <a:rPr lang="pl-PL" b="1" dirty="0">
                <a:solidFill>
                  <a:schemeClr val="tx2"/>
                </a:solidFill>
              </a:rPr>
              <a:t> 31st March 2022  5PM</a:t>
            </a:r>
          </a:p>
          <a:p>
            <a:r>
              <a:rPr lang="pl-PL" b="1" dirty="0">
                <a:solidFill>
                  <a:schemeClr val="tx2"/>
                </a:solidFill>
              </a:rPr>
              <a:t>Sent to: </a:t>
            </a:r>
            <a:r>
              <a:rPr lang="pl-PL" b="1" dirty="0">
                <a:solidFill>
                  <a:schemeClr val="tx2"/>
                </a:solidFill>
                <a:hlinkClick r:id="rId6"/>
              </a:rPr>
              <a:t>piotr-a.morawski@ubs.com</a:t>
            </a:r>
            <a:r>
              <a:rPr lang="pl-PL" b="1" dirty="0">
                <a:solidFill>
                  <a:schemeClr val="tx2"/>
                </a:solidFill>
              </a:rPr>
              <a:t> </a:t>
            </a:r>
          </a:p>
          <a:p>
            <a:pPr lvl="1"/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Reports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UBSHeadline"/>
              </a:rPr>
              <a:t>Most important things to have in mind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05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Case – overview</a:t>
            </a:r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Contact information</a:t>
            </a:r>
          </a:p>
        </p:txBody>
      </p:sp>
      <p:sp>
        <p:nvSpPr>
          <p:cNvPr id="2" name="CONTACT INFORMATION ADDRESS"/>
          <p:cNvSpPr txBox="1"/>
          <p:nvPr>
            <p:custDataLst>
              <p:tags r:id="rId3"/>
            </p:custDataLst>
          </p:nvPr>
        </p:nvSpPr>
        <p:spPr>
          <a:xfrm>
            <a:off x="420624" y="5359256"/>
            <a:ext cx="8613775" cy="130189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endParaRPr lang="en-GB" sz="1000" b="1" dirty="0"/>
          </a:p>
          <a:p>
            <a:pPr>
              <a:spcBef>
                <a:spcPct val="0"/>
              </a:spcBef>
            </a:pPr>
            <a:endParaRPr lang="en-GB" sz="1000" dirty="0"/>
          </a:p>
          <a:p>
            <a:pPr>
              <a:spcBef>
                <a:spcPct val="280000"/>
              </a:spcBef>
            </a:pPr>
            <a:r>
              <a:rPr lang="en-GB" sz="1000" dirty="0"/>
              <a:t>www.ubs.com</a:t>
            </a:r>
          </a:p>
          <a:p>
            <a:pPr>
              <a:spcBef>
                <a:spcPct val="280000"/>
              </a:spcBef>
            </a:pPr>
            <a:endParaRPr lang="en-GB" sz="7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0918471"/>
              </p:ext>
            </p:extLst>
          </p:nvPr>
        </p:nvGraphicFramePr>
        <p:xfrm>
          <a:off x="420624" y="1852246"/>
          <a:ext cx="9189720" cy="475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What to do in case of problems?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96" y="5481533"/>
            <a:ext cx="420624" cy="4206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97" y="2839453"/>
            <a:ext cx="420624" cy="4206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5049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Thank You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Good luck!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8815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210097"/>
              </p:ext>
            </p:extLst>
          </p:nvPr>
        </p:nvGraphicFramePr>
        <p:xfrm>
          <a:off x="420624" y="1852246"/>
          <a:ext cx="9189720" cy="475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Appendix: Bonus Portfolio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Was exercise too easy?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89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624" y="1852247"/>
            <a:ext cx="9189720" cy="131136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GB" dirty="0"/>
              <a:t>Calculate Risk Weighted Assets for the Bank using the Internal Model </a:t>
            </a:r>
            <a:r>
              <a:rPr lang="pl-PL" dirty="0"/>
              <a:t>a</a:t>
            </a:r>
            <a:r>
              <a:rPr lang="en-GB" dirty="0" err="1"/>
              <a:t>pproach</a:t>
            </a:r>
            <a:r>
              <a:rPr lang="en-GB" dirty="0"/>
              <a:t> for three counterparties (Salzburg Bank, Bank of Cluj, Bank of </a:t>
            </a:r>
            <a:r>
              <a:rPr lang="en-GB" dirty="0" err="1"/>
              <a:t>Mazowsze</a:t>
            </a:r>
            <a:r>
              <a:rPr lang="en-GB" dirty="0"/>
              <a:t>) as of 2</a:t>
            </a:r>
            <a:r>
              <a:rPr lang="pl-PL" dirty="0"/>
              <a:t>8</a:t>
            </a:r>
            <a:r>
              <a:rPr lang="en-GB" baseline="30000" dirty="0" err="1"/>
              <a:t>rd</a:t>
            </a:r>
            <a:r>
              <a:rPr lang="en-GB" dirty="0"/>
              <a:t> February 20</a:t>
            </a:r>
            <a:r>
              <a:rPr lang="pl-PL" dirty="0"/>
              <a:t>22</a:t>
            </a:r>
            <a:r>
              <a:rPr lang="en-GB" dirty="0"/>
              <a:t>. Assume notional for all the trades is 1.000.000.000 USD.</a:t>
            </a:r>
          </a:p>
          <a:p>
            <a:pPr marL="0" indent="0">
              <a:buNone/>
            </a:pPr>
            <a:r>
              <a:rPr lang="en-GB" dirty="0"/>
              <a:t>Portfolios:</a:t>
            </a:r>
          </a:p>
          <a:p>
            <a:pPr lvl="2"/>
            <a:endParaRPr lang="en-GB" dirty="0"/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Case</a:t>
            </a:r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Overview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43839971"/>
              </p:ext>
            </p:extLst>
          </p:nvPr>
        </p:nvGraphicFramePr>
        <p:xfrm>
          <a:off x="420624" y="3216166"/>
          <a:ext cx="9189720" cy="3631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B5A1C9-EE78-4937-81C5-2EB44ECF787A}"/>
              </a:ext>
            </a:extLst>
          </p:cNvPr>
          <p:cNvSpPr txBox="1"/>
          <p:nvPr/>
        </p:nvSpPr>
        <p:spPr>
          <a:xfrm>
            <a:off x="1485899" y="7010400"/>
            <a:ext cx="4800601" cy="2762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* </a:t>
            </a:r>
            <a:r>
              <a:rPr lang="pl-PL" sz="1200" dirty="0" err="1">
                <a:solidFill>
                  <a:srgbClr val="FF0000"/>
                </a:solidFill>
              </a:rPr>
              <a:t>Any</a:t>
            </a:r>
            <a:r>
              <a:rPr lang="pl-PL" sz="1200" dirty="0">
                <a:solidFill>
                  <a:srgbClr val="FF0000"/>
                </a:solidFill>
              </a:rPr>
              <a:t> relations to the real </a:t>
            </a:r>
            <a:r>
              <a:rPr lang="pl-PL" sz="1200" dirty="0" err="1">
                <a:solidFill>
                  <a:srgbClr val="FF0000"/>
                </a:solidFill>
              </a:rPr>
              <a:t>tickers</a:t>
            </a:r>
            <a:r>
              <a:rPr lang="pl-PL" sz="1200" dirty="0">
                <a:solidFill>
                  <a:srgbClr val="FF0000"/>
                </a:solidFill>
              </a:rPr>
              <a:t> </a:t>
            </a:r>
            <a:r>
              <a:rPr lang="pl-PL" sz="1200" dirty="0" err="1">
                <a:solidFill>
                  <a:srgbClr val="FF0000"/>
                </a:solidFill>
              </a:rPr>
              <a:t>is</a:t>
            </a:r>
            <a:r>
              <a:rPr lang="pl-PL" sz="1200" dirty="0">
                <a:solidFill>
                  <a:srgbClr val="FF0000"/>
                </a:solidFill>
              </a:rPr>
              <a:t> </a:t>
            </a:r>
            <a:r>
              <a:rPr lang="pl-PL" sz="1200" dirty="0" err="1">
                <a:solidFill>
                  <a:srgbClr val="FF0000"/>
                </a:solidFill>
              </a:rPr>
              <a:t>purely</a:t>
            </a:r>
            <a:r>
              <a:rPr lang="pl-PL" sz="1200" dirty="0">
                <a:solidFill>
                  <a:srgbClr val="FF0000"/>
                </a:solidFill>
              </a:rPr>
              <a:t> </a:t>
            </a:r>
            <a:r>
              <a:rPr lang="pl-PL" sz="1200" dirty="0" err="1">
                <a:solidFill>
                  <a:srgbClr val="FF0000"/>
                </a:solidFill>
              </a:rPr>
              <a:t>coincidental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7"/>
            <a:ext cx="9189720" cy="449520"/>
          </a:xfrm>
        </p:spPr>
        <p:txBody>
          <a:bodyPr/>
          <a:lstStyle/>
          <a:p>
            <a:r>
              <a:rPr lang="en-GB" dirty="0"/>
              <a:t>To solve the problem you need to make use of the following data:</a:t>
            </a:r>
          </a:p>
          <a:p>
            <a:endParaRPr lang="en-GB" dirty="0"/>
          </a:p>
          <a:p>
            <a:endParaRPr lang="en-GB" dirty="0"/>
          </a:p>
          <a:p>
            <a:pPr lvl="3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GB">
                <a:solidFill>
                  <a:srgbClr val="000000"/>
                </a:solidFill>
              </a:rPr>
              <a:t>Case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Data Files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90449416"/>
              </p:ext>
            </p:extLst>
          </p:nvPr>
        </p:nvGraphicFramePr>
        <p:xfrm>
          <a:off x="966952" y="2554014"/>
          <a:ext cx="7147035" cy="2837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359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94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34E023-8868-4142-9FD3-3AAD2D01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choice of tools is entirely yours. We would like to focus on methodology aspects rather than technicalities.</a:t>
            </a:r>
          </a:p>
          <a:p>
            <a:pPr lvl="1"/>
            <a:r>
              <a:rPr lang="en-GB" dirty="0"/>
              <a:t>The examples of tools: Python, R, </a:t>
            </a:r>
            <a:r>
              <a:rPr lang="en-GB" dirty="0" err="1"/>
              <a:t>Mathlab</a:t>
            </a:r>
            <a:r>
              <a:rPr lang="en-GB" dirty="0"/>
              <a:t>, Excel, C++,</a:t>
            </a:r>
          </a:p>
          <a:p>
            <a:pPr marL="461962" lvl="2" indent="0">
              <a:buNone/>
            </a:pPr>
            <a:r>
              <a:rPr lang="en-GB" dirty="0"/>
              <a:t>abacus, tossing a coin, and many more.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	…however…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recommend writing code in </a:t>
            </a:r>
            <a:r>
              <a:rPr lang="en-GB" b="1" dirty="0"/>
              <a:t>python</a:t>
            </a:r>
          </a:p>
          <a:p>
            <a:pPr lvl="1"/>
            <a:r>
              <a:rPr lang="en-GB" dirty="0"/>
              <a:t>It’s interpreted, high-level, general purpose, has large online community for support.</a:t>
            </a:r>
          </a:p>
          <a:p>
            <a:pPr lvl="1"/>
            <a:r>
              <a:rPr lang="en-GB" dirty="0"/>
              <a:t>It is very popular in the industry. </a:t>
            </a:r>
          </a:p>
          <a:p>
            <a:pPr lvl="1"/>
            <a:r>
              <a:rPr lang="en-GB" dirty="0"/>
              <a:t>We are offering some introductory course</a:t>
            </a:r>
          </a:p>
          <a:p>
            <a:pPr marL="461962" lvl="2" indent="0">
              <a:buNone/>
            </a:pPr>
            <a:r>
              <a:rPr lang="en-GB" dirty="0">
                <a:latin typeface="Frutiger 45 Light" panose="020B0603020202020204" pitchFamily="34" charset="0"/>
              </a:rPr>
              <a:t>Introduction to Python (</a:t>
            </a:r>
            <a:r>
              <a:rPr lang="en-GB" b="1" dirty="0">
                <a:latin typeface="Frutiger 45 Light" panose="020B0603020202020204" pitchFamily="34" charset="0"/>
              </a:rPr>
              <a:t>22</a:t>
            </a:r>
            <a:r>
              <a:rPr lang="en-GB" b="1" baseline="30000" dirty="0">
                <a:latin typeface="Frutiger 45 Light" panose="020B0603020202020204" pitchFamily="34" charset="0"/>
              </a:rPr>
              <a:t>nd</a:t>
            </a:r>
            <a:r>
              <a:rPr lang="en-GB" b="1" dirty="0">
                <a:latin typeface="Frutiger 45 Light" panose="020B0603020202020204" pitchFamily="34" charset="0"/>
              </a:rPr>
              <a:t> March at 13:30</a:t>
            </a:r>
            <a:r>
              <a:rPr lang="en-GB" dirty="0">
                <a:latin typeface="Frutiger 45 Light" panose="020B0603020202020204" pitchFamily="34" charset="0"/>
              </a:rPr>
              <a:t>)</a:t>
            </a:r>
          </a:p>
          <a:p>
            <a:pPr lvl="2"/>
            <a:r>
              <a:rPr lang="en-GB" dirty="0">
                <a:latin typeface="Frutiger 45 Light" panose="020B0603020202020204" pitchFamily="34" charset="0"/>
              </a:rPr>
              <a:t>in preparation: please </a:t>
            </a:r>
            <a:r>
              <a:rPr lang="en-GB" b="1" dirty="0">
                <a:latin typeface="Frutiger 45 Light" panose="020B0603020202020204" pitchFamily="34" charset="0"/>
              </a:rPr>
              <a:t>install Anaconda </a:t>
            </a:r>
            <a:r>
              <a:rPr lang="en-GB" dirty="0">
                <a:latin typeface="Frutiger 45 Light" panose="020B0603020202020204" pitchFamily="34" charset="0"/>
              </a:rPr>
              <a:t>(</a:t>
            </a:r>
            <a:r>
              <a:rPr lang="en-GB" dirty="0">
                <a:latin typeface="Frutiger 45 Light" panose="020B0603020202020204" pitchFamily="34" charset="0"/>
                <a:hlinkClick r:id="rId2"/>
              </a:rPr>
              <a:t>https://www.anaconda.com/</a:t>
            </a:r>
            <a:r>
              <a:rPr lang="en-GB" dirty="0">
                <a:latin typeface="Frutiger 45 Light" panose="020B0603020202020204" pitchFamily="34" charset="0"/>
              </a:rPr>
              <a:t>)</a:t>
            </a:r>
          </a:p>
          <a:p>
            <a:pPr lvl="2"/>
            <a:r>
              <a:rPr lang="en-GB" dirty="0">
                <a:latin typeface="Frutiger 45 Light" panose="020B0603020202020204" pitchFamily="34" charset="0"/>
              </a:rPr>
              <a:t>Example of neat code editor: </a:t>
            </a:r>
            <a:r>
              <a:rPr lang="en-GB" b="1" dirty="0">
                <a:latin typeface="Frutiger 45 Light" panose="020B0603020202020204" pitchFamily="34" charset="0"/>
              </a:rPr>
              <a:t>Visual Studio Code </a:t>
            </a:r>
            <a:r>
              <a:rPr lang="en-GB" dirty="0">
                <a:latin typeface="Frutiger 45 Light" panose="020B0603020202020204" pitchFamily="34" charset="0"/>
              </a:rPr>
              <a:t>(</a:t>
            </a:r>
            <a:r>
              <a:rPr lang="en-GB" dirty="0">
                <a:latin typeface="Frutiger 45 Light" panose="020B0603020202020204" pitchFamily="34" charset="0"/>
                <a:hlinkClick r:id="rId3"/>
              </a:rPr>
              <a:t>https://code.visualstudio.com/</a:t>
            </a:r>
            <a:r>
              <a:rPr lang="en-GB" dirty="0">
                <a:latin typeface="Frutiger 45 Light" panose="020B0603020202020204" pitchFamily="34" charset="0"/>
              </a:rPr>
              <a:t>)</a:t>
            </a:r>
          </a:p>
          <a:p>
            <a:pPr marL="461962" lvl="2" indent="0">
              <a:buNone/>
            </a:pPr>
            <a:endParaRPr lang="en-GB" dirty="0">
              <a:latin typeface="Frutiger 45 Light" panose="020B0603020202020204" pitchFamily="34" charset="0"/>
            </a:endParaRPr>
          </a:p>
          <a:p>
            <a:pPr marL="461962" lvl="2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E4B18-D97A-46EF-BFB9-23A9DB6E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Tools</a:t>
            </a:r>
            <a:endParaRPr lang="en-GB" dirty="0"/>
          </a:p>
        </p:txBody>
      </p:sp>
      <p:pic>
        <p:nvPicPr>
          <p:cNvPr id="4" name="Picture 2" descr="Znalezione obrazy dla zapytania python">
            <a:extLst>
              <a:ext uri="{FF2B5EF4-FFF2-40B4-BE49-F238E27FC236}">
                <a16:creationId xmlns:a16="http://schemas.microsoft.com/office/drawing/2014/main" id="{C4FCE907-0985-497E-83F9-71CA9A373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09" y="2395171"/>
            <a:ext cx="2893321" cy="289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6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665341"/>
              </p:ext>
            </p:extLst>
          </p:nvPr>
        </p:nvGraphicFramePr>
        <p:xfrm>
          <a:off x="420624" y="1395095"/>
          <a:ext cx="9189720" cy="2078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Why is the industry regulated?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54118821"/>
              </p:ext>
            </p:extLst>
          </p:nvPr>
        </p:nvGraphicFramePr>
        <p:xfrm>
          <a:off x="573024" y="3394841"/>
          <a:ext cx="9189720" cy="3867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0624" y="5061098"/>
            <a:ext cx="2811674" cy="14885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3"/>
            <a:r>
              <a:rPr lang="pl-PL" b="1" dirty="0">
                <a:latin typeface="Frutiger 45 Light" panose="020B0603020202020204" pitchFamily="34" charset="0"/>
              </a:rPr>
              <a:t>To help manage the project:</a:t>
            </a:r>
            <a:r>
              <a:rPr lang="en-US" dirty="0">
                <a:latin typeface="Frutiger 45 Light" panose="020B0603020202020204" pitchFamily="34" charset="0"/>
              </a:rPr>
              <a:t>: </a:t>
            </a:r>
            <a:r>
              <a:rPr lang="pl-PL" dirty="0">
                <a:latin typeface="Frutiger 45 Light" panose="020B0603020202020204" pitchFamily="34" charset="0"/>
              </a:rPr>
              <a:t>Introduction to Agile Project </a:t>
            </a:r>
            <a:r>
              <a:rPr lang="pl-PL" dirty="0" err="1">
                <a:latin typeface="Frutiger 45 Light" panose="020B0603020202020204" pitchFamily="34" charset="0"/>
              </a:rPr>
              <a:t>Managment</a:t>
            </a:r>
            <a:r>
              <a:rPr lang="en-US" dirty="0">
                <a:latin typeface="Frutiger 45 Light" panose="020B0603020202020204" pitchFamily="34" charset="0"/>
              </a:rPr>
              <a:t> (</a:t>
            </a:r>
            <a:r>
              <a:rPr lang="pl-PL" b="1" dirty="0">
                <a:latin typeface="Frutiger 45 Light" panose="020B0603020202020204" pitchFamily="34" charset="0"/>
              </a:rPr>
              <a:t>23</a:t>
            </a:r>
            <a:r>
              <a:rPr lang="pl-PL" b="1" baseline="30000" dirty="0">
                <a:latin typeface="Frutiger 45 Light" panose="020B0603020202020204" pitchFamily="34" charset="0"/>
              </a:rPr>
              <a:t>rd</a:t>
            </a:r>
            <a:r>
              <a:rPr lang="en-US" b="1" dirty="0">
                <a:latin typeface="Frutiger 45 Light" panose="020B0603020202020204" pitchFamily="34" charset="0"/>
              </a:rPr>
              <a:t> March at </a:t>
            </a:r>
            <a:r>
              <a:rPr lang="pl-PL" b="1" dirty="0">
                <a:latin typeface="Frutiger 45 Light" panose="020B0603020202020204" pitchFamily="34" charset="0"/>
              </a:rPr>
              <a:t>10</a:t>
            </a:r>
            <a:r>
              <a:rPr lang="en-US" b="1" dirty="0">
                <a:latin typeface="Frutiger 45 Light" panose="020B0603020202020204" pitchFamily="34" charset="0"/>
              </a:rPr>
              <a:t>:</a:t>
            </a:r>
            <a:r>
              <a:rPr lang="pl-PL" b="1" dirty="0">
                <a:latin typeface="Frutiger 45 Light" panose="020B0603020202020204" pitchFamily="34" charset="0"/>
              </a:rPr>
              <a:t>00</a:t>
            </a:r>
            <a:r>
              <a:rPr lang="en-US" dirty="0">
                <a:latin typeface="Frutiger 45 Light" panose="020B0603020202020204" pitchFamily="34" charset="0"/>
              </a:rPr>
              <a:t>)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19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52246"/>
                <a:ext cx="9189720" cy="4759691"/>
              </a:xfr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GB" dirty="0"/>
              </a:p>
              <a:p>
                <a:pPr marL="2254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𝑹𝑾𝑨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𝟏𝟐</m:t>
                      </m:r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×</m:t>
                      </m:r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  <m:r>
                        <a:rPr lang="en-US" b="1" i="1" smtClean="0">
                          <a:latin typeface="Cambria Math"/>
                        </a:rPr>
                        <m:t>×</m:t>
                      </m:r>
                      <m:r>
                        <a:rPr lang="en-US" b="1" i="1" smtClean="0">
                          <a:latin typeface="Cambria Math"/>
                        </a:rPr>
                        <m:t>𝑬𝑨𝑫</m:t>
                      </m:r>
                    </m:oMath>
                  </m:oMathPara>
                </a14:m>
                <a:endParaRPr lang="en-US" b="1" dirty="0"/>
              </a:p>
              <a:p>
                <a:pPr marL="225425" lvl="1" indent="0">
                  <a:buNone/>
                </a:pPr>
                <a:r>
                  <a:rPr lang="en-US" b="0" dirty="0"/>
                  <a:t>Where:</a:t>
                </a:r>
              </a:p>
              <a:p>
                <a:pPr marL="225425" lvl="1" indent="0">
                  <a:buNone/>
                </a:pPr>
                <a:r>
                  <a:rPr lang="en-US" sz="1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 </a:t>
                </a:r>
                <a:r>
                  <a:rPr lang="en-US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[</m:t>
                    </m:r>
                    <m:r>
                      <a:rPr lang="de-CH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𝑳𝑮𝑫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d>
                      <m:dPr>
                        <m:begChr m:val="["/>
                        <m:endChr m:val="]"/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d>
                          </m:e>
                          <m:sup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de-CH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𝑷𝑫</m:t>
                            </m:r>
                          </m:e>
                        </m:d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num>
                                  <m:den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de-CH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𝟗𝟗𝟗</m:t>
                            </m:r>
                          </m:e>
                        </m:d>
                      </m:e>
                    </m:d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CH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𝑳𝑮𝑫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𝑷𝑫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](</m:t>
                    </m:r>
                    <m:sSup>
                      <m:sSupPr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𝑷𝑫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𝑷𝑫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N(x)</a:t>
                </a:r>
                <a:r>
                  <a:rPr lang="en-GB" i="1" dirty="0">
                    <a:latin typeface="Frutiger 45 Light" panose="020B0603020202020204" pitchFamily="34" charset="0"/>
                  </a:rPr>
                  <a:t> </a:t>
                </a:r>
                <a:r>
                  <a:rPr lang="en-GB" dirty="0">
                    <a:latin typeface="Frutiger 45 Light" panose="020B0603020202020204" pitchFamily="34" charset="0"/>
                  </a:rPr>
                  <a:t>is the cumulative distribution function of the normal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b(x)</a:t>
                </a:r>
                <a:r>
                  <a:rPr lang="pl-PL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=(0.11852-0.05478*log(PD))</a:t>
                </a:r>
                <a:r>
                  <a:rPr lang="pl-PL" b="1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l-P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pl-PL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- defined by the regulators</a:t>
                </a:r>
                <a:endParaRPr lang="en-GB" baseline="30000" dirty="0">
                  <a:latin typeface="Frutiger 45 Light" panose="020B0603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GB" dirty="0">
                    <a:latin typeface="Frutiger 45 Light" panose="020B0603020202020204" pitchFamily="34" charset="0"/>
                  </a:rPr>
                  <a:t>is maturity adjustment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min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5,1+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&gt;1,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&gt;1)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0,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&gt;1,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1)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𝐸𝐸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0,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GB" dirty="0">
                  <a:latin typeface="Frutiger 45 Light" panose="020B0603020202020204" pitchFamily="34" charset="0"/>
                </a:endParaRPr>
              </a:p>
              <a:p>
                <a:pPr marL="225425" lvl="1" indent="0">
                  <a:buNone/>
                </a:pPr>
                <a:endParaRPr 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25425" lvl="1" indent="0">
                  <a:buNone/>
                </a:pPr>
                <a:r>
                  <a:rPr lang="en-GB" sz="1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EAD =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𝑬𝑬𝑷𝑬</m:t>
                    </m:r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1" i="1" smtClean="0">
                            <a:latin typeface="Cambria Math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1200" b="1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smtClean="0">
                            <a:latin typeface="Cambria Math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endChr m:val=""/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/>
                                        <a:ea typeface="Cambria Math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/>
                                    <a:ea typeface="Cambria Math"/>
                                  </a:rPr>
                                  <m:t>&lt;</m:t>
                                </m:r>
                                <m:r>
                                  <a:rPr lang="en-US" sz="1200" b="1" i="1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  <m:r>
                                  <a:rPr lang="en-US" sz="1200" b="1" i="1" smtClean="0">
                                    <a:latin typeface="Cambria Math"/>
                                    <a:ea typeface="Cambria Math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  <m:r>
                                      <a:rPr lang="en-US" sz="1200" b="1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𝒌</m:t>
                                        </m:r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1" i="1" smtClean="0">
                                    <a:latin typeface="Cambria Math"/>
                                    <a:ea typeface="Cambria Math"/>
                                  </a:rPr>
                                  <m:t>𝑬𝑬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/>
                                        <a:ea typeface="Cambria Math"/>
                                      </a:rPr>
                                      <m:t>𝑬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𝒌</m:t>
                                        </m:r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  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sz="1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225425" lvl="1" indent="0">
                  <a:buNone/>
                </a:pPr>
                <a:r>
                  <a:rPr lang="en-GB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𝑬𝑬</m:t>
                    </m:r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𝑬𝑷</m:t>
                    </m:r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;              </m:t>
                    </m:r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𝑬𝑬</m:t>
                    </m:r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200" b="1" i="1" smtClean="0">
                            <a:latin typeface="Cambria Math"/>
                            <a:ea typeface="Cambria Math" panose="02040503050406030204" pitchFamily="18" charset="0"/>
                          </a:rPr>
                          <m:t>𝒎𝒂𝒙</m:t>
                        </m:r>
                      </m:fName>
                      <m:e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pl-PL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200" b="1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𝑬𝑷𝑬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400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is defined by Basel Committee , as 1.4.</a:t>
                </a:r>
                <a:endParaRPr lang="en-GB" sz="1400" b="1" i="1" dirty="0">
                  <a:latin typeface="Frutiger 45 Light" panose="020B0603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GB" dirty="0">
                    <a:latin typeface="Frutiger 45 Light" panose="020B0603020202020204" pitchFamily="34" charset="0"/>
                  </a:rPr>
                  <a:t>For details see:</a:t>
                </a:r>
              </a:p>
              <a:p>
                <a:pPr lvl="3"/>
                <a:r>
                  <a:rPr lang="en-GB" dirty="0">
                    <a:latin typeface="Frutiger 45 Light" panose="020B0603020202020204" pitchFamily="34" charset="0"/>
                  </a:rPr>
                  <a:t>'</a:t>
                </a:r>
                <a:r>
                  <a:rPr lang="en-US" dirty="0">
                    <a:latin typeface="Frutiger 45 Light" panose="020B0603020202020204" pitchFamily="34" charset="0"/>
                  </a:rPr>
                  <a:t>An Explanatory Note on the Basel II IRB Risk Weight Functions'</a:t>
                </a:r>
              </a:p>
              <a:p>
                <a:pPr lvl="3"/>
                <a:r>
                  <a:rPr lang="en-US" b="1" dirty="0">
                    <a:latin typeface="Frutiger 45 Light" panose="020B0603020202020204" pitchFamily="34" charset="0"/>
                  </a:rPr>
                  <a:t>Lecture</a:t>
                </a:r>
                <a:r>
                  <a:rPr lang="en-US" dirty="0">
                    <a:latin typeface="Frutiger 45 Light" panose="020B0603020202020204" pitchFamily="34" charset="0"/>
                  </a:rPr>
                  <a:t>: Regulatory Capital Requirements (</a:t>
                </a:r>
                <a:r>
                  <a:rPr lang="pl-PL" b="1" dirty="0">
                    <a:latin typeface="Frutiger 45 Light" panose="020B0603020202020204" pitchFamily="34" charset="0"/>
                  </a:rPr>
                  <a:t>23</a:t>
                </a:r>
                <a:r>
                  <a:rPr lang="pl-PL" b="1" baseline="30000" dirty="0">
                    <a:latin typeface="Frutiger 45 Light" panose="020B0603020202020204" pitchFamily="34" charset="0"/>
                  </a:rPr>
                  <a:t>rd</a:t>
                </a:r>
                <a:r>
                  <a:rPr lang="en-US" b="1" dirty="0">
                    <a:latin typeface="Frutiger 45 Light" panose="020B0603020202020204" pitchFamily="34" charset="0"/>
                  </a:rPr>
                  <a:t> March at 1</a:t>
                </a:r>
                <a:r>
                  <a:rPr lang="pl-PL" b="1" dirty="0">
                    <a:latin typeface="Frutiger 45 Light" panose="020B0603020202020204" pitchFamily="34" charset="0"/>
                  </a:rPr>
                  <a:t>1</a:t>
                </a:r>
                <a:r>
                  <a:rPr lang="en-US" b="1" dirty="0">
                    <a:latin typeface="Frutiger 45 Light" panose="020B0603020202020204" pitchFamily="34" charset="0"/>
                  </a:rPr>
                  <a:t>:</a:t>
                </a:r>
                <a:r>
                  <a:rPr lang="pl-PL" b="1" dirty="0">
                    <a:latin typeface="Frutiger 45 Light" panose="020B0603020202020204" pitchFamily="34" charset="0"/>
                  </a:rPr>
                  <a:t>00</a:t>
                </a:r>
                <a:r>
                  <a:rPr lang="en-US" dirty="0">
                    <a:latin typeface="Frutiger 45 Light" panose="020B0603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xfrm>
                <a:off x="420624" y="1852246"/>
                <a:ext cx="9189720" cy="4759691"/>
              </a:xfrm>
              <a:blipFill>
                <a:blip r:embed="rId7"/>
                <a:stretch>
                  <a:fillRect l="-1525" b="-16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GB">
                <a:solidFill>
                  <a:srgbClr val="000000"/>
                </a:solidFill>
              </a:rPr>
              <a:t>Overview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How to calculate it?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3393" y="1120775"/>
            <a:ext cx="3876952" cy="6306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EEE</a:t>
            </a:r>
            <a:r>
              <a:rPr lang="en-GB" sz="1200" dirty="0"/>
              <a:t> – Effective Expected Exposure</a:t>
            </a:r>
          </a:p>
          <a:p>
            <a:r>
              <a:rPr lang="en-GB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EEPE</a:t>
            </a:r>
            <a:r>
              <a:rPr lang="en-GB" sz="1200" dirty="0"/>
              <a:t> – Effective Expected Positive Exposure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3007" y="1923393"/>
            <a:ext cx="2732690" cy="693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210097" y="4235669"/>
            <a:ext cx="504496" cy="315310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24497" y="3836277"/>
            <a:ext cx="966951" cy="19969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Discounting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  <a:endCxn id="9" idx="7"/>
          </p:cNvCxnSpPr>
          <p:nvPr/>
        </p:nvCxnSpPr>
        <p:spPr>
          <a:xfrm flipH="1">
            <a:off x="7640711" y="3936125"/>
            <a:ext cx="483786" cy="345720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799893" y="2816772"/>
            <a:ext cx="287721" cy="310053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3890" y="1923393"/>
            <a:ext cx="2575033" cy="47822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Asset Correlation – assume 0.2 in your calculation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2"/>
            <a:endCxn id="13" idx="0"/>
          </p:cNvCxnSpPr>
          <p:nvPr/>
        </p:nvCxnSpPr>
        <p:spPr>
          <a:xfrm flipH="1">
            <a:off x="1943754" y="2401614"/>
            <a:ext cx="247653" cy="415158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788980" y="5276196"/>
            <a:ext cx="504496" cy="315310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40221" y="5570298"/>
            <a:ext cx="3957144" cy="36786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6" name="Curved Connector 35"/>
          <p:cNvCxnSpPr>
            <a:endCxn id="34" idx="3"/>
          </p:cNvCxnSpPr>
          <p:nvPr/>
        </p:nvCxnSpPr>
        <p:spPr>
          <a:xfrm>
            <a:off x="4309241" y="5407388"/>
            <a:ext cx="888124" cy="346841"/>
          </a:xfrm>
          <a:prstGeom prst="curvedConnector3">
            <a:avLst>
              <a:gd name="adj1" fmla="val 125740"/>
            </a:avLst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97365" y="2086304"/>
            <a:ext cx="262759" cy="3153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19980" y="2099441"/>
            <a:ext cx="504496" cy="31531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6200000" flipH="1" flipV="1">
            <a:off x="2521170" y="193128"/>
            <a:ext cx="885495" cy="4729654"/>
          </a:xfrm>
          <a:prstGeom prst="curvedConnector4">
            <a:avLst>
              <a:gd name="adj1" fmla="val -48368"/>
              <a:gd name="adj2" fmla="val 105167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8" idx="0"/>
          </p:cNvCxnSpPr>
          <p:nvPr/>
        </p:nvCxnSpPr>
        <p:spPr>
          <a:xfrm rot="16200000" flipH="1" flipV="1">
            <a:off x="1589399" y="1109132"/>
            <a:ext cx="3192520" cy="5173138"/>
          </a:xfrm>
          <a:prstGeom prst="curvedConnector4">
            <a:avLst>
              <a:gd name="adj1" fmla="val -22304"/>
              <a:gd name="adj2" fmla="val 104856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99088" y="5260429"/>
            <a:ext cx="3846786" cy="3153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7408" y="2743200"/>
            <a:ext cx="8440468" cy="4624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9336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2057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TOC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 FONT"/>
  <p:tag name="ISLOCKED" val="TRUE"/>
  <p:tag name="TOP" val="421988647460938E-12"/>
  <p:tag name="LEFT" val="331199989318848E-13"/>
  <p:tag name="HEIGHT" val="102511413574219E-12"/>
  <p:tag name="WIDTH" val="678250000000000E-1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2338</Words>
  <Application>Microsoft Office PowerPoint</Application>
  <PresentationFormat>Custom</PresentationFormat>
  <Paragraphs>343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 Unicode MS</vt:lpstr>
      <vt:lpstr>Calibry (Body)</vt:lpstr>
      <vt:lpstr>Arial</vt:lpstr>
      <vt:lpstr>Calibri</vt:lpstr>
      <vt:lpstr>Cambria Math</vt:lpstr>
      <vt:lpstr>Frutiger 45 Light</vt:lpstr>
      <vt:lpstr>Frutiger 55 Roman</vt:lpstr>
      <vt:lpstr>Symbol</vt:lpstr>
      <vt:lpstr>UBSHeadline</vt:lpstr>
      <vt:lpstr>PresXpress_OnScreen_Theme</vt:lpstr>
      <vt:lpstr>                   – Intensive Week</vt:lpstr>
      <vt:lpstr>Table of contents</vt:lpstr>
      <vt:lpstr>Section 1</vt:lpstr>
      <vt:lpstr>Case</vt:lpstr>
      <vt:lpstr>Case</vt:lpstr>
      <vt:lpstr>Section 2</vt:lpstr>
      <vt:lpstr>Tools</vt:lpstr>
      <vt:lpstr>Overview</vt:lpstr>
      <vt:lpstr>Overview</vt:lpstr>
      <vt:lpstr>Credit Regulatory Capital (RWA)</vt:lpstr>
      <vt:lpstr>Section 3</vt:lpstr>
      <vt:lpstr>Risk Factor Simulation</vt:lpstr>
      <vt:lpstr>Calculating Risk Profiles</vt:lpstr>
      <vt:lpstr>Calculating Risk Profiles</vt:lpstr>
      <vt:lpstr>Netted vs Nonnetted</vt:lpstr>
      <vt:lpstr>Expectation</vt:lpstr>
      <vt:lpstr>Section 4</vt:lpstr>
      <vt:lpstr>LGD&amp;PD</vt:lpstr>
      <vt:lpstr>Expectation</vt:lpstr>
      <vt:lpstr>Section 5</vt:lpstr>
      <vt:lpstr>Financial Derivatives</vt:lpstr>
      <vt:lpstr>Section 6</vt:lpstr>
      <vt:lpstr>Market Data</vt:lpstr>
      <vt:lpstr>Counterparty default data  (PD)</vt:lpstr>
      <vt:lpstr>Section 7</vt:lpstr>
      <vt:lpstr>Timeline proposal</vt:lpstr>
      <vt:lpstr>Section 8</vt:lpstr>
      <vt:lpstr>Grading</vt:lpstr>
      <vt:lpstr>Reports</vt:lpstr>
      <vt:lpstr>Contact information</vt:lpstr>
      <vt:lpstr>Thank You</vt:lpstr>
      <vt:lpstr>Appendix: Bonus Portfolio</vt:lpstr>
    </vt:vector>
  </TitlesOfParts>
  <Company>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Larrabee, Eric</dc:creator>
  <cp:lastModifiedBy>Morawski, Piotr-A</cp:lastModifiedBy>
  <cp:revision>136</cp:revision>
  <cp:lastPrinted>2002-05-24T21:26:29Z</cp:lastPrinted>
  <dcterms:created xsi:type="dcterms:W3CDTF">2002-05-03T03:00:09Z</dcterms:created>
  <dcterms:modified xsi:type="dcterms:W3CDTF">2022-03-20T23:08:07Z</dcterms:modified>
  <cp:version>3.4.01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3.4.03</vt:lpwstr>
  </property>
  <property fmtid="{D5CDD505-2E9C-101B-9397-08002B2CF9AE}" pid="8" name="CurrentAddinVersion">
    <vt:lpwstr>3.3.02</vt:lpwstr>
  </property>
  <property fmtid="{D5CDD505-2E9C-101B-9397-08002B2CF9AE}" pid="9" name="CreateDate">
    <vt:lpwstr>01/03/2018 13:27:18</vt:lpwstr>
  </property>
  <property fmtid="{D5CDD505-2E9C-101B-9397-08002B2CF9AE}" pid="10" name="CreatedTemplateVersion">
    <vt:lpwstr>3.4.03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CoverPhotoIncluded">
    <vt:lpwstr>False</vt:lpwstr>
  </property>
  <property fmtid="{D5CDD505-2E9C-101B-9397-08002B2CF9AE}" pid="18" name="CoverPhotoIsCustom">
    <vt:lpwstr>False</vt:lpwstr>
  </property>
  <property fmtid="{D5CDD505-2E9C-101B-9397-08002B2CF9AE}" pid="19" name="InsideLogoIncluded">
    <vt:lpwstr>True</vt:lpwstr>
  </property>
  <property fmtid="{D5CDD505-2E9C-101B-9397-08002B2CF9AE}" pid="20" name="InsideLogoID">
    <vt:lpwstr>plain_co</vt:lpwstr>
  </property>
  <property fmtid="{D5CDD505-2E9C-101B-9397-08002B2CF9AE}" pid="21" name="IDStampItems">
    <vt:lpwstr>15</vt:lpwstr>
  </property>
  <property fmtid="{D5CDD505-2E9C-101B-9397-08002B2CF9AE}" pid="22" name="TOC.Ppt">
    <vt:lpwstr>True</vt:lpwstr>
  </property>
  <property fmtid="{D5CDD505-2E9C-101B-9397-08002B2CF9AE}" pid="23" name="TocSecLevel1">
    <vt:lpwstr>1</vt:lpwstr>
  </property>
  <property fmtid="{D5CDD505-2E9C-101B-9397-08002B2CF9AE}" pid="24" name="TocSecLevel2">
    <vt:lpwstr>2</vt:lpwstr>
  </property>
  <property fmtid="{D5CDD505-2E9C-101B-9397-08002B2CF9AE}" pid="25" name="TocSecLevel3">
    <vt:lpwstr>3</vt:lpwstr>
  </property>
  <property fmtid="{D5CDD505-2E9C-101B-9397-08002B2CF9AE}" pid="26" name="TocApdxLevel1">
    <vt:lpwstr>4</vt:lpwstr>
  </property>
  <property fmtid="{D5CDD505-2E9C-101B-9397-08002B2CF9AE}" pid="27" name="TocApdxLevel2">
    <vt:lpwstr>5</vt:lpwstr>
  </property>
  <property fmtid="{D5CDD505-2E9C-101B-9397-08002B2CF9AE}" pid="28" name="TocApdxLevel3">
    <vt:lpwstr>6</vt:lpwstr>
  </property>
  <property fmtid="{D5CDD505-2E9C-101B-9397-08002B2CF9AE}" pid="29" name="SPageNumbering1.Ppt">
    <vt:lpwstr>True</vt:lpwstr>
  </property>
  <property fmtid="{D5CDD505-2E9C-101B-9397-08002B2CF9AE}" pid="30" name="SPageNumbering2.Ppt">
    <vt:lpwstr>False</vt:lpwstr>
  </property>
  <property fmtid="{D5CDD505-2E9C-101B-9397-08002B2CF9AE}" pid="31" name="SPageNumbering3.Ppt">
    <vt:lpwstr>False</vt:lpwstr>
  </property>
  <property fmtid="{D5CDD505-2E9C-101B-9397-08002B2CF9AE}" pid="32" name="APageNumbering1.Ppt">
    <vt:lpwstr>True</vt:lpwstr>
  </property>
  <property fmtid="{D5CDD505-2E9C-101B-9397-08002B2CF9AE}" pid="33" name="APageNumbering2.Ppt">
    <vt:lpwstr>False</vt:lpwstr>
  </property>
  <property fmtid="{D5CDD505-2E9C-101B-9397-08002B2CF9AE}" pid="34" name="APageNumbering3.Ppt">
    <vt:lpwstr>False</vt:lpwstr>
  </property>
  <property fmtid="{D5CDD505-2E9C-101B-9397-08002B2CF9AE}" pid="35" name="Language">
    <vt:lpwstr>2057</vt:lpwstr>
  </property>
  <property fmtid="{D5CDD505-2E9C-101B-9397-08002B2CF9AE}" pid="36" name="CCSTemplate">
    <vt:lpwstr>False</vt:lpwstr>
  </property>
  <property fmtid="{D5CDD505-2E9C-101B-9397-08002B2CF9AE}" pid="37" name="ContactPage.Ppt">
    <vt:lpwstr>True</vt:lpwstr>
  </property>
  <property fmtid="{D5CDD505-2E9C-101B-9397-08002B2CF9AE}" pid="38" name="CompanyName">
    <vt:lpwstr/>
  </property>
  <property fmtid="{D5CDD505-2E9C-101B-9397-08002B2CF9AE}" pid="39" name="CompanyNameExtension">
    <vt:lpwstr/>
  </property>
  <property fmtid="{D5CDD505-2E9C-101B-9397-08002B2CF9AE}" pid="40" name="CompanyDescriptor">
    <vt:lpwstr/>
  </property>
  <property fmtid="{D5CDD505-2E9C-101B-9397-08002B2CF9AE}" pid="41" name="CompanyType">
    <vt:lpwstr>0</vt:lpwstr>
  </property>
  <property fmtid="{D5CDD505-2E9C-101B-9397-08002B2CF9AE}" pid="42" name="BusinessUnit">
    <vt:lpwstr>UBSCC</vt:lpwstr>
  </property>
  <property fmtid="{D5CDD505-2E9C-101B-9397-08002B2CF9AE}" pid="43" name="Address.Office">
    <vt:lpwstr/>
  </property>
  <property fmtid="{D5CDD505-2E9C-101B-9397-08002B2CF9AE}" pid="44" name="Fax1.Office">
    <vt:lpwstr/>
  </property>
  <property fmtid="{D5CDD505-2E9C-101B-9397-08002B2CF9AE}" pid="45" name="Phone1.Office">
    <vt:lpwstr/>
  </property>
  <property fmtid="{D5CDD505-2E9C-101B-9397-08002B2CF9AE}" pid="46" name="CompanyID">
    <vt:lpwstr/>
  </property>
  <property fmtid="{D5CDD505-2E9C-101B-9397-08002B2CF9AE}" pid="47" name="CompanyLCID">
    <vt:lpwstr>0</vt:lpwstr>
  </property>
  <property fmtid="{D5CDD505-2E9C-101B-9397-08002B2CF9AE}" pid="48" name="AuthorInfoIncluded">
    <vt:lpwstr>False</vt:lpwstr>
  </property>
  <property fmtid="{D5CDD505-2E9C-101B-9397-08002B2CF9AE}" pid="49" name="AuthorInfoName">
    <vt:lpwstr/>
  </property>
  <property fmtid="{D5CDD505-2E9C-101B-9397-08002B2CF9AE}" pid="50" name="AuthorInfoDetails1">
    <vt:lpwstr/>
  </property>
  <property fmtid="{D5CDD505-2E9C-101B-9397-08002B2CF9AE}" pid="51" name="AuthorInfoDetails2">
    <vt:lpwstr/>
  </property>
  <property fmtid="{D5CDD505-2E9C-101B-9397-08002B2CF9AE}" pid="52" name="AuthorInfoEmail">
    <vt:lpwstr/>
  </property>
  <property fmtid="{D5CDD505-2E9C-101B-9397-08002B2CF9AE}" pid="53" name="AuthorInfoPhone">
    <vt:lpwstr/>
  </property>
  <property fmtid="{D5CDD505-2E9C-101B-9397-08002B2CF9AE}" pid="54" name="Endorsement">
    <vt:lpwstr/>
  </property>
  <property fmtid="{D5CDD505-2E9C-101B-9397-08002B2CF9AE}" pid="55" name="OnScreenShowPageNums">
    <vt:lpwstr>False</vt:lpwstr>
  </property>
  <property fmtid="{D5CDD505-2E9C-101B-9397-08002B2CF9AE}" pid="56" name="OnScreenTOCHyperlink">
    <vt:lpwstr>True</vt:lpwstr>
  </property>
  <property fmtid="{D5CDD505-2E9C-101B-9397-08002B2CF9AE}" pid="57" name="SectionDivider.Ppt">
    <vt:lpwstr>True</vt:lpwstr>
  </property>
  <property fmtid="{D5CDD505-2E9C-101B-9397-08002B2CF9AE}" pid="58" name="IDStampDateFormatID">
    <vt:lpwstr>F1</vt:lpwstr>
  </property>
  <property fmtid="{D5CDD505-2E9C-101B-9397-08002B2CF9AE}" pid="59" name="IDStampDateFormat-T">
    <vt:lpwstr>MMMM d, yyyy h:mm AM/PM</vt:lpwstr>
  </property>
  <property fmtid="{D5CDD505-2E9C-101B-9397-08002B2CF9AE}" pid="60" name="CalendarDateFormatID">
    <vt:lpwstr>F1</vt:lpwstr>
  </property>
  <property fmtid="{D5CDD505-2E9C-101B-9397-08002B2CF9AE}" pid="61" name="CalendarDateFormat-T">
    <vt:lpwstr>MMMM yyyy</vt:lpwstr>
  </property>
  <property fmtid="{D5CDD505-2E9C-101B-9397-08002B2CF9AE}" pid="62" name="CalendarStartDay">
    <vt:lpwstr>1</vt:lpwstr>
  </property>
  <property fmtid="{D5CDD505-2E9C-101B-9397-08002B2CF9AE}" pid="63" name="CoverPageDateFormatFilter">
    <vt:lpwstr>1</vt:lpwstr>
  </property>
  <property fmtid="{D5CDD505-2E9C-101B-9397-08002B2CF9AE}" pid="64" name="CoverPageDateFormatID">
    <vt:lpwstr>F1</vt:lpwstr>
  </property>
  <property fmtid="{D5CDD505-2E9C-101B-9397-08002B2CF9AE}" pid="65" name="CoverPageDateFormat-T">
    <vt:lpwstr>MMMM d, yyyy</vt:lpwstr>
  </property>
  <property fmtid="{D5CDD505-2E9C-101B-9397-08002B2CF9AE}" pid="66" name="DisclaimerPage.Ppt">
    <vt:lpwstr>False</vt:lpwstr>
  </property>
  <property fmtid="{D5CDD505-2E9C-101B-9397-08002B2CF9AE}" pid="67" name="DisclaimerID.Ppt">
    <vt:lpwstr>D1</vt:lpwstr>
  </property>
  <property fmtid="{D5CDD505-2E9C-101B-9397-08002B2CF9AE}" pid="68" name="UseInternalUBSFont.Office">
    <vt:lpwstr>True</vt:lpwstr>
  </property>
  <property fmtid="{D5CDD505-2E9C-101B-9397-08002B2CF9AE}" pid="69" name="EmbedFonts">
    <vt:lpwstr>False</vt:lpwstr>
  </property>
  <property fmtid="{D5CDD505-2E9C-101B-9397-08002B2CF9AE}" pid="70" name="TableSpacerBorder">
    <vt:lpwstr>False</vt:lpwstr>
  </property>
  <property fmtid="{D5CDD505-2E9C-101B-9397-08002B2CF9AE}" pid="71" name="Address-T">
    <vt:lpwstr>&lt;&lt;Address&gt;&gt;</vt:lpwstr>
  </property>
  <property fmtid="{D5CDD505-2E9C-101B-9397-08002B2CF9AE}" pid="72" name="AmountDealType-T">
    <vt:lpwstr>&lt;&lt;Amt./deal-Type&gt;&gt;</vt:lpwstr>
  </property>
  <property fmtid="{D5CDD505-2E9C-101B-9397-08002B2CF9AE}" pid="73" name="ContactDetails-T">
    <vt:lpwstr>&lt;&lt;Contact details&gt;&gt;</vt:lpwstr>
  </property>
  <property fmtid="{D5CDD505-2E9C-101B-9397-08002B2CF9AE}" pid="74" name="ContactName-T">
    <vt:lpwstr>&lt;&lt;Contact name&gt;&gt;</vt:lpwstr>
  </property>
  <property fmtid="{D5CDD505-2E9C-101B-9397-08002B2CF9AE}" pid="75" name="Date-T">
    <vt:lpwstr>&lt;&lt;Date&gt;&gt;</vt:lpwstr>
  </property>
  <property fmtid="{D5CDD505-2E9C-101B-9397-08002B2CF9AE}" pid="76" name="EMailAddress-T">
    <vt:lpwstr>&lt;&lt;Email address&gt;&gt;</vt:lpwstr>
  </property>
  <property fmtid="{D5CDD505-2E9C-101B-9397-08002B2CF9AE}" pid="77" name="LegalEntity-T">
    <vt:lpwstr>&lt;&lt;Legal entity&gt;&gt;</vt:lpwstr>
  </property>
  <property fmtid="{D5CDD505-2E9C-101B-9397-08002B2CF9AE}" pid="78" name="Logo-T">
    <vt:lpwstr>&lt;&lt;Logo&gt;&gt;</vt:lpwstr>
  </property>
  <property fmtid="{D5CDD505-2E9C-101B-9397-08002B2CF9AE}" pid="79" name="Summary-T">
    <vt:lpwstr>&lt;&lt;Summary&gt;&gt;</vt:lpwstr>
  </property>
  <property fmtid="{D5CDD505-2E9C-101B-9397-08002B2CF9AE}" pid="80" name="TableHeading-T">
    <vt:lpwstr>&lt;&lt;Table heading&gt;&gt;</vt:lpwstr>
  </property>
  <property fmtid="{D5CDD505-2E9C-101B-9397-08002B2CF9AE}" pid="81" name="TableSubheading-T">
    <vt:lpwstr>&lt;&lt;Table subheading&gt;&gt;</vt:lpwstr>
  </property>
  <property fmtid="{D5CDD505-2E9C-101B-9397-08002B2CF9AE}" pid="82" name="Subheading-T">
    <vt:lpwstr>&lt;&lt;Table subheading&gt;&gt;</vt:lpwstr>
  </property>
  <property fmtid="{D5CDD505-2E9C-101B-9397-08002B2CF9AE}" pid="83" name="TelephoneNumber-T">
    <vt:lpwstr>&lt;&lt;Telephone number&gt;&gt;</vt:lpwstr>
  </property>
  <property fmtid="{D5CDD505-2E9C-101B-9397-08002B2CF9AE}" pid="84" name="Text-T">
    <vt:lpwstr>&lt;&lt;Text&gt;&gt;</vt:lpwstr>
  </property>
  <property fmtid="{D5CDD505-2E9C-101B-9397-08002B2CF9AE}" pid="85" name="WebAddress-T">
    <vt:lpwstr>&lt;&lt;Web address</vt:lpwstr>
  </property>
  <property fmtid="{D5CDD505-2E9C-101B-9397-08002B2CF9AE}" pid="86" name="Year-T">
    <vt:lpwstr>&lt;&lt;Year&gt;&gt;</vt:lpwstr>
  </property>
  <property fmtid="{D5CDD505-2E9C-101B-9397-08002B2CF9AE}" pid="87" name="Appendix-T">
    <vt:lpwstr>Appendix</vt:lpwstr>
  </property>
  <property fmtid="{D5CDD505-2E9C-101B-9397-08002B2CF9AE}" pid="88" name="Appendices-T">
    <vt:lpwstr>Appendices</vt:lpwstr>
  </property>
  <property fmtid="{D5CDD505-2E9C-101B-9397-08002B2CF9AE}" pid="89" name="AwardTitle-T">
    <vt:lpwstr>&lt;&lt;Award title&gt;&gt;</vt:lpwstr>
  </property>
  <property fmtid="{D5CDD505-2E9C-101B-9397-08002B2CF9AE}" pid="90" name="AwardSubTitle-T">
    <vt:lpwstr>&lt;&lt;Award subtitle&gt;&gt;</vt:lpwstr>
  </property>
  <property fmtid="{D5CDD505-2E9C-101B-9397-08002B2CF9AE}" pid="91" name="BiographicalDetails-T">
    <vt:lpwstr>&lt;&lt;Biographical details&gt;&gt;</vt:lpwstr>
  </property>
  <property fmtid="{D5CDD505-2E9C-101B-9397-08002B2CF9AE}" pid="92" name="Conclusion-T">
    <vt:lpwstr>&lt;&lt;Conclusion&gt;&gt;</vt:lpwstr>
  </property>
  <property fmtid="{D5CDD505-2E9C-101B-9397-08002B2CF9AE}" pid="93" name="ContactInformation-T">
    <vt:lpwstr>Contact information</vt:lpwstr>
  </property>
  <property fmtid="{D5CDD505-2E9C-101B-9397-08002B2CF9AE}" pid="94" name="Continued-T">
    <vt:lpwstr>Continued</vt:lpwstr>
  </property>
  <property fmtid="{D5CDD505-2E9C-101B-9397-08002B2CF9AE}" pid="95" name="DividerTitle-T">
    <vt:lpwstr>&lt;&lt;Divider title&gt;&gt;</vt:lpwstr>
  </property>
  <property fmtid="{D5CDD505-2E9C-101B-9397-08002B2CF9AE}" pid="96" name="Draft-T">
    <vt:lpwstr>Draft</vt:lpwstr>
  </property>
  <property fmtid="{D5CDD505-2E9C-101B-9397-08002B2CF9AE}" pid="97" name="LayoutHeading-T">
    <vt:lpwstr>&lt;&lt;Layout heading&gt;&gt;</vt:lpwstr>
  </property>
  <property fmtid="{D5CDD505-2E9C-101B-9397-08002B2CF9AE}" pid="98" name="MessageText-T">
    <vt:lpwstr>&lt;&lt;Message&gt;&gt;</vt:lpwstr>
  </property>
  <property fmtid="{D5CDD505-2E9C-101B-9397-08002B2CF9AE}" pid="99" name="Name-T">
    <vt:lpwstr>&lt;&lt;Name&gt;&gt;</vt:lpwstr>
  </property>
  <property fmtid="{D5CDD505-2E9C-101B-9397-08002B2CF9AE}" pid="100" name="Notes-T">
    <vt:lpwstr>Notes</vt:lpwstr>
  </property>
  <property fmtid="{D5CDD505-2E9C-101B-9397-08002B2CF9AE}" pid="101" name="PageHeading-T">
    <vt:lpwstr>&lt;&lt;Page heading&gt;&gt;</vt:lpwstr>
  </property>
  <property fmtid="{D5CDD505-2E9C-101B-9397-08002B2CF9AE}" pid="102" name="PresentationTitle-T">
    <vt:lpwstr>&lt;&lt;Presentation title&gt;&gt;</vt:lpwstr>
  </property>
  <property fmtid="{D5CDD505-2E9C-101B-9397-08002B2CF9AE}" pid="103" name="PresentationSubTitle-T">
    <vt:lpwstr>&lt;&lt;Presentation subtitle&gt;&gt;</vt:lpwstr>
  </property>
  <property fmtid="{D5CDD505-2E9C-101B-9397-08002B2CF9AE}" pid="104" name="PresentationPresenter-T">
    <vt:lpwstr>&lt;&lt;Presentation presenter&gt;&gt;</vt:lpwstr>
  </property>
  <property fmtid="{D5CDD505-2E9C-101B-9397-08002B2CF9AE}" pid="105" name="PresPresenterFunction-T">
    <vt:lpwstr>&lt;&lt;Presenter function&gt;&gt;</vt:lpwstr>
  </property>
  <property fmtid="{D5CDD505-2E9C-101B-9397-08002B2CF9AE}" pid="106" name="Quote-T">
    <vt:lpwstr>&lt;&lt;Quote&gt;&gt;</vt:lpwstr>
  </property>
  <property fmtid="{D5CDD505-2E9C-101B-9397-08002B2CF9AE}" pid="107" name="QuoteSource-T">
    <vt:lpwstr>&lt;&lt;Quote source&gt;&gt;</vt:lpwstr>
  </property>
  <property fmtid="{D5CDD505-2E9C-101B-9397-08002B2CF9AE}" pid="108" name="Section-T">
    <vt:lpwstr>Section</vt:lpwstr>
  </property>
  <property fmtid="{D5CDD505-2E9C-101B-9397-08002B2CF9AE}" pid="109" name="Sections-T">
    <vt:lpwstr>Sections</vt:lpwstr>
  </property>
  <property fmtid="{D5CDD505-2E9C-101B-9397-08002B2CF9AE}" pid="110" name="Source-T">
    <vt:lpwstr>Source</vt:lpwstr>
  </property>
  <property fmtid="{D5CDD505-2E9C-101B-9397-08002B2CF9AE}" pid="111" name="Subappendix-T">
    <vt:lpwstr>Subappendix</vt:lpwstr>
  </property>
  <property fmtid="{D5CDD505-2E9C-101B-9397-08002B2CF9AE}" pid="112" name="Subsection-T">
    <vt:lpwstr>Subsection</vt:lpwstr>
  </property>
  <property fmtid="{D5CDD505-2E9C-101B-9397-08002B2CF9AE}" pid="113" name="Subsubappendix-T">
    <vt:lpwstr>Subsubappendix</vt:lpwstr>
  </property>
  <property fmtid="{D5CDD505-2E9C-101B-9397-08002B2CF9AE}" pid="114" name="Subsubsection-T">
    <vt:lpwstr>Subsubsection</vt:lpwstr>
  </property>
  <property fmtid="{D5CDD505-2E9C-101B-9397-08002B2CF9AE}" pid="115" name="TableOfContents-T">
    <vt:lpwstr>Table of contents</vt:lpwstr>
  </property>
  <property fmtid="{D5CDD505-2E9C-101B-9397-08002B2CF9AE}" pid="116" name="Title-T">
    <vt:lpwstr>&lt;&lt;Title&gt;&gt;</vt:lpwstr>
  </property>
  <property fmtid="{D5CDD505-2E9C-101B-9397-08002B2CF9AE}" pid="117" name="Security-T">
    <vt:lpwstr>Public</vt:lpwstr>
  </property>
  <property fmtid="{D5CDD505-2E9C-101B-9397-08002B2CF9AE}" pid="118" name="Month1">
    <vt:lpwstr>January</vt:lpwstr>
  </property>
  <property fmtid="{D5CDD505-2E9C-101B-9397-08002B2CF9AE}" pid="119" name="Month2">
    <vt:lpwstr>February</vt:lpwstr>
  </property>
  <property fmtid="{D5CDD505-2E9C-101B-9397-08002B2CF9AE}" pid="120" name="Month3">
    <vt:lpwstr>March</vt:lpwstr>
  </property>
  <property fmtid="{D5CDD505-2E9C-101B-9397-08002B2CF9AE}" pid="121" name="Month4">
    <vt:lpwstr>April</vt:lpwstr>
  </property>
  <property fmtid="{D5CDD505-2E9C-101B-9397-08002B2CF9AE}" pid="122" name="Month5">
    <vt:lpwstr>May</vt:lpwstr>
  </property>
  <property fmtid="{D5CDD505-2E9C-101B-9397-08002B2CF9AE}" pid="123" name="Month6">
    <vt:lpwstr>June</vt:lpwstr>
  </property>
  <property fmtid="{D5CDD505-2E9C-101B-9397-08002B2CF9AE}" pid="124" name="Month7">
    <vt:lpwstr>July</vt:lpwstr>
  </property>
  <property fmtid="{D5CDD505-2E9C-101B-9397-08002B2CF9AE}" pid="125" name="Month8">
    <vt:lpwstr>August</vt:lpwstr>
  </property>
  <property fmtid="{D5CDD505-2E9C-101B-9397-08002B2CF9AE}" pid="126" name="Month9">
    <vt:lpwstr>September</vt:lpwstr>
  </property>
  <property fmtid="{D5CDD505-2E9C-101B-9397-08002B2CF9AE}" pid="127" name="Month10">
    <vt:lpwstr>October</vt:lpwstr>
  </property>
  <property fmtid="{D5CDD505-2E9C-101B-9397-08002B2CF9AE}" pid="128" name="Month11">
    <vt:lpwstr>November</vt:lpwstr>
  </property>
  <property fmtid="{D5CDD505-2E9C-101B-9397-08002B2CF9AE}" pid="129" name="Month12">
    <vt:lpwstr>December</vt:lpwstr>
  </property>
  <property fmtid="{D5CDD505-2E9C-101B-9397-08002B2CF9AE}" pid="130" name="D1">
    <vt:lpwstr>S</vt:lpwstr>
  </property>
  <property fmtid="{D5CDD505-2E9C-101B-9397-08002B2CF9AE}" pid="131" name="D2">
    <vt:lpwstr>M</vt:lpwstr>
  </property>
  <property fmtid="{D5CDD505-2E9C-101B-9397-08002B2CF9AE}" pid="132" name="D3">
    <vt:lpwstr>T</vt:lpwstr>
  </property>
  <property fmtid="{D5CDD505-2E9C-101B-9397-08002B2CF9AE}" pid="133" name="D4">
    <vt:lpwstr>W</vt:lpwstr>
  </property>
  <property fmtid="{D5CDD505-2E9C-101B-9397-08002B2CF9AE}" pid="134" name="D5">
    <vt:lpwstr>T</vt:lpwstr>
  </property>
  <property fmtid="{D5CDD505-2E9C-101B-9397-08002B2CF9AE}" pid="135" name="D6">
    <vt:lpwstr>F</vt:lpwstr>
  </property>
  <property fmtid="{D5CDD505-2E9C-101B-9397-08002B2CF9AE}" pid="136" name="D7">
    <vt:lpwstr>S</vt:lpwstr>
  </property>
  <property fmtid="{D5CDD505-2E9C-101B-9397-08002B2CF9AE}" pid="137" name="Chart_Num_Categories_On_XAxis">
    <vt:lpwstr>6</vt:lpwstr>
  </property>
  <property fmtid="{D5CDD505-2E9C-101B-9397-08002B2CF9AE}" pid="138" name="Chart_Annotation_Add_Date">
    <vt:lpwstr>True</vt:lpwstr>
  </property>
  <property fmtid="{D5CDD505-2E9C-101B-9397-08002B2CF9AE}" pid="139" name="Chart_Annotation_Date_Bold">
    <vt:lpwstr>True</vt:lpwstr>
  </property>
  <property fmtid="{D5CDD505-2E9C-101B-9397-08002B2CF9AE}" pid="140" name="Chart_Annotation_Date_Format">
    <vt:lpwstr>F1</vt:lpwstr>
  </property>
  <property fmtid="{D5CDD505-2E9C-101B-9397-08002B2CF9AE}" pid="141" name="Chart_Pie_Chart_Labels">
    <vt:lpwstr>True</vt:lpwstr>
  </property>
  <property fmtid="{D5CDD505-2E9C-101B-9397-08002B2CF9AE}" pid="142" name="Chart_Pie_Chart_Legend">
    <vt:lpwstr>False</vt:lpwstr>
  </property>
  <property fmtid="{D5CDD505-2E9C-101B-9397-08002B2CF9AE}" pid="143" name="Chart_Average_Translated-T">
    <vt:lpwstr>Average</vt:lpwstr>
  </property>
  <property fmtid="{D5CDD505-2E9C-101B-9397-08002B2CF9AE}" pid="144" name="Chart_Share_PX-T">
    <vt:lpwstr>Stock price</vt:lpwstr>
  </property>
  <property fmtid="{D5CDD505-2E9C-101B-9397-08002B2CF9AE}" pid="145" name="Chart_Stock_Volume_XAxis-T">
    <vt:lpwstr>Closing date</vt:lpwstr>
  </property>
  <property fmtid="{D5CDD505-2E9C-101B-9397-08002B2CF9AE}" pid="146" name="Chart_Volume_Label-T">
    <vt:lpwstr>Volume (000s)</vt:lpwstr>
  </property>
  <property fmtid="{D5CDD505-2E9C-101B-9397-08002B2CF9AE}" pid="147" name="Chart_Thick_Lines">
    <vt:lpwstr>False</vt:lpwstr>
  </property>
  <property fmtid="{D5CDD505-2E9C-101B-9397-08002B2CF9AE}" pid="148" name="Chart_Show_Gridlines">
    <vt:lpwstr>True</vt:lpwstr>
  </property>
  <property fmtid="{D5CDD505-2E9C-101B-9397-08002B2CF9AE}" pid="149" name="Chart_Show_YAxis">
    <vt:lpwstr>False</vt:lpwstr>
  </property>
  <property fmtid="{D5CDD505-2E9C-101B-9397-08002B2CF9AE}" pid="150" name="Chart_Use_Stack_White_Border">
    <vt:lpwstr>True</vt:lpwstr>
  </property>
  <property fmtid="{D5CDD505-2E9C-101B-9397-08002B2CF9AE}" pid="151" name="Chart_Use_Dash_Style">
    <vt:lpwstr>False</vt:lpwstr>
  </property>
  <property fmtid="{D5CDD505-2E9C-101B-9397-08002B2CF9AE}" pid="152" name="DateFormat.Ppt">
    <vt:lpwstr>F1</vt:lpwstr>
  </property>
  <property fmtid="{D5CDD505-2E9C-101B-9397-08002B2CF9AE}" pid="153" name="SecurityLevel">
    <vt:lpwstr>1</vt:lpwstr>
  </property>
  <property fmtid="{D5CDD505-2E9C-101B-9397-08002B2CF9AE}" pid="154" name="IncludeID.Ppt">
    <vt:bool>false</vt:bool>
  </property>
  <property fmtid="{D5CDD505-2E9C-101B-9397-08002B2CF9AE}" pid="155" name="DraftStamp.Ppt">
    <vt:bool>false</vt:bool>
  </property>
  <property fmtid="{D5CDD505-2E9C-101B-9397-08002B2CF9AE}" pid="156" name="PresPrint4x3OnScreen">
    <vt:bool>true</vt:bool>
  </property>
</Properties>
</file>