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notesSlides/notesSlide1.xml" ContentType="application/vnd.openxmlformats-officedocument.presentationml.notesSlide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notesSlides/notesSlide2.xml" ContentType="application/vnd.openxmlformats-officedocument.presentationml.notesSlide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4183" r:id="rId2"/>
  </p:sldMasterIdLst>
  <p:notesMasterIdLst>
    <p:notesMasterId r:id="rId40"/>
  </p:notesMasterIdLst>
  <p:handoutMasterIdLst>
    <p:handoutMasterId r:id="rId41"/>
  </p:handoutMasterIdLst>
  <p:sldIdLst>
    <p:sldId id="265" r:id="rId3"/>
    <p:sldId id="299" r:id="rId4"/>
    <p:sldId id="258" r:id="rId5"/>
    <p:sldId id="300" r:id="rId6"/>
    <p:sldId id="269" r:id="rId7"/>
    <p:sldId id="301" r:id="rId8"/>
    <p:sldId id="302" r:id="rId9"/>
    <p:sldId id="303" r:id="rId10"/>
    <p:sldId id="304" r:id="rId11"/>
    <p:sldId id="270" r:id="rId12"/>
    <p:sldId id="305" r:id="rId13"/>
    <p:sldId id="306" r:id="rId14"/>
    <p:sldId id="307" r:id="rId15"/>
    <p:sldId id="309" r:id="rId16"/>
    <p:sldId id="308" r:id="rId17"/>
    <p:sldId id="310" r:id="rId18"/>
    <p:sldId id="271" r:id="rId19"/>
    <p:sldId id="312" r:id="rId20"/>
    <p:sldId id="313" r:id="rId21"/>
    <p:sldId id="314" r:id="rId22"/>
    <p:sldId id="315" r:id="rId23"/>
    <p:sldId id="316" r:id="rId24"/>
    <p:sldId id="317" r:id="rId25"/>
    <p:sldId id="273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27" r:id="rId34"/>
    <p:sldId id="328" r:id="rId35"/>
    <p:sldId id="272" r:id="rId36"/>
    <p:sldId id="329" r:id="rId37"/>
    <p:sldId id="330" r:id="rId38"/>
    <p:sldId id="268" r:id="rId39"/>
  </p:sldIdLst>
  <p:sldSz cx="10058400" cy="7543800"/>
  <p:notesSz cx="6996113" cy="9282113"/>
  <p:custDataLst>
    <p:tags r:id="rId42"/>
  </p:custDataLst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lang="en-GB" kern="1200">
        <a:solidFill>
          <a:schemeClr val="tx1"/>
        </a:solidFill>
        <a:latin typeface="Frutiger 55 Roman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utiger 55 Roman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030C549-4C55-4C9A-8619-56AC5A5EDCB9}">
          <p14:sldIdLst>
            <p14:sldId id="265"/>
            <p14:sldId id="299"/>
          </p14:sldIdLst>
        </p14:section>
        <p14:section name="Introduction" id="{B84B32C3-02CE-4382-A6AF-5E9B2CF4795D}">
          <p14:sldIdLst>
            <p14:sldId id="258"/>
            <p14:sldId id="300"/>
          </p14:sldIdLst>
        </p14:section>
        <p14:section name="Credit Risk Overview" id="{DB35012D-E7F9-4A78-8CD6-D977B33866C8}">
          <p14:sldIdLst>
            <p14:sldId id="269"/>
            <p14:sldId id="301"/>
            <p14:sldId id="302"/>
            <p14:sldId id="303"/>
            <p14:sldId id="304"/>
          </p14:sldIdLst>
        </p14:section>
        <p14:section name="Regulatory Capital and RWA" id="{9F959275-CD0B-40FD-9A49-350A2B703E4D}">
          <p14:sldIdLst>
            <p14:sldId id="270"/>
            <p14:sldId id="305"/>
            <p14:sldId id="306"/>
            <p14:sldId id="307"/>
            <p14:sldId id="309"/>
            <p14:sldId id="308"/>
            <p14:sldId id="310"/>
          </p14:sldIdLst>
        </p14:section>
        <p14:section name="More on Credit Risk" id="{C5ADCE93-1530-4447-B6ED-B1268FB684C7}">
          <p14:sldIdLst>
            <p14:sldId id="271"/>
            <p14:sldId id="312"/>
            <p14:sldId id="313"/>
            <p14:sldId id="314"/>
            <p14:sldId id="315"/>
            <p14:sldId id="316"/>
            <p14:sldId id="317"/>
          </p14:sldIdLst>
        </p14:section>
        <p14:section name="Estimation of PD" id="{2AB24F4D-F551-422A-8B7E-26EAC8FDBB11}">
          <p14:sldIdLst>
            <p14:sldId id="273"/>
            <p14:sldId id="318"/>
            <p14:sldId id="319"/>
            <p14:sldId id="320"/>
            <p14:sldId id="321"/>
            <p14:sldId id="322"/>
            <p14:sldId id="323"/>
            <p14:sldId id="324"/>
            <p14:sldId id="327"/>
            <p14:sldId id="328"/>
          </p14:sldIdLst>
        </p14:section>
        <p14:section name="Summary" id="{58711A75-4373-42AA-9391-54E7B14B3814}">
          <p14:sldIdLst>
            <p14:sldId id="272"/>
            <p14:sldId id="329"/>
            <p14:sldId id="330"/>
          </p14:sldIdLst>
        </p14:section>
        <p14:section name="The end" id="{0C18BB5A-D0E1-48EA-A9BF-533F32D6E2B4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579">
          <p15:clr>
            <a:srgbClr val="A4A3A4"/>
          </p15:clr>
        </p15:guide>
        <p15:guide id="2" orient="horz" pos="687">
          <p15:clr>
            <a:srgbClr val="A4A3A4"/>
          </p15:clr>
        </p15:guide>
        <p15:guide id="3" orient="horz" pos="539">
          <p15:clr>
            <a:srgbClr val="A4A3A4"/>
          </p15:clr>
        </p15:guide>
        <p15:guide id="4" orient="horz" pos="343">
          <p15:clr>
            <a:srgbClr val="A4A3A4"/>
          </p15:clr>
        </p15:guide>
        <p15:guide id="5" orient="horz" pos="4164">
          <p15:clr>
            <a:srgbClr val="A4A3A4"/>
          </p15:clr>
        </p15:guide>
        <p15:guide id="6" orient="horz" pos="2559">
          <p15:clr>
            <a:srgbClr val="A4A3A4"/>
          </p15:clr>
        </p15:guide>
        <p15:guide id="7" orient="horz" pos="1176">
          <p15:clr>
            <a:srgbClr val="A4A3A4"/>
          </p15:clr>
        </p15:guide>
        <p15:guide id="8" orient="horz" pos="944">
          <p15:clr>
            <a:srgbClr val="A4A3A4"/>
          </p15:clr>
        </p15:guide>
        <p15:guide id="9" orient="horz" pos="2785">
          <p15:clr>
            <a:srgbClr val="A4A3A4"/>
          </p15:clr>
        </p15:guide>
        <p15:guide id="10" pos="3168">
          <p15:clr>
            <a:srgbClr val="A4A3A4"/>
          </p15:clr>
        </p15:guide>
        <p15:guide id="11" pos="266">
          <p15:clr>
            <a:srgbClr val="A4A3A4"/>
          </p15:clr>
        </p15:guide>
        <p15:guide id="12" pos="605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  <p:ext uri="{50385BFA-195E-4E9F-9E8A-86900EEC6D5D}">
      <p14:sectionPr xmlns="" xmlns:p14="http://schemas.microsoft.com/office/powerpoint/2007/7/12/main">
        <p14:section name="Default Section" slideIdLst="263 258" id="{F3A50AD0-1C96-4FFB-A588-4C2E07833EC5}"/>
        <p14:section name="Untitled Section" slideIdLst="259 260" id="{731A7D92-B090-44AE-BDF3-5EDBB7844CCD}"/>
        <p14:section name="Untitled Section" slideIdLst="261 262" id="{8A1131A8-562D-483F-B678-EACC5503E90B}"/>
      </p14:sectionPr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 scaleToFitPaper="1"/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7D80"/>
    <a:srgbClr val="919191"/>
    <a:srgbClr val="929395"/>
    <a:srgbClr val="66008C"/>
    <a:srgbClr val="F7B50C"/>
    <a:srgbClr val="CC7A02"/>
    <a:srgbClr val="002B7F"/>
    <a:srgbClr val="BEBEBE"/>
    <a:srgbClr val="5B77CC"/>
    <a:srgbClr val="FFD5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53" autoAdjust="0"/>
    <p:restoredTop sz="94124" autoAdjust="0"/>
  </p:normalViewPr>
  <p:slideViewPr>
    <p:cSldViewPr snapToGrid="0">
      <p:cViewPr varScale="1">
        <p:scale>
          <a:sx n="97" d="100"/>
          <a:sy n="97" d="100"/>
        </p:scale>
        <p:origin x="3024" y="298"/>
      </p:cViewPr>
      <p:guideLst>
        <p:guide orient="horz" pos="4579"/>
        <p:guide orient="horz" pos="687"/>
        <p:guide orient="horz" pos="539"/>
        <p:guide orient="horz" pos="343"/>
        <p:guide orient="horz" pos="4164"/>
        <p:guide orient="horz" pos="2559"/>
        <p:guide orient="horz" pos="1176"/>
        <p:guide orient="horz" pos="944"/>
        <p:guide orient="horz" pos="2785"/>
        <p:guide pos="3168"/>
        <p:guide pos="266"/>
        <p:guide pos="605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3054" y="-108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gs" Target="tags/tag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73088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245225" y="0"/>
            <a:ext cx="727075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64625"/>
            <a:ext cx="490538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endParaRPr lang="en-US" altLang="zh-TW" dirty="0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786563" y="9064625"/>
            <a:ext cx="185737" cy="1825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885825">
              <a:defRPr sz="120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23696B7D-EF83-44B5-82B1-48F110CC46E5}" type="slidenum">
              <a:rPr lang="zh-TW" altLang="en-US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84592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38175" y="257175"/>
            <a:ext cx="3544888" cy="26590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90950" y="8820150"/>
            <a:ext cx="3033713" cy="41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980" tIns="0" rIns="19980" bIns="0" numCol="1" anchor="b" anchorCtr="0" compatLnSpc="1">
            <a:prstTxWarp prst="textNoShape">
              <a:avLst/>
            </a:prstTxWarp>
          </a:bodyPr>
          <a:lstStyle>
            <a:lvl1pPr algn="r" defTabSz="950913">
              <a:spcBef>
                <a:spcPct val="0"/>
              </a:spcBef>
              <a:defRPr sz="1100">
                <a:ea typeface="Arial Unicode MS" pitchFamily="34" charset="-128"/>
                <a:cs typeface="Arial Unicode MS" pitchFamily="34" charset="-128"/>
              </a:defRPr>
            </a:lvl1pPr>
          </a:lstStyle>
          <a:p>
            <a:fld id="{2A45EEF0-2412-4E74-8042-71FA5C916756}" type="slidenum">
              <a:rPr lang="zh-TW" altLang="en-US"/>
              <a:pPr/>
              <a:t>‹#›</a:t>
            </a:fld>
            <a:endParaRPr lang="en-US" altLang="zh-TW" dirty="0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gray">
          <a:xfrm>
            <a:off x="681038" y="3128963"/>
            <a:ext cx="591185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836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93675" indent="-193675" algn="l" rtl="0" eaLnBrk="0" fontAlgn="base" hangingPunct="0">
      <a:spcBef>
        <a:spcPct val="30000"/>
      </a:spcBef>
      <a:spcAft>
        <a:spcPct val="0"/>
      </a:spcAft>
      <a:buClr>
        <a:srgbClr val="FF0000"/>
      </a:buClr>
      <a:buSzPct val="100000"/>
      <a:buFont typeface="Frutiger 55 Roman" pitchFamily="34" charset="0"/>
      <a:buChar char="•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1pPr>
    <a:lvl2pPr marL="563563" indent="-179388" algn="l" rtl="0" eaLnBrk="0" fontAlgn="base" hangingPunct="0">
      <a:spcBef>
        <a:spcPct val="30000"/>
      </a:spcBef>
      <a:spcAft>
        <a:spcPct val="0"/>
      </a:spcAft>
      <a:buSzPct val="80000"/>
      <a:buChar char="—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2pPr>
    <a:lvl3pPr marL="947738" indent="-193675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3pPr>
    <a:lvl4pPr marL="1341438" indent="-203200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4pPr>
    <a:lvl5pPr marL="1711325" indent="-179388" algn="l" rtl="0" eaLnBrk="0" fontAlgn="base" hangingPunct="0">
      <a:spcBef>
        <a:spcPct val="30000"/>
      </a:spcBef>
      <a:spcAft>
        <a:spcPct val="0"/>
      </a:spcAft>
      <a:buSzPct val="85000"/>
      <a:buChar char="–"/>
      <a:defRPr sz="1200" kern="1200">
        <a:solidFill>
          <a:schemeClr val="tx1"/>
        </a:solidFill>
        <a:latin typeface="Frutiger 55 Roman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1038" y="3267075"/>
            <a:ext cx="5937250" cy="53149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GB" altLang="zh-TW" smtClean="0"/>
              <a:pPr/>
              <a:t>0</a:t>
            </a:fld>
            <a:endParaRPr lang="en-GB" altLang="zh-TW" dirty="0"/>
          </a:p>
        </p:txBody>
      </p:sp>
    </p:spTree>
    <p:extLst>
      <p:ext uri="{BB962C8B-B14F-4D97-AF65-F5344CB8AC3E}">
        <p14:creationId xmlns:p14="http://schemas.microsoft.com/office/powerpoint/2010/main" val="3634665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1038" y="3267075"/>
            <a:ext cx="5937250" cy="531495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5EEF0-2412-4E74-8042-71FA5C916756}" type="slidenum">
              <a:rPr lang="en-GB" altLang="zh-TW" smtClean="0"/>
              <a:pPr/>
              <a:t>2</a:t>
            </a:fld>
            <a:endParaRPr lang="en-GB" altLang="zh-TW" dirty="0"/>
          </a:p>
        </p:txBody>
      </p:sp>
    </p:spTree>
    <p:extLst>
      <p:ext uri="{BB962C8B-B14F-4D97-AF65-F5344CB8AC3E}">
        <p14:creationId xmlns:p14="http://schemas.microsoft.com/office/powerpoint/2010/main" val="3140166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1.jpeg"/><Relationship Id="rId5" Type="http://schemas.openxmlformats.org/officeDocument/2006/relationships/tags" Target="../tags/tag6.xml"/><Relationship Id="rId10" Type="http://schemas.openxmlformats.org/officeDocument/2006/relationships/image" Target="../media/image2.emf"/><Relationship Id="rId4" Type="http://schemas.openxmlformats.org/officeDocument/2006/relationships/tags" Target="../tags/tag5.xml"/><Relationship Id="rId9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13" Type="http://schemas.openxmlformats.org/officeDocument/2006/relationships/tags" Target="../tags/tag78.xml"/><Relationship Id="rId18" Type="http://schemas.openxmlformats.org/officeDocument/2006/relationships/image" Target="../media/image2.emf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12" Type="http://schemas.openxmlformats.org/officeDocument/2006/relationships/tags" Target="../tags/tag77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67.xml"/><Relationship Id="rId16" Type="http://schemas.openxmlformats.org/officeDocument/2006/relationships/tags" Target="../tags/tag81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tags" Target="../tags/tag76.xml"/><Relationship Id="rId5" Type="http://schemas.openxmlformats.org/officeDocument/2006/relationships/tags" Target="../tags/tag70.xml"/><Relationship Id="rId15" Type="http://schemas.openxmlformats.org/officeDocument/2006/relationships/tags" Target="../tags/tag80.xml"/><Relationship Id="rId10" Type="http://schemas.openxmlformats.org/officeDocument/2006/relationships/tags" Target="../tags/tag75.xml"/><Relationship Id="rId19" Type="http://schemas.openxmlformats.org/officeDocument/2006/relationships/image" Target="../media/image1.jpeg"/><Relationship Id="rId4" Type="http://schemas.openxmlformats.org/officeDocument/2006/relationships/tags" Target="../tags/tag69.xml"/><Relationship Id="rId9" Type="http://schemas.openxmlformats.org/officeDocument/2006/relationships/tags" Target="../tags/tag74.xml"/><Relationship Id="rId14" Type="http://schemas.openxmlformats.org/officeDocument/2006/relationships/tags" Target="../tags/tag79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2" Type="http://schemas.openxmlformats.org/officeDocument/2006/relationships/tags" Target="../tags/tag83.xml"/><Relationship Id="rId16" Type="http://schemas.openxmlformats.org/officeDocument/2006/relationships/image" Target="../media/image1.jpeg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5" Type="http://schemas.openxmlformats.org/officeDocument/2006/relationships/tags" Target="../tags/tag86.xml"/><Relationship Id="rId15" Type="http://schemas.openxmlformats.org/officeDocument/2006/relationships/image" Target="../media/image2.emf"/><Relationship Id="rId10" Type="http://schemas.openxmlformats.org/officeDocument/2006/relationships/tags" Target="../tags/tag91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13" Type="http://schemas.openxmlformats.org/officeDocument/2006/relationships/tags" Target="../tags/tag107.xml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12" Type="http://schemas.openxmlformats.org/officeDocument/2006/relationships/tags" Target="../tags/tag106.xml"/><Relationship Id="rId2" Type="http://schemas.openxmlformats.org/officeDocument/2006/relationships/tags" Target="../tags/tag96.xml"/><Relationship Id="rId16" Type="http://schemas.openxmlformats.org/officeDocument/2006/relationships/image" Target="../media/image1.jpeg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tags" Target="../tags/tag105.xml"/><Relationship Id="rId5" Type="http://schemas.openxmlformats.org/officeDocument/2006/relationships/tags" Target="../tags/tag99.xml"/><Relationship Id="rId15" Type="http://schemas.openxmlformats.org/officeDocument/2006/relationships/image" Target="../media/image2.emf"/><Relationship Id="rId10" Type="http://schemas.openxmlformats.org/officeDocument/2006/relationships/tags" Target="../tags/tag104.xml"/><Relationship Id="rId4" Type="http://schemas.openxmlformats.org/officeDocument/2006/relationships/tags" Target="../tags/tag98.xml"/><Relationship Id="rId9" Type="http://schemas.openxmlformats.org/officeDocument/2006/relationships/tags" Target="../tags/tag103.xml"/><Relationship Id="rId1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13" Type="http://schemas.openxmlformats.org/officeDocument/2006/relationships/tags" Target="../tags/tag120.xml"/><Relationship Id="rId18" Type="http://schemas.openxmlformats.org/officeDocument/2006/relationships/tags" Target="../tags/tag125.xml"/><Relationship Id="rId3" Type="http://schemas.openxmlformats.org/officeDocument/2006/relationships/tags" Target="../tags/tag110.xml"/><Relationship Id="rId21" Type="http://schemas.openxmlformats.org/officeDocument/2006/relationships/tags" Target="../tags/tag128.xml"/><Relationship Id="rId7" Type="http://schemas.openxmlformats.org/officeDocument/2006/relationships/tags" Target="../tags/tag114.xml"/><Relationship Id="rId12" Type="http://schemas.openxmlformats.org/officeDocument/2006/relationships/tags" Target="../tags/tag119.xml"/><Relationship Id="rId17" Type="http://schemas.openxmlformats.org/officeDocument/2006/relationships/tags" Target="../tags/tag124.xml"/><Relationship Id="rId25" Type="http://schemas.openxmlformats.org/officeDocument/2006/relationships/image" Target="../media/image1.jpeg"/><Relationship Id="rId2" Type="http://schemas.openxmlformats.org/officeDocument/2006/relationships/tags" Target="../tags/tag109.xml"/><Relationship Id="rId16" Type="http://schemas.openxmlformats.org/officeDocument/2006/relationships/tags" Target="../tags/tag123.xml"/><Relationship Id="rId20" Type="http://schemas.openxmlformats.org/officeDocument/2006/relationships/tags" Target="../tags/tag127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tags" Target="../tags/tag118.xml"/><Relationship Id="rId24" Type="http://schemas.openxmlformats.org/officeDocument/2006/relationships/image" Target="../media/image2.emf"/><Relationship Id="rId5" Type="http://schemas.openxmlformats.org/officeDocument/2006/relationships/tags" Target="../tags/tag112.xml"/><Relationship Id="rId15" Type="http://schemas.openxmlformats.org/officeDocument/2006/relationships/tags" Target="../tags/tag122.xml"/><Relationship Id="rId23" Type="http://schemas.openxmlformats.org/officeDocument/2006/relationships/slideMaster" Target="../slideMasters/slideMaster1.xml"/><Relationship Id="rId10" Type="http://schemas.openxmlformats.org/officeDocument/2006/relationships/tags" Target="../tags/tag117.xml"/><Relationship Id="rId19" Type="http://schemas.openxmlformats.org/officeDocument/2006/relationships/tags" Target="../tags/tag126.xml"/><Relationship Id="rId4" Type="http://schemas.openxmlformats.org/officeDocument/2006/relationships/tags" Target="../tags/tag111.xml"/><Relationship Id="rId9" Type="http://schemas.openxmlformats.org/officeDocument/2006/relationships/tags" Target="../tags/tag116.xml"/><Relationship Id="rId14" Type="http://schemas.openxmlformats.org/officeDocument/2006/relationships/tags" Target="../tags/tag121.xml"/><Relationship Id="rId22" Type="http://schemas.openxmlformats.org/officeDocument/2006/relationships/tags" Target="../tags/tag12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6" Type="http://schemas.openxmlformats.org/officeDocument/2006/relationships/image" Target="../media/image1.jpeg"/><Relationship Id="rId5" Type="http://schemas.openxmlformats.org/officeDocument/2006/relationships/image" Target="../media/image2.emf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135.xml"/><Relationship Id="rId7" Type="http://schemas.openxmlformats.org/officeDocument/2006/relationships/image" Target="../media/image1.jpeg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image" Target="../media/image2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2.emf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19.xml"/><Relationship Id="rId7" Type="http://schemas.openxmlformats.org/officeDocument/2006/relationships/image" Target="../media/image2.emf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image" Target="../media/image1.jpe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2.emf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5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10" Type="http://schemas.openxmlformats.org/officeDocument/2006/relationships/image" Target="../media/image1.jpeg"/><Relationship Id="rId4" Type="http://schemas.openxmlformats.org/officeDocument/2006/relationships/tags" Target="../tags/tag29.xml"/><Relationship Id="rId9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13" Type="http://schemas.openxmlformats.org/officeDocument/2006/relationships/image" Target="../media/image1.jpeg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12" Type="http://schemas.openxmlformats.org/officeDocument/2006/relationships/image" Target="../media/image2.emf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37.xml"/><Relationship Id="rId10" Type="http://schemas.openxmlformats.org/officeDocument/2006/relationships/tags" Target="../tags/tag42.xml"/><Relationship Id="rId4" Type="http://schemas.openxmlformats.org/officeDocument/2006/relationships/tags" Target="../tags/tag36.xml"/><Relationship Id="rId9" Type="http://schemas.openxmlformats.org/officeDocument/2006/relationships/tags" Target="../tags/tag4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13" Type="http://schemas.openxmlformats.org/officeDocument/2006/relationships/image" Target="../media/image1.jpeg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image" Target="../media/image2.emf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47.xml"/><Relationship Id="rId10" Type="http://schemas.openxmlformats.org/officeDocument/2006/relationships/tags" Target="../tags/tag52.xml"/><Relationship Id="rId4" Type="http://schemas.openxmlformats.org/officeDocument/2006/relationships/tags" Target="../tags/tag46.xml"/><Relationship Id="rId9" Type="http://schemas.openxmlformats.org/officeDocument/2006/relationships/tags" Target="../tags/tag5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tags" Target="../tags/tag65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12" Type="http://schemas.openxmlformats.org/officeDocument/2006/relationships/tags" Target="../tags/tag64.xml"/><Relationship Id="rId2" Type="http://schemas.openxmlformats.org/officeDocument/2006/relationships/tags" Target="../tags/tag54.xml"/><Relationship Id="rId16" Type="http://schemas.openxmlformats.org/officeDocument/2006/relationships/image" Target="../media/image1.jpeg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5" Type="http://schemas.openxmlformats.org/officeDocument/2006/relationships/tags" Target="../tags/tag57.xml"/><Relationship Id="rId15" Type="http://schemas.openxmlformats.org/officeDocument/2006/relationships/image" Target="../media/image2.emf"/><Relationship Id="rId10" Type="http://schemas.openxmlformats.org/officeDocument/2006/relationships/tags" Target="../tags/tag62.xml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REATE DATE"/>
          <p:cNvSpPr>
            <a:spLocks noGrp="1"/>
          </p:cNvSpPr>
          <p:nvPr>
            <p:ph type="body" sz="quarter" idx="11" hasCustomPrompt="1"/>
            <p:custDataLst>
              <p:tags r:id="rId1"/>
            </p:custDataLst>
          </p:nvPr>
        </p:nvSpPr>
        <p:spPr>
          <a:xfrm>
            <a:off x="420624" y="7059168"/>
            <a:ext cx="3575304" cy="246221"/>
          </a:xfrm>
        </p:spPr>
        <p:txBody>
          <a:bodyPr>
            <a:sp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GB" dirty="0"/>
              <a:t>&lt;&lt;COVER PAGE DATE&gt;&gt;</a:t>
            </a:r>
          </a:p>
        </p:txBody>
      </p:sp>
      <p:sp>
        <p:nvSpPr>
          <p:cNvPr id="7" name="PRESENTATION PRESENTER FUNCTION"/>
          <p:cNvSpPr>
            <a:spLocks noGrp="1"/>
          </p:cNvSpPr>
          <p:nvPr>
            <p:ph type="body" sz="quarter" idx="10" hasCustomPrompt="1"/>
            <p:custDataLst>
              <p:tags r:id="rId2"/>
            </p:custDataLst>
          </p:nvPr>
        </p:nvSpPr>
        <p:spPr>
          <a:xfrm>
            <a:off x="422159" y="4599432"/>
            <a:ext cx="4999789" cy="274320"/>
          </a:xfrm>
        </p:spPr>
        <p:txBody>
          <a:bodyPr lIns="0" rIns="0">
            <a:noAutofit/>
          </a:bodyPr>
          <a:lstStyle>
            <a:lvl1pPr marL="0" indent="0">
              <a:spcBef>
                <a:spcPts val="1800"/>
              </a:spcBef>
              <a:buNone/>
              <a:defRPr sz="1600" i="0" baseline="0">
                <a:solidFill>
                  <a:schemeClr val="tx1"/>
                </a:solidFill>
                <a:latin typeface="Frutiger 55 Roman"/>
              </a:defRPr>
            </a:lvl1pPr>
          </a:lstStyle>
          <a:p>
            <a:pPr lvl="0"/>
            <a:r>
              <a:rPr lang="en-GB" dirty="0"/>
              <a:t>&lt;&lt;Presenter function&gt;&gt;</a:t>
            </a:r>
          </a:p>
        </p:txBody>
      </p:sp>
      <p:sp>
        <p:nvSpPr>
          <p:cNvPr id="3" name="PRESENTATION PRESENTER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420624" y="4352544"/>
            <a:ext cx="4998747" cy="274320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ts val="1800"/>
              </a:spcBef>
              <a:buNone/>
              <a:defRPr sz="1600" i="0" baseline="0">
                <a:solidFill>
                  <a:schemeClr val="tx1"/>
                </a:solidFill>
                <a:latin typeface="Frutiger 55 Roman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&lt;&lt;Presentation presenter&gt;&gt;</a:t>
            </a:r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420624" y="2176272"/>
            <a:ext cx="8202168" cy="941832"/>
          </a:xfrm>
        </p:spPr>
        <p:txBody>
          <a:bodyPr lIns="0" tIns="0" rIns="0" bIns="0" anchor="b" anchorCtr="0">
            <a:noAutofit/>
          </a:bodyPr>
          <a:lstStyle>
            <a:lvl1pPr>
              <a:lnSpc>
                <a:spcPts val="4200"/>
              </a:lnSpc>
              <a:spcBef>
                <a:spcPts val="4200"/>
              </a:spcBef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</a:lstStyle>
          <a:p>
            <a:r>
              <a:rPr lang="en-GB" dirty="0"/>
              <a:t>&lt;&lt;Keyline: short headline&gt;&gt;</a:t>
            </a:r>
          </a:p>
        </p:txBody>
      </p:sp>
      <p:sp>
        <p:nvSpPr>
          <p:cNvPr id="9" name="SECURITY TEXT"/>
          <p:cNvSpPr txBox="1">
            <a:spLocks/>
          </p:cNvSpPr>
          <p:nvPr userDrawn="1">
            <p:custDataLst>
              <p:tags r:id="rId5"/>
            </p:custDataLst>
          </p:nvPr>
        </p:nvSpPr>
        <p:spPr>
          <a:xfrm>
            <a:off x="7607808" y="742950"/>
            <a:ext cx="1993392" cy="184658"/>
          </a:xfrm>
          <a:prstGeom prst="rect">
            <a:avLst/>
          </a:prstGeom>
        </p:spPr>
        <p:txBody>
          <a:bodyPr vert="horz" wrap="square" lIns="73152" tIns="0" rIns="0" bIns="0" rtlCol="0" anchor="b" anchorCtr="0">
            <a:spAutoFit/>
          </a:bodyPr>
          <a:lstStyle>
            <a:lvl1pPr marL="0" indent="0" algn="l" defTabSz="1005505" rtl="0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12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6973" indent="-314218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688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75963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262384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3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765137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890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641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393" indent="-251375" algn="l" defTabSz="100550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dirty="0">
                <a:latin typeface="Frutiger 55 Roman"/>
              </a:rPr>
              <a:t>Public</a:t>
            </a:r>
          </a:p>
        </p:txBody>
      </p:sp>
      <p:sp>
        <p:nvSpPr>
          <p:cNvPr id="11" name="PRESENTATION INFOLINE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420624" y="3474720"/>
            <a:ext cx="8202168" cy="342900"/>
          </a:xfrm>
        </p:spPr>
        <p:txBody>
          <a:bodyPr/>
          <a:lstStyle>
            <a:lvl1pPr marL="0" indent="0">
              <a:buNone/>
              <a:defRPr sz="2000">
                <a:latin typeface="UBSHeadline"/>
              </a:defRPr>
            </a:lvl1pPr>
          </a:lstStyle>
          <a:p>
            <a:pPr lvl="0"/>
            <a:r>
              <a:rPr lang="en-GB" dirty="0"/>
              <a:t>&lt;&lt;</a:t>
            </a:r>
            <a:r>
              <a:rPr lang="en-GB" dirty="0" err="1"/>
              <a:t>Infoline</a:t>
            </a:r>
            <a:r>
              <a:rPr lang="en-GB" dirty="0"/>
              <a:t>: presentation description&gt;&gt;</a:t>
            </a:r>
          </a:p>
        </p:txBody>
      </p:sp>
      <p:sp>
        <p:nvSpPr>
          <p:cNvPr id="4" name="DraftStamp" hidden="1"/>
          <p:cNvSpPr txBox="1"/>
          <p:nvPr userDrawn="1">
            <p:custDataLst>
              <p:tags r:id="rId7"/>
            </p:custDataLst>
          </p:nvPr>
        </p:nvSpPr>
        <p:spPr>
          <a:xfrm>
            <a:off x="7772400" y="9017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8" y="566928"/>
            <a:ext cx="1108260" cy="405043"/>
          </a:xfrm>
          <a:prstGeom prst="rect">
            <a:avLst/>
          </a:prstGeom>
        </p:spPr>
      </p:pic>
      <p:pic>
        <p:nvPicPr>
          <p:cNvPr id="10" name="Grafik 4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354" y="309796"/>
            <a:ext cx="960989" cy="3139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1"/>
            </p:custDataLst>
          </p:nvPr>
        </p:nvSpPr>
        <p:spPr>
          <a:xfrm>
            <a:off x="5157216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2"/>
            </p:custDataLst>
          </p:nvPr>
        </p:nvSpPr>
        <p:spPr>
          <a:xfrm>
            <a:off x="5157216" y="441655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23" hasCustomPrompt="1"/>
            <p:custDataLst>
              <p:tags r:id="rId3"/>
            </p:custDataLst>
          </p:nvPr>
        </p:nvSpPr>
        <p:spPr>
          <a:xfrm>
            <a:off x="5157216" y="4059936"/>
            <a:ext cx="4434840" cy="356616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5157216" y="3694180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5157216" y="185623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5157216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7"/>
            </p:custDataLst>
          </p:nvPr>
        </p:nvSpPr>
        <p:spPr>
          <a:xfrm>
            <a:off x="420624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8"/>
            </p:custDataLst>
          </p:nvPr>
        </p:nvSpPr>
        <p:spPr>
          <a:xfrm>
            <a:off x="420624" y="441655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9" name="LAYOUT HEADER"/>
          <p:cNvSpPr>
            <a:spLocks noGrp="1"/>
          </p:cNvSpPr>
          <p:nvPr>
            <p:ph type="body" idx="26" hasCustomPrompt="1"/>
            <p:custDataLst>
              <p:tags r:id="rId9"/>
            </p:custDataLst>
          </p:nvPr>
        </p:nvSpPr>
        <p:spPr>
          <a:xfrm>
            <a:off x="420624" y="4059935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0"/>
            </p:custDataLst>
          </p:nvPr>
        </p:nvSpPr>
        <p:spPr>
          <a:xfrm>
            <a:off x="420624" y="3694180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1"/>
            </p:custDataLst>
          </p:nvPr>
        </p:nvSpPr>
        <p:spPr>
          <a:xfrm>
            <a:off x="420624" y="185623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14" hasCustomPrompt="1"/>
            <p:custDataLst>
              <p:tags r:id="rId12"/>
            </p:custDataLst>
          </p:nvPr>
        </p:nvSpPr>
        <p:spPr>
          <a:xfrm>
            <a:off x="420624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66" name="THIN BLUE LINE"/>
          <p:cNvCxnSpPr/>
          <p:nvPr/>
        </p:nvCxnSpPr>
        <p:spPr>
          <a:xfrm>
            <a:off x="420623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AGE HEADING"/>
          <p:cNvSpPr>
            <a:spLocks noGrp="1"/>
          </p:cNvSpPr>
          <p:nvPr>
            <p:ph type="title" hasCustomPrompt="1"/>
            <p:custDataLst>
              <p:tags r:id="rId13"/>
            </p:custDataLst>
          </p:nvPr>
        </p:nvSpPr>
        <p:spPr>
          <a:xfrm>
            <a:off x="420624" y="0"/>
            <a:ext cx="9189720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GB" dirty="0"/>
              <a:t>&lt;&lt;Page heading&gt;&gt;</a:t>
            </a:r>
          </a:p>
        </p:txBody>
      </p:sp>
      <p:sp>
        <p:nvSpPr>
          <p:cNvPr id="37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C04BB5FE-21AD-4A47-B7F8-7792A0111F81}" type="slidenum">
              <a:rPr lang="en-GB" sz="700" smtClean="0"/>
              <a:pPr algn="r"/>
              <a:t>‹#›</a:t>
            </a:fld>
            <a:endParaRPr lang="en-GB" sz="700" dirty="0"/>
          </a:p>
        </p:txBody>
      </p:sp>
      <p:sp>
        <p:nvSpPr>
          <p:cNvPr id="39" name="DOCUMENT ID" hidden="1"/>
          <p:cNvSpPr txBox="1"/>
          <p:nvPr userDrawn="1">
            <p:custDataLst>
              <p:tags r:id="rId14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March 12, 2018 9:44 AM] \\UBSPROD.MSAD.UBS.NET\UserData\morawskp\RF\Desktop\INTQuant – Intensive Week.pptx </a:t>
            </a:r>
          </a:p>
        </p:txBody>
      </p:sp>
      <p:grpSp>
        <p:nvGrpSpPr>
          <p:cNvPr id="40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41" name="Straight Connector 4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5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  <p:pic>
        <p:nvPicPr>
          <p:cNvPr id="32" name="Grafik 4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354" y="309796"/>
            <a:ext cx="960989" cy="3139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(1 and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1"/>
            </p:custDataLst>
          </p:nvPr>
        </p:nvSpPr>
        <p:spPr>
          <a:xfrm>
            <a:off x="5157216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2"/>
            </p:custDataLst>
          </p:nvPr>
        </p:nvSpPr>
        <p:spPr>
          <a:xfrm>
            <a:off x="5157216" y="441655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0" name="LAYOUT HEADER"/>
          <p:cNvSpPr>
            <a:spLocks noGrp="1"/>
          </p:cNvSpPr>
          <p:nvPr>
            <p:ph type="body" idx="26" hasCustomPrompt="1"/>
            <p:custDataLst>
              <p:tags r:id="rId3"/>
            </p:custDataLst>
          </p:nvPr>
        </p:nvSpPr>
        <p:spPr>
          <a:xfrm>
            <a:off x="5157216" y="4059935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4"/>
            </p:custDataLst>
          </p:nvPr>
        </p:nvSpPr>
        <p:spPr>
          <a:xfrm>
            <a:off x="5157216" y="3694180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5157216" y="185623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8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5157216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7"/>
            </p:custDataLst>
          </p:nvPr>
        </p:nvSpPr>
        <p:spPr>
          <a:xfrm>
            <a:off x="420624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420624" y="1856233"/>
            <a:ext cx="4434840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420624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420624" y="0"/>
            <a:ext cx="9189720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GB" dirty="0"/>
              <a:t>&lt;&lt;Page heading&gt;&gt;</a:t>
            </a:r>
          </a:p>
        </p:txBody>
      </p:sp>
      <p:sp>
        <p:nvSpPr>
          <p:cNvPr id="35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7CCF9807-4BDC-4D68-8676-381180632DE6}" type="slidenum">
              <a:rPr lang="en-GB" sz="700" smtClean="0"/>
              <a:pPr algn="r"/>
              <a:t>‹#›</a:t>
            </a:fld>
            <a:endParaRPr lang="en-GB" sz="700" dirty="0"/>
          </a:p>
        </p:txBody>
      </p:sp>
      <p:sp>
        <p:nvSpPr>
          <p:cNvPr id="37" name="DOCUMENT ID" hidden="1"/>
          <p:cNvSpPr txBox="1"/>
          <p:nvPr userDrawn="1">
            <p:custDataLst>
              <p:tags r:id="rId1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March 12, 2018 9:44 AM] \\UBSPROD.MSAD.UBS.NET\UserData\morawskp\RF\Desktop\INTQuant – Intensive Week.pptx </a:t>
            </a:r>
          </a:p>
        </p:txBody>
      </p:sp>
      <p:grpSp>
        <p:nvGrpSpPr>
          <p:cNvPr id="38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9" name="Straight Connector 3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  <p:pic>
        <p:nvPicPr>
          <p:cNvPr id="29" name="Grafik 4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354" y="309796"/>
            <a:ext cx="960989" cy="3139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(2 and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"/>
            </p:custDataLst>
          </p:nvPr>
        </p:nvSpPr>
        <p:spPr>
          <a:xfrm>
            <a:off x="420624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2"/>
            </p:custDataLst>
          </p:nvPr>
        </p:nvSpPr>
        <p:spPr>
          <a:xfrm>
            <a:off x="420624" y="441655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7" name="LAYOUT HEADER"/>
          <p:cNvSpPr>
            <a:spLocks noGrp="1"/>
          </p:cNvSpPr>
          <p:nvPr>
            <p:ph type="body" idx="26" hasCustomPrompt="1"/>
            <p:custDataLst>
              <p:tags r:id="rId3"/>
            </p:custDataLst>
          </p:nvPr>
        </p:nvSpPr>
        <p:spPr>
          <a:xfrm>
            <a:off x="420624" y="4059935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4"/>
            </p:custDataLst>
          </p:nvPr>
        </p:nvSpPr>
        <p:spPr>
          <a:xfrm>
            <a:off x="5157216" y="6254499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5157216" y="1856233"/>
            <a:ext cx="4434840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6" name="LAYOUT HEADER"/>
          <p:cNvSpPr>
            <a:spLocks noGrp="1"/>
          </p:cNvSpPr>
          <p:nvPr>
            <p:ph type="body" idx="25" hasCustomPrompt="1"/>
            <p:custDataLst>
              <p:tags r:id="rId6"/>
            </p:custDataLst>
          </p:nvPr>
        </p:nvSpPr>
        <p:spPr>
          <a:xfrm>
            <a:off x="5157216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7"/>
            </p:custDataLst>
          </p:nvPr>
        </p:nvSpPr>
        <p:spPr>
          <a:xfrm>
            <a:off x="420624" y="3694180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420624" y="1856234"/>
            <a:ext cx="443484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5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420624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420624" y="0"/>
            <a:ext cx="9189720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GB" dirty="0"/>
              <a:t>&lt;&lt;Page heading&gt;&gt;</a:t>
            </a:r>
          </a:p>
        </p:txBody>
      </p:sp>
      <p:sp>
        <p:nvSpPr>
          <p:cNvPr id="34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EB71FFF7-9F05-4969-ABC0-23146D694E35}" type="slidenum">
              <a:rPr lang="en-GB" sz="700" smtClean="0"/>
              <a:pPr algn="r"/>
              <a:t>‹#›</a:t>
            </a:fld>
            <a:endParaRPr lang="en-GB" sz="700" dirty="0"/>
          </a:p>
        </p:txBody>
      </p:sp>
      <p:sp>
        <p:nvSpPr>
          <p:cNvPr id="36" name="DOCUMENT ID" hidden="1"/>
          <p:cNvSpPr txBox="1"/>
          <p:nvPr userDrawn="1">
            <p:custDataLst>
              <p:tags r:id="rId1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March 12, 2018 9:44 AM] \\UBSPROD.MSAD.UBS.NET\UserData\morawskp\RF\Desktop\INTQuant – Intensive Week.pptx </a:t>
            </a:r>
          </a:p>
        </p:txBody>
      </p:sp>
      <p:grpSp>
        <p:nvGrpSpPr>
          <p:cNvPr id="37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8" name="Straight Connector 37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  <p:pic>
        <p:nvPicPr>
          <p:cNvPr id="29" name="Grafik 4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354" y="309796"/>
            <a:ext cx="960989" cy="3139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AYOUT SOURCE"/>
          <p:cNvSpPr>
            <a:spLocks noGrp="1"/>
          </p:cNvSpPr>
          <p:nvPr>
            <p:ph type="body" idx="30" hasCustomPrompt="1"/>
            <p:custDataLst>
              <p:tags r:id="rId1"/>
            </p:custDataLst>
          </p:nvPr>
        </p:nvSpPr>
        <p:spPr>
          <a:xfrm>
            <a:off x="6729984" y="6254499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23" name="LAYOUT BODY"/>
          <p:cNvSpPr>
            <a:spLocks noGrp="1"/>
          </p:cNvSpPr>
          <p:nvPr>
            <p:ph idx="28"/>
            <p:custDataLst>
              <p:tags r:id="rId2"/>
            </p:custDataLst>
          </p:nvPr>
        </p:nvSpPr>
        <p:spPr>
          <a:xfrm>
            <a:off x="6729984" y="441655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8" name="LAYOUT HEADER"/>
          <p:cNvSpPr>
            <a:spLocks noGrp="1"/>
          </p:cNvSpPr>
          <p:nvPr>
            <p:ph type="body" idx="35" hasCustomPrompt="1"/>
            <p:custDataLst>
              <p:tags r:id="rId3"/>
            </p:custDataLst>
          </p:nvPr>
        </p:nvSpPr>
        <p:spPr>
          <a:xfrm>
            <a:off x="6729984" y="4059935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22" name="LAYOUT SOURCE"/>
          <p:cNvSpPr>
            <a:spLocks noGrp="1"/>
          </p:cNvSpPr>
          <p:nvPr>
            <p:ph type="body" idx="27" hasCustomPrompt="1"/>
            <p:custDataLst>
              <p:tags r:id="rId4"/>
            </p:custDataLst>
          </p:nvPr>
        </p:nvSpPr>
        <p:spPr>
          <a:xfrm>
            <a:off x="3575304" y="6254499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20" name="LAYOUT BODY"/>
          <p:cNvSpPr>
            <a:spLocks noGrp="1"/>
          </p:cNvSpPr>
          <p:nvPr>
            <p:ph idx="25"/>
            <p:custDataLst>
              <p:tags r:id="rId5"/>
            </p:custDataLst>
          </p:nvPr>
        </p:nvSpPr>
        <p:spPr>
          <a:xfrm>
            <a:off x="3575304" y="441655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7" name="LAYOUT HEADER"/>
          <p:cNvSpPr>
            <a:spLocks noGrp="1"/>
          </p:cNvSpPr>
          <p:nvPr>
            <p:ph type="body" idx="34" hasCustomPrompt="1"/>
            <p:custDataLst>
              <p:tags r:id="rId6"/>
            </p:custDataLst>
          </p:nvPr>
        </p:nvSpPr>
        <p:spPr>
          <a:xfrm>
            <a:off x="3575304" y="4059935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9" name="LAYOUT SOURCE"/>
          <p:cNvSpPr>
            <a:spLocks noGrp="1"/>
          </p:cNvSpPr>
          <p:nvPr>
            <p:ph type="body" idx="24" hasCustomPrompt="1"/>
            <p:custDataLst>
              <p:tags r:id="rId7"/>
            </p:custDataLst>
          </p:nvPr>
        </p:nvSpPr>
        <p:spPr>
          <a:xfrm>
            <a:off x="420624" y="6254499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7" name="LAYOUT BODY"/>
          <p:cNvSpPr>
            <a:spLocks noGrp="1"/>
          </p:cNvSpPr>
          <p:nvPr>
            <p:ph idx="22"/>
            <p:custDataLst>
              <p:tags r:id="rId8"/>
            </p:custDataLst>
          </p:nvPr>
        </p:nvSpPr>
        <p:spPr>
          <a:xfrm>
            <a:off x="420624" y="441655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6" name="LAYOUT HEADER"/>
          <p:cNvSpPr>
            <a:spLocks noGrp="1"/>
          </p:cNvSpPr>
          <p:nvPr>
            <p:ph type="body" idx="33" hasCustomPrompt="1"/>
            <p:custDataLst>
              <p:tags r:id="rId9"/>
            </p:custDataLst>
          </p:nvPr>
        </p:nvSpPr>
        <p:spPr>
          <a:xfrm>
            <a:off x="420624" y="4059935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0"/>
            </p:custDataLst>
          </p:nvPr>
        </p:nvSpPr>
        <p:spPr>
          <a:xfrm>
            <a:off x="6729984" y="3694180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11"/>
            </p:custDataLst>
          </p:nvPr>
        </p:nvSpPr>
        <p:spPr>
          <a:xfrm>
            <a:off x="6729984" y="185623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5" name="LAYOUT HEADER"/>
          <p:cNvSpPr>
            <a:spLocks noGrp="1"/>
          </p:cNvSpPr>
          <p:nvPr>
            <p:ph type="body" idx="32" hasCustomPrompt="1"/>
            <p:custDataLst>
              <p:tags r:id="rId12"/>
            </p:custDataLst>
          </p:nvPr>
        </p:nvSpPr>
        <p:spPr>
          <a:xfrm>
            <a:off x="672998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13"/>
            </p:custDataLst>
          </p:nvPr>
        </p:nvSpPr>
        <p:spPr>
          <a:xfrm>
            <a:off x="3575304" y="3694180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14"/>
            </p:custDataLst>
          </p:nvPr>
        </p:nvSpPr>
        <p:spPr>
          <a:xfrm>
            <a:off x="3575304" y="185623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4" name="LAYOUT HEADER"/>
          <p:cNvSpPr>
            <a:spLocks noGrp="1"/>
          </p:cNvSpPr>
          <p:nvPr>
            <p:ph type="body" idx="31" hasCustomPrompt="1"/>
            <p:custDataLst>
              <p:tags r:id="rId15"/>
            </p:custDataLst>
          </p:nvPr>
        </p:nvSpPr>
        <p:spPr>
          <a:xfrm>
            <a:off x="357530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6"/>
            </p:custDataLst>
          </p:nvPr>
        </p:nvSpPr>
        <p:spPr>
          <a:xfrm>
            <a:off x="420624" y="3694180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17"/>
            </p:custDataLst>
          </p:nvPr>
        </p:nvSpPr>
        <p:spPr>
          <a:xfrm>
            <a:off x="420624" y="1856234"/>
            <a:ext cx="2871216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3" name="LAYOUT HEADER"/>
          <p:cNvSpPr>
            <a:spLocks noGrp="1"/>
          </p:cNvSpPr>
          <p:nvPr>
            <p:ph type="body" idx="14" hasCustomPrompt="1"/>
            <p:custDataLst>
              <p:tags r:id="rId18"/>
            </p:custDataLst>
          </p:nvPr>
        </p:nvSpPr>
        <p:spPr>
          <a:xfrm>
            <a:off x="42062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7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PAGE HEADING"/>
          <p:cNvSpPr>
            <a:spLocks noGrp="1"/>
          </p:cNvSpPr>
          <p:nvPr>
            <p:ph type="title" hasCustomPrompt="1"/>
            <p:custDataLst>
              <p:tags r:id="rId19"/>
            </p:custDataLst>
          </p:nvPr>
        </p:nvSpPr>
        <p:spPr>
          <a:xfrm>
            <a:off x="420624" y="0"/>
            <a:ext cx="9189720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GB" dirty="0"/>
              <a:t>&lt;&lt;Page heading&gt;&gt;</a:t>
            </a:r>
          </a:p>
        </p:txBody>
      </p:sp>
      <p:sp>
        <p:nvSpPr>
          <p:cNvPr id="45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86A79529-9704-412A-9627-88623531B893}" type="slidenum">
              <a:rPr lang="en-GB" sz="700" smtClean="0"/>
              <a:pPr algn="r"/>
              <a:t>‹#›</a:t>
            </a:fld>
            <a:endParaRPr lang="en-GB" sz="700" dirty="0"/>
          </a:p>
        </p:txBody>
      </p:sp>
      <p:sp>
        <p:nvSpPr>
          <p:cNvPr id="47" name="DOCUMENT ID" hidden="1"/>
          <p:cNvSpPr txBox="1"/>
          <p:nvPr userDrawn="1">
            <p:custDataLst>
              <p:tags r:id="rId20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March 12, 2018 9:44 AM] \\UBSPROD.MSAD.UBS.NET\UserData\morawskp\RF\Desktop\INTQuant – Intensive Week.pptx </a:t>
            </a:r>
          </a:p>
        </p:txBody>
      </p:sp>
      <p:grpSp>
        <p:nvGrpSpPr>
          <p:cNvPr id="48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49" name="Straight Connector 4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21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22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  <p:pic>
        <p:nvPicPr>
          <p:cNvPr id="39" name="Grafik 4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354" y="309796"/>
            <a:ext cx="960989" cy="3139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FD2363B6-C2A5-4798-A9CC-51C31EECAC2F}" type="slidenum">
              <a:rPr lang="en-GB" sz="700" smtClean="0"/>
              <a:pPr algn="r"/>
              <a:t>‹#›</a:t>
            </a:fld>
            <a:endParaRPr lang="en-GB" sz="700" dirty="0"/>
          </a:p>
        </p:txBody>
      </p:sp>
      <p:sp>
        <p:nvSpPr>
          <p:cNvPr id="19" name="DOCUMENT ID" hidden="1"/>
          <p:cNvSpPr txBox="1"/>
          <p:nvPr userDrawn="1">
            <p:custDataLst>
              <p:tags r:id="rId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March 12, 2018 9:44 AM] \\UBSPROD.MSAD.UBS.NET\UserData\morawskp\RF\Desktop\INTQuant – Intensive Week.pptx </a:t>
            </a:r>
          </a:p>
        </p:txBody>
      </p:sp>
      <p:grpSp>
        <p:nvGrpSpPr>
          <p:cNvPr id="20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1" name="Straight Connector 20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  <p:pic>
        <p:nvPicPr>
          <p:cNvPr id="32" name="Grafik 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354" y="309796"/>
            <a:ext cx="960989" cy="3139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/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GB" dirty="0"/>
              <a:t>Contact information</a:t>
            </a:r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F844A95E-171B-43E0-919B-08407017EAD1}" type="slidenum">
              <a:rPr lang="en-GB" sz="700" smtClean="0"/>
              <a:pPr algn="r"/>
              <a:t>‹#›</a:t>
            </a:fld>
            <a:endParaRPr lang="en-GB" sz="700" dirty="0"/>
          </a:p>
        </p:txBody>
      </p:sp>
      <p:sp>
        <p:nvSpPr>
          <p:cNvPr id="21" name="DOCUMENT ID" hidden="1"/>
          <p:cNvSpPr txBox="1"/>
          <p:nvPr userDrawn="1">
            <p:custDataLst>
              <p:tags r:id="rId2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March 12, 2018 9:44 AM] \\UBSPROD.MSAD.UBS.NET\UserData\morawskp\RF\Desktop\INTQuant – Intensive Week.pptx </a:t>
            </a:r>
          </a:p>
        </p:txBody>
      </p:sp>
      <p:grpSp>
        <p:nvGrpSpPr>
          <p:cNvPr id="2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3" name="Straight Connector 2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raftStamp" hidden="1"/>
          <p:cNvSpPr txBox="1"/>
          <p:nvPr userDrawn="1">
            <p:custDataLst>
              <p:tags r:id="rId3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  <p:pic>
        <p:nvPicPr>
          <p:cNvPr id="34" name="Grafik 4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354" y="309796"/>
            <a:ext cx="960989" cy="3139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Page" preserve="1">
  <p:cSld name="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 TITLE"/>
          <p:cNvSpPr>
            <a:spLocks noGrp="1"/>
          </p:cNvSpPr>
          <p:nvPr>
            <p:ph type="subTitle" idx="1" hasCustomPrompt="1"/>
            <p:custDataLst>
              <p:tags r:id="rId1"/>
            </p:custDataLst>
          </p:nvPr>
        </p:nvSpPr>
        <p:spPr>
          <a:xfrm>
            <a:off x="419735" y="2432304"/>
            <a:ext cx="9189720" cy="103327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4000" baseline="0">
                <a:solidFill>
                  <a:schemeClr val="tx1"/>
                </a:solidFill>
                <a:latin typeface="Frutiger 45 Light"/>
                <a:ea typeface="Arial Unicode MS" pitchFamily="34" charset="-128"/>
              </a:defRPr>
            </a:lvl1pPr>
            <a:lvl2pPr marL="50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3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6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1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2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&lt;&lt;Divider title&gt;&gt;</a:t>
            </a:r>
          </a:p>
        </p:txBody>
      </p:sp>
      <p:sp>
        <p:nvSpPr>
          <p:cNvPr id="6" name="DIVIDER NUMBER"/>
          <p:cNvSpPr>
            <a:spLocks noGrp="1"/>
          </p:cNvSpPr>
          <p:nvPr>
            <p:ph type="ctrTitle" hasCustomPrompt="1"/>
          </p:nvPr>
        </p:nvSpPr>
        <p:spPr>
          <a:xfrm>
            <a:off x="419735" y="2011680"/>
            <a:ext cx="9189720" cy="384048"/>
          </a:xfrm>
        </p:spPr>
        <p:txBody>
          <a:bodyPr lIns="0" tIns="0" rIns="0" bIns="0" anchor="b" anchorCtr="0">
            <a:noAutofit/>
          </a:bodyPr>
          <a:lstStyle>
            <a:lvl1pPr>
              <a:defRPr sz="1800" baseline="0">
                <a:solidFill>
                  <a:schemeClr val="tx1"/>
                </a:solidFill>
                <a:latin typeface="+mj-lt"/>
                <a:ea typeface="Arial Unicode MS" pitchFamily="34" charset="-128"/>
              </a:defRPr>
            </a:lvl1pPr>
          </a:lstStyle>
          <a:p>
            <a:r>
              <a:rPr lang="en-GB" dirty="0"/>
              <a:t>Click to edit Section / Appendix number</a:t>
            </a:r>
          </a:p>
        </p:txBody>
      </p:sp>
      <p:pic>
        <p:nvPicPr>
          <p:cNvPr id="2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483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OC BODY"/>
          <p:cNvSpPr>
            <a:spLocks noGrp="1"/>
          </p:cNvSpPr>
          <p:nvPr>
            <p:ph type="body" sz="quarter" idx="12"/>
            <p:custDataLst>
              <p:tags r:id="rId1"/>
            </p:custDataLst>
          </p:nvPr>
        </p:nvSpPr>
        <p:spPr>
          <a:xfrm>
            <a:off x="419735" y="1362456"/>
            <a:ext cx="9189720" cy="5198689"/>
          </a:xfrm>
        </p:spPr>
        <p:txBody>
          <a:bodyPr lIns="0" rIns="0">
            <a:noAutofit/>
          </a:bodyPr>
          <a:lstStyle>
            <a:lvl1pPr marL="0" indent="0">
              <a:buNone/>
              <a:defRPr sz="1600">
                <a:latin typeface="Frutiger 55 Roman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cxnSp>
        <p:nvCxnSpPr>
          <p:cNvPr id="7" name="THIN BLUE LINE"/>
          <p:cNvCxnSpPr/>
          <p:nvPr/>
        </p:nvCxnSpPr>
        <p:spPr>
          <a:xfrm>
            <a:off x="419735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OC TITLE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19733" y="3"/>
            <a:ext cx="9189720" cy="941832"/>
          </a:xfrm>
        </p:spPr>
        <p:txBody>
          <a:bodyPr lIns="0" tIns="0" rIns="0" bIns="0" anchor="b" anchorCtr="0">
            <a:normAutofit/>
          </a:bodyPr>
          <a:lstStyle>
            <a:lvl1pPr algn="l">
              <a:lnSpc>
                <a:spcPts val="3200"/>
              </a:lnSpc>
              <a:defRPr sz="3200">
                <a:solidFill>
                  <a:schemeClr val="tx1"/>
                </a:solidFill>
                <a:latin typeface="Frutiger 45 Light"/>
              </a:defRPr>
            </a:lvl1pPr>
          </a:lstStyle>
          <a:p>
            <a:r>
              <a:rPr lang="en-GB" dirty="0"/>
              <a:t>Table of contents</a:t>
            </a:r>
          </a:p>
        </p:txBody>
      </p:sp>
      <p:sp>
        <p:nvSpPr>
          <p:cNvPr id="22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259A56D2-6EE4-40D3-BDE6-F5CD68556C61}" type="slidenum">
              <a:rPr lang="en-GB" sz="700" smtClean="0"/>
              <a:pPr algn="r"/>
              <a:t>‹#›</a:t>
            </a:fld>
            <a:endParaRPr lang="en-GB" sz="700" dirty="0"/>
          </a:p>
        </p:txBody>
      </p:sp>
      <p:sp>
        <p:nvSpPr>
          <p:cNvPr id="23" name="DOCUMENT ID" hidden="1"/>
          <p:cNvSpPr txBox="1"/>
          <p:nvPr userDrawn="1">
            <p:custDataLst>
              <p:tags r:id="rId3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March 12, 2018 9:44 AM] \\UBSPROD.MSAD.UBS.NET\UserData\morawskp\RF\Desktop\INTQuant – Intensive Week.pptx </a:t>
            </a:r>
          </a:p>
        </p:txBody>
      </p:sp>
      <p:grpSp>
        <p:nvGrpSpPr>
          <p:cNvPr id="24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5" name="Straight Connector 24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raftStamp" hidden="1"/>
          <p:cNvSpPr txBox="1"/>
          <p:nvPr userDrawn="1">
            <p:custDataLst>
              <p:tags r:id="rId4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 BODY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20624" y="1852246"/>
            <a:ext cx="9189720" cy="4759691"/>
          </a:xfrm>
        </p:spPr>
        <p:txBody>
          <a:bodyPr lIns="0" tIns="0" rIns="0" bIns="0">
            <a:noAutofit/>
          </a:bodyPr>
          <a:lstStyle>
            <a:lvl1pPr marL="234950" indent="-234950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61963" indent="-236538">
              <a:defRPr sz="1600">
                <a:latin typeface="Frutiger 55 Roman"/>
              </a:defRPr>
            </a:lvl2pPr>
            <a:lvl3pPr marL="688975" indent="-227013">
              <a:buClr>
                <a:schemeClr val="tx1"/>
              </a:buClr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4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cxnSp>
        <p:nvCxnSpPr>
          <p:cNvPr id="63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GE HEADING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GB" dirty="0"/>
              <a:t>&lt;&lt;Page heading&gt;&gt;</a:t>
            </a:r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C9C5D969-4CAD-4F29-8B51-07B8CBAF6BF4}" type="slidenum">
              <a:rPr lang="en-GB" sz="700" smtClean="0"/>
              <a:pPr algn="r"/>
              <a:t>‹#›</a:t>
            </a:fld>
            <a:endParaRPr lang="en-GB" sz="700" dirty="0"/>
          </a:p>
        </p:txBody>
      </p:sp>
      <p:sp>
        <p:nvSpPr>
          <p:cNvPr id="21" name="DOCUMENT ID" hidden="1"/>
          <p:cNvSpPr txBox="1"/>
          <p:nvPr userDrawn="1">
            <p:custDataLst>
              <p:tags r:id="rId3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March 12, 2018 9:44 AM] \\UBSPROD.MSAD.UBS.NET\UserData\morawskp\RF\Desktop\INTQuant – Intensive Week.pptx </a:t>
            </a:r>
          </a:p>
        </p:txBody>
      </p:sp>
      <p:grpSp>
        <p:nvGrpSpPr>
          <p:cNvPr id="2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3" name="Straight Connector 2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raftStamp" hidden="1"/>
          <p:cNvSpPr txBox="1"/>
          <p:nvPr userDrawn="1">
            <p:custDataLst>
              <p:tags r:id="rId4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  <p:pic>
        <p:nvPicPr>
          <p:cNvPr id="34" name="Grafik 4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354" y="309796"/>
            <a:ext cx="960989" cy="3139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AGE HEADING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420624" y="0"/>
            <a:ext cx="9189720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GB" dirty="0"/>
              <a:t>&lt;&lt;Page heading&gt;&gt;</a:t>
            </a:r>
          </a:p>
        </p:txBody>
      </p:sp>
      <p:sp>
        <p:nvSpPr>
          <p:cNvPr id="20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94976F55-9089-48EE-AE68-8E9544398D42}" type="slidenum">
              <a:rPr lang="en-GB" sz="700" smtClean="0"/>
              <a:pPr algn="r"/>
              <a:t>‹#›</a:t>
            </a:fld>
            <a:endParaRPr lang="en-GB" sz="700" dirty="0"/>
          </a:p>
        </p:txBody>
      </p:sp>
      <p:sp>
        <p:nvSpPr>
          <p:cNvPr id="22" name="DOCUMENT ID" hidden="1"/>
          <p:cNvSpPr txBox="1"/>
          <p:nvPr userDrawn="1">
            <p:custDataLst>
              <p:tags r:id="rId2"/>
            </p:custDataLst>
          </p:nvPr>
        </p:nvSpPr>
        <p:spPr>
          <a:xfrm>
            <a:off x="2296670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March 12, 2018 9:44 AM] \\UBSPROD.MSAD.UBS.NET\UserData\morawskp\RF\Desktop\INTQuant – Intensive Week.pptx </a:t>
            </a:r>
          </a:p>
        </p:txBody>
      </p:sp>
      <p:grpSp>
        <p:nvGrpSpPr>
          <p:cNvPr id="23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4" name="Straight Connector 2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3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  <p:pic>
        <p:nvPicPr>
          <p:cNvPr id="35" name="Grafik 4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354" y="309796"/>
            <a:ext cx="960989" cy="3139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1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1"/>
            </p:custDataLst>
          </p:nvPr>
        </p:nvSpPr>
        <p:spPr>
          <a:xfrm>
            <a:off x="420624" y="6263642"/>
            <a:ext cx="918972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0624" y="1856233"/>
            <a:ext cx="9189720" cy="4407409"/>
          </a:xfrm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 defTabSz="914400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14" hasCustomPrompt="1"/>
            <p:custDataLst>
              <p:tags r:id="rId3"/>
            </p:custDataLst>
          </p:nvPr>
        </p:nvSpPr>
        <p:spPr>
          <a:xfrm>
            <a:off x="420624" y="1498600"/>
            <a:ext cx="91897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5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GE HEADING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420624" y="0"/>
            <a:ext cx="9189720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GB" dirty="0"/>
              <a:t>&lt;&lt;Page heading&gt;&gt;</a:t>
            </a:r>
          </a:p>
        </p:txBody>
      </p:sp>
      <p:sp>
        <p:nvSpPr>
          <p:cNvPr id="25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855E24D6-7D0A-470C-80AD-CB9E4DCBF649}" type="slidenum">
              <a:rPr lang="en-GB" sz="700" smtClean="0"/>
              <a:pPr algn="r"/>
              <a:t>‹#›</a:t>
            </a:fld>
            <a:endParaRPr lang="en-GB" sz="700" dirty="0"/>
          </a:p>
        </p:txBody>
      </p:sp>
      <p:sp>
        <p:nvSpPr>
          <p:cNvPr id="27" name="DOCUMENT ID" hidden="1"/>
          <p:cNvSpPr txBox="1"/>
          <p:nvPr userDrawn="1">
            <p:custDataLst>
              <p:tags r:id="rId5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March 12, 2018 9:44 AM] \\UBSPROD.MSAD.UBS.NET\UserData\morawskp\RF\Desktop\INTQuant – Intensive Week.pptx </a:t>
            </a:r>
          </a:p>
        </p:txBody>
      </p:sp>
      <p:grpSp>
        <p:nvGrpSpPr>
          <p:cNvPr id="28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29" name="Straight Connector 28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6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  <p:pic>
        <p:nvPicPr>
          <p:cNvPr id="23" name="Grafik 4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354" y="309796"/>
            <a:ext cx="960989" cy="3139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1x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AYOUT SOURCE"/>
          <p:cNvSpPr>
            <a:spLocks noGrp="1"/>
          </p:cNvSpPr>
          <p:nvPr>
            <p:ph type="body" idx="17" hasCustomPrompt="1"/>
            <p:custDataLst>
              <p:tags r:id="rId1"/>
            </p:custDataLst>
          </p:nvPr>
        </p:nvSpPr>
        <p:spPr>
          <a:xfrm>
            <a:off x="420624" y="6249809"/>
            <a:ext cx="918972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1" name="LAYOUT BODY"/>
          <p:cNvSpPr>
            <a:spLocks noGrp="1"/>
          </p:cNvSpPr>
          <p:nvPr>
            <p:ph idx="16"/>
            <p:custDataLst>
              <p:tags r:id="rId2"/>
            </p:custDataLst>
          </p:nvPr>
        </p:nvSpPr>
        <p:spPr>
          <a:xfrm>
            <a:off x="420624" y="4411863"/>
            <a:ext cx="91897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3" name="LAYOUT HEADER"/>
          <p:cNvSpPr>
            <a:spLocks noGrp="1"/>
          </p:cNvSpPr>
          <p:nvPr>
            <p:ph type="body" idx="18" hasCustomPrompt="1"/>
            <p:custDataLst>
              <p:tags r:id="rId3"/>
            </p:custDataLst>
          </p:nvPr>
        </p:nvSpPr>
        <p:spPr>
          <a:xfrm>
            <a:off x="420624" y="4054229"/>
            <a:ext cx="91897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4"/>
            </p:custDataLst>
          </p:nvPr>
        </p:nvSpPr>
        <p:spPr>
          <a:xfrm>
            <a:off x="420624" y="3694180"/>
            <a:ext cx="918972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20624" y="1856234"/>
            <a:ext cx="9189720" cy="1837944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37744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8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420624" y="1498600"/>
            <a:ext cx="918972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54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20624" y="0"/>
            <a:ext cx="9189720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GB" dirty="0"/>
              <a:t>&lt;&lt;Page heading&gt;&gt;</a:t>
            </a:r>
          </a:p>
        </p:txBody>
      </p:sp>
      <p:sp>
        <p:nvSpPr>
          <p:cNvPr id="29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2451735E-85A4-4643-8094-642905B783F2}" type="slidenum">
              <a:rPr lang="en-GB" sz="700" smtClean="0"/>
              <a:pPr algn="r"/>
              <a:t>‹#›</a:t>
            </a:fld>
            <a:endParaRPr lang="en-GB" sz="700" dirty="0"/>
          </a:p>
        </p:txBody>
      </p:sp>
      <p:sp>
        <p:nvSpPr>
          <p:cNvPr id="30" name="DOCUMENT ID" hidden="1"/>
          <p:cNvSpPr txBox="1"/>
          <p:nvPr userDrawn="1">
            <p:custDataLst>
              <p:tags r:id="rId8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March 12, 2018 9:44 AM] \\UBSPROD.MSAD.UBS.NET\UserData\morawskp\RF\Desktop\INTQuant – Intensive Week.pptx </a:t>
            </a:r>
          </a:p>
        </p:txBody>
      </p:sp>
      <p:grpSp>
        <p:nvGrpSpPr>
          <p:cNvPr id="32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3" name="Straight Connector 32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9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  <p:pic>
        <p:nvPicPr>
          <p:cNvPr id="26" name="Grafik 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354" y="309796"/>
            <a:ext cx="960989" cy="3139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2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AYOUT SOURCE"/>
          <p:cNvSpPr>
            <a:spLocks noGrp="1"/>
          </p:cNvSpPr>
          <p:nvPr>
            <p:ph type="body" idx="18" hasCustomPrompt="1"/>
            <p:custDataLst>
              <p:tags r:id="rId1"/>
            </p:custDataLst>
          </p:nvPr>
        </p:nvSpPr>
        <p:spPr>
          <a:xfrm>
            <a:off x="5157216" y="6263642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2"/>
            </p:custDataLst>
          </p:nvPr>
        </p:nvSpPr>
        <p:spPr>
          <a:xfrm>
            <a:off x="5157216" y="1856233"/>
            <a:ext cx="4434840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2" name="LAYOUT HEADER"/>
          <p:cNvSpPr>
            <a:spLocks noGrp="1"/>
          </p:cNvSpPr>
          <p:nvPr>
            <p:ph type="body" idx="19" hasCustomPrompt="1"/>
            <p:custDataLst>
              <p:tags r:id="rId3"/>
            </p:custDataLst>
          </p:nvPr>
        </p:nvSpPr>
        <p:spPr>
          <a:xfrm>
            <a:off x="5157216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14" name="LAYOUT SOURCE"/>
          <p:cNvSpPr>
            <a:spLocks noGrp="1"/>
          </p:cNvSpPr>
          <p:nvPr>
            <p:ph type="body" idx="15" hasCustomPrompt="1"/>
            <p:custDataLst>
              <p:tags r:id="rId4"/>
            </p:custDataLst>
          </p:nvPr>
        </p:nvSpPr>
        <p:spPr>
          <a:xfrm>
            <a:off x="420624" y="6263642"/>
            <a:ext cx="4434840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420624" y="1856233"/>
            <a:ext cx="4434840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1" name="LAYOUT HEADER"/>
          <p:cNvSpPr>
            <a:spLocks noGrp="1"/>
          </p:cNvSpPr>
          <p:nvPr>
            <p:ph type="body" idx="14" hasCustomPrompt="1"/>
            <p:custDataLst>
              <p:tags r:id="rId6"/>
            </p:custDataLst>
          </p:nvPr>
        </p:nvSpPr>
        <p:spPr>
          <a:xfrm>
            <a:off x="420624" y="1498600"/>
            <a:ext cx="4434840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59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GE HEADING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20624" y="0"/>
            <a:ext cx="9189720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GB" dirty="0"/>
              <a:t>&lt;&lt;Page heading&gt;&gt;</a:t>
            </a:r>
          </a:p>
        </p:txBody>
      </p:sp>
      <p:sp>
        <p:nvSpPr>
          <p:cNvPr id="30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D70D6585-CB7C-4CFA-BD76-44C70BE2929C}" type="slidenum">
              <a:rPr lang="en-GB" sz="700" smtClean="0"/>
              <a:pPr algn="r"/>
              <a:t>‹#›</a:t>
            </a:fld>
            <a:endParaRPr lang="en-GB" sz="700" dirty="0"/>
          </a:p>
        </p:txBody>
      </p:sp>
      <p:sp>
        <p:nvSpPr>
          <p:cNvPr id="31" name="DOCUMENT ID" hidden="1"/>
          <p:cNvSpPr txBox="1"/>
          <p:nvPr userDrawn="1">
            <p:custDataLst>
              <p:tags r:id="rId8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March 12, 2018 9:44 AM] \\UBSPROD.MSAD.UBS.NET\UserData\morawskp\RF\Desktop\INTQuant – Intensive Week.pptx </a:t>
            </a:r>
          </a:p>
        </p:txBody>
      </p:sp>
      <p:grpSp>
        <p:nvGrpSpPr>
          <p:cNvPr id="33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4" name="Straight Connector 33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9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  <p:pic>
        <p:nvPicPr>
          <p:cNvPr id="26" name="Grafik 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354" y="309796"/>
            <a:ext cx="960989" cy="3139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3x1 Full He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AYOUT SOURCE"/>
          <p:cNvSpPr>
            <a:spLocks noGrp="1"/>
          </p:cNvSpPr>
          <p:nvPr>
            <p:ph type="body" idx="21" hasCustomPrompt="1"/>
            <p:custDataLst>
              <p:tags r:id="rId1"/>
            </p:custDataLst>
          </p:nvPr>
        </p:nvSpPr>
        <p:spPr>
          <a:xfrm>
            <a:off x="6729984" y="6263642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13" name="LAYOUT BODY"/>
          <p:cNvSpPr>
            <a:spLocks noGrp="1"/>
          </p:cNvSpPr>
          <p:nvPr>
            <p:ph idx="19"/>
            <p:custDataLst>
              <p:tags r:id="rId2"/>
            </p:custDataLst>
          </p:nvPr>
        </p:nvSpPr>
        <p:spPr>
          <a:xfrm>
            <a:off x="6729984" y="1856233"/>
            <a:ext cx="2871216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6" name="LAYOUT HEADER"/>
          <p:cNvSpPr>
            <a:spLocks noGrp="1"/>
          </p:cNvSpPr>
          <p:nvPr>
            <p:ph type="body" idx="23" hasCustomPrompt="1"/>
            <p:custDataLst>
              <p:tags r:id="rId3"/>
            </p:custDataLst>
          </p:nvPr>
        </p:nvSpPr>
        <p:spPr>
          <a:xfrm>
            <a:off x="672998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65" name="LAYOUT SOURCE"/>
          <p:cNvSpPr>
            <a:spLocks noGrp="1"/>
          </p:cNvSpPr>
          <p:nvPr>
            <p:ph type="body" idx="25" hasCustomPrompt="1"/>
            <p:custDataLst>
              <p:tags r:id="rId4"/>
            </p:custDataLst>
          </p:nvPr>
        </p:nvSpPr>
        <p:spPr>
          <a:xfrm>
            <a:off x="3575304" y="6263642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8" name="LAYOUT BODY"/>
          <p:cNvSpPr>
            <a:spLocks noGrp="1"/>
          </p:cNvSpPr>
          <p:nvPr>
            <p:ph idx="16"/>
            <p:custDataLst>
              <p:tags r:id="rId5"/>
            </p:custDataLst>
          </p:nvPr>
        </p:nvSpPr>
        <p:spPr>
          <a:xfrm>
            <a:off x="3575304" y="1856233"/>
            <a:ext cx="2871216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04788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5" name="LAYOUT HEADER"/>
          <p:cNvSpPr>
            <a:spLocks noGrp="1"/>
          </p:cNvSpPr>
          <p:nvPr>
            <p:ph type="body" idx="22" hasCustomPrompt="1"/>
            <p:custDataLst>
              <p:tags r:id="rId6"/>
            </p:custDataLst>
          </p:nvPr>
        </p:nvSpPr>
        <p:spPr>
          <a:xfrm>
            <a:off x="357530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sp>
        <p:nvSpPr>
          <p:cNvPr id="64" name="LAYOUT SOURCE"/>
          <p:cNvSpPr>
            <a:spLocks noGrp="1"/>
          </p:cNvSpPr>
          <p:nvPr>
            <p:ph type="body" idx="24" hasCustomPrompt="1"/>
            <p:custDataLst>
              <p:tags r:id="rId7"/>
            </p:custDataLst>
          </p:nvPr>
        </p:nvSpPr>
        <p:spPr>
          <a:xfrm>
            <a:off x="420624" y="6263642"/>
            <a:ext cx="2871216" cy="192024"/>
          </a:xfrm>
          <a:noFill/>
        </p:spPr>
        <p:txBody>
          <a:bodyPr lIns="0" tIns="54846" rIns="0" bIns="0" anchor="b">
            <a:noAutofit/>
          </a:bodyPr>
          <a:lstStyle>
            <a:lvl1pPr marL="0" indent="0">
              <a:buNone/>
              <a:defRPr sz="1200" b="0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Source:</a:t>
            </a:r>
          </a:p>
        </p:txBody>
      </p:sp>
      <p:sp>
        <p:nvSpPr>
          <p:cNvPr id="3" name="LAYOUT BODY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420624" y="1856233"/>
            <a:ext cx="2871216" cy="4407409"/>
          </a:xfrm>
          <a:noFill/>
        </p:spPr>
        <p:txBody>
          <a:bodyPr lIns="0" tIns="0" rIns="0" bIns="0">
            <a:noAutofit/>
          </a:bodyPr>
          <a:lstStyle>
            <a:lvl1pPr marL="239632" indent="-239632">
              <a:buClr>
                <a:schemeClr val="tx2"/>
              </a:buClr>
              <a:buSzPct val="100000"/>
              <a:buFont typeface="Symbol" pitchFamily="18" charset="2"/>
              <a:buChar char="·"/>
              <a:defRPr sz="1800">
                <a:latin typeface="Frutiger 55 Roman"/>
              </a:defRPr>
            </a:lvl1pPr>
            <a:lvl2pPr marL="455613" indent="-230188">
              <a:tabLst/>
              <a:defRPr sz="1600">
                <a:latin typeface="Frutiger 55 Roman"/>
              </a:defRPr>
            </a:lvl2pPr>
            <a:lvl3pPr marL="688975" indent="-227013">
              <a:buFont typeface="Arial" pitchFamily="34" charset="0"/>
              <a:buChar char="–"/>
              <a:defRPr sz="1600">
                <a:latin typeface="Frutiger 55 Roman"/>
              </a:defRPr>
            </a:lvl3pPr>
            <a:lvl4pPr marL="914400" indent="-225425">
              <a:buSzPct val="84000"/>
              <a:defRPr sz="1600">
                <a:latin typeface="Frutiger 55 Roman"/>
              </a:defRPr>
            </a:lvl4pPr>
            <a:lvl5pPr marL="1152140" indent="-250743">
              <a:buSzPct val="84000"/>
              <a:buFont typeface="Arial" pitchFamily="34" charset="0"/>
              <a:buChar char="–"/>
              <a:defRPr sz="1600">
                <a:latin typeface="Frutiger 55 Roman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4" name="LAYOUT HEADER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420624" y="1498600"/>
            <a:ext cx="2871216" cy="355600"/>
          </a:xfrm>
          <a:noFill/>
        </p:spPr>
        <p:txBody>
          <a:bodyPr lIns="0" tIns="0" rIns="0" bIns="36564" anchor="t" anchorCtr="0">
            <a:noAutofit/>
          </a:bodyPr>
          <a:lstStyle>
            <a:lvl1pPr marL="0" indent="0">
              <a:buNone/>
              <a:defRPr sz="1800" b="1" baseline="0">
                <a:solidFill>
                  <a:schemeClr val="tx1"/>
                </a:solidFill>
                <a:latin typeface="Frutiger 55 Roman"/>
              </a:defRPr>
            </a:lvl1pPr>
            <a:lvl2pPr marL="502753" indent="0">
              <a:buNone/>
              <a:defRPr sz="2200" b="1"/>
            </a:lvl2pPr>
            <a:lvl3pPr marL="1005505" indent="0">
              <a:buNone/>
              <a:defRPr sz="2000" b="1"/>
            </a:lvl3pPr>
            <a:lvl4pPr marL="1508257" indent="0">
              <a:buNone/>
              <a:defRPr sz="1800" b="1"/>
            </a:lvl4pPr>
            <a:lvl5pPr marL="2011009" indent="0">
              <a:buNone/>
              <a:defRPr sz="1800" b="1"/>
            </a:lvl5pPr>
            <a:lvl6pPr marL="2513761" indent="0">
              <a:buNone/>
              <a:defRPr sz="1800" b="1"/>
            </a:lvl6pPr>
            <a:lvl7pPr marL="3016512" indent="0">
              <a:buNone/>
              <a:defRPr sz="1800" b="1"/>
            </a:lvl7pPr>
            <a:lvl8pPr marL="3519265" indent="0">
              <a:buNone/>
              <a:defRPr sz="1800" b="1"/>
            </a:lvl8pPr>
            <a:lvl9pPr marL="4022016" indent="0">
              <a:buNone/>
              <a:defRPr sz="1800" b="1"/>
            </a:lvl9pPr>
          </a:lstStyle>
          <a:p>
            <a:pPr lvl="0"/>
            <a:r>
              <a:rPr lang="en-GB" dirty="0"/>
              <a:t>&lt;&lt;Layout heading&gt;&gt;</a:t>
            </a:r>
          </a:p>
        </p:txBody>
      </p:sp>
      <p:cxnSp>
        <p:nvCxnSpPr>
          <p:cNvPr id="62" name="THIN BLUE LINE"/>
          <p:cNvCxnSpPr/>
          <p:nvPr/>
        </p:nvCxnSpPr>
        <p:spPr>
          <a:xfrm>
            <a:off x="420624" y="1033272"/>
            <a:ext cx="918972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PAGE HEADING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420624" y="0"/>
            <a:ext cx="9189720" cy="941832"/>
          </a:xfrm>
        </p:spPr>
        <p:txBody>
          <a:bodyPr/>
          <a:lstStyle>
            <a:lvl1pPr>
              <a:defRPr>
                <a:latin typeface="Frutiger 45 Light"/>
              </a:defRPr>
            </a:lvl1pPr>
          </a:lstStyle>
          <a:p>
            <a:pPr lvl="0"/>
            <a:r>
              <a:rPr lang="en-GB" dirty="0"/>
              <a:t>&lt;&lt;Page heading&gt;&gt;</a:t>
            </a:r>
          </a:p>
        </p:txBody>
      </p:sp>
      <p:sp>
        <p:nvSpPr>
          <p:cNvPr id="33" name="Slide Number Textbox"/>
          <p:cNvSpPr txBox="1"/>
          <p:nvPr userDrawn="1"/>
        </p:nvSpPr>
        <p:spPr>
          <a:xfrm>
            <a:off x="9208008" y="6858000"/>
            <a:ext cx="411480" cy="384048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r"/>
            <a:fld id="{9489627C-F79B-4DF9-998A-207B47061EFD}" type="slidenum">
              <a:rPr lang="en-GB" sz="700" smtClean="0"/>
              <a:pPr algn="r"/>
              <a:t>‹#›</a:t>
            </a:fld>
            <a:endParaRPr lang="en-GB" sz="700" dirty="0"/>
          </a:p>
        </p:txBody>
      </p:sp>
      <p:sp>
        <p:nvSpPr>
          <p:cNvPr id="34" name="DOCUMENT ID" hidden="1"/>
          <p:cNvSpPr txBox="1"/>
          <p:nvPr userDrawn="1">
            <p:custDataLst>
              <p:tags r:id="rId11"/>
            </p:custDataLst>
          </p:nvPr>
        </p:nvSpPr>
        <p:spPr>
          <a:xfrm>
            <a:off x="2297875" y="420624"/>
            <a:ext cx="7312468" cy="923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lvl="0" indent="0" algn="r" defTabSz="1005505" eaLnBrk="1" latinLnBrk="0" hangingPunct="1">
              <a:spcBef>
                <a:spcPct val="20000"/>
              </a:spcBef>
              <a:buSzPct val="120000"/>
              <a:buFont typeface="Symbol" pitchFamily="18" charset="2"/>
              <a:buNone/>
              <a:defRPr sz="600" b="0" baseline="0">
                <a:solidFill>
                  <a:srgbClr val="616161"/>
                </a:solidFill>
                <a:latin typeface="+mn-lt"/>
                <a:cs typeface="Arial" pitchFamily="34" charset="0"/>
              </a:defRPr>
            </a:lvl1pPr>
            <a:lvl2pPr marL="502755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2pPr>
            <a:lvl3pPr marL="1005506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3pPr>
            <a:lvl4pPr marL="1508258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4pPr>
            <a:lvl5pPr marL="2011009" indent="0" defTabSz="1005505" eaLnBrk="1" latinLnBrk="0" hangingPunct="1">
              <a:spcBef>
                <a:spcPct val="20000"/>
              </a:spcBef>
              <a:buFont typeface="Arial" pitchFamily="34" charset="0"/>
              <a:buNone/>
              <a:defRPr sz="1300">
                <a:latin typeface="+mn-lt"/>
              </a:defRPr>
            </a:lvl5pPr>
            <a:lvl6pPr marL="2765137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6pPr>
            <a:lvl7pPr marL="3267890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7pPr>
            <a:lvl8pPr marL="3770641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8pPr>
            <a:lvl9pPr marL="4273393" indent="-251375" defTabSz="1005505">
              <a:spcBef>
                <a:spcPct val="20000"/>
              </a:spcBef>
              <a:buFont typeface="Arial" pitchFamily="34" charset="0"/>
              <a:buChar char="•"/>
              <a:defRPr sz="2200">
                <a:latin typeface="+mn-lt"/>
              </a:defRPr>
            </a:lvl9pPr>
          </a:lstStyle>
          <a:p>
            <a:pPr lvl="0"/>
            <a:r>
              <a:rPr lang="en-GB" dirty="0"/>
              <a:t>UBSPROD\</a:t>
            </a:r>
            <a:r>
              <a:rPr lang="en-GB" dirty="0" err="1"/>
              <a:t>morawskp</a:t>
            </a:r>
            <a:r>
              <a:rPr lang="en-GB" dirty="0"/>
              <a:t> [printed: ____] [saved: March 12, 2018 9:44 AM] \\UBSPROD.MSAD.UBS.NET\UserData\morawskp\RF\Desktop\INTQuant – Intensive Week.pptx </a:t>
            </a:r>
          </a:p>
        </p:txBody>
      </p:sp>
      <p:grpSp>
        <p:nvGrpSpPr>
          <p:cNvPr id="35" name="PXP_GRIDLINES" hidden="1"/>
          <p:cNvGrpSpPr/>
          <p:nvPr userDrawn="1"/>
        </p:nvGrpSpPr>
        <p:grpSpPr>
          <a:xfrm>
            <a:off x="-30640" y="0"/>
            <a:ext cx="10093083" cy="7543800"/>
            <a:chOff x="-30640" y="0"/>
            <a:chExt cx="10093083" cy="7543800"/>
          </a:xfrm>
        </p:grpSpPr>
        <p:cxnSp>
          <p:nvCxnSpPr>
            <p:cNvPr id="37" name="Straight Connector 36" hidden="1"/>
            <p:cNvCxnSpPr/>
            <p:nvPr userDrawn="1"/>
          </p:nvCxnSpPr>
          <p:spPr>
            <a:xfrm>
              <a:off x="402594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 hidden="1"/>
            <p:cNvCxnSpPr/>
            <p:nvPr userDrawn="1"/>
          </p:nvCxnSpPr>
          <p:spPr>
            <a:xfrm>
              <a:off x="5029200" y="0"/>
              <a:ext cx="0" cy="754380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 hidden="1"/>
            <p:cNvCxnSpPr/>
            <p:nvPr userDrawn="1"/>
          </p:nvCxnSpPr>
          <p:spPr>
            <a:xfrm>
              <a:off x="9610343" y="0"/>
              <a:ext cx="0" cy="754380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 hidden="1"/>
            <p:cNvCxnSpPr/>
            <p:nvPr userDrawn="1"/>
          </p:nvCxnSpPr>
          <p:spPr>
            <a:xfrm>
              <a:off x="0" y="551751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 hidden="1"/>
            <p:cNvCxnSpPr/>
            <p:nvPr userDrawn="1"/>
          </p:nvCxnSpPr>
          <p:spPr>
            <a:xfrm>
              <a:off x="-1600" y="1079526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 hidden="1"/>
            <p:cNvCxnSpPr/>
            <p:nvPr userDrawn="1"/>
          </p:nvCxnSpPr>
          <p:spPr>
            <a:xfrm>
              <a:off x="-3200" y="1636176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 hidden="1"/>
            <p:cNvCxnSpPr/>
            <p:nvPr userDrawn="1"/>
          </p:nvCxnSpPr>
          <p:spPr>
            <a:xfrm>
              <a:off x="-13716" y="6587211"/>
              <a:ext cx="10058400" cy="0"/>
            </a:xfrm>
            <a:prstGeom prst="line">
              <a:avLst/>
            </a:prstGeom>
            <a:ln w="12700">
              <a:solidFill>
                <a:srgbClr val="BC14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 hidden="1"/>
            <p:cNvCxnSpPr/>
            <p:nvPr userDrawn="1"/>
          </p:nvCxnSpPr>
          <p:spPr>
            <a:xfrm>
              <a:off x="-30640" y="40034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 hidden="1"/>
            <p:cNvCxnSpPr/>
            <p:nvPr userDrawn="1"/>
          </p:nvCxnSpPr>
          <p:spPr>
            <a:xfrm>
              <a:off x="0" y="4359099"/>
              <a:ext cx="10058400" cy="0"/>
            </a:xfrm>
            <a:prstGeom prst="line">
              <a:avLst/>
            </a:prstGeom>
            <a:ln w="3175">
              <a:solidFill>
                <a:srgbClr val="46474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 hidden="1"/>
            <p:cNvCxnSpPr/>
            <p:nvPr userDrawn="1"/>
          </p:nvCxnSpPr>
          <p:spPr>
            <a:xfrm>
              <a:off x="-5646" y="850908"/>
              <a:ext cx="10058400" cy="0"/>
            </a:xfrm>
            <a:prstGeom prst="line">
              <a:avLst/>
            </a:prstGeom>
            <a:ln w="31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 hidden="1"/>
            <p:cNvCxnSpPr/>
            <p:nvPr userDrawn="1"/>
          </p:nvCxnSpPr>
          <p:spPr>
            <a:xfrm>
              <a:off x="4043" y="1491573"/>
              <a:ext cx="10058400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raftStamp" hidden="1"/>
          <p:cNvSpPr txBox="1"/>
          <p:nvPr userDrawn="1">
            <p:custDataLst>
              <p:tags r:id="rId12"/>
            </p:custDataLst>
          </p:nvPr>
        </p:nvSpPr>
        <p:spPr>
          <a:xfrm>
            <a:off x="420624" y="254000"/>
            <a:ext cx="1079500" cy="330200"/>
          </a:xfrm>
          <a:prstGeom prst="rect">
            <a:avLst/>
          </a:prstGeom>
          <a:noFill/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sz="2400" b="1" i="0" u="none" baseline="0">
                <a:solidFill>
                  <a:srgbClr val="E60000"/>
                </a:solidFill>
                <a:latin typeface="Frutiger 55 Roman"/>
              </a:rPr>
              <a:t>Draft</a:t>
            </a:r>
            <a:endParaRPr kumimoji="0" lang="en-GB" sz="2400" b="1" i="0" u="none" baseline="0" dirty="0">
              <a:solidFill>
                <a:srgbClr val="E60000"/>
              </a:solidFill>
              <a:latin typeface="Frutiger 55 Roman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6" y="6989763"/>
            <a:ext cx="712453" cy="260385"/>
          </a:xfrm>
          <a:prstGeom prst="rect">
            <a:avLst/>
          </a:prstGeom>
        </p:spPr>
      </p:pic>
      <p:pic>
        <p:nvPicPr>
          <p:cNvPr id="29" name="Grafik 4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354" y="309796"/>
            <a:ext cx="960989" cy="31398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420624" y="1856232"/>
            <a:ext cx="9189720" cy="4764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420624" y="0"/>
            <a:ext cx="9189720" cy="94183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4" name="Grafik 4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354" y="309796"/>
            <a:ext cx="960989" cy="31398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84" r:id="rId1"/>
    <p:sldLayoutId id="2147484185" r:id="rId2"/>
    <p:sldLayoutId id="2147484186" r:id="rId3"/>
    <p:sldLayoutId id="2147484187" r:id="rId4"/>
    <p:sldLayoutId id="2147484188" r:id="rId5"/>
    <p:sldLayoutId id="2147484189" r:id="rId6"/>
    <p:sldLayoutId id="2147484190" r:id="rId7"/>
    <p:sldLayoutId id="2147484191" r:id="rId8"/>
    <p:sldLayoutId id="2147484192" r:id="rId9"/>
    <p:sldLayoutId id="2147484193" r:id="rId10"/>
    <p:sldLayoutId id="2147484194" r:id="rId11"/>
    <p:sldLayoutId id="2147484195" r:id="rId12"/>
    <p:sldLayoutId id="2147484196" r:id="rId13"/>
    <p:sldLayoutId id="2147484197" r:id="rId14"/>
    <p:sldLayoutId id="2147484198" r:id="rId15"/>
  </p:sldLayoutIdLst>
  <p:hf hdr="0" ftr="0" dt="0"/>
  <p:txStyles>
    <p:titleStyle>
      <a:lvl1pPr algn="l" defTabSz="1005505" rtl="0" eaLnBrk="1" latinLnBrk="0" hangingPunct="1">
        <a:lnSpc>
          <a:spcPts val="3200"/>
        </a:lnSpc>
        <a:spcBef>
          <a:spcPct val="0"/>
        </a:spcBef>
        <a:buNone/>
        <a:defRPr sz="3200" kern="1200">
          <a:solidFill>
            <a:schemeClr val="tx1"/>
          </a:solidFill>
          <a:latin typeface="Frutiger 45 Light" panose="020B0603020202020204" pitchFamily="34" charset="0"/>
          <a:ea typeface="+mj-ea"/>
          <a:cs typeface="+mj-cs"/>
        </a:defRPr>
      </a:lvl1pPr>
    </p:titleStyle>
    <p:bodyStyle>
      <a:lvl1pPr marL="234950" indent="-234950" algn="l" defTabSz="1005505" rtl="0" eaLnBrk="1" latinLnBrk="0" hangingPunct="1">
        <a:spcBef>
          <a:spcPts val="1400"/>
        </a:spcBef>
        <a:buClr>
          <a:schemeClr val="tx2"/>
        </a:buClr>
        <a:buSzPct val="100000"/>
        <a:buFont typeface="Symbol" pitchFamily="18" charset="2"/>
        <a:buChar char="·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2250" algn="l" defTabSz="1005505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2150" indent="-234950" algn="l" defTabSz="1005505" rtl="0" eaLnBrk="1" latinLnBrk="0" hangingPunct="1">
        <a:spcBef>
          <a:spcPts val="700"/>
        </a:spcBef>
        <a:buClr>
          <a:schemeClr val="tx1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2250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9350" indent="-234950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indent="-237744" algn="l" defTabSz="1005505" rtl="0" eaLnBrk="1" latinLnBrk="0" hangingPunct="1">
        <a:spcBef>
          <a:spcPts val="300"/>
        </a:spcBef>
        <a:buClr>
          <a:schemeClr val="tx1"/>
        </a:buClr>
        <a:buSzPct val="84000"/>
        <a:buFont typeface="Frutiger 55 Roman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53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0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257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009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61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512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265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016" algn="l" defTabSz="10055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51.xml"/><Relationship Id="rId2" Type="http://schemas.openxmlformats.org/officeDocument/2006/relationships/tags" Target="../tags/tag150.xml"/><Relationship Id="rId1" Type="http://schemas.openxmlformats.org/officeDocument/2006/relationships/tags" Target="../tags/tag149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4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" Type="http://schemas.openxmlformats.org/officeDocument/2006/relationships/tags" Target="../tags/tag155.xml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" Type="http://schemas.openxmlformats.org/officeDocument/2006/relationships/tags" Target="../tags/tag158.xml"/><Relationship Id="rId4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163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6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" Type="http://schemas.openxmlformats.org/officeDocument/2006/relationships/tags" Target="../tags/tag146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REATE DATE"/>
          <p:cNvSpPr>
            <a:spLocks noGrp="1"/>
          </p:cNvSpPr>
          <p:nvPr>
            <p:ph type="body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dirty="0"/>
              <a:t>March</a:t>
            </a:r>
            <a:r>
              <a:rPr lang="pl-PL" dirty="0"/>
              <a:t> 18</a:t>
            </a:r>
            <a:r>
              <a:rPr lang="en-GB" dirty="0"/>
              <a:t>, 20</a:t>
            </a:r>
            <a:r>
              <a:rPr lang="en-US" dirty="0"/>
              <a:t>2</a:t>
            </a:r>
            <a:r>
              <a:rPr lang="pl-PL" dirty="0"/>
              <a:t>5</a:t>
            </a:r>
            <a:endParaRPr lang="en-GB"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pl-PL"/>
              <a:t>Credit Risk Fundamentals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6B3AA3-EF23-D1B3-36E2-B07D8CE6B2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2F8CEF70-8331-819B-7725-8E429CEE9C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6304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VIDER TITLE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/>
              <a:t>Regulatory Capital and RWA</a:t>
            </a:r>
            <a:endParaRPr lang="en-US" dirty="0"/>
          </a:p>
        </p:txBody>
      </p:sp>
      <p:sp>
        <p:nvSpPr>
          <p:cNvPr id="8" name="DIVIDER NUMBER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Section 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0870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AA8E13B6-328A-8288-B765-88202563C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852246"/>
            <a:ext cx="9189720" cy="4759691"/>
          </a:xfrm>
        </p:spPr>
        <p:txBody>
          <a:bodyPr/>
          <a:lstStyle/>
          <a:p>
            <a:pPr marL="0" indent="0">
              <a:buNone/>
            </a:pPr>
            <a:r>
              <a:rPr lang="pl-PL" b="1" u="sng" dirty="0" err="1">
                <a:latin typeface="Frutiger 45 Light" panose="020B0603020202020204" pitchFamily="34" charset="0"/>
              </a:rPr>
              <a:t>Why</a:t>
            </a:r>
            <a:r>
              <a:rPr lang="pl-PL" b="1" u="sng" dirty="0">
                <a:latin typeface="Frutiger 45 Light" panose="020B0603020202020204" pitchFamily="34" charset="0"/>
              </a:rPr>
              <a:t> a </a:t>
            </a:r>
            <a:r>
              <a:rPr lang="pl-PL" b="1" u="sng" dirty="0" err="1">
                <a:latin typeface="Frutiger 45 Light" panose="020B0603020202020204" pitchFamily="34" charset="0"/>
              </a:rPr>
              <a:t>need</a:t>
            </a:r>
            <a:r>
              <a:rPr lang="pl-PL" b="1" u="sng" dirty="0">
                <a:latin typeface="Frutiger 45 Light" panose="020B0603020202020204" pitchFamily="34" charset="0"/>
              </a:rPr>
              <a:t> for </a:t>
            </a:r>
            <a:r>
              <a:rPr lang="pl-PL" b="1" u="sng" dirty="0" err="1">
                <a:latin typeface="Frutiger 45 Light" panose="020B0603020202020204" pitchFamily="34" charset="0"/>
              </a:rPr>
              <a:t>global</a:t>
            </a:r>
            <a:r>
              <a:rPr lang="pl-PL" b="1" u="sng" dirty="0">
                <a:latin typeface="Frutiger 45 Light" panose="020B0603020202020204" pitchFamily="34" charset="0"/>
              </a:rPr>
              <a:t> </a:t>
            </a:r>
            <a:r>
              <a:rPr lang="pl-PL" b="1" u="sng" dirty="0" err="1">
                <a:latin typeface="Frutiger 45 Light" panose="020B0603020202020204" pitchFamily="34" charset="0"/>
              </a:rPr>
              <a:t>capital</a:t>
            </a:r>
            <a:r>
              <a:rPr lang="pl-PL" b="1" u="sng" dirty="0">
                <a:latin typeface="Frutiger 45 Light" panose="020B0603020202020204" pitchFamily="34" charset="0"/>
              </a:rPr>
              <a:t> </a:t>
            </a:r>
            <a:r>
              <a:rPr lang="pl-PL" b="1" u="sng" dirty="0" err="1">
                <a:latin typeface="Frutiger 45 Light" panose="020B0603020202020204" pitchFamily="34" charset="0"/>
              </a:rPr>
              <a:t>requrements</a:t>
            </a:r>
            <a:r>
              <a:rPr lang="pl-PL" b="1" u="sng" dirty="0">
                <a:latin typeface="Frutiger 45 Light" panose="020B0603020202020204" pitchFamily="34" charset="0"/>
              </a:rPr>
              <a:t> / </a:t>
            </a:r>
            <a:r>
              <a:rPr lang="pl-PL" b="1" u="sng" dirty="0" err="1">
                <a:latin typeface="Frutiger 45 Light" panose="020B0603020202020204" pitchFamily="34" charset="0"/>
              </a:rPr>
              <a:t>regulations</a:t>
            </a:r>
            <a:r>
              <a:rPr lang="pl-PL" b="1" u="sng" dirty="0">
                <a:latin typeface="Frutiger 45 Light" panose="020B0603020202020204" pitchFamily="34" charset="0"/>
              </a:rPr>
              <a:t>?</a:t>
            </a:r>
          </a:p>
          <a:p>
            <a:r>
              <a:rPr lang="pl-PL" dirty="0">
                <a:latin typeface="Frutiger 45 Light" panose="020B0603020202020204" pitchFamily="34" charset="0"/>
              </a:rPr>
              <a:t>1980s: fast </a:t>
            </a:r>
            <a:r>
              <a:rPr lang="pl-PL" dirty="0" err="1">
                <a:latin typeface="Frutiger 45 Light" panose="020B0603020202020204" pitchFamily="34" charset="0"/>
              </a:rPr>
              <a:t>increase</a:t>
            </a:r>
            <a:r>
              <a:rPr lang="pl-PL" dirty="0">
                <a:latin typeface="Frutiger 45 Light" panose="020B0603020202020204" pitchFamily="34" charset="0"/>
              </a:rPr>
              <a:t> of </a:t>
            </a:r>
            <a:r>
              <a:rPr lang="pl-PL" dirty="0" err="1">
                <a:latin typeface="Frutiger 45 Light" panose="020B0603020202020204" pitchFamily="34" charset="0"/>
              </a:rPr>
              <a:t>derivative</a:t>
            </a:r>
            <a:r>
              <a:rPr lang="pl-PL" dirty="0">
                <a:latin typeface="Frutiger 45 Light" panose="020B0603020202020204" pitchFamily="34" charset="0"/>
              </a:rPr>
              <a:t> trading + </a:t>
            </a:r>
            <a:r>
              <a:rPr lang="pl-PL" dirty="0" err="1">
                <a:latin typeface="Frutiger 45 Light" panose="020B0603020202020204" pitchFamily="34" charset="0"/>
              </a:rPr>
              <a:t>banks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competing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globally</a:t>
            </a:r>
            <a:endParaRPr lang="pl-PL" dirty="0">
              <a:latin typeface="Frutiger 45 Light" panose="020B0603020202020204" pitchFamily="34" charset="0"/>
            </a:endParaRPr>
          </a:p>
          <a:p>
            <a:r>
              <a:rPr lang="pl-PL" dirty="0" err="1">
                <a:latin typeface="Frutiger 45 Light" panose="020B0603020202020204" pitchFamily="34" charset="0"/>
              </a:rPr>
              <a:t>Regulations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are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introduced</a:t>
            </a:r>
            <a:r>
              <a:rPr lang="pl-PL" dirty="0">
                <a:latin typeface="Frutiger 45 Light" panose="020B0603020202020204" pitchFamily="34" charset="0"/>
              </a:rPr>
              <a:t>:</a:t>
            </a:r>
          </a:p>
          <a:p>
            <a:pPr lvl="1"/>
            <a:r>
              <a:rPr lang="pl-PL" dirty="0">
                <a:latin typeface="Frutiger 45 Light" panose="020B0603020202020204" pitchFamily="34" charset="0"/>
              </a:rPr>
              <a:t>To </a:t>
            </a:r>
            <a:r>
              <a:rPr lang="pl-PL" dirty="0" err="1">
                <a:latin typeface="Frutiger 45 Light" panose="020B0603020202020204" pitchFamily="34" charset="0"/>
              </a:rPr>
              <a:t>strengthen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stability</a:t>
            </a:r>
            <a:r>
              <a:rPr lang="pl-PL" dirty="0">
                <a:latin typeface="Frutiger 45 Light" panose="020B0603020202020204" pitchFamily="34" charset="0"/>
              </a:rPr>
              <a:t> of </a:t>
            </a:r>
            <a:r>
              <a:rPr lang="pl-PL" dirty="0" err="1">
                <a:latin typeface="Frutiger 45 Light" panose="020B0603020202020204" pitchFamily="34" charset="0"/>
              </a:rPr>
              <a:t>international</a:t>
            </a:r>
            <a:r>
              <a:rPr lang="pl-PL" dirty="0">
                <a:latin typeface="Frutiger 45 Light" panose="020B0603020202020204" pitchFamily="34" charset="0"/>
              </a:rPr>
              <a:t> banking system.</a:t>
            </a:r>
          </a:p>
          <a:p>
            <a:pPr lvl="1"/>
            <a:r>
              <a:rPr lang="pl-PL" dirty="0">
                <a:latin typeface="Frutiger 45 Light" panose="020B0603020202020204" pitchFamily="34" charset="0"/>
              </a:rPr>
              <a:t>To </a:t>
            </a:r>
            <a:r>
              <a:rPr lang="pl-PL" dirty="0" err="1">
                <a:latin typeface="Frutiger 45 Light" panose="020B0603020202020204" pitchFamily="34" charset="0"/>
              </a:rPr>
              <a:t>provide</a:t>
            </a:r>
            <a:r>
              <a:rPr lang="pl-PL" dirty="0">
                <a:latin typeface="Frutiger 45 Light" panose="020B0603020202020204" pitchFamily="34" charset="0"/>
              </a:rPr>
              <a:t> a </a:t>
            </a:r>
            <a:r>
              <a:rPr lang="pl-PL" dirty="0" err="1">
                <a:latin typeface="Frutiger 45 Light" panose="020B0603020202020204" pitchFamily="34" charset="0"/>
              </a:rPr>
              <a:t>level-playing</a:t>
            </a:r>
            <a:r>
              <a:rPr lang="pl-PL" dirty="0">
                <a:latin typeface="Frutiger 45 Light" panose="020B0603020202020204" pitchFamily="34" charset="0"/>
              </a:rPr>
              <a:t> field by </a:t>
            </a:r>
            <a:r>
              <a:rPr lang="pl-PL" dirty="0" err="1">
                <a:latin typeface="Frutiger 45 Light" panose="020B0603020202020204" pitchFamily="34" charset="0"/>
              </a:rPr>
              <a:t>use</a:t>
            </a:r>
            <a:r>
              <a:rPr lang="pl-PL" dirty="0">
                <a:latin typeface="Frutiger 45 Light" panose="020B0603020202020204" pitchFamily="34" charset="0"/>
              </a:rPr>
              <a:t> of uniform </a:t>
            </a:r>
            <a:r>
              <a:rPr lang="pl-PL" dirty="0" err="1">
                <a:latin typeface="Frutiger 45 Light" panose="020B0603020202020204" pitchFamily="34" charset="0"/>
              </a:rPr>
              <a:t>regulations</a:t>
            </a:r>
            <a:r>
              <a:rPr lang="pl-PL" dirty="0">
                <a:latin typeface="Frutiger 45 Light" panose="020B0603020202020204" pitchFamily="34" charset="0"/>
              </a:rPr>
              <a:t>.</a:t>
            </a:r>
          </a:p>
          <a:p>
            <a:pPr marL="0" indent="0">
              <a:buNone/>
            </a:pPr>
            <a:endParaRPr lang="pl-PL" b="1" u="sng" dirty="0">
              <a:latin typeface="Frutiger 45 Light" panose="020B0603020202020204" pitchFamily="34" charset="0"/>
            </a:endParaRPr>
          </a:p>
          <a:p>
            <a:pPr marL="0" indent="0">
              <a:buNone/>
            </a:pPr>
            <a:r>
              <a:rPr lang="pl-PL" b="1" u="sng" dirty="0" err="1">
                <a:latin typeface="Frutiger 45 Light" panose="020B0603020202020204" pitchFamily="34" charset="0"/>
              </a:rPr>
              <a:t>Milestones</a:t>
            </a:r>
            <a:r>
              <a:rPr lang="pl-PL" b="1" u="sng" dirty="0">
                <a:latin typeface="Frutiger 45 Light" panose="020B0603020202020204" pitchFamily="34" charset="0"/>
              </a:rPr>
              <a:t>:</a:t>
            </a:r>
          </a:p>
          <a:p>
            <a:r>
              <a:rPr lang="pl-PL" dirty="0">
                <a:latin typeface="Frutiger 45 Light" panose="020B0603020202020204" pitchFamily="34" charset="0"/>
              </a:rPr>
              <a:t>1988: </a:t>
            </a:r>
            <a:r>
              <a:rPr lang="pl-PL" dirty="0" err="1">
                <a:latin typeface="Frutiger 45 Light" panose="020B0603020202020204" pitchFamily="34" charset="0"/>
              </a:rPr>
              <a:t>Basel</a:t>
            </a:r>
            <a:r>
              <a:rPr lang="pl-PL" dirty="0">
                <a:latin typeface="Frutiger 45 Light" panose="020B0603020202020204" pitchFamily="34" charset="0"/>
              </a:rPr>
              <a:t> I – </a:t>
            </a:r>
            <a:r>
              <a:rPr lang="pl-PL" dirty="0" err="1">
                <a:latin typeface="Frutiger 45 Light" panose="020B0603020202020204" pitchFamily="34" charset="0"/>
              </a:rPr>
              <a:t>introduction</a:t>
            </a:r>
            <a:r>
              <a:rPr lang="pl-PL" dirty="0">
                <a:latin typeface="Frutiger 45 Light" panose="020B0603020202020204" pitchFamily="34" charset="0"/>
              </a:rPr>
              <a:t> of minimum ratio of </a:t>
            </a:r>
            <a:r>
              <a:rPr lang="pl-PL" dirty="0" err="1">
                <a:latin typeface="Frutiger 45 Light" panose="020B0603020202020204" pitchFamily="34" charset="0"/>
              </a:rPr>
              <a:t>capital</a:t>
            </a:r>
            <a:r>
              <a:rPr lang="pl-PL" dirty="0">
                <a:latin typeface="Frutiger 45 Light" panose="020B0603020202020204" pitchFamily="34" charset="0"/>
              </a:rPr>
              <a:t> / RWA of 8%</a:t>
            </a:r>
          </a:p>
          <a:p>
            <a:r>
              <a:rPr lang="pl-PL" dirty="0">
                <a:latin typeface="Frutiger 45 Light" panose="020B0603020202020204" pitchFamily="34" charset="0"/>
              </a:rPr>
              <a:t>2004: </a:t>
            </a:r>
            <a:r>
              <a:rPr lang="pl-PL" dirty="0" err="1">
                <a:latin typeface="Frutiger 45 Light" panose="020B0603020202020204" pitchFamily="34" charset="0"/>
              </a:rPr>
              <a:t>Basel</a:t>
            </a:r>
            <a:r>
              <a:rPr lang="pl-PL" dirty="0">
                <a:latin typeface="Frutiger 45 Light" panose="020B0603020202020204" pitchFamily="34" charset="0"/>
              </a:rPr>
              <a:t> II – </a:t>
            </a:r>
            <a:r>
              <a:rPr lang="pl-PL" dirty="0" err="1">
                <a:latin typeface="Frutiger 45 Light" panose="020B0603020202020204" pitchFamily="34" charset="0"/>
              </a:rPr>
              <a:t>establisment</a:t>
            </a:r>
            <a:r>
              <a:rPr lang="pl-PL" dirty="0">
                <a:latin typeface="Frutiger 45 Light" panose="020B0603020202020204" pitchFamily="34" charset="0"/>
              </a:rPr>
              <a:t> of the </a:t>
            </a:r>
            <a:r>
              <a:rPr lang="pl-PL" dirty="0" err="1">
                <a:latin typeface="Frutiger 45 Light" panose="020B0603020202020204" pitchFamily="34" charset="0"/>
              </a:rPr>
              <a:t>three-pillar</a:t>
            </a:r>
            <a:r>
              <a:rPr lang="pl-PL" dirty="0">
                <a:latin typeface="Frutiger 45 Light" panose="020B0603020202020204" pitchFamily="34" charset="0"/>
              </a:rPr>
              <a:t> system of </a:t>
            </a:r>
            <a:r>
              <a:rPr lang="pl-PL" dirty="0" err="1">
                <a:latin typeface="Frutiger 45 Light" panose="020B0603020202020204" pitchFamily="34" charset="0"/>
              </a:rPr>
              <a:t>regulation</a:t>
            </a:r>
            <a:endParaRPr lang="pl-PL" dirty="0">
              <a:latin typeface="Frutiger 45 Light" panose="020B0603020202020204" pitchFamily="34" charset="0"/>
            </a:endParaRPr>
          </a:p>
          <a:p>
            <a:r>
              <a:rPr lang="pl-PL" dirty="0">
                <a:latin typeface="Frutiger 45 Light" panose="020B0603020202020204" pitchFamily="34" charset="0"/>
              </a:rPr>
              <a:t>2011: </a:t>
            </a:r>
            <a:r>
              <a:rPr lang="pl-PL" dirty="0" err="1">
                <a:latin typeface="Frutiger 45 Light" panose="020B0603020202020204" pitchFamily="34" charset="0"/>
              </a:rPr>
              <a:t>Basel</a:t>
            </a:r>
            <a:r>
              <a:rPr lang="pl-PL" dirty="0">
                <a:latin typeface="Frutiger 45 Light" panose="020B0603020202020204" pitchFamily="34" charset="0"/>
              </a:rPr>
              <a:t> III</a:t>
            </a:r>
          </a:p>
          <a:p>
            <a:pPr lvl="1"/>
            <a:r>
              <a:rPr lang="pl-PL" dirty="0" err="1">
                <a:latin typeface="Frutiger 45 Light" panose="020B0603020202020204" pitchFamily="34" charset="0"/>
              </a:rPr>
              <a:t>increase</a:t>
            </a:r>
            <a:r>
              <a:rPr lang="pl-PL" dirty="0">
                <a:latin typeface="Frutiger 45 Light" panose="020B0603020202020204" pitchFamily="34" charset="0"/>
              </a:rPr>
              <a:t> of the </a:t>
            </a:r>
            <a:r>
              <a:rPr lang="pl-PL" dirty="0" err="1">
                <a:latin typeface="Frutiger 45 Light" panose="020B0603020202020204" pitchFamily="34" charset="0"/>
              </a:rPr>
              <a:t>required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capital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quality</a:t>
            </a:r>
            <a:r>
              <a:rPr lang="pl-PL" dirty="0">
                <a:latin typeface="Frutiger 45 Light" panose="020B0603020202020204" pitchFamily="34" charset="0"/>
              </a:rPr>
              <a:t> and </a:t>
            </a:r>
            <a:r>
              <a:rPr lang="pl-PL" dirty="0" err="1">
                <a:latin typeface="Frutiger 45 Light" panose="020B0603020202020204" pitchFamily="34" charset="0"/>
              </a:rPr>
              <a:t>amount</a:t>
            </a:r>
            <a:r>
              <a:rPr lang="pl-PL" dirty="0">
                <a:latin typeface="Frutiger 45 Light" panose="020B0603020202020204" pitchFamily="34" charset="0"/>
              </a:rPr>
              <a:t>,</a:t>
            </a:r>
          </a:p>
          <a:p>
            <a:pPr lvl="1"/>
            <a:r>
              <a:rPr lang="pl-PL" dirty="0" err="1">
                <a:latin typeface="Frutiger 45 Light" panose="020B0603020202020204" pitchFamily="34" charset="0"/>
              </a:rPr>
              <a:t>ratios</a:t>
            </a:r>
            <a:r>
              <a:rPr lang="pl-PL" dirty="0">
                <a:latin typeface="Frutiger 45 Light" panose="020B0603020202020204" pitchFamily="34" charset="0"/>
              </a:rPr>
              <a:t> to </a:t>
            </a:r>
            <a:r>
              <a:rPr lang="pl-PL" dirty="0" err="1">
                <a:latin typeface="Frutiger 45 Light" panose="020B0603020202020204" pitchFamily="34" charset="0"/>
              </a:rPr>
              <a:t>ensure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sufficient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funding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liquidity</a:t>
            </a:r>
            <a:r>
              <a:rPr lang="pl-PL" dirty="0">
                <a:latin typeface="Frutiger 45 Light" panose="020B0603020202020204" pitchFamily="34" charset="0"/>
              </a:rPr>
              <a:t>, </a:t>
            </a:r>
            <a:r>
              <a:rPr lang="pl-PL" dirty="0" err="1">
                <a:latin typeface="Frutiger 45 Light" panose="020B0603020202020204" pitchFamily="34" charset="0"/>
              </a:rPr>
              <a:t>etc</a:t>
            </a:r>
            <a:endParaRPr lang="pl-PL" dirty="0">
              <a:latin typeface="Frutiger 45 Light" panose="020B0603020202020204" pitchFamily="34" charset="0"/>
            </a:endParaRPr>
          </a:p>
          <a:p>
            <a:pPr marL="225425" lvl="1" indent="0">
              <a:buNone/>
            </a:pPr>
            <a:endParaRPr lang="pl-PL" dirty="0">
              <a:latin typeface="Frutiger 45 Light" panose="020B0603020202020204" pitchFamily="34" charset="0"/>
            </a:endParaRP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88FBC137-7DF8-35EE-EA6E-DC2F8E325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0"/>
            <a:ext cx="9189720" cy="941832"/>
          </a:xfrm>
        </p:spPr>
        <p:txBody>
          <a:bodyPr/>
          <a:lstStyle/>
          <a:p>
            <a:r>
              <a:rPr lang="pl-PL" dirty="0"/>
              <a:t>Regulatory </a:t>
            </a:r>
            <a:r>
              <a:rPr lang="pl-PL" dirty="0" err="1"/>
              <a:t>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125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AA8E13B6-328A-8288-B765-88202563C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852246"/>
            <a:ext cx="5578155" cy="4759691"/>
          </a:xfrm>
        </p:spPr>
        <p:txBody>
          <a:bodyPr/>
          <a:lstStyle/>
          <a:p>
            <a:r>
              <a:rPr lang="pl-PL" b="1" u="sng" dirty="0" err="1">
                <a:latin typeface="Frutiger 45 Light" panose="020B0603020202020204" pitchFamily="34" charset="0"/>
              </a:rPr>
              <a:t>Pillar</a:t>
            </a:r>
            <a:r>
              <a:rPr lang="pl-PL" b="1" u="sng" dirty="0">
                <a:latin typeface="Frutiger 45 Light" panose="020B0603020202020204" pitchFamily="34" charset="0"/>
              </a:rPr>
              <a:t> 1: </a:t>
            </a:r>
            <a:r>
              <a:rPr lang="pl-PL" b="1" u="sng" dirty="0" err="1">
                <a:latin typeface="Frutiger 45 Light" panose="020B0603020202020204" pitchFamily="34" charset="0"/>
              </a:rPr>
              <a:t>Minimal</a:t>
            </a:r>
            <a:r>
              <a:rPr lang="pl-PL" b="1" u="sng" dirty="0">
                <a:latin typeface="Frutiger 45 Light" panose="020B0603020202020204" pitchFamily="34" charset="0"/>
              </a:rPr>
              <a:t> Capital </a:t>
            </a:r>
            <a:r>
              <a:rPr lang="pl-PL" b="1" u="sng" dirty="0" err="1">
                <a:latin typeface="Frutiger 45 Light" panose="020B0603020202020204" pitchFamily="34" charset="0"/>
              </a:rPr>
              <a:t>Requirements</a:t>
            </a:r>
            <a:endParaRPr lang="pl-PL" b="1" u="sng" dirty="0">
              <a:latin typeface="Frutiger 45 Light" panose="020B0603020202020204" pitchFamily="34" charset="0"/>
            </a:endParaRPr>
          </a:p>
          <a:p>
            <a:pPr lvl="1"/>
            <a:r>
              <a:rPr lang="pl-PL" dirty="0">
                <a:latin typeface="Frutiger 45 Light" panose="020B0603020202020204" pitchFamily="34" charset="0"/>
              </a:rPr>
              <a:t>Banks </a:t>
            </a:r>
            <a:r>
              <a:rPr lang="pl-PL" dirty="0" err="1">
                <a:latin typeface="Frutiger 45 Light" panose="020B0603020202020204" pitchFamily="34" charset="0"/>
              </a:rPr>
              <a:t>need</a:t>
            </a:r>
            <a:r>
              <a:rPr lang="pl-PL" dirty="0">
                <a:latin typeface="Frutiger 45 Light" panose="020B0603020202020204" pitchFamily="34" charset="0"/>
              </a:rPr>
              <a:t> to </a:t>
            </a:r>
            <a:r>
              <a:rPr lang="pl-PL" dirty="0" err="1">
                <a:latin typeface="Frutiger 45 Light" panose="020B0603020202020204" pitchFamily="34" charset="0"/>
              </a:rPr>
              <a:t>have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capital</a:t>
            </a:r>
            <a:r>
              <a:rPr lang="pl-PL" dirty="0">
                <a:latin typeface="Frutiger 45 Light" panose="020B0603020202020204" pitchFamily="34" charset="0"/>
              </a:rPr>
              <a:t> for </a:t>
            </a:r>
            <a:r>
              <a:rPr lang="pl-PL" dirty="0" err="1">
                <a:latin typeface="Frutiger 45 Light" panose="020B0603020202020204" pitchFamily="34" charset="0"/>
              </a:rPr>
              <a:t>covering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losses</a:t>
            </a:r>
            <a:r>
              <a:rPr lang="pl-PL" dirty="0">
                <a:latin typeface="Frutiger 45 Light" panose="020B0603020202020204" pitchFamily="34" charset="0"/>
              </a:rPr>
              <a:t>.</a:t>
            </a:r>
          </a:p>
          <a:p>
            <a:pPr lvl="1"/>
            <a:r>
              <a:rPr lang="pl-PL" dirty="0" err="1">
                <a:latin typeface="Frutiger 45 Light" panose="020B0603020202020204" pitchFamily="34" charset="0"/>
              </a:rPr>
              <a:t>Credit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risk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is</a:t>
            </a:r>
            <a:r>
              <a:rPr lang="pl-PL" dirty="0">
                <a:latin typeface="Frutiger 45 Light" panose="020B0603020202020204" pitchFamily="34" charset="0"/>
              </a:rPr>
              <a:t> one of the most </a:t>
            </a:r>
            <a:r>
              <a:rPr lang="pl-PL" dirty="0" err="1">
                <a:latin typeface="Frutiger 45 Light" panose="020B0603020202020204" pitchFamily="34" charset="0"/>
              </a:rPr>
              <a:t>important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risks</a:t>
            </a:r>
            <a:r>
              <a:rPr lang="pl-PL" dirty="0">
                <a:latin typeface="Frutiger 45 Light" panose="020B0603020202020204" pitchFamily="34" charset="0"/>
              </a:rPr>
              <a:t> in </a:t>
            </a:r>
            <a:r>
              <a:rPr lang="pl-PL" dirty="0" err="1">
                <a:latin typeface="Frutiger 45 Light" panose="020B0603020202020204" pitchFamily="34" charset="0"/>
              </a:rPr>
              <a:t>banks</a:t>
            </a:r>
            <a:r>
              <a:rPr lang="pl-PL" dirty="0">
                <a:latin typeface="Frutiger 45 Light" panose="020B0603020202020204" pitchFamily="34" charset="0"/>
              </a:rPr>
              <a:t>’ </a:t>
            </a:r>
            <a:r>
              <a:rPr lang="pl-PL" dirty="0" err="1">
                <a:latin typeface="Frutiger 45 Light" panose="020B0603020202020204" pitchFamily="34" charset="0"/>
              </a:rPr>
              <a:t>balance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sheets</a:t>
            </a:r>
            <a:endParaRPr lang="pl-PL" dirty="0">
              <a:latin typeface="Frutiger 45 Light" panose="020B0603020202020204" pitchFamily="34" charset="0"/>
            </a:endParaRPr>
          </a:p>
          <a:p>
            <a:pPr lvl="1"/>
            <a:endParaRPr lang="pl-PL" dirty="0">
              <a:latin typeface="Frutiger 45 Light" panose="020B0603020202020204" pitchFamily="34" charset="0"/>
            </a:endParaRPr>
          </a:p>
          <a:p>
            <a:r>
              <a:rPr lang="pl-PL" b="1" dirty="0" err="1">
                <a:latin typeface="Frutiger 45 Light" panose="020B0603020202020204" pitchFamily="34" charset="0"/>
              </a:rPr>
              <a:t>Pillar</a:t>
            </a:r>
            <a:r>
              <a:rPr lang="pl-PL" b="1" dirty="0">
                <a:latin typeface="Frutiger 45 Light" panose="020B0603020202020204" pitchFamily="34" charset="0"/>
              </a:rPr>
              <a:t> 2: </a:t>
            </a:r>
            <a:r>
              <a:rPr lang="pl-PL" b="1" dirty="0" err="1">
                <a:latin typeface="Frutiger 45 Light" panose="020B0603020202020204" pitchFamily="34" charset="0"/>
              </a:rPr>
              <a:t>Supervisory</a:t>
            </a:r>
            <a:r>
              <a:rPr lang="pl-PL" b="1" dirty="0">
                <a:latin typeface="Frutiger 45 Light" panose="020B0603020202020204" pitchFamily="34" charset="0"/>
              </a:rPr>
              <a:t> </a:t>
            </a:r>
            <a:r>
              <a:rPr lang="pl-PL" b="1" dirty="0" err="1">
                <a:latin typeface="Frutiger 45 Light" panose="020B0603020202020204" pitchFamily="34" charset="0"/>
              </a:rPr>
              <a:t>Review</a:t>
            </a:r>
            <a:r>
              <a:rPr lang="pl-PL" b="1" dirty="0">
                <a:latin typeface="Frutiger 45 Light" panose="020B0603020202020204" pitchFamily="34" charset="0"/>
              </a:rPr>
              <a:t> </a:t>
            </a:r>
            <a:r>
              <a:rPr lang="pl-PL" b="1" dirty="0" err="1">
                <a:latin typeface="Frutiger 45 Light" panose="020B0603020202020204" pitchFamily="34" charset="0"/>
              </a:rPr>
              <a:t>Process</a:t>
            </a:r>
            <a:endParaRPr lang="pl-PL" b="1" dirty="0">
              <a:latin typeface="Frutiger 45 Light" panose="020B0603020202020204" pitchFamily="34" charset="0"/>
            </a:endParaRPr>
          </a:p>
          <a:p>
            <a:pPr lvl="1"/>
            <a:r>
              <a:rPr lang="pl-PL" dirty="0" err="1">
                <a:latin typeface="Frutiger 45 Light" panose="020B0603020202020204" pitchFamily="34" charset="0"/>
              </a:rPr>
              <a:t>Regular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self-assessment</a:t>
            </a:r>
            <a:r>
              <a:rPr lang="pl-PL" dirty="0">
                <a:latin typeface="Frutiger 45 Light" panose="020B0603020202020204" pitchFamily="34" charset="0"/>
              </a:rPr>
              <a:t> of </a:t>
            </a:r>
            <a:r>
              <a:rPr lang="pl-PL" dirty="0" err="1">
                <a:latin typeface="Frutiger 45 Light" panose="020B0603020202020204" pitchFamily="34" charset="0"/>
              </a:rPr>
              <a:t>risk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profiles</a:t>
            </a:r>
            <a:endParaRPr lang="pl-PL" dirty="0">
              <a:latin typeface="Frutiger 45 Light" panose="020B0603020202020204" pitchFamily="34" charset="0"/>
            </a:endParaRPr>
          </a:p>
          <a:p>
            <a:pPr lvl="1"/>
            <a:r>
              <a:rPr lang="pl-PL" dirty="0" err="1">
                <a:latin typeface="Frutiger 45 Light" panose="020B0603020202020204" pitchFamily="34" charset="0"/>
              </a:rPr>
              <a:t>Adequate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risk</a:t>
            </a:r>
            <a:r>
              <a:rPr lang="pl-PL" dirty="0">
                <a:latin typeface="Frutiger 45 Light" panose="020B0603020202020204" pitchFamily="34" charset="0"/>
              </a:rPr>
              <a:t> management </a:t>
            </a:r>
            <a:r>
              <a:rPr lang="pl-PL" dirty="0" err="1">
                <a:latin typeface="Frutiger 45 Light" panose="020B0603020202020204" pitchFamily="34" charset="0"/>
              </a:rPr>
              <a:t>practices</a:t>
            </a:r>
            <a:endParaRPr lang="pl-PL" dirty="0">
              <a:latin typeface="Frutiger 45 Light" panose="020B0603020202020204" pitchFamily="34" charset="0"/>
            </a:endParaRPr>
          </a:p>
          <a:p>
            <a:pPr lvl="1"/>
            <a:endParaRPr lang="pl-PL" dirty="0">
              <a:latin typeface="Frutiger 45 Light" panose="020B0603020202020204" pitchFamily="34" charset="0"/>
            </a:endParaRPr>
          </a:p>
          <a:p>
            <a:r>
              <a:rPr lang="pl-PL" b="1" dirty="0" err="1">
                <a:latin typeface="Frutiger 45 Light" panose="020B0603020202020204" pitchFamily="34" charset="0"/>
              </a:rPr>
              <a:t>Pillar</a:t>
            </a:r>
            <a:r>
              <a:rPr lang="pl-PL" b="1" dirty="0">
                <a:latin typeface="Frutiger 45 Light" panose="020B0603020202020204" pitchFamily="34" charset="0"/>
              </a:rPr>
              <a:t> 3: Market </a:t>
            </a:r>
            <a:r>
              <a:rPr lang="pl-PL" b="1" dirty="0" err="1">
                <a:latin typeface="Frutiger 45 Light" panose="020B0603020202020204" pitchFamily="34" charset="0"/>
              </a:rPr>
              <a:t>Discipline</a:t>
            </a:r>
            <a:endParaRPr lang="pl-PL" b="1" dirty="0">
              <a:latin typeface="Frutiger 45 Light" panose="020B0603020202020204" pitchFamily="34" charset="0"/>
            </a:endParaRPr>
          </a:p>
          <a:p>
            <a:pPr lvl="1"/>
            <a:r>
              <a:rPr lang="pl-PL" dirty="0">
                <a:latin typeface="Frutiger 45 Light" panose="020B0603020202020204" pitchFamily="34" charset="0"/>
              </a:rPr>
              <a:t>Comprehensive set of </a:t>
            </a:r>
            <a:r>
              <a:rPr lang="pl-PL" dirty="0" err="1">
                <a:latin typeface="Frutiger 45 Light" panose="020B0603020202020204" pitchFamily="34" charset="0"/>
              </a:rPr>
              <a:t>disclosure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requirements</a:t>
            </a:r>
            <a:r>
              <a:rPr lang="pl-PL" dirty="0">
                <a:latin typeface="Frutiger 45 Light" panose="020B0603020202020204" pitchFamily="34" charset="0"/>
              </a:rPr>
              <a:t> – </a:t>
            </a:r>
            <a:r>
              <a:rPr lang="pl-PL" dirty="0" err="1">
                <a:latin typeface="Frutiger 45 Light" panose="020B0603020202020204" pitchFamily="34" charset="0"/>
              </a:rPr>
              <a:t>banks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need</a:t>
            </a:r>
            <a:r>
              <a:rPr lang="pl-PL" dirty="0">
                <a:latin typeface="Frutiger 45 Light" panose="020B0603020202020204" pitchFamily="34" charset="0"/>
              </a:rPr>
              <a:t> to </a:t>
            </a:r>
            <a:r>
              <a:rPr lang="en-US" dirty="0">
                <a:latin typeface="Frutiger 45 Light" panose="020B0603020202020204" pitchFamily="34" charset="0"/>
              </a:rPr>
              <a:t>disclose their risk management practices, capital adequacy, and other key financial information to the public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88FBC137-7DF8-35EE-EA6E-DC2F8E325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0"/>
            <a:ext cx="9189720" cy="941832"/>
          </a:xfrm>
        </p:spPr>
        <p:txBody>
          <a:bodyPr/>
          <a:lstStyle/>
          <a:p>
            <a:r>
              <a:rPr lang="pl-PL" dirty="0"/>
              <a:t>The Three </a:t>
            </a:r>
            <a:r>
              <a:rPr lang="pl-PL" dirty="0" err="1"/>
              <a:t>Pillars</a:t>
            </a:r>
            <a:r>
              <a:rPr lang="pl-PL" dirty="0"/>
              <a:t> of </a:t>
            </a:r>
            <a:r>
              <a:rPr lang="pl-PL" dirty="0" err="1"/>
              <a:t>Basel</a:t>
            </a:r>
            <a:r>
              <a:rPr lang="pl-PL" dirty="0"/>
              <a:t> III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F76E01-CC90-A0F7-283A-507329AD9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057" y="2506515"/>
            <a:ext cx="3443287" cy="320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226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AA8E13B6-328A-8288-B765-88202563C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852246"/>
            <a:ext cx="9189720" cy="4759691"/>
          </a:xfrm>
        </p:spPr>
        <p:txBody>
          <a:bodyPr/>
          <a:lstStyle/>
          <a:p>
            <a:r>
              <a:rPr lang="pl-PL" dirty="0" err="1">
                <a:latin typeface="Frutiger 45 Light" panose="020B0603020202020204" pitchFamily="34" charset="0"/>
              </a:rPr>
              <a:t>Credit</a:t>
            </a:r>
            <a:r>
              <a:rPr lang="pl-PL" dirty="0">
                <a:latin typeface="Frutiger 45 Light" panose="020B0603020202020204" pitchFamily="34" charset="0"/>
              </a:rPr>
              <a:t> business:</a:t>
            </a:r>
          </a:p>
          <a:p>
            <a:pPr lvl="2"/>
            <a:r>
              <a:rPr lang="pl-PL" dirty="0" err="1">
                <a:latin typeface="Frutiger 45 Light" panose="020B0603020202020204" pitchFamily="34" charset="0"/>
              </a:rPr>
              <a:t>losses</a:t>
            </a:r>
            <a:r>
              <a:rPr lang="pl-PL" dirty="0">
                <a:latin typeface="Frutiger 45 Light" panose="020B0603020202020204" pitchFamily="34" charset="0"/>
              </a:rPr>
              <a:t> of </a:t>
            </a:r>
            <a:r>
              <a:rPr lang="pl-PL" dirty="0" err="1">
                <a:latin typeface="Frutiger 45 Light" panose="020B0603020202020204" pitchFamily="34" charset="0"/>
              </a:rPr>
              <a:t>interest</a:t>
            </a:r>
            <a:r>
              <a:rPr lang="pl-PL" dirty="0">
                <a:latin typeface="Frutiger 45 Light" panose="020B0603020202020204" pitchFamily="34" charset="0"/>
              </a:rPr>
              <a:t>/principal </a:t>
            </a:r>
            <a:r>
              <a:rPr lang="pl-PL" dirty="0" err="1">
                <a:latin typeface="Frutiger 45 Light" panose="020B0603020202020204" pitchFamily="34" charset="0"/>
              </a:rPr>
              <a:t>occur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all</a:t>
            </a:r>
            <a:r>
              <a:rPr lang="pl-PL" dirty="0">
                <a:latin typeface="Frutiger 45 Light" panose="020B0603020202020204" pitchFamily="34" charset="0"/>
              </a:rPr>
              <a:t> the </a:t>
            </a:r>
            <a:r>
              <a:rPr lang="pl-PL" dirty="0" err="1">
                <a:latin typeface="Frutiger 45 Light" panose="020B0603020202020204" pitchFamily="34" charset="0"/>
              </a:rPr>
              <a:t>time</a:t>
            </a:r>
            <a:endParaRPr lang="pl-PL" dirty="0">
              <a:latin typeface="Frutiger 45 Light" panose="020B0603020202020204" pitchFamily="34" charset="0"/>
            </a:endParaRPr>
          </a:p>
          <a:p>
            <a:pPr lvl="2"/>
            <a:r>
              <a:rPr lang="pl-PL" dirty="0" err="1">
                <a:latin typeface="Frutiger 45 Light" panose="020B0603020202020204" pitchFamily="34" charset="0"/>
              </a:rPr>
              <a:t>Losses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vary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year</a:t>
            </a:r>
            <a:r>
              <a:rPr lang="pl-PL" dirty="0">
                <a:latin typeface="Frutiger 45 Light" panose="020B0603020202020204" pitchFamily="34" charset="0"/>
              </a:rPr>
              <a:t>-to-</a:t>
            </a:r>
            <a:r>
              <a:rPr lang="pl-PL" dirty="0" err="1">
                <a:latin typeface="Frutiger 45 Light" panose="020B0603020202020204" pitchFamily="34" charset="0"/>
              </a:rPr>
              <a:t>year</a:t>
            </a:r>
            <a:endParaRPr lang="pl-PL" dirty="0">
              <a:latin typeface="Frutiger 45 Light" panose="020B0603020202020204" pitchFamily="34" charset="0"/>
            </a:endParaRPr>
          </a:p>
          <a:p>
            <a:pPr marL="688975" lvl="3" indent="0">
              <a:buNone/>
            </a:pPr>
            <a:r>
              <a:rPr lang="pl-PL" b="1" dirty="0" err="1">
                <a:latin typeface="Frutiger 45 Light" panose="020B0603020202020204" pitchFamily="34" charset="0"/>
              </a:rPr>
              <a:t>Expected</a:t>
            </a:r>
            <a:r>
              <a:rPr lang="pl-PL" b="1" dirty="0">
                <a:latin typeface="Frutiger 45 Light" panose="020B0603020202020204" pitchFamily="34" charset="0"/>
              </a:rPr>
              <a:t> </a:t>
            </a:r>
            <a:r>
              <a:rPr lang="pl-PL" b="1" dirty="0" err="1">
                <a:latin typeface="Frutiger 45 Light" panose="020B0603020202020204" pitchFamily="34" charset="0"/>
              </a:rPr>
              <a:t>Losses</a:t>
            </a:r>
            <a:r>
              <a:rPr lang="pl-PL" b="1" dirty="0">
                <a:latin typeface="Frutiger 45 Light" panose="020B0603020202020204" pitchFamily="34" charset="0"/>
              </a:rPr>
              <a:t> (EL) </a:t>
            </a:r>
            <a:r>
              <a:rPr lang="pl-PL" dirty="0">
                <a:latin typeface="Frutiger 45 Light" panose="020B0603020202020204" pitchFamily="34" charset="0"/>
              </a:rPr>
              <a:t>= </a:t>
            </a:r>
            <a:r>
              <a:rPr lang="pl-PL" dirty="0" err="1">
                <a:latin typeface="Frutiger 45 Light" panose="020B0603020202020204" pitchFamily="34" charset="0"/>
              </a:rPr>
              <a:t>average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level</a:t>
            </a:r>
            <a:r>
              <a:rPr lang="pl-PL" dirty="0">
                <a:latin typeface="Frutiger 45 Light" panose="020B0603020202020204" pitchFamily="34" charset="0"/>
              </a:rPr>
              <a:t> of </a:t>
            </a:r>
            <a:r>
              <a:rPr lang="pl-PL" dirty="0" err="1">
                <a:latin typeface="Frutiger 45 Light" panose="020B0603020202020204" pitchFamily="34" charset="0"/>
              </a:rPr>
              <a:t>credit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losses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within</a:t>
            </a:r>
            <a:r>
              <a:rPr lang="pl-PL" dirty="0">
                <a:latin typeface="Frutiger 45 Light" panose="020B0603020202020204" pitchFamily="34" charset="0"/>
              </a:rPr>
              <a:t> a one-</a:t>
            </a:r>
            <a:r>
              <a:rPr lang="pl-PL" dirty="0" err="1">
                <a:latin typeface="Frutiger 45 Light" panose="020B0603020202020204" pitchFamily="34" charset="0"/>
              </a:rPr>
              <a:t>year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horizon</a:t>
            </a:r>
            <a:endParaRPr lang="pl-PL" dirty="0">
              <a:latin typeface="Frutiger 45 Light" panose="020B0603020202020204" pitchFamily="34" charset="0"/>
            </a:endParaRPr>
          </a:p>
          <a:p>
            <a:pPr marL="688975" lvl="3" indent="0">
              <a:buNone/>
            </a:pPr>
            <a:r>
              <a:rPr lang="pl-PL" b="1" dirty="0" err="1">
                <a:latin typeface="Frutiger 45 Light" panose="020B0603020202020204" pitchFamily="34" charset="0"/>
              </a:rPr>
              <a:t>Unexpected</a:t>
            </a:r>
            <a:r>
              <a:rPr lang="pl-PL" b="1" dirty="0">
                <a:latin typeface="Frutiger 45 Light" panose="020B0603020202020204" pitchFamily="34" charset="0"/>
              </a:rPr>
              <a:t> </a:t>
            </a:r>
            <a:r>
              <a:rPr lang="pl-PL" b="1" dirty="0" err="1">
                <a:latin typeface="Frutiger 45 Light" panose="020B0603020202020204" pitchFamily="34" charset="0"/>
              </a:rPr>
              <a:t>Losses</a:t>
            </a:r>
            <a:r>
              <a:rPr lang="pl-PL" b="1" dirty="0">
                <a:latin typeface="Frutiger 45 Light" panose="020B0603020202020204" pitchFamily="34" charset="0"/>
              </a:rPr>
              <a:t> (UL) </a:t>
            </a:r>
            <a:r>
              <a:rPr lang="pl-PL" dirty="0">
                <a:latin typeface="Frutiger 45 Light" panose="020B0603020202020204" pitchFamily="34" charset="0"/>
              </a:rPr>
              <a:t>= </a:t>
            </a:r>
            <a:r>
              <a:rPr lang="pl-PL" dirty="0" err="1">
                <a:latin typeface="Frutiger 45 Light" panose="020B0603020202020204" pitchFamily="34" charset="0"/>
              </a:rPr>
              <a:t>losses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above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expected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level</a:t>
            </a:r>
            <a:r>
              <a:rPr lang="pl-PL" dirty="0">
                <a:latin typeface="Frutiger 45 Light" panose="020B0603020202020204" pitchFamily="34" charset="0"/>
              </a:rPr>
              <a:t> (do not </a:t>
            </a:r>
            <a:r>
              <a:rPr lang="pl-PL" dirty="0" err="1">
                <a:latin typeface="Frutiger 45 Light" panose="020B0603020202020204" pitchFamily="34" charset="0"/>
              </a:rPr>
              <a:t>occur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every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year</a:t>
            </a:r>
            <a:r>
              <a:rPr lang="pl-PL" dirty="0">
                <a:latin typeface="Frutiger 45 Light" panose="020B0603020202020204" pitchFamily="34" charset="0"/>
              </a:rPr>
              <a:t>, </a:t>
            </a:r>
            <a:r>
              <a:rPr lang="pl-PL" dirty="0" err="1">
                <a:latin typeface="Frutiger 45 Light" panose="020B0603020202020204" pitchFamily="34" charset="0"/>
              </a:rPr>
              <a:t>can</a:t>
            </a:r>
            <a:r>
              <a:rPr lang="pl-PL" dirty="0">
                <a:latin typeface="Frutiger 45 Light" panose="020B0603020202020204" pitchFamily="34" charset="0"/>
              </a:rPr>
              <a:t> be </a:t>
            </a:r>
            <a:r>
              <a:rPr lang="pl-PL" dirty="0" err="1">
                <a:latin typeface="Frutiger 45 Light" panose="020B0603020202020204" pitchFamily="34" charset="0"/>
              </a:rPr>
              <a:t>severe</a:t>
            </a:r>
            <a:r>
              <a:rPr lang="pl-PL" dirty="0">
                <a:latin typeface="Frutiger 45 Light" panose="020B0603020202020204" pitchFamily="34" charset="0"/>
              </a:rPr>
              <a:t>)</a:t>
            </a:r>
          </a:p>
          <a:p>
            <a:pPr lvl="2"/>
            <a:endParaRPr lang="pl-PL" dirty="0">
              <a:latin typeface="Frutiger 45 Light" panose="020B0603020202020204" pitchFamily="34" charset="0"/>
            </a:endParaRPr>
          </a:p>
          <a:p>
            <a:pPr lvl="2"/>
            <a:endParaRPr lang="pl-PL" dirty="0">
              <a:latin typeface="Frutiger 45 Light" panose="020B0603020202020204" pitchFamily="34" charset="0"/>
            </a:endParaRPr>
          </a:p>
          <a:p>
            <a:endParaRPr lang="pl-PL" dirty="0">
              <a:latin typeface="Frutiger 45 Light" panose="020B0603020202020204" pitchFamily="34" charset="0"/>
            </a:endParaRPr>
          </a:p>
          <a:p>
            <a:endParaRPr lang="pl-PL" dirty="0">
              <a:latin typeface="Frutiger 45 Light" panose="020B0603020202020204" pitchFamily="34" charset="0"/>
            </a:endParaRPr>
          </a:p>
          <a:p>
            <a:pPr marL="0" indent="0">
              <a:buNone/>
            </a:pPr>
            <a:endParaRPr lang="pl-PL" dirty="0">
              <a:latin typeface="Frutiger 45 Light" panose="020B0603020202020204" pitchFamily="34" charset="0"/>
            </a:endParaRPr>
          </a:p>
          <a:p>
            <a:r>
              <a:rPr lang="pl-PL" dirty="0" err="1">
                <a:latin typeface="Frutiger 45 Light" panose="020B0603020202020204" pitchFamily="34" charset="0"/>
              </a:rPr>
              <a:t>Expected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losses</a:t>
            </a:r>
            <a:r>
              <a:rPr lang="pl-PL" dirty="0">
                <a:latin typeface="Frutiger 45 Light" panose="020B0603020202020204" pitchFamily="34" charset="0"/>
              </a:rPr>
              <a:t> – </a:t>
            </a:r>
            <a:r>
              <a:rPr lang="pl-PL" dirty="0" err="1">
                <a:latin typeface="Frutiger 45 Light" panose="020B0603020202020204" pitchFamily="34" charset="0"/>
              </a:rPr>
              <a:t>forecasted</a:t>
            </a:r>
            <a:r>
              <a:rPr lang="pl-PL" dirty="0">
                <a:latin typeface="Frutiger 45 Light" panose="020B0603020202020204" pitchFamily="34" charset="0"/>
              </a:rPr>
              <a:t> by </a:t>
            </a:r>
            <a:r>
              <a:rPr lang="pl-PL" dirty="0" err="1">
                <a:latin typeface="Frutiger 45 Light" panose="020B0603020202020204" pitchFamily="34" charset="0"/>
              </a:rPr>
              <a:t>banks</a:t>
            </a:r>
            <a:r>
              <a:rPr lang="pl-PL" dirty="0">
                <a:latin typeface="Frutiger 45 Light" panose="020B0603020202020204" pitchFamily="34" charset="0"/>
              </a:rPr>
              <a:t> and </a:t>
            </a:r>
            <a:r>
              <a:rPr lang="pl-PL" dirty="0" err="1">
                <a:latin typeface="Frutiger 45 Light" panose="020B0603020202020204" pitchFamily="34" charset="0"/>
              </a:rPr>
              <a:t>covered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through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pricing</a:t>
            </a:r>
            <a:r>
              <a:rPr lang="pl-PL" dirty="0">
                <a:latin typeface="Frutiger 45 Light" panose="020B0603020202020204" pitchFamily="34" charset="0"/>
              </a:rPr>
              <a:t> of </a:t>
            </a:r>
            <a:r>
              <a:rPr lang="pl-PL" dirty="0" err="1">
                <a:latin typeface="Frutiger 45 Light" panose="020B0603020202020204" pitchFamily="34" charset="0"/>
              </a:rPr>
              <a:t>credit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exposures</a:t>
            </a:r>
            <a:r>
              <a:rPr lang="pl-PL" dirty="0">
                <a:latin typeface="Frutiger 45 Light" panose="020B0603020202020204" pitchFamily="34" charset="0"/>
              </a:rPr>
              <a:t> and </a:t>
            </a:r>
            <a:r>
              <a:rPr lang="pl-PL" dirty="0" err="1">
                <a:latin typeface="Frutiger 45 Light" panose="020B0603020202020204" pitchFamily="34" charset="0"/>
              </a:rPr>
              <a:t>provisioning</a:t>
            </a:r>
            <a:endParaRPr lang="pl-PL" dirty="0">
              <a:latin typeface="Frutiger 45 Light" panose="020B0603020202020204" pitchFamily="34" charset="0"/>
            </a:endParaRPr>
          </a:p>
          <a:p>
            <a:r>
              <a:rPr lang="pl-PL" dirty="0" err="1">
                <a:latin typeface="Frutiger 45 Light" panose="020B0603020202020204" pitchFamily="34" charset="0"/>
              </a:rPr>
              <a:t>Unexpected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losses</a:t>
            </a:r>
            <a:r>
              <a:rPr lang="pl-PL" dirty="0">
                <a:latin typeface="Frutiger 45 Light" panose="020B0603020202020204" pitchFamily="34" charset="0"/>
              </a:rPr>
              <a:t> – </a:t>
            </a:r>
            <a:r>
              <a:rPr lang="pl-PL" dirty="0" err="1">
                <a:latin typeface="Frutiger 45 Light" panose="020B0603020202020204" pitchFamily="34" charset="0"/>
              </a:rPr>
              <a:t>need</a:t>
            </a:r>
            <a:r>
              <a:rPr lang="pl-PL" dirty="0">
                <a:latin typeface="Frutiger 45 Light" panose="020B0603020202020204" pitchFamily="34" charset="0"/>
              </a:rPr>
              <a:t> to be </a:t>
            </a:r>
            <a:r>
              <a:rPr lang="pl-PL" dirty="0" err="1">
                <a:latin typeface="Frutiger 45 Light" panose="020B0603020202020204" pitchFamily="34" charset="0"/>
              </a:rPr>
              <a:t>covered</a:t>
            </a:r>
            <a:r>
              <a:rPr lang="pl-PL" dirty="0">
                <a:latin typeface="Frutiger 45 Light" panose="020B0603020202020204" pitchFamily="34" charset="0"/>
              </a:rPr>
              <a:t> by </a:t>
            </a:r>
            <a:r>
              <a:rPr lang="pl-PL" dirty="0" err="1">
                <a:latin typeface="Frutiger 45 Light" panose="020B0603020202020204" pitchFamily="34" charset="0"/>
              </a:rPr>
              <a:t>banks</a:t>
            </a:r>
            <a:r>
              <a:rPr lang="pl-PL" dirty="0">
                <a:latin typeface="Frutiger 45 Light" panose="020B0603020202020204" pitchFamily="34" charset="0"/>
              </a:rPr>
              <a:t>’ </a:t>
            </a:r>
            <a:r>
              <a:rPr lang="pl-PL" dirty="0" err="1">
                <a:latin typeface="Frutiger 45 Light" panose="020B0603020202020204" pitchFamily="34" charset="0"/>
              </a:rPr>
              <a:t>capital</a:t>
            </a:r>
            <a:r>
              <a:rPr lang="pl-PL" dirty="0">
                <a:latin typeface="Frutiger 45 Light" panose="020B0603020202020204" pitchFamily="34" charset="0"/>
              </a:rPr>
              <a:t> =&gt; </a:t>
            </a:r>
            <a:r>
              <a:rPr lang="pl-PL" dirty="0" err="1">
                <a:latin typeface="Frutiger 45 Light" panose="020B0603020202020204" pitchFamily="34" charset="0"/>
              </a:rPr>
              <a:t>capital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requirements</a:t>
            </a:r>
            <a:endParaRPr lang="en-US" dirty="0">
              <a:latin typeface="Frutiger 45 Light" panose="020B0603020202020204" pitchFamily="34" charset="0"/>
            </a:endParaRP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88FBC137-7DF8-35EE-EA6E-DC2F8E325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0"/>
            <a:ext cx="9189720" cy="941832"/>
          </a:xfrm>
        </p:spPr>
        <p:txBody>
          <a:bodyPr/>
          <a:lstStyle/>
          <a:p>
            <a:r>
              <a:rPr lang="pl-PL" dirty="0" err="1"/>
              <a:t>Expected</a:t>
            </a:r>
            <a:r>
              <a:rPr lang="pl-PL" dirty="0"/>
              <a:t> and </a:t>
            </a:r>
            <a:r>
              <a:rPr lang="pl-PL" dirty="0" err="1"/>
              <a:t>unexpected</a:t>
            </a:r>
            <a:r>
              <a:rPr lang="pl-PL" dirty="0"/>
              <a:t> </a:t>
            </a:r>
            <a:r>
              <a:rPr lang="pl-PL" dirty="0" err="1"/>
              <a:t>losses</a:t>
            </a:r>
            <a:r>
              <a:rPr lang="pl-PL" dirty="0"/>
              <a:t> (1)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8885D8-270B-A818-F6D5-668D2BF8D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094" y="3578772"/>
            <a:ext cx="4688212" cy="189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007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AA8E13B6-328A-8288-B765-88202563C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852246"/>
            <a:ext cx="9189720" cy="4759691"/>
          </a:xfrm>
        </p:spPr>
        <p:txBody>
          <a:bodyPr/>
          <a:lstStyle/>
          <a:p>
            <a:r>
              <a:rPr lang="pl-PL" dirty="0" err="1">
                <a:latin typeface="Frutiger 45 Light" panose="020B0603020202020204" pitchFamily="34" charset="0"/>
              </a:rPr>
              <a:t>Likelihood</a:t>
            </a:r>
            <a:r>
              <a:rPr lang="pl-PL" dirty="0">
                <a:latin typeface="Frutiger 45 Light" panose="020B0603020202020204" pitchFamily="34" charset="0"/>
              </a:rPr>
              <a:t> of </a:t>
            </a:r>
            <a:r>
              <a:rPr lang="pl-PL" dirty="0" err="1">
                <a:latin typeface="Frutiger 45 Light" panose="020B0603020202020204" pitchFamily="34" charset="0"/>
              </a:rPr>
              <a:t>losses</a:t>
            </a:r>
            <a:r>
              <a:rPr lang="pl-PL" dirty="0">
                <a:latin typeface="Frutiger 45 Light" panose="020B0603020202020204" pitchFamily="34" charset="0"/>
              </a:rPr>
              <a:t> as a </a:t>
            </a:r>
            <a:r>
              <a:rPr lang="pl-PL" dirty="0" err="1">
                <a:latin typeface="Frutiger 45 Light" panose="020B0603020202020204" pitchFamily="34" charset="0"/>
              </a:rPr>
              <a:t>function</a:t>
            </a:r>
            <a:r>
              <a:rPr lang="pl-PL" dirty="0">
                <a:latin typeface="Frutiger 45 Light" panose="020B0603020202020204" pitchFamily="34" charset="0"/>
              </a:rPr>
              <a:t> of </a:t>
            </a:r>
            <a:r>
              <a:rPr lang="pl-PL" dirty="0" err="1">
                <a:latin typeface="Frutiger 45 Light" panose="020B0603020202020204" pitchFamily="34" charset="0"/>
              </a:rPr>
              <a:t>magnitude</a:t>
            </a:r>
            <a:endParaRPr lang="pl-PL" dirty="0">
              <a:latin typeface="Frutiger 45 Light" panose="020B0603020202020204" pitchFamily="34" charset="0"/>
            </a:endParaRPr>
          </a:p>
          <a:p>
            <a:pPr lvl="1"/>
            <a:r>
              <a:rPr lang="pl-PL" dirty="0">
                <a:latin typeface="Frutiger 45 Light" panose="020B0603020202020204" pitchFamily="34" charset="0"/>
              </a:rPr>
              <a:t>Small </a:t>
            </a:r>
            <a:r>
              <a:rPr lang="pl-PL" dirty="0" err="1">
                <a:latin typeface="Frutiger 45 Light" panose="020B0603020202020204" pitchFamily="34" charset="0"/>
              </a:rPr>
              <a:t>losses</a:t>
            </a:r>
            <a:r>
              <a:rPr lang="pl-PL" dirty="0">
                <a:latin typeface="Frutiger 45 Light" panose="020B0603020202020204" pitchFamily="34" charset="0"/>
              </a:rPr>
              <a:t> (</a:t>
            </a:r>
            <a:r>
              <a:rPr lang="pl-PL" dirty="0" err="1">
                <a:latin typeface="Frutiger 45 Light" panose="020B0603020202020204" pitchFamily="34" charset="0"/>
              </a:rPr>
              <a:t>around</a:t>
            </a:r>
            <a:r>
              <a:rPr lang="pl-PL" dirty="0">
                <a:latin typeface="Frutiger 45 Light" panose="020B0603020202020204" pitchFamily="34" charset="0"/>
              </a:rPr>
              <a:t> and </a:t>
            </a:r>
            <a:r>
              <a:rPr lang="pl-PL" dirty="0" err="1">
                <a:latin typeface="Frutiger 45 Light" panose="020B0603020202020204" pitchFamily="34" charset="0"/>
              </a:rPr>
              <a:t>slightly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below</a:t>
            </a:r>
            <a:r>
              <a:rPr lang="pl-PL" dirty="0">
                <a:latin typeface="Frutiger 45 Light" panose="020B0603020202020204" pitchFamily="34" charset="0"/>
              </a:rPr>
              <a:t> EL) </a:t>
            </a:r>
            <a:r>
              <a:rPr lang="pl-PL" dirty="0" err="1">
                <a:latin typeface="Frutiger 45 Light" panose="020B0603020202020204" pitchFamily="34" charset="0"/>
              </a:rPr>
              <a:t>more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frequent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than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large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losses</a:t>
            </a:r>
            <a:endParaRPr lang="pl-PL" dirty="0">
              <a:latin typeface="Frutiger 45 Light" panose="020B0603020202020204" pitchFamily="34" charset="0"/>
            </a:endParaRPr>
          </a:p>
          <a:p>
            <a:pPr lvl="1"/>
            <a:r>
              <a:rPr lang="pl-PL" dirty="0" err="1">
                <a:latin typeface="Frutiger 45 Light" panose="020B0603020202020204" pitchFamily="34" charset="0"/>
              </a:rPr>
              <a:t>Unexpected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losses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should</a:t>
            </a:r>
            <a:r>
              <a:rPr lang="pl-PL" dirty="0">
                <a:latin typeface="Frutiger 45 Light" panose="020B0603020202020204" pitchFamily="34" charset="0"/>
              </a:rPr>
              <a:t> be </a:t>
            </a:r>
            <a:r>
              <a:rPr lang="pl-PL" dirty="0" err="1">
                <a:latin typeface="Frutiger 45 Light" panose="020B0603020202020204" pitchFamily="34" charset="0"/>
              </a:rPr>
              <a:t>covered</a:t>
            </a:r>
            <a:r>
              <a:rPr lang="pl-PL" dirty="0">
                <a:latin typeface="Frutiger 45 Light" panose="020B0603020202020204" pitchFamily="34" charset="0"/>
              </a:rPr>
              <a:t> by </a:t>
            </a:r>
            <a:r>
              <a:rPr lang="pl-PL" dirty="0" err="1">
                <a:latin typeface="Frutiger 45 Light" panose="020B0603020202020204" pitchFamily="34" charset="0"/>
              </a:rPr>
              <a:t>bank’s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profits</a:t>
            </a:r>
            <a:r>
              <a:rPr lang="pl-PL" dirty="0">
                <a:latin typeface="Frutiger 45 Light" panose="020B0603020202020204" pitchFamily="34" charset="0"/>
              </a:rPr>
              <a:t> and </a:t>
            </a:r>
            <a:r>
              <a:rPr lang="pl-PL" dirty="0" err="1">
                <a:latin typeface="Frutiger 45 Light" panose="020B0603020202020204" pitchFamily="34" charset="0"/>
              </a:rPr>
              <a:t>capital</a:t>
            </a:r>
            <a:r>
              <a:rPr lang="pl-PL" dirty="0">
                <a:latin typeface="Frutiger 45 Light" panose="020B0603020202020204" pitchFamily="34" charset="0"/>
              </a:rPr>
              <a:t> (</a:t>
            </a:r>
            <a:r>
              <a:rPr lang="pl-PL" dirty="0" err="1">
                <a:latin typeface="Frutiger 45 Light" panose="020B0603020202020204" pitchFamily="34" charset="0"/>
              </a:rPr>
              <a:t>yellow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area</a:t>
            </a:r>
            <a:r>
              <a:rPr lang="pl-PL" dirty="0">
                <a:latin typeface="Frutiger 45 Light" panose="020B0603020202020204" pitchFamily="34" charset="0"/>
              </a:rPr>
              <a:t>)</a:t>
            </a:r>
          </a:p>
          <a:p>
            <a:pPr lvl="1"/>
            <a:r>
              <a:rPr lang="pl-PL" dirty="0" err="1">
                <a:latin typeface="Frutiger 45 Light" panose="020B0603020202020204" pitchFamily="34" charset="0"/>
              </a:rPr>
              <a:t>Likelihood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that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losses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are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kept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within</a:t>
            </a:r>
            <a:r>
              <a:rPr lang="pl-PL" dirty="0">
                <a:latin typeface="Frutiger 45 Light" panose="020B0603020202020204" pitchFamily="34" charset="0"/>
              </a:rPr>
              <a:t> EL and UL </a:t>
            </a:r>
            <a:r>
              <a:rPr lang="pl-PL" dirty="0" err="1">
                <a:latin typeface="Frutiger 45 Light" panose="020B0603020202020204" pitchFamily="34" charset="0"/>
              </a:rPr>
              <a:t>is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equal</a:t>
            </a:r>
            <a:r>
              <a:rPr lang="pl-PL" dirty="0">
                <a:latin typeface="Frutiger 45 Light" panose="020B0603020202020204" pitchFamily="34" charset="0"/>
              </a:rPr>
              <a:t> to 100% minus (</a:t>
            </a:r>
            <a:r>
              <a:rPr lang="pl-PL" dirty="0" err="1">
                <a:latin typeface="Frutiger 45 Light" panose="020B0603020202020204" pitchFamily="34" charset="0"/>
              </a:rPr>
              <a:t>assumed</a:t>
            </a:r>
            <a:r>
              <a:rPr lang="pl-PL" dirty="0">
                <a:latin typeface="Frutiger 45 Light" panose="020B0603020202020204" pitchFamily="34" charset="0"/>
              </a:rPr>
              <a:t>) </a:t>
            </a:r>
            <a:r>
              <a:rPr lang="pl-PL" dirty="0" err="1">
                <a:latin typeface="Frutiger 45 Light" panose="020B0603020202020204" pitchFamily="34" charset="0"/>
              </a:rPr>
              <a:t>confidence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level</a:t>
            </a:r>
            <a:endParaRPr lang="pl-PL" dirty="0">
              <a:latin typeface="Frutiger 45 Light" panose="020B0603020202020204" pitchFamily="34" charset="0"/>
            </a:endParaRPr>
          </a:p>
          <a:p>
            <a:pPr lvl="1"/>
            <a:r>
              <a:rPr lang="pl-PL" dirty="0" err="1">
                <a:latin typeface="Frutiger 45 Light" panose="020B0603020202020204" pitchFamily="34" charset="0"/>
              </a:rPr>
              <a:t>Likelihood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that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losses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exceed</a:t>
            </a:r>
            <a:r>
              <a:rPr lang="pl-PL" dirty="0">
                <a:latin typeface="Frutiger 45 Light" panose="020B0603020202020204" pitchFamily="34" charset="0"/>
              </a:rPr>
              <a:t> EL and UL </a:t>
            </a:r>
            <a:r>
              <a:rPr lang="pl-PL" dirty="0" err="1">
                <a:latin typeface="Frutiger 45 Light" panose="020B0603020202020204" pitchFamily="34" charset="0"/>
              </a:rPr>
              <a:t>is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equal</a:t>
            </a:r>
            <a:r>
              <a:rPr lang="pl-PL" dirty="0">
                <a:latin typeface="Frutiger 45 Light" panose="020B0603020202020204" pitchFamily="34" charset="0"/>
              </a:rPr>
              <a:t> to the (</a:t>
            </a:r>
            <a:r>
              <a:rPr lang="pl-PL" dirty="0" err="1">
                <a:latin typeface="Frutiger 45 Light" panose="020B0603020202020204" pitchFamily="34" charset="0"/>
              </a:rPr>
              <a:t>assumed</a:t>
            </a:r>
            <a:r>
              <a:rPr lang="pl-PL" dirty="0">
                <a:latin typeface="Frutiger 45 Light" panose="020B0603020202020204" pitchFamily="34" charset="0"/>
              </a:rPr>
              <a:t>) </a:t>
            </a:r>
            <a:r>
              <a:rPr lang="pl-PL" dirty="0" err="1">
                <a:latin typeface="Frutiger 45 Light" panose="020B0603020202020204" pitchFamily="34" charset="0"/>
              </a:rPr>
              <a:t>confidence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level</a:t>
            </a:r>
            <a:r>
              <a:rPr lang="pl-PL" dirty="0">
                <a:latin typeface="Frutiger 45 Light" panose="020B0603020202020204" pitchFamily="34" charset="0"/>
              </a:rPr>
              <a:t> (</a:t>
            </a:r>
            <a:r>
              <a:rPr lang="pl-PL" dirty="0" err="1">
                <a:latin typeface="Frutiger 45 Light" panose="020B0603020202020204" pitchFamily="34" charset="0"/>
              </a:rPr>
              <a:t>grey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area</a:t>
            </a:r>
            <a:r>
              <a:rPr lang="pl-PL" dirty="0">
                <a:latin typeface="Frutiger 45 Light" panose="020B0603020202020204" pitchFamily="34" charset="0"/>
              </a:rPr>
              <a:t>)</a:t>
            </a:r>
          </a:p>
          <a:p>
            <a:pPr marL="225425" lvl="1" indent="0">
              <a:buNone/>
            </a:pPr>
            <a:endParaRPr lang="pl-PL" dirty="0">
              <a:latin typeface="Frutiger 45 Light" panose="020B0603020202020204" pitchFamily="34" charset="0"/>
            </a:endParaRPr>
          </a:p>
          <a:p>
            <a:pPr lvl="1"/>
            <a:endParaRPr lang="en-US" dirty="0">
              <a:latin typeface="Frutiger 45 Light" panose="020B0603020202020204" pitchFamily="34" charset="0"/>
            </a:endParaRP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88FBC137-7DF8-35EE-EA6E-DC2F8E325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0"/>
            <a:ext cx="9189720" cy="941832"/>
          </a:xfrm>
        </p:spPr>
        <p:txBody>
          <a:bodyPr/>
          <a:lstStyle/>
          <a:p>
            <a:r>
              <a:rPr lang="pl-PL" dirty="0" err="1"/>
              <a:t>Expected</a:t>
            </a:r>
            <a:r>
              <a:rPr lang="pl-PL" dirty="0"/>
              <a:t> and </a:t>
            </a:r>
            <a:r>
              <a:rPr lang="pl-PL" dirty="0" err="1"/>
              <a:t>unexpected</a:t>
            </a:r>
            <a:r>
              <a:rPr lang="pl-PL" dirty="0"/>
              <a:t> </a:t>
            </a:r>
            <a:r>
              <a:rPr lang="pl-PL" dirty="0" err="1"/>
              <a:t>losses</a:t>
            </a:r>
            <a:r>
              <a:rPr lang="pl-PL" dirty="0"/>
              <a:t> (2)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51A751-976C-FBD0-FC0D-E326ED77C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638" y="3940428"/>
            <a:ext cx="5841124" cy="229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450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AA8E13B6-328A-8288-B765-88202563C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852246"/>
            <a:ext cx="9189720" cy="4759691"/>
          </a:xfrm>
        </p:spPr>
        <p:txBody>
          <a:bodyPr/>
          <a:lstStyle/>
          <a:p>
            <a:r>
              <a:rPr lang="pl-PL" dirty="0" err="1">
                <a:latin typeface="Frutiger 45 Light" panose="020B0603020202020204" pitchFamily="34" charset="0"/>
              </a:rPr>
              <a:t>Sample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balance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sheet</a:t>
            </a:r>
            <a:r>
              <a:rPr lang="pl-PL" dirty="0">
                <a:latin typeface="Frutiger 45 Light" panose="020B0603020202020204" pitchFamily="34" charset="0"/>
              </a:rPr>
              <a:t> of a bank (</a:t>
            </a:r>
            <a:r>
              <a:rPr lang="pl-PL" dirty="0" err="1">
                <a:latin typeface="Frutiger 45 Light" panose="020B0603020202020204" pitchFamily="34" charset="0"/>
              </a:rPr>
              <a:t>source</a:t>
            </a:r>
            <a:r>
              <a:rPr lang="pl-PL" dirty="0">
                <a:latin typeface="Frutiger 45 Light" panose="020B0603020202020204" pitchFamily="34" charset="0"/>
              </a:rPr>
              <a:t>: [1], sec. 2.1)</a:t>
            </a:r>
          </a:p>
          <a:p>
            <a:pPr marL="225425" lvl="1" indent="0">
              <a:buNone/>
            </a:pPr>
            <a:r>
              <a:rPr lang="pl-PL" dirty="0">
                <a:latin typeface="Frutiger 45 Light" panose="020B0603020202020204" pitchFamily="34" charset="0"/>
              </a:rPr>
              <a:t>Bank </a:t>
            </a:r>
            <a:r>
              <a:rPr lang="pl-PL" dirty="0" err="1">
                <a:latin typeface="Frutiger 45 Light" panose="020B0603020202020204" pitchFamily="34" charset="0"/>
              </a:rPr>
              <a:t>needs</a:t>
            </a:r>
            <a:r>
              <a:rPr lang="pl-PL" dirty="0">
                <a:latin typeface="Frutiger 45 Light" panose="020B0603020202020204" pitchFamily="34" charset="0"/>
              </a:rPr>
              <a:t> to </a:t>
            </a:r>
            <a:r>
              <a:rPr lang="pl-PL" dirty="0" err="1">
                <a:latin typeface="Frutiger 45 Light" panose="020B0603020202020204" pitchFamily="34" charset="0"/>
              </a:rPr>
              <a:t>keep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enough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capital</a:t>
            </a:r>
            <a:r>
              <a:rPr lang="pl-PL" dirty="0">
                <a:latin typeface="Frutiger 45 Light" panose="020B0603020202020204" pitchFamily="34" charset="0"/>
              </a:rPr>
              <a:t> to </a:t>
            </a:r>
            <a:r>
              <a:rPr lang="pl-PL" dirty="0" err="1">
                <a:latin typeface="Frutiger 45 Light" panose="020B0603020202020204" pitchFamily="34" charset="0"/>
              </a:rPr>
              <a:t>cover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unexpected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losses</a:t>
            </a:r>
            <a:r>
              <a:rPr lang="pl-PL" dirty="0">
                <a:latin typeface="Frutiger 45 Light" panose="020B0603020202020204" pitchFamily="34" charset="0"/>
              </a:rPr>
              <a:t> – regulatory </a:t>
            </a:r>
            <a:r>
              <a:rPr lang="pl-PL" dirty="0" err="1">
                <a:latin typeface="Frutiger 45 Light" panose="020B0603020202020204" pitchFamily="34" charset="0"/>
              </a:rPr>
              <a:t>capital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framework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specifies</a:t>
            </a:r>
            <a:r>
              <a:rPr lang="pl-PL" dirty="0">
                <a:latin typeface="Frutiger 45 Light" panose="020B0603020202020204" pitchFamily="34" charset="0"/>
              </a:rPr>
              <a:t> the </a:t>
            </a:r>
            <a:r>
              <a:rPr lang="pl-PL" dirty="0" err="1">
                <a:latin typeface="Frutiger 45 Light" panose="020B0603020202020204" pitchFamily="34" charset="0"/>
              </a:rPr>
              <a:t>amount</a:t>
            </a:r>
            <a:r>
              <a:rPr lang="pl-PL" dirty="0">
                <a:latin typeface="Frutiger 45 Light" panose="020B0603020202020204" pitchFamily="34" charset="0"/>
              </a:rPr>
              <a:t> of </a:t>
            </a:r>
            <a:r>
              <a:rPr lang="pl-PL" dirty="0" err="1">
                <a:latin typeface="Frutiger 45 Light" panose="020B0603020202020204" pitchFamily="34" charset="0"/>
              </a:rPr>
              <a:t>capital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necessary</a:t>
            </a:r>
            <a:r>
              <a:rPr lang="pl-PL" dirty="0">
                <a:latin typeface="Frutiger 45 Light" panose="020B0603020202020204" pitchFamily="34" charset="0"/>
              </a:rPr>
              <a:t> to </a:t>
            </a:r>
            <a:r>
              <a:rPr lang="pl-PL" dirty="0" err="1">
                <a:latin typeface="Frutiger 45 Light" panose="020B0603020202020204" pitchFamily="34" charset="0"/>
              </a:rPr>
              <a:t>continue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operations</a:t>
            </a:r>
            <a:endParaRPr lang="en-US" dirty="0">
              <a:latin typeface="Frutiger 45 Light" panose="020B0603020202020204" pitchFamily="34" charset="0"/>
            </a:endParaRP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88FBC137-7DF8-35EE-EA6E-DC2F8E325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0"/>
            <a:ext cx="9189720" cy="941832"/>
          </a:xfrm>
        </p:spPr>
        <p:txBody>
          <a:bodyPr/>
          <a:lstStyle/>
          <a:p>
            <a:r>
              <a:rPr lang="pl-PL" dirty="0"/>
              <a:t>Capital </a:t>
            </a:r>
            <a:r>
              <a:rPr lang="pl-PL" dirty="0" err="1"/>
              <a:t>requirements</a:t>
            </a:r>
            <a:r>
              <a:rPr lang="pl-PL" dirty="0"/>
              <a:t> - </a:t>
            </a:r>
            <a:r>
              <a:rPr lang="pl-PL" dirty="0" err="1"/>
              <a:t>example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6A2D44-CC8A-87EF-0046-3D344EB63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181" y="3092104"/>
            <a:ext cx="4712038" cy="335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085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AA8E13B6-328A-8288-B765-88202563C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852246"/>
            <a:ext cx="9189720" cy="4759691"/>
          </a:xfrm>
        </p:spPr>
        <p:txBody>
          <a:bodyPr/>
          <a:lstStyle/>
          <a:p>
            <a:r>
              <a:rPr lang="pl-PL" dirty="0" err="1">
                <a:latin typeface="Frutiger 45 Light" panose="020B0603020202020204" pitchFamily="34" charset="0"/>
              </a:rPr>
              <a:t>Basel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Committee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sets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international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standards</a:t>
            </a:r>
            <a:r>
              <a:rPr lang="pl-PL" dirty="0">
                <a:latin typeface="Frutiger 45 Light" panose="020B0603020202020204" pitchFamily="34" charset="0"/>
              </a:rPr>
              <a:t> to monitor </a:t>
            </a:r>
            <a:r>
              <a:rPr lang="pl-PL" dirty="0" err="1">
                <a:latin typeface="Frutiger 45 Light" panose="020B0603020202020204" pitchFamily="34" charset="0"/>
              </a:rPr>
              <a:t>banks</a:t>
            </a:r>
            <a:r>
              <a:rPr lang="pl-PL" dirty="0">
                <a:latin typeface="Frutiger 45 Light" panose="020B0603020202020204" pitchFamily="34" charset="0"/>
              </a:rPr>
              <a:t>’ </a:t>
            </a:r>
            <a:r>
              <a:rPr lang="pl-PL" dirty="0" err="1">
                <a:latin typeface="Frutiger 45 Light" panose="020B0603020202020204" pitchFamily="34" charset="0"/>
              </a:rPr>
              <a:t>capital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adequacy</a:t>
            </a:r>
            <a:endParaRPr lang="pl-PL" dirty="0">
              <a:latin typeface="Frutiger 45 Light" panose="020B0603020202020204" pitchFamily="34" charset="0"/>
            </a:endParaRPr>
          </a:p>
          <a:p>
            <a:r>
              <a:rPr lang="pl-PL" dirty="0">
                <a:latin typeface="Frutiger 45 Light" panose="020B0603020202020204" pitchFamily="34" charset="0"/>
              </a:rPr>
              <a:t>Capital </a:t>
            </a:r>
            <a:r>
              <a:rPr lang="pl-PL" dirty="0" err="1">
                <a:latin typeface="Frutiger 45 Light" panose="020B0603020202020204" pitchFamily="34" charset="0"/>
              </a:rPr>
              <a:t>types</a:t>
            </a:r>
            <a:r>
              <a:rPr lang="pl-PL" dirty="0">
                <a:latin typeface="Frutiger 45 Light" panose="020B0603020202020204" pitchFamily="34" charset="0"/>
              </a:rPr>
              <a:t>:</a:t>
            </a:r>
          </a:p>
          <a:p>
            <a:pPr lvl="1"/>
            <a:r>
              <a:rPr lang="pl-PL" dirty="0" err="1">
                <a:latin typeface="Frutiger 45 Light" panose="020B0603020202020204" pitchFamily="34" charset="0"/>
              </a:rPr>
              <a:t>Tier</a:t>
            </a:r>
            <a:r>
              <a:rPr lang="pl-PL" dirty="0">
                <a:latin typeface="Frutiger 45 Light" panose="020B0603020202020204" pitchFamily="34" charset="0"/>
              </a:rPr>
              <a:t> 1 </a:t>
            </a:r>
            <a:r>
              <a:rPr lang="pl-PL" dirty="0" err="1">
                <a:latin typeface="Frutiger 45 Light" panose="020B0603020202020204" pitchFamily="34" charset="0"/>
              </a:rPr>
              <a:t>capital</a:t>
            </a:r>
            <a:r>
              <a:rPr lang="pl-PL" dirty="0">
                <a:latin typeface="Frutiger 45 Light" panose="020B0603020202020204" pitchFamily="34" charset="0"/>
              </a:rPr>
              <a:t>; </a:t>
            </a:r>
            <a:r>
              <a:rPr lang="pl-PL" dirty="0" err="1">
                <a:latin typeface="Frutiger 45 Light" panose="020B0603020202020204" pitchFamily="34" charset="0"/>
              </a:rPr>
              <a:t>further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split</a:t>
            </a:r>
            <a:endParaRPr lang="pl-PL" dirty="0">
              <a:latin typeface="Frutiger 45 Light" panose="020B0603020202020204" pitchFamily="34" charset="0"/>
            </a:endParaRPr>
          </a:p>
          <a:p>
            <a:pPr lvl="3"/>
            <a:r>
              <a:rPr lang="pl-PL" dirty="0">
                <a:latin typeface="Frutiger 45 Light" panose="020B0603020202020204" pitchFamily="34" charset="0"/>
              </a:rPr>
              <a:t>CET1 = </a:t>
            </a:r>
            <a:r>
              <a:rPr lang="pl-PL" dirty="0" err="1">
                <a:latin typeface="Frutiger 45 Light" panose="020B0603020202020204" pitchFamily="34" charset="0"/>
              </a:rPr>
              <a:t>Common</a:t>
            </a:r>
            <a:r>
              <a:rPr lang="pl-PL" dirty="0">
                <a:latin typeface="Frutiger 45 Light" panose="020B0603020202020204" pitchFamily="34" charset="0"/>
              </a:rPr>
              <a:t> Equity </a:t>
            </a:r>
            <a:r>
              <a:rPr lang="pl-PL" dirty="0" err="1">
                <a:latin typeface="Frutiger 45 Light" panose="020B0603020202020204" pitchFamily="34" charset="0"/>
              </a:rPr>
              <a:t>Tier</a:t>
            </a:r>
            <a:r>
              <a:rPr lang="pl-PL" dirty="0">
                <a:latin typeface="Frutiger 45 Light" panose="020B0603020202020204" pitchFamily="34" charset="0"/>
              </a:rPr>
              <a:t> 1: </a:t>
            </a:r>
            <a:r>
              <a:rPr lang="pl-PL" dirty="0" err="1">
                <a:latin typeface="Frutiger 45 Light" panose="020B0603020202020204" pitchFamily="34" charset="0"/>
              </a:rPr>
              <a:t>core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capital</a:t>
            </a:r>
            <a:r>
              <a:rPr lang="pl-PL" dirty="0">
                <a:latin typeface="Frutiger 45 Light" panose="020B0603020202020204" pitchFamily="34" charset="0"/>
              </a:rPr>
              <a:t> (</a:t>
            </a:r>
            <a:r>
              <a:rPr lang="pl-PL" dirty="0" err="1">
                <a:latin typeface="Frutiger 45 Light" panose="020B0603020202020204" pitchFamily="34" charset="0"/>
              </a:rPr>
              <a:t>common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shares</a:t>
            </a:r>
            <a:r>
              <a:rPr lang="pl-PL" dirty="0">
                <a:latin typeface="Frutiger 45 Light" panose="020B0603020202020204" pitchFamily="34" charset="0"/>
              </a:rPr>
              <a:t>, </a:t>
            </a:r>
            <a:r>
              <a:rPr lang="pl-PL" dirty="0" err="1">
                <a:latin typeface="Frutiger 45 Light" panose="020B0603020202020204" pitchFamily="34" charset="0"/>
              </a:rPr>
              <a:t>retained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earnings</a:t>
            </a:r>
            <a:r>
              <a:rPr lang="pl-PL" dirty="0">
                <a:latin typeface="Frutiger 45 Light" panose="020B0603020202020204" pitchFamily="34" charset="0"/>
              </a:rPr>
              <a:t>)</a:t>
            </a:r>
          </a:p>
          <a:p>
            <a:pPr lvl="3"/>
            <a:r>
              <a:rPr lang="pl-PL" dirty="0">
                <a:latin typeface="Frutiger 45 Light" panose="020B0603020202020204" pitchFamily="34" charset="0"/>
              </a:rPr>
              <a:t>AT1 = </a:t>
            </a:r>
            <a:r>
              <a:rPr lang="pl-PL" dirty="0" err="1">
                <a:latin typeface="Frutiger 45 Light" panose="020B0603020202020204" pitchFamily="34" charset="0"/>
              </a:rPr>
              <a:t>Additional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Tier</a:t>
            </a:r>
            <a:r>
              <a:rPr lang="pl-PL" dirty="0">
                <a:latin typeface="Frutiger 45 Light" panose="020B0603020202020204" pitchFamily="34" charset="0"/>
              </a:rPr>
              <a:t> 1: </a:t>
            </a:r>
            <a:r>
              <a:rPr lang="pl-PL" dirty="0" err="1">
                <a:latin typeface="Frutiger 45 Light" panose="020B0603020202020204" pitchFamily="34" charset="0"/>
              </a:rPr>
              <a:t>financial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instruments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that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can</a:t>
            </a:r>
            <a:r>
              <a:rPr lang="pl-PL" dirty="0">
                <a:latin typeface="Frutiger 45 Light" panose="020B0603020202020204" pitchFamily="34" charset="0"/>
              </a:rPr>
              <a:t> be </a:t>
            </a:r>
            <a:r>
              <a:rPr lang="pl-PL" dirty="0" err="1">
                <a:latin typeface="Frutiger 45 Light" panose="020B0603020202020204" pitchFamily="34" charset="0"/>
              </a:rPr>
              <a:t>converted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into</a:t>
            </a:r>
            <a:r>
              <a:rPr lang="pl-PL" dirty="0">
                <a:latin typeface="Frutiger 45 Light" panose="020B0603020202020204" pitchFamily="34" charset="0"/>
              </a:rPr>
              <a:t> equity in </a:t>
            </a:r>
            <a:r>
              <a:rPr lang="pl-PL" dirty="0" err="1">
                <a:latin typeface="Frutiger 45 Light" panose="020B0603020202020204" pitchFamily="34" charset="0"/>
              </a:rPr>
              <a:t>crisis</a:t>
            </a:r>
            <a:r>
              <a:rPr lang="pl-PL" dirty="0">
                <a:latin typeface="Frutiger 45 Light" panose="020B0603020202020204" pitchFamily="34" charset="0"/>
              </a:rPr>
              <a:t> event</a:t>
            </a:r>
          </a:p>
          <a:p>
            <a:pPr lvl="1"/>
            <a:r>
              <a:rPr lang="pl-PL" dirty="0" err="1">
                <a:latin typeface="Frutiger 45 Light" panose="020B0603020202020204" pitchFamily="34" charset="0"/>
              </a:rPr>
              <a:t>Tier</a:t>
            </a:r>
            <a:r>
              <a:rPr lang="pl-PL" dirty="0">
                <a:latin typeface="Frutiger 45 Light" panose="020B0603020202020204" pitchFamily="34" charset="0"/>
              </a:rPr>
              <a:t> 2 </a:t>
            </a:r>
            <a:r>
              <a:rPr lang="pl-PL" dirty="0" err="1">
                <a:latin typeface="Frutiger 45 Light" panose="020B0603020202020204" pitchFamily="34" charset="0"/>
              </a:rPr>
              <a:t>capital</a:t>
            </a:r>
            <a:r>
              <a:rPr lang="pl-PL" dirty="0">
                <a:latin typeface="Frutiger 45 Light" panose="020B0603020202020204" pitchFamily="34" charset="0"/>
              </a:rPr>
              <a:t>:</a:t>
            </a:r>
          </a:p>
          <a:p>
            <a:pPr marL="688975" lvl="3" indent="0">
              <a:buNone/>
            </a:pPr>
            <a:r>
              <a:rPr lang="pl-PL" dirty="0">
                <a:latin typeface="Frutiger 45 Light" panose="020B0603020202020204" pitchFamily="34" charset="0"/>
              </a:rPr>
              <a:t>Financial </a:t>
            </a:r>
            <a:r>
              <a:rPr lang="pl-PL" dirty="0" err="1">
                <a:latin typeface="Frutiger 45 Light" panose="020B0603020202020204" pitchFamily="34" charset="0"/>
              </a:rPr>
              <a:t>instruments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representing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supplementary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capital</a:t>
            </a:r>
            <a:r>
              <a:rPr lang="pl-PL" dirty="0">
                <a:latin typeface="Frutiger 45 Light" panose="020B0603020202020204" pitchFamily="34" charset="0"/>
              </a:rPr>
              <a:t>.</a:t>
            </a:r>
          </a:p>
          <a:p>
            <a:r>
              <a:rPr lang="pl-PL" dirty="0">
                <a:latin typeface="Frutiger 45 Light" panose="020B0603020202020204" pitchFamily="34" charset="0"/>
              </a:rPr>
              <a:t>Three </a:t>
            </a:r>
            <a:r>
              <a:rPr lang="pl-PL" dirty="0" err="1">
                <a:latin typeface="Frutiger 45 Light" panose="020B0603020202020204" pitchFamily="34" charset="0"/>
              </a:rPr>
              <a:t>main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capital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ratios</a:t>
            </a:r>
            <a:r>
              <a:rPr lang="pl-PL" dirty="0">
                <a:latin typeface="Frutiger 45 Light" panose="020B0603020202020204" pitchFamily="34" charset="0"/>
              </a:rPr>
              <a:t> and minimum </a:t>
            </a:r>
            <a:r>
              <a:rPr lang="pl-PL" dirty="0" err="1">
                <a:latin typeface="Frutiger 45 Light" panose="020B0603020202020204" pitchFamily="34" charset="0"/>
              </a:rPr>
              <a:t>capital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requirements</a:t>
            </a:r>
            <a:endParaRPr lang="pl-PL" dirty="0">
              <a:latin typeface="Frutiger 45 Light" panose="020B0603020202020204" pitchFamily="34" charset="0"/>
            </a:endParaRPr>
          </a:p>
          <a:p>
            <a:pPr marL="0" indent="0">
              <a:buNone/>
            </a:pPr>
            <a:endParaRPr lang="pl-PL" dirty="0">
              <a:latin typeface="Frutiger 45 Light" panose="020B0603020202020204" pitchFamily="34" charset="0"/>
            </a:endParaRPr>
          </a:p>
          <a:p>
            <a:endParaRPr lang="pl-PL" dirty="0">
              <a:latin typeface="Frutiger 45 Light" panose="020B0603020202020204" pitchFamily="34" charset="0"/>
            </a:endParaRPr>
          </a:p>
          <a:p>
            <a:endParaRPr lang="pl-PL" dirty="0">
              <a:latin typeface="Frutiger 45 Light" panose="020B0603020202020204" pitchFamily="34" charset="0"/>
            </a:endParaRPr>
          </a:p>
          <a:p>
            <a:r>
              <a:rPr lang="pl-PL" dirty="0" err="1">
                <a:latin typeface="Frutiger 45 Light" panose="020B0603020202020204" pitchFamily="34" charset="0"/>
              </a:rPr>
              <a:t>Supervisors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can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impose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additional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requirements</a:t>
            </a:r>
            <a:r>
              <a:rPr lang="pl-PL" dirty="0">
                <a:latin typeface="Frutiger 45 Light" panose="020B0603020202020204" pitchFamily="34" charset="0"/>
              </a:rPr>
              <a:t> on top of the minimum </a:t>
            </a:r>
            <a:r>
              <a:rPr lang="pl-PL" dirty="0" err="1">
                <a:latin typeface="Frutiger 45 Light" panose="020B0603020202020204" pitchFamily="34" charset="0"/>
              </a:rPr>
              <a:t>capital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ratios</a:t>
            </a:r>
            <a:endParaRPr lang="pl-PL" dirty="0">
              <a:latin typeface="Frutiger 45 Light" panose="020B0603020202020204" pitchFamily="34" charset="0"/>
            </a:endParaRP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88FBC137-7DF8-35EE-EA6E-DC2F8E325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0"/>
            <a:ext cx="9189720" cy="941832"/>
          </a:xfrm>
        </p:spPr>
        <p:txBody>
          <a:bodyPr/>
          <a:lstStyle/>
          <a:p>
            <a:r>
              <a:rPr lang="pl-PL" dirty="0" err="1"/>
              <a:t>Definitions</a:t>
            </a:r>
            <a:r>
              <a:rPr lang="pl-PL" dirty="0"/>
              <a:t> of </a:t>
            </a:r>
            <a:r>
              <a:rPr lang="pl-PL" dirty="0" err="1"/>
              <a:t>capital</a:t>
            </a:r>
            <a:r>
              <a:rPr lang="pl-PL" dirty="0"/>
              <a:t> and </a:t>
            </a:r>
            <a:r>
              <a:rPr lang="pl-PL" dirty="0" err="1"/>
              <a:t>capital</a:t>
            </a:r>
            <a:r>
              <a:rPr lang="pl-PL" dirty="0"/>
              <a:t> </a:t>
            </a:r>
            <a:r>
              <a:rPr lang="pl-PL" dirty="0" err="1"/>
              <a:t>ratios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470EDB-E87F-19C5-5D11-1D77D9BEF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78" y="4882002"/>
            <a:ext cx="8261011" cy="90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617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VIDER TITLE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err="1"/>
              <a:t>More</a:t>
            </a:r>
            <a:r>
              <a:rPr lang="pl-PL" dirty="0"/>
              <a:t> on </a:t>
            </a:r>
            <a:r>
              <a:rPr lang="pl-PL" dirty="0" err="1"/>
              <a:t>Credit</a:t>
            </a:r>
            <a:r>
              <a:rPr lang="pl-PL" dirty="0"/>
              <a:t> </a:t>
            </a:r>
            <a:r>
              <a:rPr lang="pl-PL" dirty="0" err="1"/>
              <a:t>Risk</a:t>
            </a:r>
            <a:endParaRPr lang="en-US" dirty="0"/>
          </a:p>
        </p:txBody>
      </p:sp>
      <p:sp>
        <p:nvSpPr>
          <p:cNvPr id="8" name="DIVIDER NUMBER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Section 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0411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AA8E13B6-328A-8288-B765-88202563C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852246"/>
            <a:ext cx="9189720" cy="4759691"/>
          </a:xfrm>
        </p:spPr>
        <p:txBody>
          <a:bodyPr/>
          <a:lstStyle/>
          <a:p>
            <a:r>
              <a:rPr lang="pl-PL" dirty="0">
                <a:latin typeface="Frutiger 45 Light" panose="020B0603020202020204" pitchFamily="34" charset="0"/>
              </a:rPr>
              <a:t>The </a:t>
            </a:r>
            <a:r>
              <a:rPr lang="pl-PL" dirty="0" err="1">
                <a:latin typeface="Frutiger 45 Light" panose="020B0603020202020204" pitchFamily="34" charset="0"/>
              </a:rPr>
              <a:t>size</a:t>
            </a:r>
            <a:r>
              <a:rPr lang="pl-PL" dirty="0">
                <a:latin typeface="Frutiger 45 Light" panose="020B0603020202020204" pitchFamily="34" charset="0"/>
              </a:rPr>
              <a:t> and </a:t>
            </a:r>
            <a:r>
              <a:rPr lang="pl-PL" dirty="0" err="1">
                <a:latin typeface="Frutiger 45 Light" panose="020B0603020202020204" pitchFamily="34" charset="0"/>
              </a:rPr>
              <a:t>number</a:t>
            </a:r>
            <a:r>
              <a:rPr lang="pl-PL" dirty="0">
                <a:latin typeface="Frutiger 45 Light" panose="020B0603020202020204" pitchFamily="34" charset="0"/>
              </a:rPr>
              <a:t> of </a:t>
            </a:r>
            <a:r>
              <a:rPr lang="pl-PL" dirty="0" err="1">
                <a:latin typeface="Frutiger 45 Light" panose="020B0603020202020204" pitchFamily="34" charset="0"/>
              </a:rPr>
              <a:t>default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events</a:t>
            </a:r>
            <a:r>
              <a:rPr lang="pl-PL" dirty="0">
                <a:latin typeface="Frutiger 45 Light" panose="020B0603020202020204" pitchFamily="34" charset="0"/>
              </a:rPr>
              <a:t> in a </a:t>
            </a:r>
            <a:r>
              <a:rPr lang="pl-PL" dirty="0" err="1">
                <a:latin typeface="Frutiger 45 Light" panose="020B0603020202020204" pitchFamily="34" charset="0"/>
              </a:rPr>
              <a:t>given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year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is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unknown</a:t>
            </a:r>
            <a:endParaRPr lang="pl-PL" dirty="0">
              <a:latin typeface="Frutiger 45 Light" panose="020B0603020202020204" pitchFamily="34" charset="0"/>
            </a:endParaRPr>
          </a:p>
          <a:p>
            <a:r>
              <a:rPr lang="pl-PL" dirty="0" err="1">
                <a:latin typeface="Frutiger 45 Light" panose="020B0603020202020204" pitchFamily="34" charset="0"/>
              </a:rPr>
              <a:t>However</a:t>
            </a:r>
            <a:r>
              <a:rPr lang="pl-PL" dirty="0">
                <a:latin typeface="Frutiger 45 Light" panose="020B0603020202020204" pitchFamily="34" charset="0"/>
              </a:rPr>
              <a:t>, we </a:t>
            </a:r>
            <a:r>
              <a:rPr lang="pl-PL" dirty="0" err="1">
                <a:latin typeface="Frutiger 45 Light" panose="020B0603020202020204" pitchFamily="34" charset="0"/>
              </a:rPr>
              <a:t>know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that</a:t>
            </a:r>
            <a:r>
              <a:rPr lang="pl-PL" dirty="0">
                <a:latin typeface="Frutiger 45 Light" panose="020B0603020202020204" pitchFamily="34" charset="0"/>
              </a:rPr>
              <a:t> the </a:t>
            </a:r>
            <a:r>
              <a:rPr lang="pl-PL" dirty="0" err="1">
                <a:latin typeface="Frutiger 45 Light" panose="020B0603020202020204" pitchFamily="34" charset="0"/>
              </a:rPr>
              <a:t>size</a:t>
            </a:r>
            <a:r>
              <a:rPr lang="pl-PL" dirty="0">
                <a:latin typeface="Frutiger 45 Light" panose="020B0603020202020204" pitchFamily="34" charset="0"/>
              </a:rPr>
              <a:t> of </a:t>
            </a:r>
            <a:r>
              <a:rPr lang="pl-PL" dirty="0" err="1">
                <a:latin typeface="Frutiger 45 Light" panose="020B0603020202020204" pitchFamily="34" charset="0"/>
              </a:rPr>
              <a:t>such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losses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can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increase</a:t>
            </a:r>
            <a:r>
              <a:rPr lang="pl-PL" dirty="0">
                <a:latin typeface="Frutiger 45 Light" panose="020B0603020202020204" pitchFamily="34" charset="0"/>
              </a:rPr>
              <a:t> in </a:t>
            </a:r>
            <a:r>
              <a:rPr lang="pl-PL" dirty="0" err="1">
                <a:latin typeface="Frutiger 45 Light" panose="020B0603020202020204" pitchFamily="34" charset="0"/>
              </a:rPr>
              <a:t>stress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periods</a:t>
            </a:r>
            <a:endParaRPr lang="pl-PL" dirty="0">
              <a:latin typeface="Frutiger 45 Light" panose="020B0603020202020204" pitchFamily="34" charset="0"/>
            </a:endParaRPr>
          </a:p>
          <a:p>
            <a:r>
              <a:rPr lang="pl-PL" dirty="0" err="1">
                <a:latin typeface="Frutiger 45 Light" panose="020B0603020202020204" pitchFamily="34" charset="0"/>
              </a:rPr>
              <a:t>Two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main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types</a:t>
            </a:r>
            <a:r>
              <a:rPr lang="pl-PL" dirty="0">
                <a:latin typeface="Frutiger 45 Light" panose="020B0603020202020204" pitchFamily="34" charset="0"/>
              </a:rPr>
              <a:t> of </a:t>
            </a:r>
            <a:r>
              <a:rPr lang="pl-PL" dirty="0" err="1">
                <a:latin typeface="Frutiger 45 Light" panose="020B0603020202020204" pitchFamily="34" charset="0"/>
              </a:rPr>
              <a:t>risk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that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affect</a:t>
            </a:r>
            <a:r>
              <a:rPr lang="pl-PL" dirty="0">
                <a:latin typeface="Frutiger 45 Light" panose="020B0603020202020204" pitchFamily="34" charset="0"/>
              </a:rPr>
              <a:t> portfolio:</a:t>
            </a:r>
          </a:p>
          <a:p>
            <a:pPr marL="225425" lvl="1" indent="0">
              <a:buNone/>
            </a:pPr>
            <a:endParaRPr lang="pl-PL" dirty="0">
              <a:latin typeface="Frutiger 45 Light" panose="020B0603020202020204" pitchFamily="34" charset="0"/>
            </a:endParaRPr>
          </a:p>
          <a:p>
            <a:pPr lvl="1"/>
            <a:r>
              <a:rPr lang="pl-PL" dirty="0" err="1">
                <a:latin typeface="Frutiger 45 Light" panose="020B0603020202020204" pitchFamily="34" charset="0"/>
              </a:rPr>
              <a:t>Systematic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risk</a:t>
            </a:r>
            <a:r>
              <a:rPr lang="pl-PL" dirty="0">
                <a:latin typeface="Frutiger 45 Light" panose="020B0603020202020204" pitchFamily="34" charset="0"/>
              </a:rPr>
              <a:t> = </a:t>
            </a:r>
            <a:r>
              <a:rPr lang="pl-PL" dirty="0" err="1">
                <a:latin typeface="Frutiger 45 Light" panose="020B0603020202020204" pitchFamily="34" charset="0"/>
              </a:rPr>
              <a:t>risk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related</a:t>
            </a:r>
            <a:r>
              <a:rPr lang="pl-PL" dirty="0">
                <a:latin typeface="Frutiger 45 Light" panose="020B0603020202020204" pitchFamily="34" charset="0"/>
              </a:rPr>
              <a:t> to </a:t>
            </a:r>
            <a:r>
              <a:rPr lang="pl-PL" dirty="0" err="1">
                <a:latin typeface="Frutiger 45 Light" panose="020B0603020202020204" pitchFamily="34" charset="0"/>
              </a:rPr>
              <a:t>broad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macroeconomic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events</a:t>
            </a:r>
            <a:r>
              <a:rPr lang="pl-PL" dirty="0">
                <a:latin typeface="Frutiger 45 Light" panose="020B0603020202020204" pitchFamily="34" charset="0"/>
              </a:rPr>
              <a:t>, </a:t>
            </a:r>
            <a:r>
              <a:rPr lang="pl-PL" dirty="0" err="1">
                <a:latin typeface="Frutiger 45 Light" panose="020B0603020202020204" pitchFamily="34" charset="0"/>
              </a:rPr>
              <a:t>such</a:t>
            </a:r>
            <a:r>
              <a:rPr lang="pl-PL" dirty="0">
                <a:latin typeface="Frutiger 45 Light" panose="020B0603020202020204" pitchFamily="34" charset="0"/>
              </a:rPr>
              <a:t> as:</a:t>
            </a:r>
          </a:p>
          <a:p>
            <a:pPr marL="688975" lvl="3" indent="0">
              <a:buNone/>
            </a:pPr>
            <a:r>
              <a:rPr lang="pl-PL" dirty="0">
                <a:latin typeface="Frutiger 45 Light" panose="020B0603020202020204" pitchFamily="34" charset="0"/>
              </a:rPr>
              <a:t>- COVID-19 </a:t>
            </a:r>
            <a:r>
              <a:rPr lang="pl-PL" dirty="0" err="1">
                <a:latin typeface="Frutiger 45 Light" panose="020B0603020202020204" pitchFamily="34" charset="0"/>
              </a:rPr>
              <a:t>crisis</a:t>
            </a:r>
            <a:endParaRPr lang="pl-PL" dirty="0">
              <a:latin typeface="Frutiger 45 Light" panose="020B0603020202020204" pitchFamily="34" charset="0"/>
            </a:endParaRPr>
          </a:p>
          <a:p>
            <a:pPr marL="688975" lvl="3" indent="0">
              <a:buNone/>
            </a:pPr>
            <a:r>
              <a:rPr lang="pl-PL" dirty="0">
                <a:latin typeface="Frutiger 45 Light" panose="020B0603020202020204" pitchFamily="34" charset="0"/>
              </a:rPr>
              <a:t>- Global Financial </a:t>
            </a:r>
            <a:r>
              <a:rPr lang="pl-PL" dirty="0" err="1">
                <a:latin typeface="Frutiger 45 Light" panose="020B0603020202020204" pitchFamily="34" charset="0"/>
              </a:rPr>
              <a:t>Crisis</a:t>
            </a:r>
            <a:r>
              <a:rPr lang="pl-PL" dirty="0">
                <a:latin typeface="Frutiger 45 Light" panose="020B0603020202020204" pitchFamily="34" charset="0"/>
              </a:rPr>
              <a:t> (2007-2009)</a:t>
            </a:r>
          </a:p>
          <a:p>
            <a:pPr marL="688975" lvl="3" indent="0">
              <a:buNone/>
            </a:pPr>
            <a:r>
              <a:rPr lang="pl-PL" dirty="0">
                <a:latin typeface="Frutiger 45 Light" panose="020B0603020202020204" pitchFamily="34" charset="0"/>
              </a:rPr>
              <a:t>- </a:t>
            </a:r>
            <a:r>
              <a:rPr lang="pl-PL" dirty="0" err="1">
                <a:latin typeface="Frutiger 45 Light" panose="020B0603020202020204" pitchFamily="34" charset="0"/>
              </a:rPr>
              <a:t>Oil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Crisis</a:t>
            </a:r>
            <a:r>
              <a:rPr lang="pl-PL" dirty="0">
                <a:latin typeface="Frutiger 45 Light" panose="020B0603020202020204" pitchFamily="34" charset="0"/>
              </a:rPr>
              <a:t> (1973)</a:t>
            </a:r>
          </a:p>
          <a:p>
            <a:pPr lvl="1"/>
            <a:endParaRPr lang="pl-PL" dirty="0">
              <a:latin typeface="Frutiger 45 Light" panose="020B0603020202020204" pitchFamily="34" charset="0"/>
            </a:endParaRPr>
          </a:p>
          <a:p>
            <a:pPr lvl="1"/>
            <a:r>
              <a:rPr lang="pl-PL" dirty="0" err="1">
                <a:latin typeface="Frutiger 45 Light" panose="020B0603020202020204" pitchFamily="34" charset="0"/>
              </a:rPr>
              <a:t>Idiosyncratic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risk</a:t>
            </a:r>
            <a:r>
              <a:rPr lang="pl-PL" dirty="0">
                <a:latin typeface="Frutiger 45 Light" panose="020B0603020202020204" pitchFamily="34" charset="0"/>
              </a:rPr>
              <a:t> = </a:t>
            </a:r>
            <a:r>
              <a:rPr lang="pl-PL" dirty="0" err="1">
                <a:latin typeface="Frutiger 45 Light" panose="020B0603020202020204" pitchFamily="34" charset="0"/>
              </a:rPr>
              <a:t>risk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related</a:t>
            </a:r>
            <a:r>
              <a:rPr lang="pl-PL" dirty="0">
                <a:latin typeface="Frutiger 45 Light" panose="020B0603020202020204" pitchFamily="34" charset="0"/>
              </a:rPr>
              <a:t> to </a:t>
            </a:r>
            <a:r>
              <a:rPr lang="pl-PL" dirty="0" err="1">
                <a:latin typeface="Frutiger 45 Light" panose="020B0603020202020204" pitchFamily="34" charset="0"/>
              </a:rPr>
              <a:t>specific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features</a:t>
            </a:r>
            <a:r>
              <a:rPr lang="pl-PL" dirty="0">
                <a:latin typeface="Frutiger 45 Light" panose="020B0603020202020204" pitchFamily="34" charset="0"/>
              </a:rPr>
              <a:t> of the </a:t>
            </a:r>
            <a:r>
              <a:rPr lang="pl-PL" dirty="0" err="1">
                <a:latin typeface="Frutiger 45 Light" panose="020B0603020202020204" pitchFamily="34" charset="0"/>
              </a:rPr>
              <a:t>borrower</a:t>
            </a:r>
            <a:r>
              <a:rPr lang="pl-PL" dirty="0">
                <a:latin typeface="Frutiger 45 Light" panose="020B0603020202020204" pitchFamily="34" charset="0"/>
              </a:rPr>
              <a:t>; </a:t>
            </a:r>
            <a:r>
              <a:rPr lang="pl-PL" dirty="0" err="1">
                <a:latin typeface="Frutiger 45 Light" panose="020B0603020202020204" pitchFamily="34" charset="0"/>
              </a:rPr>
              <a:t>it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includes</a:t>
            </a:r>
            <a:endParaRPr lang="pl-PL" dirty="0">
              <a:latin typeface="Frutiger 45 Light" panose="020B0603020202020204" pitchFamily="34" charset="0"/>
            </a:endParaRPr>
          </a:p>
          <a:p>
            <a:pPr marL="688975" lvl="3" indent="0">
              <a:buNone/>
            </a:pPr>
            <a:r>
              <a:rPr lang="pl-PL" dirty="0">
                <a:latin typeface="Frutiger 45 Light" panose="020B0603020202020204" pitchFamily="34" charset="0"/>
              </a:rPr>
              <a:t>- </a:t>
            </a:r>
            <a:r>
              <a:rPr lang="pl-PL" dirty="0" err="1">
                <a:latin typeface="Frutiger 45 Light" panose="020B0603020202020204" pitchFamily="34" charset="0"/>
              </a:rPr>
              <a:t>Concentration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risk</a:t>
            </a:r>
            <a:endParaRPr lang="pl-PL" dirty="0">
              <a:latin typeface="Frutiger 45 Light" panose="020B0603020202020204" pitchFamily="34" charset="0"/>
            </a:endParaRPr>
          </a:p>
          <a:p>
            <a:pPr marL="688975" lvl="3" indent="0">
              <a:buNone/>
            </a:pPr>
            <a:r>
              <a:rPr lang="pl-PL" dirty="0">
                <a:latin typeface="Frutiger 45 Light" panose="020B0603020202020204" pitchFamily="34" charset="0"/>
              </a:rPr>
              <a:t>- </a:t>
            </a:r>
            <a:r>
              <a:rPr lang="pl-PL" dirty="0" err="1">
                <a:latin typeface="Frutiger 45 Light" panose="020B0603020202020204" pitchFamily="34" charset="0"/>
              </a:rPr>
              <a:t>Liquidity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risk</a:t>
            </a:r>
            <a:endParaRPr lang="pl-PL" dirty="0">
              <a:latin typeface="Frutiger 45 Light" panose="020B0603020202020204" pitchFamily="34" charset="0"/>
            </a:endParaRPr>
          </a:p>
          <a:p>
            <a:pPr marL="225425" lvl="1" indent="0">
              <a:buNone/>
            </a:pPr>
            <a:endParaRPr lang="pl-PL" dirty="0">
              <a:latin typeface="Frutiger 45 Light" panose="020B0603020202020204" pitchFamily="34" charset="0"/>
            </a:endParaRPr>
          </a:p>
          <a:p>
            <a:endParaRPr lang="en-US" dirty="0">
              <a:latin typeface="Frutiger 45 Light" panose="020B0603020202020204" pitchFamily="34" charset="0"/>
            </a:endParaRP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88FBC137-7DF8-35EE-EA6E-DC2F8E325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0"/>
            <a:ext cx="9189720" cy="941832"/>
          </a:xfrm>
        </p:spPr>
        <p:txBody>
          <a:bodyPr/>
          <a:lstStyle/>
          <a:p>
            <a:r>
              <a:rPr lang="pl-PL" dirty="0" err="1"/>
              <a:t>Credit</a:t>
            </a:r>
            <a:r>
              <a:rPr lang="pl-PL" dirty="0"/>
              <a:t> </a:t>
            </a:r>
            <a:r>
              <a:rPr lang="pl-PL" dirty="0" err="1"/>
              <a:t>risk</a:t>
            </a:r>
            <a:r>
              <a:rPr lang="pl-PL" dirty="0"/>
              <a:t> – </a:t>
            </a:r>
            <a:r>
              <a:rPr lang="pl-PL" dirty="0" err="1"/>
              <a:t>why</a:t>
            </a:r>
            <a:r>
              <a:rPr lang="pl-PL" dirty="0"/>
              <a:t> </a:t>
            </a:r>
            <a:r>
              <a:rPr lang="pl-PL" dirty="0" err="1"/>
              <a:t>bother</a:t>
            </a:r>
            <a:r>
              <a:rPr lang="pl-PL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350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AA8E13B6-328A-8288-B765-88202563C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852246"/>
            <a:ext cx="9189720" cy="4759691"/>
          </a:xfrm>
        </p:spPr>
        <p:txBody>
          <a:bodyPr/>
          <a:lstStyle/>
          <a:p>
            <a:r>
              <a:rPr lang="pl-PL" dirty="0" err="1">
                <a:latin typeface="Frutiger 45 Light" panose="020B0603020202020204" pitchFamily="34" charset="0"/>
              </a:rPr>
              <a:t>Default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risk</a:t>
            </a:r>
            <a:r>
              <a:rPr lang="pl-PL" dirty="0">
                <a:latin typeface="Frutiger 45 Light" panose="020B0603020202020204" pitchFamily="34" charset="0"/>
              </a:rPr>
              <a:t>: the </a:t>
            </a:r>
            <a:r>
              <a:rPr lang="pl-PL" dirty="0" err="1">
                <a:latin typeface="Frutiger 45 Light" panose="020B0603020202020204" pitchFamily="34" charset="0"/>
              </a:rPr>
              <a:t>risk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that</a:t>
            </a:r>
            <a:r>
              <a:rPr lang="pl-PL" dirty="0">
                <a:latin typeface="Frutiger 45 Light" panose="020B0603020202020204" pitchFamily="34" charset="0"/>
              </a:rPr>
              <a:t> the </a:t>
            </a:r>
            <a:r>
              <a:rPr lang="pl-PL" dirty="0" err="1">
                <a:latin typeface="Frutiger 45 Light" panose="020B0603020202020204" pitchFamily="34" charset="0"/>
              </a:rPr>
              <a:t>borrower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is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unable</a:t>
            </a:r>
            <a:r>
              <a:rPr lang="pl-PL" dirty="0">
                <a:latin typeface="Frutiger 45 Light" panose="020B0603020202020204" pitchFamily="34" charset="0"/>
              </a:rPr>
              <a:t>/</a:t>
            </a:r>
            <a:r>
              <a:rPr lang="pl-PL" dirty="0" err="1">
                <a:latin typeface="Frutiger 45 Light" panose="020B0603020202020204" pitchFamily="34" charset="0"/>
              </a:rPr>
              <a:t>unwilling</a:t>
            </a:r>
            <a:r>
              <a:rPr lang="pl-PL" dirty="0">
                <a:latin typeface="Frutiger 45 Light" panose="020B0603020202020204" pitchFamily="34" charset="0"/>
              </a:rPr>
              <a:t> to </a:t>
            </a:r>
            <a:r>
              <a:rPr lang="pl-PL" dirty="0" err="1">
                <a:latin typeface="Frutiger 45 Light" panose="020B0603020202020204" pitchFamily="34" charset="0"/>
              </a:rPr>
              <a:t>make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payments</a:t>
            </a:r>
            <a:endParaRPr lang="pl-PL" dirty="0">
              <a:latin typeface="Frutiger 45 Light" panose="020B0603020202020204" pitchFamily="34" charset="0"/>
            </a:endParaRPr>
          </a:p>
          <a:p>
            <a:r>
              <a:rPr lang="pl-PL" dirty="0" err="1">
                <a:latin typeface="Frutiger 45 Light" panose="020B0603020202020204" pitchFamily="34" charset="0"/>
              </a:rPr>
              <a:t>Result</a:t>
            </a:r>
            <a:r>
              <a:rPr lang="pl-PL" dirty="0">
                <a:latin typeface="Frutiger 45 Light" panose="020B0603020202020204" pitchFamily="34" charset="0"/>
              </a:rPr>
              <a:t>: </a:t>
            </a:r>
            <a:r>
              <a:rPr lang="pl-PL" dirty="0" err="1">
                <a:latin typeface="Frutiger 45 Light" panose="020B0603020202020204" pitchFamily="34" charset="0"/>
              </a:rPr>
              <a:t>loss</a:t>
            </a:r>
            <a:r>
              <a:rPr lang="pl-PL" dirty="0">
                <a:latin typeface="Frutiger 45 Light" panose="020B0603020202020204" pitchFamily="34" charset="0"/>
              </a:rPr>
              <a:t> of </a:t>
            </a:r>
            <a:r>
              <a:rPr lang="pl-PL" dirty="0" err="1">
                <a:latin typeface="Frutiger 45 Light" panose="020B0603020202020204" pitchFamily="34" charset="0"/>
              </a:rPr>
              <a:t>wither</a:t>
            </a:r>
            <a:r>
              <a:rPr lang="pl-PL" dirty="0">
                <a:latin typeface="Frutiger 45 Light" panose="020B0603020202020204" pitchFamily="34" charset="0"/>
              </a:rPr>
              <a:t> principal, </a:t>
            </a:r>
            <a:r>
              <a:rPr lang="pl-PL" dirty="0" err="1">
                <a:latin typeface="Frutiger 45 Light" panose="020B0603020202020204" pitchFamily="34" charset="0"/>
              </a:rPr>
              <a:t>interest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payments</a:t>
            </a:r>
            <a:r>
              <a:rPr lang="pl-PL" dirty="0">
                <a:latin typeface="Frutiger 45 Light" panose="020B0603020202020204" pitchFamily="34" charset="0"/>
              </a:rPr>
              <a:t>, </a:t>
            </a:r>
            <a:r>
              <a:rPr lang="pl-PL" dirty="0" err="1">
                <a:latin typeface="Frutiger 45 Light" panose="020B0603020202020204" pitchFamily="34" charset="0"/>
              </a:rPr>
              <a:t>or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both</a:t>
            </a:r>
            <a:endParaRPr lang="pl-PL" dirty="0">
              <a:latin typeface="Frutiger 45 Light" panose="020B0603020202020204" pitchFamily="34" charset="0"/>
            </a:endParaRPr>
          </a:p>
          <a:p>
            <a:pPr marL="0" indent="0">
              <a:buNone/>
            </a:pPr>
            <a:r>
              <a:rPr lang="pl-PL" b="1" u="sng" dirty="0" err="1">
                <a:latin typeface="Frutiger 45 Light" panose="020B0603020202020204" pitchFamily="34" charset="0"/>
              </a:rPr>
              <a:t>Examples</a:t>
            </a:r>
            <a:r>
              <a:rPr lang="pl-PL" b="1" u="sng" dirty="0">
                <a:latin typeface="Frutiger 45 Light" panose="020B0603020202020204" pitchFamily="34" charset="0"/>
              </a:rPr>
              <a:t> of </a:t>
            </a:r>
            <a:r>
              <a:rPr lang="pl-PL" b="1" u="sng" dirty="0" err="1">
                <a:latin typeface="Frutiger 45 Light" panose="020B0603020202020204" pitchFamily="34" charset="0"/>
              </a:rPr>
              <a:t>obligors</a:t>
            </a:r>
            <a:r>
              <a:rPr lang="pl-PL" b="1" u="sng" dirty="0">
                <a:latin typeface="Frutiger 45 Light" panose="020B0603020202020204" pitchFamily="34" charset="0"/>
              </a:rPr>
              <a:t>:</a:t>
            </a:r>
          </a:p>
          <a:p>
            <a:pPr lvl="1"/>
            <a:r>
              <a:rPr lang="pl-PL" dirty="0">
                <a:latin typeface="Frutiger 45 Light" panose="020B0603020202020204" pitchFamily="34" charset="0"/>
              </a:rPr>
              <a:t>Company </a:t>
            </a:r>
            <a:r>
              <a:rPr lang="pl-PL" dirty="0" err="1">
                <a:latin typeface="Frutiger 45 Light" panose="020B0603020202020204" pitchFamily="34" charset="0"/>
              </a:rPr>
              <a:t>has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borrowed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money</a:t>
            </a:r>
            <a:r>
              <a:rPr lang="pl-PL" dirty="0">
                <a:latin typeface="Frutiger 45 Light" panose="020B0603020202020204" pitchFamily="34" charset="0"/>
              </a:rPr>
              <a:t> from a bank.</a:t>
            </a:r>
          </a:p>
          <a:p>
            <a:pPr lvl="1"/>
            <a:r>
              <a:rPr lang="pl-PL" dirty="0">
                <a:latin typeface="Frutiger 45 Light" panose="020B0603020202020204" pitchFamily="34" charset="0"/>
              </a:rPr>
              <a:t>Company </a:t>
            </a:r>
            <a:r>
              <a:rPr lang="pl-PL" dirty="0" err="1">
                <a:latin typeface="Frutiger 45 Light" panose="020B0603020202020204" pitchFamily="34" charset="0"/>
              </a:rPr>
              <a:t>has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issued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bonds</a:t>
            </a:r>
            <a:r>
              <a:rPr lang="pl-PL" dirty="0">
                <a:latin typeface="Frutiger 45 Light" panose="020B0603020202020204" pitchFamily="34" charset="0"/>
              </a:rPr>
              <a:t>.</a:t>
            </a:r>
          </a:p>
          <a:p>
            <a:pPr lvl="1"/>
            <a:r>
              <a:rPr lang="pl-PL" dirty="0" err="1">
                <a:latin typeface="Frutiger 45 Light" panose="020B0603020202020204" pitchFamily="34" charset="0"/>
              </a:rPr>
              <a:t>Household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borrowed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money</a:t>
            </a:r>
            <a:r>
              <a:rPr lang="pl-PL" dirty="0">
                <a:latin typeface="Frutiger 45 Light" panose="020B0603020202020204" pitchFamily="34" charset="0"/>
              </a:rPr>
              <a:t> from a bank to </a:t>
            </a:r>
            <a:r>
              <a:rPr lang="pl-PL" dirty="0" err="1">
                <a:latin typeface="Frutiger 45 Light" panose="020B0603020202020204" pitchFamily="34" charset="0"/>
              </a:rPr>
              <a:t>buy</a:t>
            </a:r>
            <a:r>
              <a:rPr lang="pl-PL" dirty="0">
                <a:latin typeface="Frutiger 45 Light" panose="020B0603020202020204" pitchFamily="34" charset="0"/>
              </a:rPr>
              <a:t> a </a:t>
            </a:r>
            <a:r>
              <a:rPr lang="pl-PL" dirty="0" err="1">
                <a:latin typeface="Frutiger 45 Light" panose="020B0603020202020204" pitchFamily="34" charset="0"/>
              </a:rPr>
              <a:t>house</a:t>
            </a:r>
            <a:r>
              <a:rPr lang="pl-PL" dirty="0">
                <a:latin typeface="Frutiger 45 Light" panose="020B0603020202020204" pitchFamily="34" charset="0"/>
              </a:rPr>
              <a:t> (a </a:t>
            </a:r>
            <a:r>
              <a:rPr lang="pl-PL" dirty="0" err="1">
                <a:latin typeface="Frutiger 45 Light" panose="020B0603020202020204" pitchFamily="34" charset="0"/>
              </a:rPr>
              <a:t>mortgage</a:t>
            </a:r>
            <a:r>
              <a:rPr lang="pl-PL" dirty="0">
                <a:latin typeface="Frutiger 45 Light" panose="020B0603020202020204" pitchFamily="34" charset="0"/>
              </a:rPr>
              <a:t>).</a:t>
            </a:r>
          </a:p>
          <a:p>
            <a:pPr lvl="1"/>
            <a:r>
              <a:rPr lang="pl-PL" dirty="0">
                <a:latin typeface="Frutiger 45 Light" panose="020B0603020202020204" pitchFamily="34" charset="0"/>
              </a:rPr>
              <a:t>Bank </a:t>
            </a:r>
            <a:r>
              <a:rPr lang="pl-PL" dirty="0" err="1">
                <a:latin typeface="Frutiger 45 Light" panose="020B0603020202020204" pitchFamily="34" charset="0"/>
              </a:rPr>
              <a:t>has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entered</a:t>
            </a:r>
            <a:r>
              <a:rPr lang="pl-PL" dirty="0">
                <a:latin typeface="Frutiger 45 Light" panose="020B0603020202020204" pitchFamily="34" charset="0"/>
              </a:rPr>
              <a:t> a </a:t>
            </a:r>
            <a:r>
              <a:rPr lang="pl-PL" dirty="0" err="1">
                <a:latin typeface="Frutiger 45 Light" panose="020B0603020202020204" pitchFamily="34" charset="0"/>
              </a:rPr>
              <a:t>billateral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financial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contract</a:t>
            </a:r>
            <a:r>
              <a:rPr lang="pl-PL" dirty="0">
                <a:latin typeface="Frutiger 45 Light" panose="020B0603020202020204" pitchFamily="34" charset="0"/>
              </a:rPr>
              <a:t> (</a:t>
            </a:r>
            <a:r>
              <a:rPr lang="pl-PL" dirty="0" err="1">
                <a:latin typeface="Frutiger 45 Light" panose="020B0603020202020204" pitchFamily="34" charset="0"/>
              </a:rPr>
              <a:t>e.g</a:t>
            </a:r>
            <a:r>
              <a:rPr lang="pl-PL" dirty="0">
                <a:latin typeface="Frutiger 45 Light" panose="020B0603020202020204" pitchFamily="34" charset="0"/>
              </a:rPr>
              <a:t>. </a:t>
            </a:r>
            <a:r>
              <a:rPr lang="pl-PL" dirty="0" err="1">
                <a:latin typeface="Frutiger 45 Light" panose="020B0603020202020204" pitchFamily="34" charset="0"/>
              </a:rPr>
              <a:t>an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interest-rate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swap</a:t>
            </a:r>
            <a:r>
              <a:rPr lang="pl-PL" dirty="0">
                <a:latin typeface="Frutiger 45 Light" panose="020B0603020202020204" pitchFamily="34" charset="0"/>
              </a:rPr>
              <a:t>) with a </a:t>
            </a:r>
            <a:r>
              <a:rPr lang="pl-PL" dirty="0" err="1">
                <a:latin typeface="Frutiger 45 Light" panose="020B0603020202020204" pitchFamily="34" charset="0"/>
              </a:rPr>
              <a:t>large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corporation</a:t>
            </a:r>
            <a:r>
              <a:rPr lang="pl-PL" dirty="0">
                <a:latin typeface="Frutiger 45 Light" panose="020B0603020202020204" pitchFamily="34" charset="0"/>
              </a:rPr>
              <a:t>.</a:t>
            </a:r>
          </a:p>
          <a:p>
            <a:pPr marL="0" indent="0">
              <a:buNone/>
            </a:pPr>
            <a:r>
              <a:rPr lang="pl-PL" b="1" u="sng" dirty="0" err="1">
                <a:latin typeface="Frutiger 45 Light" panose="020B0603020202020204" pitchFamily="34" charset="0"/>
              </a:rPr>
              <a:t>Examples</a:t>
            </a:r>
            <a:r>
              <a:rPr lang="pl-PL" b="1" u="sng" dirty="0">
                <a:latin typeface="Frutiger 45 Light" panose="020B0603020202020204" pitchFamily="34" charset="0"/>
              </a:rPr>
              <a:t> of </a:t>
            </a:r>
            <a:r>
              <a:rPr lang="pl-PL" b="1" u="sng" dirty="0" err="1">
                <a:latin typeface="Frutiger 45 Light" panose="020B0603020202020204" pitchFamily="34" charset="0"/>
              </a:rPr>
              <a:t>defaults</a:t>
            </a:r>
            <a:r>
              <a:rPr lang="pl-PL" b="1" u="sng" dirty="0">
                <a:latin typeface="Frutiger 45 Light" panose="020B0603020202020204" pitchFamily="34" charset="0"/>
              </a:rPr>
              <a:t>:</a:t>
            </a:r>
          </a:p>
          <a:p>
            <a:pPr lvl="1"/>
            <a:r>
              <a:rPr lang="pl-PL" dirty="0">
                <a:latin typeface="Frutiger 45 Light" panose="020B0603020202020204" pitchFamily="34" charset="0"/>
              </a:rPr>
              <a:t>Company </a:t>
            </a:r>
            <a:r>
              <a:rPr lang="pl-PL" dirty="0" err="1">
                <a:latin typeface="Frutiger 45 Light" panose="020B0603020202020204" pitchFamily="34" charset="0"/>
              </a:rPr>
              <a:t>goes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bankrupt</a:t>
            </a:r>
            <a:r>
              <a:rPr lang="pl-PL" dirty="0">
                <a:latin typeface="Frutiger 45 Light" panose="020B0603020202020204" pitchFamily="34" charset="0"/>
              </a:rPr>
              <a:t> and </a:t>
            </a:r>
            <a:r>
              <a:rPr lang="pl-PL" dirty="0" err="1">
                <a:latin typeface="Frutiger 45 Light" panose="020B0603020202020204" pitchFamily="34" charset="0"/>
              </a:rPr>
              <a:t>is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unable</a:t>
            </a:r>
            <a:r>
              <a:rPr lang="pl-PL" dirty="0">
                <a:latin typeface="Frutiger 45 Light" panose="020B0603020202020204" pitchFamily="34" charset="0"/>
              </a:rPr>
              <a:t> to </a:t>
            </a:r>
            <a:r>
              <a:rPr lang="pl-PL" dirty="0" err="1">
                <a:latin typeface="Frutiger 45 Light" panose="020B0603020202020204" pitchFamily="34" charset="0"/>
              </a:rPr>
              <a:t>repay</a:t>
            </a:r>
            <a:r>
              <a:rPr lang="pl-PL" dirty="0">
                <a:latin typeface="Frutiger 45 Light" panose="020B0603020202020204" pitchFamily="34" charset="0"/>
              </a:rPr>
              <a:t> the </a:t>
            </a:r>
            <a:r>
              <a:rPr lang="pl-PL" dirty="0" err="1">
                <a:latin typeface="Frutiger 45 Light" panose="020B0603020202020204" pitchFamily="34" charset="0"/>
              </a:rPr>
              <a:t>loan</a:t>
            </a:r>
            <a:r>
              <a:rPr lang="pl-PL" dirty="0">
                <a:latin typeface="Frutiger 45 Light" panose="020B0603020202020204" pitchFamily="34" charset="0"/>
              </a:rPr>
              <a:t>.</a:t>
            </a:r>
          </a:p>
          <a:p>
            <a:pPr lvl="1"/>
            <a:r>
              <a:rPr lang="pl-PL" dirty="0">
                <a:latin typeface="Frutiger 45 Light" panose="020B0603020202020204" pitchFamily="34" charset="0"/>
              </a:rPr>
              <a:t>Company </a:t>
            </a:r>
            <a:r>
              <a:rPr lang="pl-PL" dirty="0" err="1">
                <a:latin typeface="Frutiger 45 Light" panose="020B0603020202020204" pitchFamily="34" charset="0"/>
              </a:rPr>
              <a:t>fails</a:t>
            </a:r>
            <a:r>
              <a:rPr lang="pl-PL" dirty="0">
                <a:latin typeface="Frutiger 45 Light" panose="020B0603020202020204" pitchFamily="34" charset="0"/>
              </a:rPr>
              <a:t> to </a:t>
            </a:r>
            <a:r>
              <a:rPr lang="pl-PL" dirty="0" err="1">
                <a:latin typeface="Frutiger 45 Light" panose="020B0603020202020204" pitchFamily="34" charset="0"/>
              </a:rPr>
              <a:t>pay</a:t>
            </a:r>
            <a:r>
              <a:rPr lang="pl-PL" dirty="0">
                <a:latin typeface="Frutiger 45 Light" panose="020B0603020202020204" pitchFamily="34" charset="0"/>
              </a:rPr>
              <a:t> a </a:t>
            </a:r>
            <a:r>
              <a:rPr lang="pl-PL" dirty="0" err="1">
                <a:latin typeface="Frutiger 45 Light" panose="020B0603020202020204" pitchFamily="34" charset="0"/>
              </a:rPr>
              <a:t>coupon</a:t>
            </a:r>
            <a:r>
              <a:rPr lang="pl-PL" dirty="0">
                <a:latin typeface="Frutiger 45 Light" panose="020B0603020202020204" pitchFamily="34" charset="0"/>
              </a:rPr>
              <a:t> for </a:t>
            </a:r>
            <a:r>
              <a:rPr lang="pl-PL" dirty="0" err="1">
                <a:latin typeface="Frutiger 45 Light" panose="020B0603020202020204" pitchFamily="34" charset="0"/>
              </a:rPr>
              <a:t>some</a:t>
            </a:r>
            <a:r>
              <a:rPr lang="pl-PL" dirty="0">
                <a:latin typeface="Frutiger 45 Light" panose="020B0603020202020204" pitchFamily="34" charset="0"/>
              </a:rPr>
              <a:t> of </a:t>
            </a:r>
            <a:r>
              <a:rPr lang="pl-PL" dirty="0" err="1">
                <a:latin typeface="Frutiger 45 Light" panose="020B0603020202020204" pitchFamily="34" charset="0"/>
              </a:rPr>
              <a:t>its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issued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bonds</a:t>
            </a:r>
            <a:r>
              <a:rPr lang="pl-PL" dirty="0">
                <a:latin typeface="Frutiger 45 Light" panose="020B0603020202020204" pitchFamily="34" charset="0"/>
              </a:rPr>
              <a:t> in the </a:t>
            </a:r>
            <a:r>
              <a:rPr lang="pl-PL" dirty="0" err="1">
                <a:latin typeface="Frutiger 45 Light" panose="020B0603020202020204" pitchFamily="34" charset="0"/>
              </a:rPr>
              <a:t>agreed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time</a:t>
            </a:r>
            <a:r>
              <a:rPr lang="pl-PL" dirty="0">
                <a:latin typeface="Frutiger 45 Light" panose="020B0603020202020204" pitchFamily="34" charset="0"/>
              </a:rPr>
              <a:t>.</a:t>
            </a:r>
          </a:p>
          <a:p>
            <a:pPr lvl="1"/>
            <a:r>
              <a:rPr lang="pl-PL" dirty="0" err="1">
                <a:latin typeface="Frutiger 45 Light" panose="020B0603020202020204" pitchFamily="34" charset="0"/>
              </a:rPr>
              <a:t>Household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fails</a:t>
            </a:r>
            <a:r>
              <a:rPr lang="pl-PL" dirty="0">
                <a:latin typeface="Frutiger 45 Light" panose="020B0603020202020204" pitchFamily="34" charset="0"/>
              </a:rPr>
              <a:t> to </a:t>
            </a:r>
            <a:r>
              <a:rPr lang="pl-PL" dirty="0" err="1">
                <a:latin typeface="Frutiger 45 Light" panose="020B0603020202020204" pitchFamily="34" charset="0"/>
              </a:rPr>
              <a:t>pay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amortisation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or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interests</a:t>
            </a:r>
            <a:r>
              <a:rPr lang="pl-PL" dirty="0">
                <a:latin typeface="Frutiger 45 Light" panose="020B0603020202020204" pitchFamily="34" charset="0"/>
              </a:rPr>
              <a:t> on </a:t>
            </a:r>
            <a:r>
              <a:rPr lang="pl-PL" dirty="0" err="1">
                <a:latin typeface="Frutiger 45 Light" panose="020B0603020202020204" pitchFamily="34" charset="0"/>
              </a:rPr>
              <a:t>their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mortgage</a:t>
            </a:r>
            <a:r>
              <a:rPr lang="pl-PL" dirty="0">
                <a:latin typeface="Frutiger 45 Light" panose="020B0603020202020204" pitchFamily="34" charset="0"/>
              </a:rPr>
              <a:t>.</a:t>
            </a:r>
          </a:p>
          <a:p>
            <a:pPr lvl="1"/>
            <a:r>
              <a:rPr lang="pl-PL" dirty="0">
                <a:latin typeface="Frutiger 45 Light" panose="020B0603020202020204" pitchFamily="34" charset="0"/>
              </a:rPr>
              <a:t>A </a:t>
            </a:r>
            <a:r>
              <a:rPr lang="pl-PL" dirty="0" err="1">
                <a:latin typeface="Frutiger 45 Light" panose="020B0603020202020204" pitchFamily="34" charset="0"/>
              </a:rPr>
              <a:t>large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goes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bankrupt</a:t>
            </a:r>
            <a:r>
              <a:rPr lang="pl-PL" dirty="0">
                <a:latin typeface="Frutiger 45 Light" panose="020B0603020202020204" pitchFamily="34" charset="0"/>
              </a:rPr>
              <a:t> and </a:t>
            </a:r>
            <a:r>
              <a:rPr lang="pl-PL" dirty="0" err="1">
                <a:latin typeface="Frutiger 45 Light" panose="020B0603020202020204" pitchFamily="34" charset="0"/>
              </a:rPr>
              <a:t>is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unable</a:t>
            </a:r>
            <a:r>
              <a:rPr lang="pl-PL" dirty="0">
                <a:latin typeface="Frutiger 45 Light" panose="020B0603020202020204" pitchFamily="34" charset="0"/>
              </a:rPr>
              <a:t> to </a:t>
            </a:r>
            <a:r>
              <a:rPr lang="pl-PL" dirty="0" err="1">
                <a:latin typeface="Frutiger 45 Light" panose="020B0603020202020204" pitchFamily="34" charset="0"/>
              </a:rPr>
              <a:t>deliver</a:t>
            </a:r>
            <a:r>
              <a:rPr lang="pl-PL" dirty="0">
                <a:latin typeface="Frutiger 45 Light" panose="020B0603020202020204" pitchFamily="34" charset="0"/>
              </a:rPr>
              <a:t> on </a:t>
            </a:r>
            <a:r>
              <a:rPr lang="pl-PL" dirty="0" err="1">
                <a:latin typeface="Frutiger 45 Light" panose="020B0603020202020204" pitchFamily="34" charset="0"/>
              </a:rPr>
              <a:t>agreed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interest-rate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payments</a:t>
            </a:r>
            <a:r>
              <a:rPr lang="pl-PL" dirty="0">
                <a:latin typeface="Frutiger 45 Light" panose="020B0603020202020204" pitchFamily="34" charset="0"/>
              </a:rPr>
              <a:t>.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88FBC137-7DF8-35EE-EA6E-DC2F8E325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0"/>
            <a:ext cx="9189720" cy="941832"/>
          </a:xfrm>
        </p:spPr>
        <p:txBody>
          <a:bodyPr/>
          <a:lstStyle/>
          <a:p>
            <a:r>
              <a:rPr lang="pl-PL" dirty="0" err="1"/>
              <a:t>Credit</a:t>
            </a:r>
            <a:r>
              <a:rPr lang="pl-PL" dirty="0"/>
              <a:t> </a:t>
            </a:r>
            <a:r>
              <a:rPr lang="pl-PL" dirty="0" err="1"/>
              <a:t>risk</a:t>
            </a:r>
            <a:r>
              <a:rPr lang="pl-PL" dirty="0"/>
              <a:t> - </a:t>
            </a:r>
            <a:r>
              <a:rPr lang="pl-PL" dirty="0" err="1"/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233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OC TITLE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GB"/>
              <a:t>Table of contents</a:t>
            </a:r>
            <a:endParaRPr lang="en-GB" dirty="0"/>
          </a:p>
        </p:txBody>
      </p:sp>
      <p:sp>
        <p:nvSpPr>
          <p:cNvPr id="4" name="TOC BODY"/>
          <p:cNvSpPr/>
          <p:nvPr>
            <p:custDataLst>
              <p:tags r:id="rId3"/>
            </p:custDataLst>
          </p:nvPr>
        </p:nvSpPr>
        <p:spPr>
          <a:xfrm>
            <a:off x="419735" y="1362456"/>
            <a:ext cx="9189720" cy="3046988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rgbClr val="7B7D80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450023" marR="0" indent="-1450023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9180576" algn="r"/>
              </a:tabLst>
              <a:defRPr/>
            </a:pPr>
            <a:r>
              <a:rPr lang="pl-PL">
                <a:solidFill>
                  <a:srgbClr val="000000"/>
                </a:solidFill>
                <a:latin typeface="+mj-lt"/>
              </a:rPr>
              <a:t>Section 1</a:t>
            </a:r>
            <a:r>
              <a:rPr lang="pl-PL">
                <a:solidFill>
                  <a:srgbClr val="000000"/>
                </a:solidFill>
                <a:latin typeface="Frutiger 45 Light" panose="020B0603020202020204" pitchFamily="34" charset="0"/>
              </a:rPr>
              <a:t> – Introduction</a:t>
            </a:r>
          </a:p>
          <a:p>
            <a:pPr marL="1450023" marR="0" indent="-1450023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9180576" algn="r"/>
              </a:tabLst>
              <a:defRPr/>
            </a:pPr>
            <a:endParaRPr lang="pl-PL">
              <a:solidFill>
                <a:srgbClr val="000000"/>
              </a:solidFill>
              <a:latin typeface="Frutiger 45 Light" panose="020B0603020202020204" pitchFamily="34" charset="0"/>
            </a:endParaRPr>
          </a:p>
          <a:p>
            <a:pPr marL="1450023" marR="0" indent="-1450023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9180576" algn="r"/>
              </a:tabLst>
              <a:defRPr/>
            </a:pPr>
            <a:r>
              <a:rPr lang="pl-PL">
                <a:solidFill>
                  <a:srgbClr val="000000"/>
                </a:solidFill>
                <a:latin typeface="+mj-lt"/>
              </a:rPr>
              <a:t>Section 2 </a:t>
            </a:r>
            <a:r>
              <a:rPr lang="pl-PL">
                <a:solidFill>
                  <a:srgbClr val="000000"/>
                </a:solidFill>
                <a:latin typeface="Frutiger 45 Light" panose="020B0603020202020204" pitchFamily="34" charset="0"/>
              </a:rPr>
              <a:t>– Credit Risk Overview</a:t>
            </a:r>
          </a:p>
          <a:p>
            <a:pPr marL="1450023" marR="0" indent="-1450023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9180576" algn="r"/>
              </a:tabLst>
              <a:defRPr/>
            </a:pPr>
            <a:endParaRPr lang="pl-PL">
              <a:solidFill>
                <a:srgbClr val="000000"/>
              </a:solidFill>
              <a:latin typeface="Frutiger 45 Light" panose="020B0603020202020204" pitchFamily="34" charset="0"/>
            </a:endParaRPr>
          </a:p>
          <a:p>
            <a:pPr marL="1450023" marR="0" indent="-1450023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9180576" algn="r"/>
              </a:tabLst>
              <a:defRPr/>
            </a:pPr>
            <a:r>
              <a:rPr lang="pl-PL">
                <a:solidFill>
                  <a:srgbClr val="000000"/>
                </a:solidFill>
                <a:latin typeface="+mj-lt"/>
              </a:rPr>
              <a:t>Section 3 </a:t>
            </a:r>
            <a:r>
              <a:rPr lang="pl-PL">
                <a:solidFill>
                  <a:srgbClr val="000000"/>
                </a:solidFill>
                <a:latin typeface="Frutiger 45 Light" panose="020B0603020202020204" pitchFamily="34" charset="0"/>
              </a:rPr>
              <a:t>– Regulatory Capital and RWA</a:t>
            </a:r>
          </a:p>
          <a:p>
            <a:pPr marL="1450023" marR="0" indent="-1450023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9180576" algn="r"/>
              </a:tabLst>
              <a:defRPr/>
            </a:pPr>
            <a:endParaRPr lang="pl-PL">
              <a:solidFill>
                <a:srgbClr val="000000"/>
              </a:solidFill>
              <a:latin typeface="Frutiger 45 Light" panose="020B0603020202020204" pitchFamily="34" charset="0"/>
            </a:endParaRPr>
          </a:p>
          <a:p>
            <a:pPr marL="1450023" marR="0" indent="-1450023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9180576" algn="r"/>
              </a:tabLst>
              <a:defRPr/>
            </a:pPr>
            <a:r>
              <a:rPr lang="pl-PL">
                <a:solidFill>
                  <a:srgbClr val="000000"/>
                </a:solidFill>
                <a:latin typeface="+mj-lt"/>
              </a:rPr>
              <a:t>Section 4 </a:t>
            </a:r>
            <a:r>
              <a:rPr lang="pl-PL">
                <a:solidFill>
                  <a:srgbClr val="000000"/>
                </a:solidFill>
                <a:latin typeface="Frutiger 45 Light" panose="020B0603020202020204" pitchFamily="34" charset="0"/>
              </a:rPr>
              <a:t>– More on Credit Risk</a:t>
            </a:r>
          </a:p>
          <a:p>
            <a:pPr marL="1450023" marR="0" indent="-1450023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9180576" algn="r"/>
              </a:tabLst>
              <a:defRPr/>
            </a:pPr>
            <a:endParaRPr lang="pl-PL">
              <a:solidFill>
                <a:srgbClr val="000000"/>
              </a:solidFill>
              <a:latin typeface="Frutiger 45 Light" panose="020B0603020202020204" pitchFamily="34" charset="0"/>
            </a:endParaRPr>
          </a:p>
          <a:p>
            <a:pPr marL="1450023" marR="0" indent="-1450023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9180576" algn="r"/>
              </a:tabLst>
              <a:defRPr/>
            </a:pPr>
            <a:r>
              <a:rPr lang="pl-PL">
                <a:solidFill>
                  <a:srgbClr val="000000"/>
                </a:solidFill>
                <a:latin typeface="+mj-lt"/>
              </a:rPr>
              <a:t>Section 5 </a:t>
            </a:r>
            <a:r>
              <a:rPr lang="pl-PL">
                <a:solidFill>
                  <a:srgbClr val="000000"/>
                </a:solidFill>
                <a:latin typeface="Frutiger 45 Light" panose="020B0603020202020204" pitchFamily="34" charset="0"/>
              </a:rPr>
              <a:t>– Estimation of PD</a:t>
            </a:r>
          </a:p>
          <a:p>
            <a:pPr marL="1450023" marR="0" indent="-1450023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9180576" algn="r"/>
              </a:tabLst>
              <a:defRPr/>
            </a:pPr>
            <a:endParaRPr lang="pl-PL">
              <a:solidFill>
                <a:srgbClr val="000000"/>
              </a:solidFill>
              <a:latin typeface="Frutiger 45 Light" panose="020B0603020202020204" pitchFamily="34" charset="0"/>
            </a:endParaRPr>
          </a:p>
          <a:p>
            <a:pPr marL="1450023" marR="0" indent="-1450023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>
                <a:tab pos="9180576" algn="r"/>
              </a:tabLst>
              <a:defRPr/>
            </a:pPr>
            <a:r>
              <a:rPr lang="pl-PL">
                <a:solidFill>
                  <a:srgbClr val="000000"/>
                </a:solidFill>
                <a:latin typeface="+mj-lt"/>
              </a:rPr>
              <a:t>Section 6 </a:t>
            </a:r>
            <a:r>
              <a:rPr lang="pl-PL">
                <a:solidFill>
                  <a:srgbClr val="000000"/>
                </a:solidFill>
                <a:latin typeface="Frutiger 45 Light" panose="020B0603020202020204" pitchFamily="34" charset="0"/>
              </a:rPr>
              <a:t>- Summary</a:t>
            </a:r>
            <a:endParaRPr lang="en-GB" dirty="0">
              <a:solidFill>
                <a:srgbClr val="000000"/>
              </a:solidFill>
              <a:latin typeface="Frutiger 45 Light" panose="020B0603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7098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AA8E13B6-328A-8288-B765-88202563C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852246"/>
            <a:ext cx="9189720" cy="4759691"/>
          </a:xfrm>
        </p:spPr>
        <p:txBody>
          <a:bodyPr/>
          <a:lstStyle/>
          <a:p>
            <a:r>
              <a:rPr lang="pl-PL" dirty="0" err="1">
                <a:latin typeface="Frutiger 45 Light" panose="020B0603020202020204" pitchFamily="34" charset="0"/>
              </a:rPr>
              <a:t>Standardised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approach</a:t>
            </a:r>
            <a:endParaRPr lang="pl-PL" dirty="0">
              <a:latin typeface="Frutiger 45 Light" panose="020B0603020202020204" pitchFamily="34" charset="0"/>
            </a:endParaRPr>
          </a:p>
          <a:p>
            <a:pPr lvl="1"/>
            <a:r>
              <a:rPr lang="pl-PL" dirty="0" err="1">
                <a:latin typeface="Frutiger 45 Light" panose="020B0603020202020204" pitchFamily="34" charset="0"/>
              </a:rPr>
              <a:t>Exposures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classified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into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various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vategories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based</a:t>
            </a:r>
            <a:r>
              <a:rPr lang="pl-PL" dirty="0">
                <a:latin typeface="Frutiger 45 Light" panose="020B0603020202020204" pitchFamily="34" charset="0"/>
              </a:rPr>
              <a:t> on the </a:t>
            </a:r>
            <a:r>
              <a:rPr lang="pl-PL" dirty="0" err="1">
                <a:latin typeface="Frutiger 45 Light" panose="020B0603020202020204" pitchFamily="34" charset="0"/>
              </a:rPr>
              <a:t>counterparty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or</a:t>
            </a:r>
            <a:r>
              <a:rPr lang="pl-PL" dirty="0">
                <a:latin typeface="Frutiger 45 Light" panose="020B0603020202020204" pitchFamily="34" charset="0"/>
              </a:rPr>
              <a:t> the </a:t>
            </a:r>
            <a:r>
              <a:rPr lang="pl-PL" dirty="0" err="1">
                <a:latin typeface="Frutiger 45 Light" panose="020B0603020202020204" pitchFamily="34" charset="0"/>
              </a:rPr>
              <a:t>underlying</a:t>
            </a:r>
            <a:endParaRPr lang="pl-PL" dirty="0">
              <a:latin typeface="Frutiger 45 Light" panose="020B0603020202020204" pitchFamily="34" charset="0"/>
            </a:endParaRPr>
          </a:p>
          <a:p>
            <a:pPr lvl="1"/>
            <a:r>
              <a:rPr lang="pl-PL" dirty="0" err="1">
                <a:latin typeface="Frutiger 45 Light" panose="020B0603020202020204" pitchFamily="34" charset="0"/>
              </a:rPr>
              <a:t>Different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Risk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Weights</a:t>
            </a:r>
            <a:r>
              <a:rPr lang="pl-PL" dirty="0">
                <a:latin typeface="Frutiger 45 Light" panose="020B0603020202020204" pitchFamily="34" charset="0"/>
              </a:rPr>
              <a:t> (</a:t>
            </a:r>
            <a:r>
              <a:rPr lang="pl-PL" dirty="0" err="1">
                <a:latin typeface="Frutiger 45 Light" panose="020B0603020202020204" pitchFamily="34" charset="0"/>
              </a:rPr>
              <a:t>RWs</a:t>
            </a:r>
            <a:r>
              <a:rPr lang="pl-PL" dirty="0">
                <a:latin typeface="Frutiger 45 Light" panose="020B0603020202020204" pitchFamily="34" charset="0"/>
              </a:rPr>
              <a:t>) applied, </a:t>
            </a:r>
            <a:r>
              <a:rPr lang="pl-PL" dirty="0" err="1">
                <a:latin typeface="Frutiger 45 Light" panose="020B0603020202020204" pitchFamily="34" charset="0"/>
              </a:rPr>
              <a:t>depending</a:t>
            </a:r>
            <a:r>
              <a:rPr lang="pl-PL" dirty="0">
                <a:latin typeface="Frutiger 45 Light" panose="020B0603020202020204" pitchFamily="34" charset="0"/>
              </a:rPr>
              <a:t> on the </a:t>
            </a:r>
            <a:r>
              <a:rPr lang="pl-PL" dirty="0" err="1">
                <a:latin typeface="Frutiger 45 Light" panose="020B0603020202020204" pitchFamily="34" charset="0"/>
              </a:rPr>
              <a:t>category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counterparties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belong</a:t>
            </a:r>
            <a:r>
              <a:rPr lang="pl-PL" dirty="0">
                <a:latin typeface="Frutiger 45 Light" panose="020B0603020202020204" pitchFamily="34" charset="0"/>
              </a:rPr>
              <a:t> and </a:t>
            </a:r>
            <a:r>
              <a:rPr lang="pl-PL" dirty="0" err="1">
                <a:latin typeface="Frutiger 45 Light" panose="020B0603020202020204" pitchFamily="34" charset="0"/>
              </a:rPr>
              <a:t>their</a:t>
            </a:r>
            <a:r>
              <a:rPr lang="pl-PL" dirty="0">
                <a:latin typeface="Frutiger 45 Light" panose="020B0603020202020204" pitchFamily="34" charset="0"/>
              </a:rPr>
              <a:t> rating</a:t>
            </a:r>
          </a:p>
          <a:p>
            <a:pPr lvl="1"/>
            <a:r>
              <a:rPr lang="pl-PL" dirty="0" err="1">
                <a:latin typeface="Frutiger 45 Light" panose="020B0603020202020204" pitchFamily="34" charset="0"/>
              </a:rPr>
              <a:t>Ratings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provided</a:t>
            </a:r>
            <a:r>
              <a:rPr lang="pl-PL" dirty="0">
                <a:latin typeface="Frutiger 45 Light" panose="020B0603020202020204" pitchFamily="34" charset="0"/>
              </a:rPr>
              <a:t> by </a:t>
            </a:r>
            <a:r>
              <a:rPr lang="pl-PL" dirty="0" err="1">
                <a:latin typeface="Frutiger 45 Light" panose="020B0603020202020204" pitchFamily="34" charset="0"/>
              </a:rPr>
              <a:t>external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credit</a:t>
            </a:r>
            <a:r>
              <a:rPr lang="pl-PL" dirty="0">
                <a:latin typeface="Frutiger 45 Light" panose="020B0603020202020204" pitchFamily="34" charset="0"/>
              </a:rPr>
              <a:t>-rating </a:t>
            </a:r>
            <a:r>
              <a:rPr lang="pl-PL" dirty="0" err="1">
                <a:latin typeface="Frutiger 45 Light" panose="020B0603020202020204" pitchFamily="34" charset="0"/>
              </a:rPr>
              <a:t>agencies</a:t>
            </a:r>
            <a:endParaRPr lang="pl-PL" dirty="0">
              <a:latin typeface="Frutiger 45 Light" panose="020B0603020202020204" pitchFamily="34" charset="0"/>
            </a:endParaRPr>
          </a:p>
          <a:p>
            <a:endParaRPr lang="pl-PL" dirty="0">
              <a:latin typeface="Frutiger 45 Light" panose="020B0603020202020204" pitchFamily="34" charset="0"/>
            </a:endParaRPr>
          </a:p>
          <a:p>
            <a:r>
              <a:rPr lang="pl-PL" dirty="0" err="1">
                <a:latin typeface="Frutiger 45 Light" panose="020B0603020202020204" pitchFamily="34" charset="0"/>
              </a:rPr>
              <a:t>Internal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Ratings-Based</a:t>
            </a:r>
            <a:r>
              <a:rPr lang="pl-PL" dirty="0">
                <a:latin typeface="Frutiger 45 Light" panose="020B0603020202020204" pitchFamily="34" charset="0"/>
              </a:rPr>
              <a:t> (IRB) </a:t>
            </a:r>
            <a:r>
              <a:rPr lang="pl-PL" dirty="0" err="1">
                <a:latin typeface="Frutiger 45 Light" panose="020B0603020202020204" pitchFamily="34" charset="0"/>
              </a:rPr>
              <a:t>approach</a:t>
            </a:r>
            <a:endParaRPr lang="pl-PL" dirty="0">
              <a:latin typeface="Frutiger 45 Light" panose="020B0603020202020204" pitchFamily="34" charset="0"/>
            </a:endParaRPr>
          </a:p>
          <a:p>
            <a:pPr lvl="1"/>
            <a:r>
              <a:rPr lang="pl-PL" dirty="0" err="1">
                <a:latin typeface="Frutiger 45 Light" panose="020B0603020202020204" pitchFamily="34" charset="0"/>
              </a:rPr>
              <a:t>Introduced</a:t>
            </a:r>
            <a:r>
              <a:rPr lang="pl-PL" dirty="0">
                <a:latin typeface="Frutiger 45 Light" panose="020B0603020202020204" pitchFamily="34" charset="0"/>
              </a:rPr>
              <a:t> in </a:t>
            </a:r>
            <a:r>
              <a:rPr lang="pl-PL" dirty="0" err="1">
                <a:latin typeface="Frutiger 45 Light" panose="020B0603020202020204" pitchFamily="34" charset="0"/>
              </a:rPr>
              <a:t>Basel</a:t>
            </a:r>
            <a:r>
              <a:rPr lang="pl-PL" dirty="0">
                <a:latin typeface="Frutiger 45 Light" panose="020B0603020202020204" pitchFamily="34" charset="0"/>
              </a:rPr>
              <a:t> II </a:t>
            </a:r>
            <a:r>
              <a:rPr lang="pl-PL" dirty="0" err="1">
                <a:latin typeface="Frutiger 45 Light" panose="020B0603020202020204" pitchFamily="34" charset="0"/>
              </a:rPr>
              <a:t>framework</a:t>
            </a:r>
            <a:r>
              <a:rPr lang="pl-PL" dirty="0">
                <a:latin typeface="Frutiger 45 Light" panose="020B0603020202020204" pitchFamily="34" charset="0"/>
              </a:rPr>
              <a:t> for </a:t>
            </a:r>
            <a:r>
              <a:rPr lang="pl-PL" dirty="0" err="1">
                <a:latin typeface="Frutiger 45 Light" panose="020B0603020202020204" pitchFamily="34" charset="0"/>
              </a:rPr>
              <a:t>capiutal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adequacy</a:t>
            </a:r>
            <a:endParaRPr lang="pl-PL" dirty="0">
              <a:latin typeface="Frutiger 45 Light" panose="020B0603020202020204" pitchFamily="34" charset="0"/>
            </a:endParaRPr>
          </a:p>
          <a:p>
            <a:pPr lvl="1"/>
            <a:r>
              <a:rPr lang="pl-PL" dirty="0" err="1">
                <a:latin typeface="Frutiger 45 Light" panose="020B0603020202020204" pitchFamily="34" charset="0"/>
              </a:rPr>
              <a:t>Enables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banks</a:t>
            </a:r>
            <a:r>
              <a:rPr lang="pl-PL" dirty="0">
                <a:latin typeface="Frutiger 45 Light" panose="020B0603020202020204" pitchFamily="34" charset="0"/>
              </a:rPr>
              <a:t> to </a:t>
            </a:r>
            <a:r>
              <a:rPr lang="pl-PL" dirty="0" err="1">
                <a:latin typeface="Frutiger 45 Light" panose="020B0603020202020204" pitchFamily="34" charset="0"/>
              </a:rPr>
              <a:t>use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own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internal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models</a:t>
            </a:r>
            <a:r>
              <a:rPr lang="pl-PL" dirty="0">
                <a:latin typeface="Frutiger 45 Light" panose="020B0603020202020204" pitchFamily="34" charset="0"/>
              </a:rPr>
              <a:t> to </a:t>
            </a:r>
            <a:r>
              <a:rPr lang="pl-PL" dirty="0" err="1">
                <a:latin typeface="Frutiger 45 Light" panose="020B0603020202020204" pitchFamily="34" charset="0"/>
              </a:rPr>
              <a:t>estimate</a:t>
            </a:r>
            <a:r>
              <a:rPr lang="pl-PL" dirty="0">
                <a:latin typeface="Frutiger 45 Light" panose="020B0603020202020204" pitchFamily="34" charset="0"/>
              </a:rPr>
              <a:t> PD, EAD, and LGD for </a:t>
            </a:r>
            <a:r>
              <a:rPr lang="pl-PL" dirty="0" err="1">
                <a:latin typeface="Frutiger 45 Light" panose="020B0603020202020204" pitchFamily="34" charset="0"/>
              </a:rPr>
              <a:t>individual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counterparties</a:t>
            </a:r>
            <a:r>
              <a:rPr lang="pl-PL" dirty="0">
                <a:latin typeface="Frutiger 45 Light" panose="020B0603020202020204" pitchFamily="34" charset="0"/>
              </a:rPr>
              <a:t>.</a:t>
            </a:r>
          </a:p>
          <a:p>
            <a:pPr lvl="1"/>
            <a:r>
              <a:rPr lang="pl-PL" dirty="0" err="1">
                <a:latin typeface="Frutiger 45 Light" panose="020B0603020202020204" pitchFamily="34" charset="0"/>
              </a:rPr>
              <a:t>Enables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banks</a:t>
            </a:r>
            <a:r>
              <a:rPr lang="pl-PL" dirty="0">
                <a:latin typeface="Frutiger 45 Light" panose="020B0603020202020204" pitchFamily="34" charset="0"/>
              </a:rPr>
              <a:t> to </a:t>
            </a:r>
            <a:r>
              <a:rPr lang="pl-PL" dirty="0" err="1">
                <a:latin typeface="Frutiger 45 Light" panose="020B0603020202020204" pitchFamily="34" charset="0"/>
              </a:rPr>
              <a:t>more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accurately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assess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credit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risk</a:t>
            </a:r>
            <a:r>
              <a:rPr lang="pl-PL" dirty="0">
                <a:latin typeface="Frutiger 45 Light" panose="020B0603020202020204" pitchFamily="34" charset="0"/>
              </a:rPr>
              <a:t> and </a:t>
            </a:r>
            <a:r>
              <a:rPr lang="pl-PL" dirty="0" err="1">
                <a:latin typeface="Frutiger 45 Light" panose="020B0603020202020204" pitchFamily="34" charset="0"/>
              </a:rPr>
              <a:t>allocate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capital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accordingly</a:t>
            </a:r>
            <a:r>
              <a:rPr lang="pl-PL" dirty="0">
                <a:latin typeface="Frutiger 45 Light" panose="020B0603020202020204" pitchFamily="34" charset="0"/>
              </a:rPr>
              <a:t>.</a:t>
            </a:r>
          </a:p>
          <a:p>
            <a:pPr lvl="1"/>
            <a:r>
              <a:rPr lang="pl-PL" dirty="0" err="1">
                <a:latin typeface="Frutiger 45 Light" panose="020B0603020202020204" pitchFamily="34" charset="0"/>
              </a:rPr>
              <a:t>This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approach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is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subject</a:t>
            </a:r>
            <a:r>
              <a:rPr lang="pl-PL" dirty="0">
                <a:latin typeface="Frutiger 45 Light" panose="020B0603020202020204" pitchFamily="34" charset="0"/>
              </a:rPr>
              <a:t> to regulatory </a:t>
            </a:r>
            <a:r>
              <a:rPr lang="pl-PL" dirty="0" err="1">
                <a:latin typeface="Frutiger 45 Light" panose="020B0603020202020204" pitchFamily="34" charset="0"/>
              </a:rPr>
              <a:t>oversight</a:t>
            </a:r>
            <a:r>
              <a:rPr lang="pl-PL" dirty="0">
                <a:latin typeface="Frutiger 45 Light" panose="020B0603020202020204" pitchFamily="34" charset="0"/>
              </a:rPr>
              <a:t> (</a:t>
            </a:r>
            <a:r>
              <a:rPr lang="pl-PL" dirty="0" err="1">
                <a:latin typeface="Frutiger 45 Light" panose="020B0603020202020204" pitchFamily="34" charset="0"/>
              </a:rPr>
              <a:t>certain</a:t>
            </a:r>
            <a:r>
              <a:rPr lang="pl-PL" dirty="0">
                <a:latin typeface="Frutiger 45 Light" panose="020B0603020202020204" pitchFamily="34" charset="0"/>
              </a:rPr>
              <a:t> minimum </a:t>
            </a:r>
            <a:r>
              <a:rPr lang="pl-PL" dirty="0" err="1">
                <a:latin typeface="Frutiger 45 Light" panose="020B0603020202020204" pitchFamily="34" charset="0"/>
              </a:rPr>
              <a:t>requirements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have</a:t>
            </a:r>
            <a:r>
              <a:rPr lang="pl-PL" dirty="0">
                <a:latin typeface="Frutiger 45 Light" panose="020B0603020202020204" pitchFamily="34" charset="0"/>
              </a:rPr>
              <a:t> for data </a:t>
            </a:r>
            <a:r>
              <a:rPr lang="pl-PL" dirty="0" err="1">
                <a:latin typeface="Frutiger 45 Light" panose="020B0603020202020204" pitchFamily="34" charset="0"/>
              </a:rPr>
              <a:t>quality</a:t>
            </a:r>
            <a:r>
              <a:rPr lang="pl-PL" dirty="0">
                <a:latin typeface="Frutiger 45 Light" panose="020B0603020202020204" pitchFamily="34" charset="0"/>
              </a:rPr>
              <a:t>, model development, </a:t>
            </a:r>
            <a:r>
              <a:rPr lang="pl-PL" dirty="0" err="1">
                <a:latin typeface="Frutiger 45 Light" panose="020B0603020202020204" pitchFamily="34" charset="0"/>
              </a:rPr>
              <a:t>validation</a:t>
            </a:r>
            <a:r>
              <a:rPr lang="pl-PL" dirty="0">
                <a:latin typeface="Frutiger 45 Light" panose="020B0603020202020204" pitchFamily="34" charset="0"/>
              </a:rPr>
              <a:t>)</a:t>
            </a:r>
            <a:endParaRPr lang="en-US" dirty="0">
              <a:latin typeface="Frutiger 45 Light" panose="020B0603020202020204" pitchFamily="34" charset="0"/>
            </a:endParaRP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88FBC137-7DF8-35EE-EA6E-DC2F8E325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0"/>
            <a:ext cx="9189720" cy="941832"/>
          </a:xfrm>
        </p:spPr>
        <p:txBody>
          <a:bodyPr/>
          <a:lstStyle/>
          <a:p>
            <a:r>
              <a:rPr lang="pl-PL" dirty="0" err="1"/>
              <a:t>Credit</a:t>
            </a:r>
            <a:r>
              <a:rPr lang="pl-PL" dirty="0"/>
              <a:t> </a:t>
            </a:r>
            <a:r>
              <a:rPr lang="pl-PL" dirty="0" err="1"/>
              <a:t>risk</a:t>
            </a:r>
            <a:r>
              <a:rPr lang="pl-PL" dirty="0"/>
              <a:t> – </a:t>
            </a:r>
            <a:r>
              <a:rPr lang="pl-PL" dirty="0" err="1"/>
              <a:t>how</a:t>
            </a:r>
            <a:r>
              <a:rPr lang="pl-PL" dirty="0"/>
              <a:t> to </a:t>
            </a:r>
            <a:r>
              <a:rPr lang="pl-PL" dirty="0" err="1"/>
              <a:t>measure</a:t>
            </a:r>
            <a:r>
              <a:rPr lang="pl-PL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066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AA8E13B6-328A-8288-B765-88202563C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852246"/>
            <a:ext cx="9189720" cy="4759691"/>
          </a:xfrm>
        </p:spPr>
        <p:txBody>
          <a:bodyPr/>
          <a:lstStyle/>
          <a:p>
            <a:r>
              <a:rPr lang="pl-PL">
                <a:latin typeface="Frutiger 45 Light" panose="020B0603020202020204" pitchFamily="34" charset="0"/>
              </a:rPr>
              <a:t>Risk weights according to category and rating</a:t>
            </a:r>
            <a:endParaRPr lang="en-US" dirty="0">
              <a:latin typeface="Frutiger 45 Light" panose="020B0603020202020204" pitchFamily="34" charset="0"/>
            </a:endParaRP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88FBC137-7DF8-35EE-EA6E-DC2F8E325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0"/>
            <a:ext cx="9189720" cy="941832"/>
          </a:xfrm>
        </p:spPr>
        <p:txBody>
          <a:bodyPr/>
          <a:lstStyle/>
          <a:p>
            <a:r>
              <a:rPr lang="pl-PL" dirty="0" err="1"/>
              <a:t>Credit</a:t>
            </a:r>
            <a:r>
              <a:rPr lang="pl-PL" dirty="0"/>
              <a:t> </a:t>
            </a:r>
            <a:r>
              <a:rPr lang="pl-PL" dirty="0" err="1"/>
              <a:t>risk</a:t>
            </a:r>
            <a:r>
              <a:rPr lang="pl-PL" dirty="0"/>
              <a:t> – </a:t>
            </a:r>
            <a:r>
              <a:rPr lang="pl-PL" dirty="0" err="1"/>
              <a:t>Standardised</a:t>
            </a:r>
            <a:r>
              <a:rPr lang="pl-PL" dirty="0"/>
              <a:t> </a:t>
            </a:r>
            <a:r>
              <a:rPr lang="pl-PL" dirty="0" err="1"/>
              <a:t>approach</a:t>
            </a:r>
            <a:endParaRPr lang="en-US" dirty="0"/>
          </a:p>
        </p:txBody>
      </p:sp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6AF25979-0FBD-D0A5-319D-3CDFF371B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377589"/>
              </p:ext>
            </p:extLst>
          </p:nvPr>
        </p:nvGraphicFramePr>
        <p:xfrm>
          <a:off x="943830" y="2753799"/>
          <a:ext cx="8170740" cy="3201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790">
                  <a:extLst>
                    <a:ext uri="{9D8B030D-6E8A-4147-A177-3AD203B41FA5}">
                      <a16:colId xmlns:a16="http://schemas.microsoft.com/office/drawing/2014/main" val="892035293"/>
                    </a:ext>
                  </a:extLst>
                </a:gridCol>
                <a:gridCol w="1361790">
                  <a:extLst>
                    <a:ext uri="{9D8B030D-6E8A-4147-A177-3AD203B41FA5}">
                      <a16:colId xmlns:a16="http://schemas.microsoft.com/office/drawing/2014/main" val="4235502644"/>
                    </a:ext>
                  </a:extLst>
                </a:gridCol>
                <a:gridCol w="1361790">
                  <a:extLst>
                    <a:ext uri="{9D8B030D-6E8A-4147-A177-3AD203B41FA5}">
                      <a16:colId xmlns:a16="http://schemas.microsoft.com/office/drawing/2014/main" val="2818160617"/>
                    </a:ext>
                  </a:extLst>
                </a:gridCol>
                <a:gridCol w="1361790">
                  <a:extLst>
                    <a:ext uri="{9D8B030D-6E8A-4147-A177-3AD203B41FA5}">
                      <a16:colId xmlns:a16="http://schemas.microsoft.com/office/drawing/2014/main" val="1378329326"/>
                    </a:ext>
                  </a:extLst>
                </a:gridCol>
                <a:gridCol w="1361790">
                  <a:extLst>
                    <a:ext uri="{9D8B030D-6E8A-4147-A177-3AD203B41FA5}">
                      <a16:colId xmlns:a16="http://schemas.microsoft.com/office/drawing/2014/main" val="3562973103"/>
                    </a:ext>
                  </a:extLst>
                </a:gridCol>
                <a:gridCol w="1361790">
                  <a:extLst>
                    <a:ext uri="{9D8B030D-6E8A-4147-A177-3AD203B41FA5}">
                      <a16:colId xmlns:a16="http://schemas.microsoft.com/office/drawing/2014/main" val="2934423695"/>
                    </a:ext>
                  </a:extLst>
                </a:gridCol>
              </a:tblGrid>
              <a:tr h="287641">
                <a:tc>
                  <a:txBody>
                    <a:bodyPr/>
                    <a:lstStyle/>
                    <a:p>
                      <a:r>
                        <a:rPr lang="it-IT" sz="1800" dirty="0">
                          <a:latin typeface="Frutiger 45"/>
                        </a:rPr>
                        <a:t>Rating</a:t>
                      </a:r>
                      <a:endParaRPr lang="en-GB" sz="1800" dirty="0">
                        <a:latin typeface="Frutiger 45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noProof="0" dirty="0">
                          <a:latin typeface="Frutiger 45"/>
                        </a:rPr>
                        <a:t>Sovereign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latin typeface="Frutiger 45"/>
                        </a:rPr>
                        <a:t>Banks</a:t>
                      </a:r>
                      <a:endParaRPr lang="en-GB" sz="1800" dirty="0">
                        <a:latin typeface="Frutiger 45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latin typeface="Frutiger 45"/>
                        </a:rPr>
                        <a:t>Corporate</a:t>
                      </a:r>
                      <a:endParaRPr lang="en-GB" sz="1800" dirty="0">
                        <a:latin typeface="Frutiger 45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latin typeface="Frutiger 45"/>
                        </a:rPr>
                        <a:t>Retail</a:t>
                      </a:r>
                      <a:endParaRPr lang="en-GB" sz="1800" dirty="0">
                        <a:latin typeface="Frutiger 45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latin typeface="Frutiger 45"/>
                        </a:rPr>
                        <a:t>Real Estate</a:t>
                      </a:r>
                      <a:endParaRPr lang="en-GB" sz="1800" dirty="0">
                        <a:latin typeface="Frutiger 45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7775472"/>
                  </a:ext>
                </a:extLst>
              </a:tr>
              <a:tr h="287641">
                <a:tc>
                  <a:txBody>
                    <a:bodyPr/>
                    <a:lstStyle/>
                    <a:p>
                      <a:r>
                        <a:rPr lang="it-IT" sz="1800" dirty="0">
                          <a:latin typeface="Frutiger 45"/>
                        </a:rPr>
                        <a:t>[AAA, AA-]</a:t>
                      </a:r>
                      <a:endParaRPr lang="en-GB" sz="1800" dirty="0">
                        <a:latin typeface="Frutiger 45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latin typeface="Frutiger 45"/>
                        </a:rPr>
                        <a:t>0%</a:t>
                      </a:r>
                      <a:endParaRPr lang="en-GB" sz="1800" dirty="0">
                        <a:latin typeface="Frutiger 45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latin typeface="Frutiger 45"/>
                        </a:rPr>
                        <a:t>20%</a:t>
                      </a:r>
                      <a:endParaRPr lang="en-GB" sz="1800" dirty="0">
                        <a:latin typeface="Frutiger 45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latin typeface="Frutiger 45"/>
                        </a:rPr>
                        <a:t>20%</a:t>
                      </a:r>
                      <a:endParaRPr lang="en-GB" sz="1800" dirty="0">
                        <a:latin typeface="Frutiger 45"/>
                      </a:endParaRPr>
                    </a:p>
                  </a:txBody>
                  <a:tcPr anchor="ctr"/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it-IT" sz="1800" b="0" dirty="0">
                          <a:latin typeface="Frutiger 45"/>
                        </a:rPr>
                        <a:t>75%</a:t>
                      </a:r>
                      <a:endParaRPr lang="en-GB" sz="1800" b="0" dirty="0">
                        <a:latin typeface="Frutiger 45"/>
                      </a:endParaRPr>
                    </a:p>
                  </a:txBody>
                  <a:tcPr anchor="ctr"/>
                </a:tc>
                <a:tc rowSpan="7">
                  <a:txBody>
                    <a:bodyPr/>
                    <a:lstStyle/>
                    <a:p>
                      <a:pPr algn="just"/>
                      <a:r>
                        <a:rPr lang="it-IT" sz="1800" dirty="0">
                          <a:latin typeface="Frutiger 45"/>
                        </a:rPr>
                        <a:t>[35%, 100%]</a:t>
                      </a:r>
                      <a:endParaRPr lang="en-GB" sz="1800" dirty="0">
                        <a:latin typeface="Frutiger 45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2639285"/>
                  </a:ext>
                </a:extLst>
              </a:tr>
              <a:tr h="287641">
                <a:tc>
                  <a:txBody>
                    <a:bodyPr/>
                    <a:lstStyle/>
                    <a:p>
                      <a:r>
                        <a:rPr lang="it-IT" sz="1800" dirty="0">
                          <a:latin typeface="Frutiger 45"/>
                        </a:rPr>
                        <a:t>[A+, A-]</a:t>
                      </a:r>
                      <a:endParaRPr lang="en-GB" sz="1800" dirty="0">
                        <a:latin typeface="Frutiger 45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latin typeface="Frutiger 45"/>
                        </a:rPr>
                        <a:t>20%</a:t>
                      </a:r>
                      <a:endParaRPr lang="en-GB" sz="1800" dirty="0">
                        <a:latin typeface="Frutiger 45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latin typeface="Frutiger 45"/>
                        </a:rPr>
                        <a:t>50%</a:t>
                      </a:r>
                      <a:endParaRPr lang="en-GB" sz="1800" dirty="0">
                        <a:latin typeface="Frutiger 45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latin typeface="Frutiger 45"/>
                        </a:rPr>
                        <a:t>50%</a:t>
                      </a:r>
                      <a:endParaRPr lang="en-GB" sz="1800" dirty="0">
                        <a:latin typeface="Frutiger 45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518751"/>
                  </a:ext>
                </a:extLst>
              </a:tr>
              <a:tr h="503372">
                <a:tc>
                  <a:txBody>
                    <a:bodyPr/>
                    <a:lstStyle/>
                    <a:p>
                      <a:r>
                        <a:rPr lang="it-IT" sz="1800" dirty="0">
                          <a:latin typeface="Frutiger 45"/>
                        </a:rPr>
                        <a:t>[BBB+, BBB-]</a:t>
                      </a:r>
                      <a:endParaRPr lang="en-GB" sz="1800" dirty="0">
                        <a:latin typeface="Frutiger 45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latin typeface="Frutiger 45"/>
                        </a:rPr>
                        <a:t>50%</a:t>
                      </a:r>
                      <a:endParaRPr lang="en-GB" sz="1800" dirty="0">
                        <a:latin typeface="Frutiger 45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latin typeface="Frutiger 45"/>
                        </a:rPr>
                        <a:t>50%</a:t>
                      </a:r>
                      <a:endParaRPr lang="en-GB" sz="1800" dirty="0">
                        <a:latin typeface="Frutiger 45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latin typeface="Frutiger 45"/>
                        </a:rPr>
                        <a:t>100%</a:t>
                      </a:r>
                      <a:endParaRPr lang="en-GB" sz="1800" dirty="0">
                        <a:latin typeface="Frutiger 45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804099"/>
                  </a:ext>
                </a:extLst>
              </a:tr>
              <a:tr h="287641">
                <a:tc>
                  <a:txBody>
                    <a:bodyPr/>
                    <a:lstStyle/>
                    <a:p>
                      <a:r>
                        <a:rPr lang="it-IT" sz="1800" dirty="0">
                          <a:latin typeface="Frutiger 45"/>
                        </a:rPr>
                        <a:t>[BB+, BB-]</a:t>
                      </a:r>
                      <a:endParaRPr lang="en-GB" sz="1800" dirty="0">
                        <a:latin typeface="Frutiger 45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latin typeface="Frutiger 45"/>
                        </a:rPr>
                        <a:t>100%</a:t>
                      </a:r>
                      <a:endParaRPr lang="en-GB" sz="1800" dirty="0">
                        <a:latin typeface="Frutiger 45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latin typeface="Frutiger 45"/>
                        </a:rPr>
                        <a:t>100%</a:t>
                      </a:r>
                      <a:endParaRPr lang="en-GB" sz="1800" dirty="0">
                        <a:latin typeface="Frutiger 45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latin typeface="Frutiger 45"/>
                        </a:rPr>
                        <a:t>100%</a:t>
                      </a:r>
                      <a:endParaRPr lang="en-GB" sz="1800" dirty="0">
                        <a:latin typeface="Frutiger 45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913259"/>
                  </a:ext>
                </a:extLst>
              </a:tr>
              <a:tr h="287641">
                <a:tc>
                  <a:txBody>
                    <a:bodyPr/>
                    <a:lstStyle/>
                    <a:p>
                      <a:r>
                        <a:rPr lang="it-IT" sz="1800" dirty="0">
                          <a:latin typeface="Frutiger 45"/>
                        </a:rPr>
                        <a:t>[B+, B-]</a:t>
                      </a:r>
                      <a:endParaRPr lang="en-GB" sz="1800" dirty="0">
                        <a:latin typeface="Frutiger 45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latin typeface="Frutiger 45"/>
                        </a:rPr>
                        <a:t>100%</a:t>
                      </a:r>
                      <a:endParaRPr lang="en-GB" sz="1800" dirty="0">
                        <a:latin typeface="Frutiger 45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latin typeface="Frutiger 45"/>
                        </a:rPr>
                        <a:t>100%</a:t>
                      </a:r>
                      <a:endParaRPr lang="en-GB" sz="1800" dirty="0">
                        <a:latin typeface="Frutiger 45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latin typeface="Frutiger 45"/>
                        </a:rPr>
                        <a:t>150%</a:t>
                      </a:r>
                      <a:endParaRPr lang="en-GB" sz="1800" dirty="0">
                        <a:latin typeface="Frutiger 45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449940"/>
                  </a:ext>
                </a:extLst>
              </a:tr>
              <a:tr h="503372">
                <a:tc>
                  <a:txBody>
                    <a:bodyPr/>
                    <a:lstStyle/>
                    <a:p>
                      <a:r>
                        <a:rPr lang="it-IT" sz="1800" dirty="0">
                          <a:latin typeface="Frutiger 45"/>
                        </a:rPr>
                        <a:t>[CCC+, CCC-]</a:t>
                      </a:r>
                      <a:endParaRPr lang="en-GB" sz="1800" dirty="0">
                        <a:latin typeface="Frutiger 45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latin typeface="Frutiger 45"/>
                        </a:rPr>
                        <a:t>150%</a:t>
                      </a:r>
                      <a:endParaRPr lang="en-GB" sz="1800" dirty="0">
                        <a:latin typeface="Frutiger 45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latin typeface="Frutiger 45"/>
                        </a:rPr>
                        <a:t>150%</a:t>
                      </a:r>
                      <a:endParaRPr lang="en-GB" sz="1800" dirty="0">
                        <a:latin typeface="Frutiger 45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latin typeface="Frutiger 45"/>
                        </a:rPr>
                        <a:t>150%</a:t>
                      </a:r>
                      <a:endParaRPr lang="en-GB" sz="1800" dirty="0">
                        <a:latin typeface="Frutiger 45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494102"/>
                  </a:ext>
                </a:extLst>
              </a:tr>
              <a:tr h="287641">
                <a:tc>
                  <a:txBody>
                    <a:bodyPr/>
                    <a:lstStyle/>
                    <a:p>
                      <a:r>
                        <a:rPr lang="it-IT" sz="1800" dirty="0">
                          <a:latin typeface="Frutiger 45"/>
                        </a:rPr>
                        <a:t>No Rating</a:t>
                      </a:r>
                      <a:endParaRPr lang="en-GB" sz="1800" dirty="0">
                        <a:latin typeface="Frutiger 45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latin typeface="Frutiger 45"/>
                        </a:rPr>
                        <a:t>100%</a:t>
                      </a:r>
                      <a:endParaRPr lang="en-GB" sz="1800" dirty="0">
                        <a:latin typeface="Frutiger 45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latin typeface="Frutiger 45"/>
                        </a:rPr>
                        <a:t>50%</a:t>
                      </a:r>
                      <a:endParaRPr lang="en-GB" sz="1800" dirty="0">
                        <a:latin typeface="Frutiger 45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800" dirty="0">
                          <a:latin typeface="Frutiger 45"/>
                        </a:rPr>
                        <a:t>100%</a:t>
                      </a:r>
                      <a:endParaRPr lang="en-GB" sz="1800" dirty="0">
                        <a:latin typeface="Frutiger 45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880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0926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AA8E13B6-328A-8288-B765-88202563C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852246"/>
            <a:ext cx="9189720" cy="4759691"/>
          </a:xfrm>
        </p:spPr>
        <p:txBody>
          <a:bodyPr/>
          <a:lstStyle/>
          <a:p>
            <a:r>
              <a:rPr lang="pl-PL" dirty="0" err="1">
                <a:latin typeface="Frutiger 45 Light" panose="020B0603020202020204" pitchFamily="34" charset="0"/>
              </a:rPr>
              <a:t>Basel</a:t>
            </a:r>
            <a:r>
              <a:rPr lang="pl-PL" dirty="0">
                <a:latin typeface="Frutiger 45 Light" panose="020B0603020202020204" pitchFamily="34" charset="0"/>
              </a:rPr>
              <a:t> I, 1988 – </a:t>
            </a:r>
            <a:r>
              <a:rPr lang="pl-PL" dirty="0" err="1">
                <a:latin typeface="Frutiger 45 Light" panose="020B0603020202020204" pitchFamily="34" charset="0"/>
              </a:rPr>
              <a:t>important</a:t>
            </a:r>
            <a:r>
              <a:rPr lang="pl-PL" dirty="0">
                <a:latin typeface="Frutiger 45 Light" panose="020B0603020202020204" pitchFamily="34" charset="0"/>
              </a:rPr>
              <a:t> step </a:t>
            </a:r>
            <a:r>
              <a:rPr lang="pl-PL" dirty="0" err="1">
                <a:latin typeface="Frutiger 45 Light" panose="020B0603020202020204" pitchFamily="34" charset="0"/>
              </a:rPr>
              <a:t>towards</a:t>
            </a:r>
            <a:r>
              <a:rPr lang="pl-PL" dirty="0">
                <a:latin typeface="Frutiger 45 Light" panose="020B0603020202020204" pitchFamily="34" charset="0"/>
              </a:rPr>
              <a:t> minimum </a:t>
            </a:r>
            <a:r>
              <a:rPr lang="pl-PL" dirty="0" err="1">
                <a:latin typeface="Frutiger 45 Light" panose="020B0603020202020204" pitchFamily="34" charset="0"/>
              </a:rPr>
              <a:t>capital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standards</a:t>
            </a:r>
            <a:r>
              <a:rPr lang="pl-PL" dirty="0">
                <a:latin typeface="Frutiger 45 Light" panose="020B0603020202020204" pitchFamily="34" charset="0"/>
              </a:rPr>
              <a:t> but…</a:t>
            </a:r>
          </a:p>
          <a:p>
            <a:pPr marL="461962" lvl="2" indent="0">
              <a:buNone/>
            </a:pPr>
            <a:r>
              <a:rPr lang="pl-PL" dirty="0">
                <a:latin typeface="Frutiger 45 Light" panose="020B0603020202020204" pitchFamily="34" charset="0"/>
              </a:rPr>
              <a:t>The </a:t>
            </a:r>
            <a:r>
              <a:rPr lang="pl-PL" dirty="0" err="1">
                <a:latin typeface="Frutiger 45 Light" panose="020B0603020202020204" pitchFamily="34" charset="0"/>
              </a:rPr>
              <a:t>appraoch</a:t>
            </a:r>
            <a:r>
              <a:rPr lang="pl-PL" dirty="0">
                <a:latin typeface="Frutiger 45 Light" panose="020B0603020202020204" pitchFamily="34" charset="0"/>
              </a:rPr>
              <a:t> was </a:t>
            </a:r>
            <a:r>
              <a:rPr lang="pl-PL" dirty="0" err="1">
                <a:latin typeface="Frutiger 45 Light" panose="020B0603020202020204" pitchFamily="34" charset="0"/>
              </a:rPr>
              <a:t>coars</a:t>
            </a:r>
            <a:r>
              <a:rPr lang="pl-PL" dirty="0">
                <a:latin typeface="Frutiger 45 Light" panose="020B0603020202020204" pitchFamily="34" charset="0"/>
              </a:rPr>
              <a:t> (</a:t>
            </a:r>
            <a:r>
              <a:rPr lang="pl-PL" dirty="0" err="1">
                <a:latin typeface="Frutiger 45 Light" panose="020B0603020202020204" pitchFamily="34" charset="0"/>
              </a:rPr>
              <a:t>three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crude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categories</a:t>
            </a:r>
            <a:r>
              <a:rPr lang="pl-PL" dirty="0">
                <a:latin typeface="Frutiger 45 Light" panose="020B0603020202020204" pitchFamily="34" charset="0"/>
              </a:rPr>
              <a:t> – </a:t>
            </a:r>
            <a:r>
              <a:rPr lang="pl-PL" dirty="0" err="1">
                <a:latin typeface="Frutiger 45 Light" panose="020B0603020202020204" pitchFamily="34" charset="0"/>
              </a:rPr>
              <a:t>governments</a:t>
            </a:r>
            <a:r>
              <a:rPr lang="pl-PL" dirty="0">
                <a:latin typeface="Frutiger 45 Light" panose="020B0603020202020204" pitchFamily="34" charset="0"/>
              </a:rPr>
              <a:t> / </a:t>
            </a:r>
            <a:r>
              <a:rPr lang="pl-PL" dirty="0" err="1">
                <a:latin typeface="Frutiger 45 Light" panose="020B0603020202020204" pitchFamily="34" charset="0"/>
              </a:rPr>
              <a:t>regulated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banks</a:t>
            </a:r>
            <a:r>
              <a:rPr lang="pl-PL" dirty="0">
                <a:latin typeface="Frutiger 45 Light" panose="020B0603020202020204" pitchFamily="34" charset="0"/>
              </a:rPr>
              <a:t> / </a:t>
            </a:r>
            <a:r>
              <a:rPr lang="pl-PL" dirty="0" err="1">
                <a:latin typeface="Frutiger 45 Light" panose="020B0603020202020204" pitchFamily="34" charset="0"/>
              </a:rPr>
              <a:t>others</a:t>
            </a:r>
            <a:r>
              <a:rPr lang="pl-PL" dirty="0">
                <a:latin typeface="Frutiger 45 Light" panose="020B0603020202020204" pitchFamily="34" charset="0"/>
              </a:rPr>
              <a:t>).</a:t>
            </a:r>
          </a:p>
          <a:p>
            <a:r>
              <a:rPr lang="pl-PL" dirty="0" err="1">
                <a:latin typeface="Frutiger 45 Light" panose="020B0603020202020204" pitchFamily="34" charset="0"/>
              </a:rPr>
              <a:t>Basel</a:t>
            </a:r>
            <a:r>
              <a:rPr lang="pl-PL" dirty="0">
                <a:latin typeface="Frutiger 45 Light" panose="020B0603020202020204" pitchFamily="34" charset="0"/>
              </a:rPr>
              <a:t> II, 2004 – </a:t>
            </a:r>
            <a:r>
              <a:rPr lang="pl-PL" dirty="0" err="1">
                <a:latin typeface="Frutiger 45 Light" panose="020B0603020202020204" pitchFamily="34" charset="0"/>
              </a:rPr>
              <a:t>banks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are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allowed</a:t>
            </a:r>
            <a:r>
              <a:rPr lang="pl-PL" dirty="0">
                <a:latin typeface="Frutiger 45 Light" panose="020B0603020202020204" pitchFamily="34" charset="0"/>
              </a:rPr>
              <a:t> to </a:t>
            </a:r>
            <a:r>
              <a:rPr lang="pl-PL" dirty="0" err="1">
                <a:latin typeface="Frutiger 45 Light" panose="020B0603020202020204" pitchFamily="34" charset="0"/>
              </a:rPr>
              <a:t>use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internal-ratings-based</a:t>
            </a:r>
            <a:r>
              <a:rPr lang="pl-PL" dirty="0">
                <a:latin typeface="Frutiger 45 Light" panose="020B0603020202020204" pitchFamily="34" charset="0"/>
              </a:rPr>
              <a:t> (IRB) </a:t>
            </a:r>
            <a:r>
              <a:rPr lang="pl-PL" dirty="0" err="1">
                <a:latin typeface="Frutiger 45 Light" panose="020B0603020202020204" pitchFamily="34" charset="0"/>
              </a:rPr>
              <a:t>approach</a:t>
            </a:r>
            <a:endParaRPr lang="pl-PL" dirty="0">
              <a:latin typeface="Frutiger 45 Light" panose="020B0603020202020204" pitchFamily="34" charset="0"/>
            </a:endParaRPr>
          </a:p>
          <a:p>
            <a:pPr marL="461962" lvl="2" indent="0">
              <a:buNone/>
            </a:pPr>
            <a:r>
              <a:rPr lang="pl-PL" dirty="0" err="1">
                <a:latin typeface="Frutiger 45 Light" panose="020B0603020202020204" pitchFamily="34" charset="0"/>
              </a:rPr>
              <a:t>Finer</a:t>
            </a:r>
            <a:r>
              <a:rPr lang="pl-PL" dirty="0">
                <a:latin typeface="Frutiger 45 Light" panose="020B0603020202020204" pitchFamily="34" charset="0"/>
              </a:rPr>
              <a:t>, </a:t>
            </a:r>
            <a:r>
              <a:rPr lang="pl-PL" dirty="0" err="1">
                <a:latin typeface="Frutiger 45 Light" panose="020B0603020202020204" pitchFamily="34" charset="0"/>
              </a:rPr>
              <a:t>more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risk-sensitive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appraoach</a:t>
            </a:r>
            <a:r>
              <a:rPr lang="pl-PL" dirty="0">
                <a:latin typeface="Frutiger 45 Light" panose="020B0603020202020204" pitchFamily="34" charset="0"/>
              </a:rPr>
              <a:t> to </a:t>
            </a:r>
            <a:r>
              <a:rPr lang="pl-PL" dirty="0" err="1">
                <a:latin typeface="Frutiger 45 Light" panose="020B0603020202020204" pitchFamily="34" charset="0"/>
              </a:rPr>
              <a:t>assessing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risk</a:t>
            </a:r>
            <a:r>
              <a:rPr lang="pl-PL" dirty="0">
                <a:latin typeface="Frutiger 45 Light" panose="020B0603020202020204" pitchFamily="34" charset="0"/>
              </a:rPr>
              <a:t> of </a:t>
            </a:r>
            <a:r>
              <a:rPr lang="pl-PL" dirty="0" err="1">
                <a:latin typeface="Frutiger 45 Light" panose="020B0603020202020204" pitchFamily="34" charset="0"/>
              </a:rPr>
              <a:t>banks</a:t>
            </a:r>
            <a:r>
              <a:rPr lang="pl-PL" dirty="0">
                <a:latin typeface="Frutiger 45 Light" panose="020B0603020202020204" pitchFamily="34" charset="0"/>
              </a:rPr>
              <a:t>’ </a:t>
            </a:r>
            <a:r>
              <a:rPr lang="pl-PL" dirty="0" err="1">
                <a:latin typeface="Frutiger 45 Light" panose="020B0603020202020204" pitchFamily="34" charset="0"/>
              </a:rPr>
              <a:t>credit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portfolios</a:t>
            </a:r>
            <a:r>
              <a:rPr lang="pl-PL" dirty="0">
                <a:latin typeface="Frutiger 45 Light" panose="020B0603020202020204" pitchFamily="34" charset="0"/>
              </a:rPr>
              <a:t>.</a:t>
            </a:r>
          </a:p>
          <a:p>
            <a:pPr marL="461962" lvl="2" indent="0">
              <a:buNone/>
            </a:pPr>
            <a:r>
              <a:rPr lang="pl-PL" dirty="0">
                <a:latin typeface="Frutiger 45 Light" panose="020B0603020202020204" pitchFamily="34" charset="0"/>
              </a:rPr>
              <a:t>In </a:t>
            </a:r>
            <a:r>
              <a:rPr lang="pl-PL" dirty="0" err="1">
                <a:latin typeface="Frutiger 45 Light" panose="020B0603020202020204" pitchFamily="34" charset="0"/>
              </a:rPr>
              <a:t>particular</a:t>
            </a:r>
            <a:r>
              <a:rPr lang="pl-PL" dirty="0">
                <a:latin typeface="Frutiger 45 Light" panose="020B0603020202020204" pitchFamily="34" charset="0"/>
              </a:rPr>
              <a:t>, (</a:t>
            </a:r>
            <a:r>
              <a:rPr lang="pl-PL" dirty="0" err="1">
                <a:latin typeface="Frutiger 45 Light" panose="020B0603020202020204" pitchFamily="34" charset="0"/>
              </a:rPr>
              <a:t>source</a:t>
            </a:r>
            <a:r>
              <a:rPr lang="pl-PL" dirty="0">
                <a:latin typeface="Frutiger 45 Light" panose="020B0603020202020204" pitchFamily="34" charset="0"/>
              </a:rPr>
              <a:t> [3]):</a:t>
            </a:r>
          </a:p>
          <a:p>
            <a:pPr marL="461962" lvl="2" indent="0">
              <a:buNone/>
            </a:pPr>
            <a:endParaRPr lang="pl-PL" dirty="0">
              <a:latin typeface="Frutiger 45 Light" panose="020B0603020202020204" pitchFamily="34" charset="0"/>
            </a:endParaRP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88FBC137-7DF8-35EE-EA6E-DC2F8E325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0"/>
            <a:ext cx="9189720" cy="941832"/>
          </a:xfrm>
        </p:spPr>
        <p:txBody>
          <a:bodyPr/>
          <a:lstStyle/>
          <a:p>
            <a:r>
              <a:rPr lang="pl-PL" dirty="0" err="1"/>
              <a:t>Credit</a:t>
            </a:r>
            <a:r>
              <a:rPr lang="pl-PL" dirty="0"/>
              <a:t> </a:t>
            </a:r>
            <a:r>
              <a:rPr lang="pl-PL" dirty="0" err="1"/>
              <a:t>risk</a:t>
            </a:r>
            <a:r>
              <a:rPr lang="pl-PL" dirty="0"/>
              <a:t> – IRB </a:t>
            </a:r>
            <a:r>
              <a:rPr lang="pl-PL" dirty="0" err="1"/>
              <a:t>approach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DDA073-5F50-8DCF-4A0F-E249F077D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239" y="4967468"/>
            <a:ext cx="8268490" cy="12435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62EFD8-B709-B770-44EF-69268E37F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056" y="3771900"/>
            <a:ext cx="5544457" cy="79464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34526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AA8E13B6-328A-8288-B765-88202563C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852246"/>
            <a:ext cx="9189720" cy="4759691"/>
          </a:xfrm>
        </p:spPr>
        <p:txBody>
          <a:bodyPr/>
          <a:lstStyle/>
          <a:p>
            <a:r>
              <a:rPr lang="pl-PL" dirty="0" err="1">
                <a:latin typeface="Frutiger 45 Light" panose="020B0603020202020204" pitchFamily="34" charset="0"/>
              </a:rPr>
              <a:t>Probability</a:t>
            </a:r>
            <a:r>
              <a:rPr lang="pl-PL" dirty="0">
                <a:latin typeface="Frutiger 45 Light" panose="020B0603020202020204" pitchFamily="34" charset="0"/>
              </a:rPr>
              <a:t> of </a:t>
            </a:r>
            <a:r>
              <a:rPr lang="pl-PL" dirty="0" err="1">
                <a:latin typeface="Frutiger 45 Light" panose="020B0603020202020204" pitchFamily="34" charset="0"/>
              </a:rPr>
              <a:t>default</a:t>
            </a:r>
            <a:r>
              <a:rPr lang="pl-PL" dirty="0">
                <a:latin typeface="Frutiger 45 Light" panose="020B0603020202020204" pitchFamily="34" charset="0"/>
              </a:rPr>
              <a:t>:</a:t>
            </a:r>
          </a:p>
          <a:p>
            <a:pPr lvl="1"/>
            <a:r>
              <a:rPr lang="pl-PL" dirty="0">
                <a:latin typeface="Frutiger 45 Light" panose="020B0603020202020204" pitchFamily="34" charset="0"/>
              </a:rPr>
              <a:t>T</a:t>
            </a:r>
            <a:r>
              <a:rPr lang="en-US" dirty="0">
                <a:latin typeface="Frutiger 45 Light" panose="020B0603020202020204" pitchFamily="34" charset="0"/>
              </a:rPr>
              <a:t>he likelihood of a borrower or counterparty defaulting on its financial obligations over a specified period of </a:t>
            </a:r>
            <a:r>
              <a:rPr lang="en-US" dirty="0" err="1">
                <a:latin typeface="Frutiger 45 Light" panose="020B0603020202020204" pitchFamily="34" charset="0"/>
              </a:rPr>
              <a:t>tim</a:t>
            </a:r>
            <a:r>
              <a:rPr lang="pl-PL" dirty="0">
                <a:latin typeface="Frutiger 45 Light" panose="020B0603020202020204" pitchFamily="34" charset="0"/>
              </a:rPr>
              <a:t>e (</a:t>
            </a:r>
            <a:r>
              <a:rPr lang="pl-PL" dirty="0" err="1">
                <a:latin typeface="Frutiger 45 Light" panose="020B0603020202020204" pitchFamily="34" charset="0"/>
              </a:rPr>
              <a:t>e.g</a:t>
            </a:r>
            <a:r>
              <a:rPr lang="pl-PL" dirty="0">
                <a:latin typeface="Frutiger 45 Light" panose="020B0603020202020204" pitchFamily="34" charset="0"/>
              </a:rPr>
              <a:t>. one </a:t>
            </a:r>
            <a:r>
              <a:rPr lang="pl-PL" dirty="0" err="1">
                <a:latin typeface="Frutiger 45 Light" panose="020B0603020202020204" pitchFamily="34" charset="0"/>
              </a:rPr>
              <a:t>year</a:t>
            </a:r>
            <a:r>
              <a:rPr lang="pl-PL" dirty="0">
                <a:latin typeface="Frutiger 45 Light" panose="020B0603020202020204" pitchFamily="34" charset="0"/>
              </a:rPr>
              <a:t>)</a:t>
            </a:r>
          </a:p>
          <a:p>
            <a:pPr lvl="1"/>
            <a:r>
              <a:rPr lang="pl-PL" dirty="0" err="1">
                <a:latin typeface="Frutiger 45 Light" panose="020B0603020202020204" pitchFamily="34" charset="0"/>
              </a:rPr>
              <a:t>Key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input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used</a:t>
            </a:r>
            <a:r>
              <a:rPr lang="pl-PL" dirty="0">
                <a:latin typeface="Frutiger 45 Light" panose="020B0603020202020204" pitchFamily="34" charset="0"/>
              </a:rPr>
              <a:t> in </a:t>
            </a:r>
            <a:r>
              <a:rPr lang="pl-PL" dirty="0" err="1">
                <a:latin typeface="Frutiger 45 Light" panose="020B0603020202020204" pitchFamily="34" charset="0"/>
              </a:rPr>
              <a:t>credit-risk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models</a:t>
            </a:r>
            <a:r>
              <a:rPr lang="pl-PL" dirty="0">
                <a:latin typeface="Frutiger 45 Light" panose="020B0603020202020204" pitchFamily="34" charset="0"/>
              </a:rPr>
              <a:t> to </a:t>
            </a:r>
            <a:r>
              <a:rPr lang="pl-PL" dirty="0" err="1">
                <a:latin typeface="Frutiger 45 Light" panose="020B0603020202020204" pitchFamily="34" charset="0"/>
              </a:rPr>
              <a:t>estimate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expected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losses</a:t>
            </a:r>
            <a:r>
              <a:rPr lang="pl-PL" dirty="0">
                <a:latin typeface="Frutiger 45 Light" panose="020B0603020202020204" pitchFamily="34" charset="0"/>
              </a:rPr>
              <a:t> of a portfolio.</a:t>
            </a:r>
          </a:p>
          <a:p>
            <a:pPr lvl="1"/>
            <a:r>
              <a:rPr lang="pl-PL" dirty="0" err="1">
                <a:latin typeface="Frutiger 45 Light" panose="020B0603020202020204" pitchFamily="34" charset="0"/>
              </a:rPr>
              <a:t>Used</a:t>
            </a:r>
            <a:r>
              <a:rPr lang="pl-PL" dirty="0">
                <a:latin typeface="Frutiger 45 Light" panose="020B0603020202020204" pitchFamily="34" charset="0"/>
              </a:rPr>
              <a:t> to </a:t>
            </a:r>
            <a:r>
              <a:rPr lang="pl-PL" dirty="0" err="1">
                <a:latin typeface="Frutiger 45 Light" panose="020B0603020202020204" pitchFamily="34" charset="0"/>
              </a:rPr>
              <a:t>calculate</a:t>
            </a:r>
            <a:r>
              <a:rPr lang="pl-PL" dirty="0">
                <a:latin typeface="Frutiger 45 Light" panose="020B0603020202020204" pitchFamily="34" charset="0"/>
              </a:rPr>
              <a:t> regulatory </a:t>
            </a:r>
            <a:r>
              <a:rPr lang="pl-PL" dirty="0" err="1">
                <a:latin typeface="Frutiger 45 Light" panose="020B0603020202020204" pitchFamily="34" charset="0"/>
              </a:rPr>
              <a:t>capital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requirements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under</a:t>
            </a:r>
            <a:r>
              <a:rPr lang="pl-PL" dirty="0">
                <a:latin typeface="Frutiger 45 Light" panose="020B0603020202020204" pitchFamily="34" charset="0"/>
              </a:rPr>
              <a:t> the </a:t>
            </a:r>
            <a:r>
              <a:rPr lang="pl-PL" dirty="0" err="1">
                <a:latin typeface="Frutiger 45 Light" panose="020B0603020202020204" pitchFamily="34" charset="0"/>
              </a:rPr>
              <a:t>Basel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Accords</a:t>
            </a:r>
            <a:r>
              <a:rPr lang="pl-PL" dirty="0">
                <a:latin typeface="Frutiger 45 Light" panose="020B0603020202020204" pitchFamily="34" charset="0"/>
              </a:rPr>
              <a:t>.</a:t>
            </a:r>
          </a:p>
          <a:p>
            <a:endParaRPr lang="pl-PL" dirty="0">
              <a:latin typeface="Frutiger 45 Light" panose="020B0603020202020204" pitchFamily="34" charset="0"/>
            </a:endParaRPr>
          </a:p>
          <a:p>
            <a:r>
              <a:rPr lang="pl-PL" dirty="0">
                <a:latin typeface="Frutiger 45 Light" panose="020B0603020202020204" pitchFamily="34" charset="0"/>
              </a:rPr>
              <a:t>How to </a:t>
            </a:r>
            <a:r>
              <a:rPr lang="pl-PL" dirty="0" err="1">
                <a:latin typeface="Frutiger 45 Light" panose="020B0603020202020204" pitchFamily="34" charset="0"/>
              </a:rPr>
              <a:t>calculate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it</a:t>
            </a:r>
            <a:r>
              <a:rPr lang="pl-PL" dirty="0">
                <a:latin typeface="Frutiger 45 Light" panose="020B0603020202020204" pitchFamily="34" charset="0"/>
              </a:rPr>
              <a:t>?</a:t>
            </a:r>
            <a:endParaRPr lang="en-US" dirty="0">
              <a:latin typeface="Frutiger 45 Light" panose="020B0603020202020204" pitchFamily="34" charset="0"/>
            </a:endParaRP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88FBC137-7DF8-35EE-EA6E-DC2F8E325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0"/>
            <a:ext cx="9189720" cy="941832"/>
          </a:xfrm>
        </p:spPr>
        <p:txBody>
          <a:bodyPr/>
          <a:lstStyle/>
          <a:p>
            <a:r>
              <a:rPr lang="pl-PL" dirty="0" err="1"/>
              <a:t>Credit</a:t>
            </a:r>
            <a:r>
              <a:rPr lang="pl-PL" dirty="0"/>
              <a:t> </a:t>
            </a:r>
            <a:r>
              <a:rPr lang="pl-PL" dirty="0" err="1"/>
              <a:t>risk</a:t>
            </a:r>
            <a:r>
              <a:rPr lang="pl-PL" dirty="0"/>
              <a:t> – </a:t>
            </a:r>
            <a:r>
              <a:rPr lang="pl-PL" dirty="0" err="1"/>
              <a:t>Default</a:t>
            </a:r>
            <a:r>
              <a:rPr lang="pl-PL" dirty="0"/>
              <a:t> </a:t>
            </a:r>
            <a:r>
              <a:rPr lang="pl-PL" dirty="0" err="1"/>
              <a:t>probabilities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3CD0FC-7410-6A7B-7F77-B997FD21457A}"/>
              </a:ext>
            </a:extLst>
          </p:cNvPr>
          <p:cNvSpPr txBox="1"/>
          <p:nvPr/>
        </p:nvSpPr>
        <p:spPr>
          <a:xfrm>
            <a:off x="4406461" y="3921671"/>
            <a:ext cx="2561897" cy="449317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pl-PL" dirty="0" err="1">
                <a:solidFill>
                  <a:schemeClr val="accent6"/>
                </a:solidFill>
                <a:latin typeface="Frutiger 45 Light" panose="020B0603020202020204" pitchFamily="34" charset="0"/>
              </a:rPr>
              <a:t>Needed</a:t>
            </a:r>
            <a:r>
              <a:rPr lang="pl-PL" dirty="0">
                <a:solidFill>
                  <a:schemeClr val="accent6"/>
                </a:solidFill>
                <a:latin typeface="Frutiger 45 Light" panose="020B0603020202020204" pitchFamily="34" charset="0"/>
              </a:rPr>
              <a:t> for the </a:t>
            </a:r>
            <a:r>
              <a:rPr lang="pl-PL" dirty="0" err="1">
                <a:solidFill>
                  <a:schemeClr val="accent6"/>
                </a:solidFill>
                <a:latin typeface="Frutiger 45 Light" panose="020B0603020202020204" pitchFamily="34" charset="0"/>
              </a:rPr>
              <a:t>project</a:t>
            </a:r>
            <a:r>
              <a:rPr lang="pl-PL" dirty="0">
                <a:solidFill>
                  <a:schemeClr val="accent6"/>
                </a:solidFill>
                <a:latin typeface="Frutiger 45 Light" panose="020B0603020202020204" pitchFamily="34" charset="0"/>
              </a:rPr>
              <a:t>.</a:t>
            </a:r>
            <a:endParaRPr lang="en-GB" dirty="0">
              <a:solidFill>
                <a:schemeClr val="accent6"/>
              </a:solidFill>
              <a:latin typeface="Frutiger 45 Light" panose="020B060302020202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26B7A27-9389-E1CE-B573-BB0F30C66FF4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3058510" y="4146330"/>
            <a:ext cx="1347951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615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VIDER TITLE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err="1"/>
              <a:t>Estimation</a:t>
            </a:r>
            <a:r>
              <a:rPr lang="pl-PL" dirty="0"/>
              <a:t> of PD</a:t>
            </a:r>
            <a:endParaRPr lang="en-US" dirty="0"/>
          </a:p>
        </p:txBody>
      </p:sp>
      <p:sp>
        <p:nvSpPr>
          <p:cNvPr id="10" name="DIVIDER NUMBER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Section 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4235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AA8E13B6-328A-8288-B765-88202563C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852246"/>
            <a:ext cx="9189720" cy="4759691"/>
          </a:xfrm>
        </p:spPr>
        <p:txBody>
          <a:bodyPr/>
          <a:lstStyle/>
          <a:p>
            <a:pPr marL="0" indent="0">
              <a:buNone/>
            </a:pPr>
            <a:r>
              <a:rPr lang="pl-PL" b="1" u="sng" dirty="0" err="1">
                <a:latin typeface="Frutiger 45 Light" panose="020B0603020202020204" pitchFamily="34" charset="0"/>
              </a:rPr>
              <a:t>Types</a:t>
            </a:r>
            <a:r>
              <a:rPr lang="pl-PL" b="1" u="sng" dirty="0">
                <a:latin typeface="Frutiger 45 Light" panose="020B0603020202020204" pitchFamily="34" charset="0"/>
              </a:rPr>
              <a:t> of </a:t>
            </a:r>
            <a:r>
              <a:rPr lang="pl-PL" b="1" u="sng" dirty="0" err="1">
                <a:latin typeface="Frutiger 45 Light" panose="020B0603020202020204" pitchFamily="34" charset="0"/>
              </a:rPr>
              <a:t>models</a:t>
            </a:r>
            <a:r>
              <a:rPr lang="pl-PL" b="1" u="sng" dirty="0">
                <a:latin typeface="Frutiger 45 Light" panose="020B0603020202020204" pitchFamily="34" charset="0"/>
              </a:rPr>
              <a:t> for PD </a:t>
            </a:r>
            <a:r>
              <a:rPr lang="pl-PL" b="1" u="sng" dirty="0" err="1">
                <a:latin typeface="Frutiger 45 Light" panose="020B0603020202020204" pitchFamily="34" charset="0"/>
              </a:rPr>
              <a:t>estimation</a:t>
            </a:r>
            <a:r>
              <a:rPr lang="pl-PL" b="1" u="sng" dirty="0">
                <a:latin typeface="Frutiger 45 Light" panose="020B0603020202020204" pitchFamily="34" charset="0"/>
              </a:rPr>
              <a:t>:</a:t>
            </a:r>
          </a:p>
          <a:p>
            <a:r>
              <a:rPr lang="pl-PL" dirty="0" err="1">
                <a:latin typeface="Frutiger 45 Light" panose="020B0603020202020204" pitchFamily="34" charset="0"/>
              </a:rPr>
              <a:t>Credit-scoring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models</a:t>
            </a:r>
            <a:r>
              <a:rPr lang="pl-PL" dirty="0">
                <a:latin typeface="Frutiger 45 Light" panose="020B0603020202020204" pitchFamily="34" charset="0"/>
              </a:rPr>
              <a:t>:</a:t>
            </a:r>
          </a:p>
          <a:p>
            <a:pPr lvl="1"/>
            <a:r>
              <a:rPr lang="pl-PL" dirty="0">
                <a:latin typeface="Frutiger 45 Light" panose="020B0603020202020204" pitchFamily="34" charset="0"/>
              </a:rPr>
              <a:t>Statistical </a:t>
            </a:r>
            <a:r>
              <a:rPr lang="pl-PL" dirty="0" err="1">
                <a:latin typeface="Frutiger 45 Light" panose="020B0603020202020204" pitchFamily="34" charset="0"/>
              </a:rPr>
              <a:t>analysis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based</a:t>
            </a:r>
            <a:r>
              <a:rPr lang="pl-PL" dirty="0">
                <a:latin typeface="Frutiger 45 Light" panose="020B0603020202020204" pitchFamily="34" charset="0"/>
              </a:rPr>
              <a:t> on a set of </a:t>
            </a:r>
            <a:r>
              <a:rPr lang="pl-PL" dirty="0" err="1">
                <a:latin typeface="Frutiger 45 Light" panose="020B0603020202020204" pitchFamily="34" charset="0"/>
              </a:rPr>
              <a:t>economic</a:t>
            </a:r>
            <a:r>
              <a:rPr lang="pl-PL" dirty="0">
                <a:latin typeface="Frutiger 45 Light" panose="020B0603020202020204" pitchFamily="34" charset="0"/>
              </a:rPr>
              <a:t> and </a:t>
            </a:r>
            <a:r>
              <a:rPr lang="pl-PL" dirty="0" err="1">
                <a:latin typeface="Frutiger 45 Light" panose="020B0603020202020204" pitchFamily="34" charset="0"/>
              </a:rPr>
              <a:t>financial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indicators</a:t>
            </a:r>
            <a:r>
              <a:rPr lang="pl-PL" dirty="0">
                <a:latin typeface="Frutiger 45 Light" panose="020B0603020202020204" pitchFamily="34" charset="0"/>
              </a:rPr>
              <a:t> (</a:t>
            </a:r>
            <a:r>
              <a:rPr lang="pl-PL" dirty="0" err="1">
                <a:latin typeface="Frutiger 45 Light" panose="020B0603020202020204" pitchFamily="34" charset="0"/>
              </a:rPr>
              <a:t>weighted</a:t>
            </a:r>
            <a:r>
              <a:rPr lang="pl-PL" dirty="0">
                <a:latin typeface="Frutiger 45 Light" panose="020B0603020202020204" pitchFamily="34" charset="0"/>
              </a:rPr>
              <a:t>)</a:t>
            </a:r>
          </a:p>
          <a:p>
            <a:pPr lvl="1"/>
            <a:r>
              <a:rPr lang="pl-PL" dirty="0" err="1">
                <a:latin typeface="Frutiger 45 Light" panose="020B0603020202020204" pitchFamily="34" charset="0"/>
              </a:rPr>
              <a:t>Credit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score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is</a:t>
            </a:r>
            <a:r>
              <a:rPr lang="pl-PL" dirty="0">
                <a:latin typeface="Frutiger 45 Light" panose="020B0603020202020204" pitchFamily="34" charset="0"/>
              </a:rPr>
              <a:t> a </a:t>
            </a:r>
            <a:r>
              <a:rPr lang="pl-PL" dirty="0" err="1">
                <a:latin typeface="Frutiger 45 Light" panose="020B0603020202020204" pitchFamily="34" charset="0"/>
              </a:rPr>
              <a:t>numerical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value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representing</a:t>
            </a:r>
            <a:r>
              <a:rPr lang="pl-PL" dirty="0">
                <a:latin typeface="Frutiger 45 Light" panose="020B0603020202020204" pitchFamily="34" charset="0"/>
              </a:rPr>
              <a:t> the </a:t>
            </a:r>
            <a:r>
              <a:rPr lang="pl-PL" dirty="0" err="1">
                <a:latin typeface="Frutiger 45 Light" panose="020B0603020202020204" pitchFamily="34" charset="0"/>
              </a:rPr>
              <a:t>borrower’s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likelihood</a:t>
            </a:r>
            <a:r>
              <a:rPr lang="pl-PL" dirty="0">
                <a:latin typeface="Frutiger 45 Light" panose="020B0603020202020204" pitchFamily="34" charset="0"/>
              </a:rPr>
              <a:t> of </a:t>
            </a:r>
            <a:r>
              <a:rPr lang="pl-PL" dirty="0" err="1">
                <a:latin typeface="Frutiger 45 Light" panose="020B0603020202020204" pitchFamily="34" charset="0"/>
              </a:rPr>
              <a:t>default</a:t>
            </a:r>
            <a:r>
              <a:rPr lang="pl-PL" dirty="0">
                <a:latin typeface="Frutiger 45 Light" panose="020B0603020202020204" pitchFamily="34" charset="0"/>
              </a:rPr>
              <a:t> (PD)</a:t>
            </a:r>
          </a:p>
          <a:p>
            <a:pPr lvl="1"/>
            <a:endParaRPr lang="pl-PL" dirty="0">
              <a:latin typeface="Frutiger 45 Light" panose="020B0603020202020204" pitchFamily="34" charset="0"/>
            </a:endParaRPr>
          </a:p>
          <a:p>
            <a:r>
              <a:rPr lang="pl-PL" dirty="0">
                <a:latin typeface="Frutiger 45 Light" panose="020B0603020202020204" pitchFamily="34" charset="0"/>
              </a:rPr>
              <a:t>Capital-</a:t>
            </a:r>
            <a:r>
              <a:rPr lang="pl-PL" dirty="0" err="1">
                <a:latin typeface="Frutiger 45 Light" panose="020B0603020202020204" pitchFamily="34" charset="0"/>
              </a:rPr>
              <a:t>markets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models</a:t>
            </a:r>
            <a:r>
              <a:rPr lang="pl-PL" dirty="0">
                <a:latin typeface="Frutiger 45 Light" panose="020B0603020202020204" pitchFamily="34" charset="0"/>
              </a:rPr>
              <a:t>:</a:t>
            </a:r>
          </a:p>
          <a:p>
            <a:pPr lvl="1"/>
            <a:r>
              <a:rPr lang="pl-PL" dirty="0">
                <a:latin typeface="Frutiger 45 Light" panose="020B0603020202020204" pitchFamily="34" charset="0"/>
              </a:rPr>
              <a:t>Analysis of market data to </a:t>
            </a:r>
            <a:r>
              <a:rPr lang="pl-PL" dirty="0" err="1">
                <a:latin typeface="Frutiger 45 Light" panose="020B0603020202020204" pitchFamily="34" charset="0"/>
              </a:rPr>
              <a:t>compute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borrower’s</a:t>
            </a:r>
            <a:r>
              <a:rPr lang="pl-PL" dirty="0">
                <a:latin typeface="Frutiger 45 Light" panose="020B0603020202020204" pitchFamily="34" charset="0"/>
              </a:rPr>
              <a:t> PD</a:t>
            </a:r>
          </a:p>
          <a:p>
            <a:pPr lvl="1"/>
            <a:r>
              <a:rPr lang="pl-PL" dirty="0" err="1">
                <a:latin typeface="Frutiger 45 Light" panose="020B0603020202020204" pitchFamily="34" charset="0"/>
              </a:rPr>
              <a:t>Various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types</a:t>
            </a:r>
            <a:r>
              <a:rPr lang="pl-PL" dirty="0">
                <a:latin typeface="Frutiger 45 Light" panose="020B0603020202020204" pitchFamily="34" charset="0"/>
              </a:rPr>
              <a:t> of </a:t>
            </a:r>
            <a:r>
              <a:rPr lang="pl-PL" dirty="0" err="1">
                <a:latin typeface="Frutiger 45 Light" panose="020B0603020202020204" pitchFamily="34" charset="0"/>
              </a:rPr>
              <a:t>models</a:t>
            </a:r>
            <a:r>
              <a:rPr lang="pl-PL" dirty="0">
                <a:latin typeface="Frutiger 45 Light" panose="020B0603020202020204" pitchFamily="34" charset="0"/>
              </a:rPr>
              <a:t>:</a:t>
            </a:r>
          </a:p>
          <a:p>
            <a:pPr lvl="3"/>
            <a:r>
              <a:rPr lang="pl-PL" dirty="0" err="1">
                <a:latin typeface="Frutiger 45 Light" panose="020B0603020202020204" pitchFamily="34" charset="0"/>
              </a:rPr>
              <a:t>Structural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models</a:t>
            </a:r>
            <a:r>
              <a:rPr lang="pl-PL" dirty="0">
                <a:latin typeface="Frutiger 45 Light" panose="020B0603020202020204" pitchFamily="34" charset="0"/>
              </a:rPr>
              <a:t>: </a:t>
            </a:r>
            <a:r>
              <a:rPr lang="pl-PL" dirty="0" err="1">
                <a:latin typeface="Frutiger 45 Light" panose="020B0603020202020204" pitchFamily="34" charset="0"/>
              </a:rPr>
              <a:t>Merton</a:t>
            </a:r>
            <a:r>
              <a:rPr lang="pl-PL" dirty="0">
                <a:latin typeface="Frutiger 45 Light" panose="020B0603020202020204" pitchFamily="34" charset="0"/>
              </a:rPr>
              <a:t> model, KMV model</a:t>
            </a:r>
          </a:p>
          <a:p>
            <a:pPr lvl="3"/>
            <a:r>
              <a:rPr lang="pl-PL" dirty="0" err="1">
                <a:latin typeface="Frutiger 45 Light" panose="020B0603020202020204" pitchFamily="34" charset="0"/>
              </a:rPr>
              <a:t>Reduced</a:t>
            </a:r>
            <a:r>
              <a:rPr lang="pl-PL" dirty="0">
                <a:latin typeface="Frutiger 45 Light" panose="020B0603020202020204" pitchFamily="34" charset="0"/>
              </a:rPr>
              <a:t>-form </a:t>
            </a:r>
            <a:r>
              <a:rPr lang="pl-PL" dirty="0" err="1">
                <a:latin typeface="Frutiger 45 Light" panose="020B0603020202020204" pitchFamily="34" charset="0"/>
              </a:rPr>
              <a:t>models</a:t>
            </a:r>
            <a:r>
              <a:rPr lang="pl-PL" dirty="0">
                <a:latin typeface="Frutiger 45 Light" panose="020B0603020202020204" pitchFamily="34" charset="0"/>
              </a:rPr>
              <a:t>: </a:t>
            </a:r>
            <a:r>
              <a:rPr lang="pl-PL" dirty="0" err="1">
                <a:latin typeface="Frutiger 45 Light" panose="020B0603020202020204" pitchFamily="34" charset="0"/>
              </a:rPr>
              <a:t>Jarrow-Turnbull</a:t>
            </a:r>
            <a:r>
              <a:rPr lang="pl-PL" dirty="0">
                <a:latin typeface="Frutiger 45 Light" panose="020B0603020202020204" pitchFamily="34" charset="0"/>
              </a:rPr>
              <a:t> model</a:t>
            </a:r>
          </a:p>
          <a:p>
            <a:pPr lvl="3"/>
            <a:r>
              <a:rPr lang="pl-PL" dirty="0" err="1">
                <a:latin typeface="Frutiger 45 Light" panose="020B0603020202020204" pitchFamily="34" charset="0"/>
              </a:rPr>
              <a:t>Credit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Default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Swap</a:t>
            </a:r>
            <a:r>
              <a:rPr lang="pl-PL" dirty="0">
                <a:latin typeface="Frutiger 45 Light" panose="020B0603020202020204" pitchFamily="34" charset="0"/>
              </a:rPr>
              <a:t> (CDS) </a:t>
            </a:r>
            <a:r>
              <a:rPr lang="pl-PL" dirty="0" err="1">
                <a:latin typeface="Frutiger 45 Light" panose="020B0603020202020204" pitchFamily="34" charset="0"/>
              </a:rPr>
              <a:t>models</a:t>
            </a:r>
            <a:endParaRPr lang="en-US" dirty="0">
              <a:latin typeface="Frutiger 45 Light" panose="020B0603020202020204" pitchFamily="34" charset="0"/>
            </a:endParaRP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88FBC137-7DF8-35EE-EA6E-DC2F8E325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0"/>
            <a:ext cx="9189720" cy="941832"/>
          </a:xfrm>
        </p:spPr>
        <p:txBody>
          <a:bodyPr/>
          <a:lstStyle/>
          <a:p>
            <a:r>
              <a:rPr lang="pl-PL" dirty="0" err="1"/>
              <a:t>Models</a:t>
            </a:r>
            <a:r>
              <a:rPr lang="pl-PL" dirty="0"/>
              <a:t> for PD </a:t>
            </a:r>
            <a:r>
              <a:rPr lang="pl-PL" dirty="0" err="1"/>
              <a:t>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814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1">
                <a:extLst>
                  <a:ext uri="{FF2B5EF4-FFF2-40B4-BE49-F238E27FC236}">
                    <a16:creationId xmlns:a16="http://schemas.microsoft.com/office/drawing/2014/main" id="{AA8E13B6-328A-8288-B765-88202563C0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0624" y="1852246"/>
                <a:ext cx="9189720" cy="4759691"/>
              </a:xfrm>
            </p:spPr>
            <p:txBody>
              <a:bodyPr/>
              <a:lstStyle/>
              <a:p>
                <a:r>
                  <a:rPr lang="pl-PL" dirty="0">
                    <a:latin typeface="Frutiger 45 Light" panose="020B0603020202020204" pitchFamily="34" charset="0"/>
                  </a:rPr>
                  <a:t>Linear </a:t>
                </a:r>
                <a:r>
                  <a:rPr lang="pl-PL" dirty="0" err="1">
                    <a:latin typeface="Frutiger 45 Light" panose="020B0603020202020204" pitchFamily="34" charset="0"/>
                  </a:rPr>
                  <a:t>discriminant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analysis</a:t>
                </a:r>
                <a:r>
                  <a:rPr lang="pl-PL" dirty="0">
                    <a:latin typeface="Frutiger 45 Light" panose="020B0603020202020204" pitchFamily="34" charset="0"/>
                  </a:rPr>
                  <a:t>: a </a:t>
                </a:r>
                <a:r>
                  <a:rPr lang="pl-PL" i="1" dirty="0" err="1">
                    <a:latin typeface="Frutiger 45 Light" panose="020B0603020202020204" pitchFamily="34" charset="0"/>
                  </a:rPr>
                  <a:t>classification</a:t>
                </a:r>
                <a:r>
                  <a:rPr lang="pl-PL" i="1" dirty="0">
                    <a:latin typeface="Frutiger 45 Light" panose="020B0603020202020204" pitchFamily="34" charset="0"/>
                  </a:rPr>
                  <a:t> </a:t>
                </a:r>
                <a:r>
                  <a:rPr lang="pl-PL" i="1" dirty="0" err="1">
                    <a:latin typeface="Frutiger 45 Light" panose="020B0603020202020204" pitchFamily="34" charset="0"/>
                  </a:rPr>
                  <a:t>technique</a:t>
                </a:r>
                <a:r>
                  <a:rPr lang="pl-PL" i="1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that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uses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some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i="1" dirty="0" err="1">
                    <a:latin typeface="Frutiger 45 Light" panose="020B0603020202020204" pitchFamily="34" charset="0"/>
                  </a:rPr>
                  <a:t>discriminant</a:t>
                </a:r>
                <a:r>
                  <a:rPr lang="pl-PL" i="1" dirty="0">
                    <a:latin typeface="Frutiger 45 Light" panose="020B0603020202020204" pitchFamily="34" charset="0"/>
                  </a:rPr>
                  <a:t> </a:t>
                </a:r>
                <a:r>
                  <a:rPr lang="pl-PL" i="1" dirty="0" err="1">
                    <a:latin typeface="Frutiger 45 Light" panose="020B0603020202020204" pitchFamily="34" charset="0"/>
                  </a:rPr>
                  <a:t>function</a:t>
                </a:r>
                <a:r>
                  <a:rPr lang="pl-PL" dirty="0">
                    <a:latin typeface="Frutiger 45 Light" panose="020B0603020202020204" pitchFamily="34" charset="0"/>
                  </a:rPr>
                  <a:t> to </a:t>
                </a:r>
                <a:r>
                  <a:rPr lang="pl-PL" dirty="0" err="1">
                    <a:latin typeface="Frutiger 45 Light" panose="020B0603020202020204" pitchFamily="34" charset="0"/>
                  </a:rPr>
                  <a:t>distinguish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between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categories</a:t>
                </a:r>
                <a:r>
                  <a:rPr lang="pl-PL" dirty="0">
                    <a:latin typeface="Frutiger 45 Light" panose="020B0603020202020204" pitchFamily="34" charset="0"/>
                  </a:rPr>
                  <a:t> (</a:t>
                </a:r>
                <a:r>
                  <a:rPr lang="pl-PL" dirty="0" err="1">
                    <a:latin typeface="Frutiger 45 Light" panose="020B0603020202020204" pitchFamily="34" charset="0"/>
                  </a:rPr>
                  <a:t>reliable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or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insolvent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companies</a:t>
                </a:r>
                <a:r>
                  <a:rPr lang="pl-PL" dirty="0">
                    <a:latin typeface="Frutiger 45 Light" panose="020B0603020202020204" pitchFamily="34" charset="0"/>
                  </a:rPr>
                  <a:t>)</a:t>
                </a:r>
              </a:p>
              <a:p>
                <a:r>
                  <a:rPr lang="pl-PL" dirty="0">
                    <a:latin typeface="Frutiger 45 Light" panose="020B0603020202020204" pitchFamily="34" charset="0"/>
                  </a:rPr>
                  <a:t>Goal: </a:t>
                </a:r>
                <a:r>
                  <a:rPr lang="pl-PL" dirty="0" err="1">
                    <a:latin typeface="Frutiger 45 Light" panose="020B0603020202020204" pitchFamily="34" charset="0"/>
                  </a:rPr>
                  <a:t>find</a:t>
                </a:r>
                <a:r>
                  <a:rPr lang="pl-PL" dirty="0">
                    <a:latin typeface="Frutiger 45 Light" panose="020B0603020202020204" pitchFamily="34" charset="0"/>
                  </a:rPr>
                  <a:t> the </a:t>
                </a:r>
                <a:r>
                  <a:rPr lang="pl-PL" dirty="0" err="1">
                    <a:latin typeface="Frutiger 45 Light" panose="020B0603020202020204" pitchFamily="34" charset="0"/>
                  </a:rPr>
                  <a:t>linear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combination</a:t>
                </a:r>
                <a:r>
                  <a:rPr lang="pl-PL" dirty="0">
                    <a:latin typeface="Frutiger 45 Light" panose="020B0603020202020204" pitchFamily="34" charset="0"/>
                  </a:rPr>
                  <a:t> of </a:t>
                </a:r>
                <a:r>
                  <a:rPr lang="pl-PL" dirty="0" err="1">
                    <a:latin typeface="Frutiger 45 Light" panose="020B0603020202020204" pitchFamily="34" charset="0"/>
                  </a:rPr>
                  <a:t>predictor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variables</a:t>
                </a:r>
                <a:r>
                  <a:rPr lang="pl-PL" dirty="0">
                    <a:latin typeface="Frutiger 45 Light" panose="020B0603020202020204" pitchFamily="34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l-PL" dirty="0">
                    <a:latin typeface="Frutiger 45 Light" panose="020B0603020202020204" pitchFamily="34" charset="0"/>
                  </a:rPr>
                  <a:t>) </a:t>
                </a:r>
                <a:r>
                  <a:rPr lang="pl-PL" dirty="0" err="1">
                    <a:latin typeface="Frutiger 45 Light" panose="020B0603020202020204" pitchFamily="34" charset="0"/>
                  </a:rPr>
                  <a:t>that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best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separates</a:t>
                </a:r>
                <a:r>
                  <a:rPr lang="pl-PL" dirty="0">
                    <a:latin typeface="Frutiger 45 Light" panose="020B0603020202020204" pitchFamily="34" charset="0"/>
                  </a:rPr>
                  <a:t> the data </a:t>
                </a:r>
                <a:r>
                  <a:rPr lang="pl-PL" dirty="0" err="1">
                    <a:latin typeface="Frutiger 45 Light" panose="020B0603020202020204" pitchFamily="34" charset="0"/>
                  </a:rPr>
                  <a:t>into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different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categories</a:t>
                </a:r>
                <a:r>
                  <a:rPr lang="pl-PL" dirty="0">
                    <a:latin typeface="Frutiger 45 Light" panose="020B0603020202020204" pitchFamily="34" charset="0"/>
                  </a:rPr>
                  <a:t>; </a:t>
                </a:r>
                <a:r>
                  <a:rPr lang="pl-PL" dirty="0" err="1">
                    <a:latin typeface="Frutiger 45 Light" panose="020B0603020202020204" pitchFamily="34" charset="0"/>
                  </a:rPr>
                  <a:t>e.g</a:t>
                </a:r>
                <a:r>
                  <a:rPr lang="pl-PL" dirty="0">
                    <a:latin typeface="Frutiger 45 Light" panose="020B0603020202020204" pitchFamily="34" charset="0"/>
                  </a:rPr>
                  <a:t>. z-</a:t>
                </a:r>
                <a:r>
                  <a:rPr lang="pl-PL" dirty="0" err="1">
                    <a:latin typeface="Frutiger 45 Light" panose="020B0603020202020204" pitchFamily="34" charset="0"/>
                  </a:rPr>
                  <a:t>score</a:t>
                </a:r>
                <a:r>
                  <a:rPr lang="pl-PL" dirty="0">
                    <a:latin typeface="Frutiger 45 Light" panose="020B0603020202020204" pitchFamily="34" charset="0"/>
                  </a:rPr>
                  <a:t> of the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l-PL" dirty="0">
                    <a:latin typeface="Frutiger 45 Light" panose="020B0603020202020204" pitchFamily="34" charset="0"/>
                  </a:rPr>
                  <a:t>-th </a:t>
                </a:r>
                <a:r>
                  <a:rPr lang="pl-PL" dirty="0" err="1">
                    <a:latin typeface="Frutiger 45 Light" panose="020B0603020202020204" pitchFamily="34" charset="0"/>
                  </a:rPr>
                  <a:t>company</a:t>
                </a:r>
                <a:endParaRPr lang="pl-PL" dirty="0">
                  <a:latin typeface="Frutiger 45 Light" panose="020B0603020202020204" pitchFamily="34" charset="0"/>
                </a:endParaRPr>
              </a:p>
              <a:p>
                <a:endParaRPr lang="pl-PL" dirty="0">
                  <a:latin typeface="Frutiger 45 Light" panose="020B0603020202020204" pitchFamily="34" charset="0"/>
                </a:endParaRPr>
              </a:p>
              <a:p>
                <a:pPr marL="225425" lvl="1" indent="0">
                  <a:buNone/>
                </a:pPr>
                <a:endParaRPr lang="pl-PL" b="0" i="0" dirty="0">
                  <a:latin typeface="Cambria Math" panose="02040503050406030204" pitchFamily="18" charset="0"/>
                </a:endParaRPr>
              </a:p>
              <a:p>
                <a:pPr marL="225425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 sz="1800" b="0" i="0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lang="pl-PL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l-PL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{1, …,</m:t>
                    </m:r>
                    <m:r>
                      <a:rPr lang="pl-PL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pl-PL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pl-PL" sz="1800" dirty="0">
                    <a:latin typeface="Frutiger 45 Light" panose="020B0603020202020204" pitchFamily="34" charset="0"/>
                  </a:rPr>
                  <a:t> : independent </a:t>
                </a:r>
                <a:r>
                  <a:rPr lang="pl-PL" sz="1800" dirty="0" err="1">
                    <a:latin typeface="Frutiger 45 Light" panose="020B0603020202020204" pitchFamily="34" charset="0"/>
                  </a:rPr>
                  <a:t>predictor</a:t>
                </a:r>
                <a:r>
                  <a:rPr lang="pl-PL" sz="1800" dirty="0">
                    <a:latin typeface="Frutiger 45 Light" panose="020B0603020202020204" pitchFamily="34" charset="0"/>
                  </a:rPr>
                  <a:t> </a:t>
                </a:r>
                <a:r>
                  <a:rPr lang="pl-PL" sz="1800" dirty="0" err="1">
                    <a:latin typeface="Frutiger 45 Light" panose="020B0603020202020204" pitchFamily="34" charset="0"/>
                  </a:rPr>
                  <a:t>variables</a:t>
                </a:r>
                <a:r>
                  <a:rPr lang="pl-PL" sz="1800" dirty="0">
                    <a:latin typeface="Frutiger 45 Light" panose="020B0603020202020204" pitchFamily="34" charset="0"/>
                  </a:rPr>
                  <a:t>;</a:t>
                </a:r>
              </a:p>
              <a:p>
                <a:pPr marL="225425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pl-PL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l-PL" sz="1800" dirty="0">
                    <a:latin typeface="Frutiger 45 Light" panose="020B0603020202020204" pitchFamily="34" charset="0"/>
                  </a:rPr>
                  <a:t> : </a:t>
                </a:r>
                <a:r>
                  <a:rPr lang="pl-PL" sz="1800" dirty="0" err="1">
                    <a:latin typeface="Frutiger 45 Light" panose="020B0603020202020204" pitchFamily="34" charset="0"/>
                  </a:rPr>
                  <a:t>weights</a:t>
                </a:r>
                <a:r>
                  <a:rPr lang="pl-PL" sz="1800" dirty="0">
                    <a:latin typeface="Frutiger 45 Light" panose="020B0603020202020204" pitchFamily="34" charset="0"/>
                  </a:rPr>
                  <a:t> to </a:t>
                </a:r>
                <a:r>
                  <a:rPr lang="pl-PL" sz="1800" dirty="0" err="1">
                    <a:latin typeface="Frutiger 45 Light" panose="020B0603020202020204" pitchFamily="34" charset="0"/>
                  </a:rPr>
                  <a:t>maximize</a:t>
                </a:r>
                <a:r>
                  <a:rPr lang="pl-PL" sz="1800" dirty="0">
                    <a:latin typeface="Frutiger 45 Light" panose="020B0603020202020204" pitchFamily="34" charset="0"/>
                  </a:rPr>
                  <a:t> the </a:t>
                </a:r>
                <a:r>
                  <a:rPr lang="pl-PL" sz="1800" dirty="0" err="1">
                    <a:latin typeface="Frutiger 45 Light" panose="020B0603020202020204" pitchFamily="34" charset="0"/>
                  </a:rPr>
                  <a:t>distance</a:t>
                </a:r>
                <a:r>
                  <a:rPr lang="pl-PL" sz="1800" dirty="0">
                    <a:latin typeface="Frutiger 45 Light" panose="020B0603020202020204" pitchFamily="34" charset="0"/>
                  </a:rPr>
                  <a:t> </a:t>
                </a:r>
                <a:r>
                  <a:rPr lang="pl-PL" sz="1800" dirty="0" err="1">
                    <a:latin typeface="Frutiger 45 Light" panose="020B0603020202020204" pitchFamily="34" charset="0"/>
                  </a:rPr>
                  <a:t>between</a:t>
                </a:r>
                <a:r>
                  <a:rPr lang="pl-PL" sz="1800" dirty="0">
                    <a:latin typeface="Frutiger 45 Light" panose="020B0603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l-PL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pl-PL" sz="1800" dirty="0">
                    <a:latin typeface="Frutiger 45 Light" panose="020B0603020202020204" pitchFamily="34" charset="0"/>
                  </a:rPr>
                  <a:t> (</a:t>
                </a:r>
                <a:r>
                  <a:rPr lang="pl-PL" sz="1800" dirty="0" err="1">
                    <a:latin typeface="Frutiger 45 Light" panose="020B0603020202020204" pitchFamily="34" charset="0"/>
                  </a:rPr>
                  <a:t>reliable</a:t>
                </a:r>
                <a:r>
                  <a:rPr lang="pl-PL" sz="1800" dirty="0">
                    <a:latin typeface="Frutiger 45 Light" panose="020B0603020202020204" pitchFamily="34" charset="0"/>
                  </a:rPr>
                  <a:t>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l-PL" sz="18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pl-PL" sz="1800" dirty="0">
                    <a:latin typeface="Frutiger 45 Light" panose="020B0603020202020204" pitchFamily="34" charset="0"/>
                  </a:rPr>
                  <a:t> (</a:t>
                </a:r>
                <a:r>
                  <a:rPr lang="pl-PL" sz="1800" dirty="0" err="1">
                    <a:latin typeface="Frutiger 45 Light" panose="020B0603020202020204" pitchFamily="34" charset="0"/>
                  </a:rPr>
                  <a:t>insolvent</a:t>
                </a:r>
                <a:r>
                  <a:rPr lang="pl-PL" sz="1800" dirty="0">
                    <a:latin typeface="Frutiger 45 Light" panose="020B0603020202020204" pitchFamily="34" charset="0"/>
                  </a:rPr>
                  <a:t>) </a:t>
                </a:r>
                <a:r>
                  <a:rPr lang="pl-PL" sz="1800" dirty="0" err="1">
                    <a:latin typeface="Frutiger 45 Light" panose="020B0603020202020204" pitchFamily="34" charset="0"/>
                  </a:rPr>
                  <a:t>companies</a:t>
                </a:r>
                <a:endParaRPr lang="pl-PL" sz="1800" dirty="0">
                  <a:latin typeface="Frutiger 45 Light" panose="020B0603020202020204" pitchFamily="34" charset="0"/>
                </a:endParaRPr>
              </a:p>
              <a:p>
                <a:r>
                  <a:rPr lang="pl-PL" dirty="0" err="1">
                    <a:latin typeface="Frutiger 45 Light" panose="020B0603020202020204" pitchFamily="34" charset="0"/>
                  </a:rPr>
                  <a:t>Assessing</a:t>
                </a:r>
                <a:r>
                  <a:rPr lang="pl-PL" dirty="0">
                    <a:latin typeface="Frutiger 45 Light" panose="020B0603020202020204" pitchFamily="34" charset="0"/>
                  </a:rPr>
                  <a:t> model performance: </a:t>
                </a:r>
                <a:r>
                  <a:rPr lang="pl-PL" dirty="0" err="1">
                    <a:latin typeface="Frutiger 45 Light" panose="020B0603020202020204" pitchFamily="34" charset="0"/>
                  </a:rPr>
                  <a:t>Wilk’s</a:t>
                </a:r>
                <a:r>
                  <a:rPr lang="pl-PL" dirty="0">
                    <a:latin typeface="Frutiger 45 Light" panose="020B0603020202020204" pitchFamily="34" charset="0"/>
                  </a:rPr>
                  <a:t> lambda</a:t>
                </a:r>
              </a:p>
              <a:p>
                <a:endParaRPr lang="pl-PL" dirty="0">
                  <a:latin typeface="Frutiger 45 Light" panose="020B0603020202020204" pitchFamily="34" charset="0"/>
                </a:endParaRPr>
              </a:p>
              <a:p>
                <a:endParaRPr lang="pl-PL" dirty="0">
                  <a:latin typeface="Frutiger 45 Light" panose="020B0603020202020204" pitchFamily="34" charset="0"/>
                </a:endParaRPr>
              </a:p>
              <a:p>
                <a:pPr marL="225425" lvl="1" indent="0">
                  <a:buNone/>
                </a:pPr>
                <a:r>
                  <a:rPr lang="pl-PL" sz="1800" dirty="0" err="1">
                    <a:latin typeface="Frutiger 45 Light" panose="020B0603020202020204" pitchFamily="34" charset="0"/>
                  </a:rPr>
                  <a:t>What</a:t>
                </a:r>
                <a:r>
                  <a:rPr lang="pl-PL" sz="1800" dirty="0">
                    <a:latin typeface="Frutiger 45 Light" panose="020B0603020202020204" pitchFamily="34" charset="0"/>
                  </a:rPr>
                  <a:t> </a:t>
                </a:r>
                <a:r>
                  <a:rPr lang="pl-PL" sz="1800" dirty="0" err="1">
                    <a:latin typeface="Frutiger 45 Light" panose="020B0603020202020204" pitchFamily="34" charset="0"/>
                  </a:rPr>
                  <a:t>is</a:t>
                </a:r>
                <a:r>
                  <a:rPr lang="pl-PL" sz="1800" dirty="0">
                    <a:latin typeface="Frutiger 45 Light" panose="020B0603020202020204" pitchFamily="34" charset="0"/>
                  </a:rPr>
                  <a:t> the </a:t>
                </a:r>
                <a:r>
                  <a:rPr lang="pl-PL" sz="1800" dirty="0" err="1">
                    <a:latin typeface="Frutiger 45 Light" panose="020B0603020202020204" pitchFamily="34" charset="0"/>
                  </a:rPr>
                  <a:t>best</a:t>
                </a:r>
                <a:r>
                  <a:rPr lang="pl-PL" sz="1800" dirty="0">
                    <a:latin typeface="Frutiger 45 Light" panose="020B0603020202020204" pitchFamily="34" charset="0"/>
                  </a:rPr>
                  <a:t> lambda?</a:t>
                </a:r>
              </a:p>
              <a:p>
                <a:endParaRPr lang="pl-PL" dirty="0">
                  <a:latin typeface="Frutiger 45 Light" panose="020B0603020202020204" pitchFamily="34" charset="0"/>
                </a:endParaRPr>
              </a:p>
              <a:p>
                <a:endParaRPr lang="pl-PL" dirty="0">
                  <a:latin typeface="Frutiger 45 Light" panose="020B0603020202020204" pitchFamily="34" charset="0"/>
                </a:endParaRPr>
              </a:p>
              <a:p>
                <a:endParaRPr lang="pl-PL" dirty="0">
                  <a:latin typeface="Frutiger 45 Light" panose="020B0603020202020204" pitchFamily="34" charset="0"/>
                </a:endParaRPr>
              </a:p>
            </p:txBody>
          </p:sp>
        </mc:Choice>
        <mc:Fallback xmlns="">
          <p:sp>
            <p:nvSpPr>
              <p:cNvPr id="8" name="Content Placeholder 1">
                <a:extLst>
                  <a:ext uri="{FF2B5EF4-FFF2-40B4-BE49-F238E27FC236}">
                    <a16:creationId xmlns:a16="http://schemas.microsoft.com/office/drawing/2014/main" id="{AA8E13B6-328A-8288-B765-88202563C0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0624" y="1852246"/>
                <a:ext cx="9189720" cy="4759691"/>
              </a:xfrm>
              <a:blipFill>
                <a:blip r:embed="rId2"/>
                <a:stretch>
                  <a:fillRect l="-1525" t="-1793" r="-2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2">
            <a:extLst>
              <a:ext uri="{FF2B5EF4-FFF2-40B4-BE49-F238E27FC236}">
                <a16:creationId xmlns:a16="http://schemas.microsoft.com/office/drawing/2014/main" id="{88FBC137-7DF8-35EE-EA6E-DC2F8E325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0"/>
            <a:ext cx="9189720" cy="941832"/>
          </a:xfrm>
        </p:spPr>
        <p:txBody>
          <a:bodyPr/>
          <a:lstStyle/>
          <a:p>
            <a:r>
              <a:rPr lang="pl-PL" dirty="0" err="1"/>
              <a:t>Credit</a:t>
            </a:r>
            <a:r>
              <a:rPr lang="pl-PL" dirty="0"/>
              <a:t> </a:t>
            </a:r>
            <a:r>
              <a:rPr lang="pl-PL" dirty="0" err="1"/>
              <a:t>Scoring</a:t>
            </a:r>
            <a:r>
              <a:rPr lang="pl-PL" dirty="0"/>
              <a:t> – </a:t>
            </a:r>
            <a:r>
              <a:rPr lang="pl-PL" dirty="0" err="1"/>
              <a:t>Linear</a:t>
            </a:r>
            <a:r>
              <a:rPr lang="pl-PL" dirty="0"/>
              <a:t> </a:t>
            </a:r>
            <a:r>
              <a:rPr lang="pl-PL" dirty="0" err="1"/>
              <a:t>Discriminant</a:t>
            </a:r>
            <a:r>
              <a:rPr lang="pl-PL" dirty="0"/>
              <a:t> Analysis (1)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2D95AD3-AA06-A2C2-E675-C8423727375E}"/>
                  </a:ext>
                </a:extLst>
              </p:cNvPr>
              <p:cNvSpPr txBox="1"/>
              <p:nvPr/>
            </p:nvSpPr>
            <p:spPr>
              <a:xfrm>
                <a:off x="4177862" y="3263463"/>
                <a:ext cx="1702676" cy="6385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16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16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pl-PL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pl-PL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l-PL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l-PL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2D95AD3-AA06-A2C2-E675-C84237273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7862" y="3263463"/>
                <a:ext cx="1702676" cy="638502"/>
              </a:xfrm>
              <a:prstGeom prst="rect">
                <a:avLst/>
              </a:prstGeom>
              <a:blipFill>
                <a:blip r:embed="rId3"/>
                <a:stretch>
                  <a:fillRect b="-57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D34F4D8-F78E-3404-8E2D-D01332656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2601" y="5126282"/>
            <a:ext cx="3565765" cy="139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2858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1">
                <a:extLst>
                  <a:ext uri="{FF2B5EF4-FFF2-40B4-BE49-F238E27FC236}">
                    <a16:creationId xmlns:a16="http://schemas.microsoft.com/office/drawing/2014/main" id="{AA8E13B6-328A-8288-B765-88202563C0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0624" y="1852246"/>
                <a:ext cx="9189720" cy="4759691"/>
              </a:xfrm>
            </p:spPr>
            <p:txBody>
              <a:bodyPr/>
              <a:lstStyle/>
              <a:p>
                <a:r>
                  <a:rPr lang="pl-PL" dirty="0">
                    <a:latin typeface="Frutiger 45 Light" panose="020B0603020202020204" pitchFamily="34" charset="0"/>
                  </a:rPr>
                  <a:t>Altman Z-</a:t>
                </a:r>
                <a:r>
                  <a:rPr lang="pl-PL" dirty="0" err="1">
                    <a:latin typeface="Frutiger 45 Light" panose="020B0603020202020204" pitchFamily="34" charset="0"/>
                  </a:rPr>
                  <a:t>score</a:t>
                </a:r>
                <a:r>
                  <a:rPr lang="pl-PL" dirty="0">
                    <a:latin typeface="Frutiger 45 Light" panose="020B0603020202020204" pitchFamily="34" charset="0"/>
                  </a:rPr>
                  <a:t>:</a:t>
                </a:r>
              </a:p>
              <a:p>
                <a:pPr lvl="1"/>
                <a:r>
                  <a:rPr lang="pl-PL" dirty="0" err="1">
                    <a:latin typeface="Frutiger 45 Light" panose="020B0603020202020204" pitchFamily="34" charset="0"/>
                  </a:rPr>
                  <a:t>well-known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discriminant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score</a:t>
                </a:r>
                <a:r>
                  <a:rPr lang="pl-PL" dirty="0">
                    <a:latin typeface="Frutiger 45 Light" panose="020B0603020202020204" pitchFamily="34" charset="0"/>
                  </a:rPr>
                  <a:t> for </a:t>
                </a:r>
                <a:r>
                  <a:rPr lang="pl-PL" dirty="0" err="1">
                    <a:latin typeface="Frutiger 45 Light" panose="020B0603020202020204" pitchFamily="34" charset="0"/>
                  </a:rPr>
                  <a:t>listed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companies</a:t>
                </a:r>
                <a:r>
                  <a:rPr lang="pl-PL" dirty="0">
                    <a:latin typeface="Frutiger 45 Light" panose="020B0603020202020204" pitchFamily="34" charset="0"/>
                  </a:rPr>
                  <a:t> (</a:t>
                </a:r>
                <a:r>
                  <a:rPr lang="pl-PL" dirty="0" err="1">
                    <a:latin typeface="Frutiger 45 Light" panose="020B0603020202020204" pitchFamily="34" charset="0"/>
                  </a:rPr>
                  <a:t>developed</a:t>
                </a:r>
                <a:r>
                  <a:rPr lang="pl-PL" dirty="0">
                    <a:latin typeface="Frutiger 45 Light" panose="020B0603020202020204" pitchFamily="34" charset="0"/>
                  </a:rPr>
                  <a:t> in the 60s)</a:t>
                </a:r>
              </a:p>
              <a:p>
                <a:pPr lvl="1"/>
                <a:r>
                  <a:rPr lang="pl-PL" dirty="0" err="1">
                    <a:latin typeface="Frutiger 45 Light" panose="020B0603020202020204" pitchFamily="34" charset="0"/>
                  </a:rPr>
                  <a:t>Uses</a:t>
                </a:r>
                <a:r>
                  <a:rPr lang="pl-PL" dirty="0">
                    <a:latin typeface="Frutiger 45 Light" panose="020B0603020202020204" pitchFamily="34" charset="0"/>
                  </a:rPr>
                  <a:t> a </a:t>
                </a:r>
                <a:r>
                  <a:rPr lang="pl-PL" dirty="0" err="1">
                    <a:latin typeface="Frutiger 45 Light" panose="020B0603020202020204" pitchFamily="34" charset="0"/>
                  </a:rPr>
                  <a:t>linear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combination</a:t>
                </a:r>
                <a:r>
                  <a:rPr lang="pl-PL" dirty="0">
                    <a:latin typeface="Frutiger 45 Light" panose="020B0603020202020204" pitchFamily="34" charset="0"/>
                  </a:rPr>
                  <a:t> of five </a:t>
                </a:r>
                <a:r>
                  <a:rPr lang="pl-PL" dirty="0" err="1">
                    <a:latin typeface="Frutiger 45 Light" panose="020B0603020202020204" pitchFamily="34" charset="0"/>
                  </a:rPr>
                  <a:t>financial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ratios</a:t>
                </a:r>
                <a:r>
                  <a:rPr lang="pl-PL" dirty="0">
                    <a:latin typeface="Frutiger 45 Light" panose="020B0603020202020204" pitchFamily="34" charset="0"/>
                  </a:rPr>
                  <a:t> with </a:t>
                </a:r>
                <a:r>
                  <a:rPr lang="pl-PL" dirty="0" err="1">
                    <a:latin typeface="Frutiger 45 Light" panose="020B0603020202020204" pitchFamily="34" charset="0"/>
                  </a:rPr>
                  <a:t>specific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weights</a:t>
                </a:r>
                <a:r>
                  <a:rPr lang="pl-PL" dirty="0">
                    <a:latin typeface="Frutiger 45 Light" panose="020B0603020202020204" pitchFamily="34" charset="0"/>
                  </a:rPr>
                  <a:t> (</a:t>
                </a:r>
                <a:r>
                  <a:rPr lang="pl-PL" dirty="0" err="1">
                    <a:latin typeface="Frutiger 45 Light" panose="020B0603020202020204" pitchFamily="34" charset="0"/>
                  </a:rPr>
                  <a:t>importance</a:t>
                </a:r>
                <a:r>
                  <a:rPr lang="pl-PL" dirty="0">
                    <a:latin typeface="Frutiger 45 Light" panose="020B0603020202020204" pitchFamily="34" charset="0"/>
                  </a:rPr>
                  <a:t>):</a:t>
                </a:r>
              </a:p>
              <a:p>
                <a:pPr marL="461962" lvl="2" indent="0">
                  <a:buNone/>
                </a:pPr>
                <a:endParaRPr lang="pl-PL" dirty="0">
                  <a:latin typeface="Frutiger 45 Light" panose="020B0603020202020204" pitchFamily="34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l-PL" dirty="0">
                    <a:latin typeface="Frutiger 45 Light" panose="020B0603020202020204" pitchFamily="34" charset="0"/>
                  </a:rPr>
                  <a:t> = </a:t>
                </a:r>
                <a:r>
                  <a:rPr lang="pl-PL" dirty="0" err="1">
                    <a:latin typeface="Frutiger 45 Light" panose="020B0603020202020204" pitchFamily="34" charset="0"/>
                  </a:rPr>
                  <a:t>working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capital</a:t>
                </a:r>
                <a:r>
                  <a:rPr lang="pl-PL" dirty="0">
                    <a:latin typeface="Frutiger 45 Light" panose="020B0603020202020204" pitchFamily="34" charset="0"/>
                  </a:rPr>
                  <a:t> / </a:t>
                </a:r>
                <a:r>
                  <a:rPr lang="pl-PL" dirty="0" err="1">
                    <a:latin typeface="Frutiger 45 Light" panose="020B0603020202020204" pitchFamily="34" charset="0"/>
                  </a:rPr>
                  <a:t>total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assets</a:t>
                </a:r>
                <a:endParaRPr lang="pl-PL" dirty="0">
                  <a:latin typeface="Frutiger 45 Light" panose="020B0603020202020204" pitchFamily="34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l-PL" dirty="0">
                    <a:latin typeface="Frutiger 45 Light" panose="020B0603020202020204" pitchFamily="34" charset="0"/>
                  </a:rPr>
                  <a:t> = </a:t>
                </a:r>
                <a:r>
                  <a:rPr lang="pl-PL" dirty="0" err="1">
                    <a:latin typeface="Frutiger 45 Light" panose="020B0603020202020204" pitchFamily="34" charset="0"/>
                  </a:rPr>
                  <a:t>retained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earnings</a:t>
                </a:r>
                <a:r>
                  <a:rPr lang="pl-PL" dirty="0">
                    <a:latin typeface="Frutiger 45 Light" panose="020B0603020202020204" pitchFamily="34" charset="0"/>
                  </a:rPr>
                  <a:t> / </a:t>
                </a:r>
                <a:r>
                  <a:rPr lang="pl-PL" dirty="0" err="1">
                    <a:latin typeface="Frutiger 45 Light" panose="020B0603020202020204" pitchFamily="34" charset="0"/>
                  </a:rPr>
                  <a:t>total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assets</a:t>
                </a:r>
                <a:endParaRPr lang="pl-PL" dirty="0">
                  <a:latin typeface="Frutiger 45 Light" panose="020B0603020202020204" pitchFamily="34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l-PL" dirty="0">
                    <a:latin typeface="Frutiger 45 Light" panose="020B0603020202020204" pitchFamily="34" charset="0"/>
                  </a:rPr>
                  <a:t> = </a:t>
                </a:r>
                <a:r>
                  <a:rPr lang="pl-PL" dirty="0" err="1">
                    <a:latin typeface="Frutiger 45 Light" panose="020B0603020202020204" pitchFamily="34" charset="0"/>
                  </a:rPr>
                  <a:t>earnings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before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interest</a:t>
                </a:r>
                <a:r>
                  <a:rPr lang="pl-PL" dirty="0">
                    <a:latin typeface="Frutiger 45 Light" panose="020B0603020202020204" pitchFamily="34" charset="0"/>
                  </a:rPr>
                  <a:t> and </a:t>
                </a:r>
                <a:r>
                  <a:rPr lang="pl-PL" dirty="0" err="1">
                    <a:latin typeface="Frutiger 45 Light" panose="020B0603020202020204" pitchFamily="34" charset="0"/>
                  </a:rPr>
                  <a:t>taxes</a:t>
                </a:r>
                <a:r>
                  <a:rPr lang="pl-PL" dirty="0">
                    <a:latin typeface="Frutiger 45 Light" panose="020B0603020202020204" pitchFamily="34" charset="0"/>
                  </a:rPr>
                  <a:t> / </a:t>
                </a:r>
                <a:r>
                  <a:rPr lang="pl-PL" dirty="0" err="1">
                    <a:latin typeface="Frutiger 45 Light" panose="020B0603020202020204" pitchFamily="34" charset="0"/>
                  </a:rPr>
                  <a:t>total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assets</a:t>
                </a:r>
                <a:endParaRPr lang="pl-PL" dirty="0">
                  <a:latin typeface="Frutiger 45 Light" panose="020B0603020202020204" pitchFamily="34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l-PL" dirty="0">
                    <a:latin typeface="Frutiger 45 Light" panose="020B0603020202020204" pitchFamily="34" charset="0"/>
                  </a:rPr>
                  <a:t> = market </a:t>
                </a:r>
                <a:r>
                  <a:rPr lang="pl-PL" dirty="0" err="1">
                    <a:latin typeface="Frutiger 45 Light" panose="020B0603020202020204" pitchFamily="34" charset="0"/>
                  </a:rPr>
                  <a:t>value</a:t>
                </a:r>
                <a:r>
                  <a:rPr lang="pl-PL" dirty="0">
                    <a:latin typeface="Frutiger 45 Light" panose="020B0603020202020204" pitchFamily="34" charset="0"/>
                  </a:rPr>
                  <a:t> of equity / </a:t>
                </a:r>
                <a:r>
                  <a:rPr lang="pl-PL" dirty="0" err="1">
                    <a:latin typeface="Frutiger 45 Light" panose="020B0603020202020204" pitchFamily="34" charset="0"/>
                  </a:rPr>
                  <a:t>total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liabilities</a:t>
                </a:r>
                <a:endParaRPr lang="pl-PL" dirty="0">
                  <a:latin typeface="Frutiger 45 Light" panose="020B0603020202020204" pitchFamily="34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pl-PL" dirty="0">
                    <a:latin typeface="Frutiger 45 Light" panose="020B0603020202020204" pitchFamily="34" charset="0"/>
                  </a:rPr>
                  <a:t> = </a:t>
                </a:r>
                <a:r>
                  <a:rPr lang="pl-PL" dirty="0" err="1">
                    <a:latin typeface="Frutiger 45 Light" panose="020B0603020202020204" pitchFamily="34" charset="0"/>
                  </a:rPr>
                  <a:t>sales</a:t>
                </a:r>
                <a:r>
                  <a:rPr lang="pl-PL" dirty="0">
                    <a:latin typeface="Frutiger 45 Light" panose="020B0603020202020204" pitchFamily="34" charset="0"/>
                  </a:rPr>
                  <a:t> / </a:t>
                </a:r>
                <a:r>
                  <a:rPr lang="pl-PL" dirty="0" err="1">
                    <a:latin typeface="Frutiger 45 Light" panose="020B0603020202020204" pitchFamily="34" charset="0"/>
                  </a:rPr>
                  <a:t>total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assets</a:t>
                </a:r>
                <a:endParaRPr lang="pl-PL" dirty="0">
                  <a:latin typeface="Frutiger 45 Light" panose="020B0603020202020204" pitchFamily="34" charset="0"/>
                </a:endParaRPr>
              </a:p>
              <a:p>
                <a:pPr lvl="2"/>
                <a:endParaRPr lang="pl-PL" dirty="0">
                  <a:latin typeface="Frutiger 45 Light" panose="020B0603020202020204" pitchFamily="34" charset="0"/>
                </a:endParaRPr>
              </a:p>
              <a:p>
                <a:r>
                  <a:rPr lang="pl-PL" dirty="0">
                    <a:latin typeface="Frutiger 45 Light" panose="020B0603020202020204" pitchFamily="34" charset="0"/>
                  </a:rPr>
                  <a:t>The </a:t>
                </a:r>
                <a:r>
                  <a:rPr lang="pl-PL" dirty="0" err="1">
                    <a:latin typeface="Frutiger 45 Light" panose="020B0603020202020204" pitchFamily="34" charset="0"/>
                  </a:rPr>
                  <a:t>higher</a:t>
                </a:r>
                <a:r>
                  <a:rPr lang="pl-PL" dirty="0">
                    <a:latin typeface="Frutiger 45 Light" panose="020B0603020202020204" pitchFamily="34" charset="0"/>
                  </a:rPr>
                  <a:t> the </a:t>
                </a:r>
                <a:r>
                  <a:rPr lang="pl-PL" dirty="0" err="1">
                    <a:latin typeface="Frutiger 45 Light" panose="020B0603020202020204" pitchFamily="34" charset="0"/>
                  </a:rPr>
                  <a:t>score</a:t>
                </a:r>
                <a:r>
                  <a:rPr lang="pl-PL" dirty="0">
                    <a:latin typeface="Frutiger 45 Light" panose="020B0603020202020204" pitchFamily="34" charset="0"/>
                  </a:rPr>
                  <a:t>, the </a:t>
                </a:r>
                <a:r>
                  <a:rPr lang="pl-PL" dirty="0" err="1">
                    <a:latin typeface="Frutiger 45 Light" panose="020B0603020202020204" pitchFamily="34" charset="0"/>
                  </a:rPr>
                  <a:t>safer</a:t>
                </a:r>
                <a:r>
                  <a:rPr lang="pl-PL" dirty="0">
                    <a:latin typeface="Frutiger 45 Light" panose="020B0603020202020204" pitchFamily="34" charset="0"/>
                  </a:rPr>
                  <a:t> the </a:t>
                </a:r>
                <a:r>
                  <a:rPr lang="pl-PL" dirty="0" err="1">
                    <a:latin typeface="Frutiger 45 Light" panose="020B0603020202020204" pitchFamily="34" charset="0"/>
                  </a:rPr>
                  <a:t>company</a:t>
                </a:r>
                <a:r>
                  <a:rPr lang="pl-PL" dirty="0">
                    <a:latin typeface="Frutiger 45 Light" panose="020B0603020202020204" pitchFamily="34" charset="0"/>
                  </a:rPr>
                  <a:t>:</a:t>
                </a:r>
              </a:p>
              <a:p>
                <a:pPr lvl="1"/>
                <a:r>
                  <a:rPr lang="pl-PL" dirty="0" err="1">
                    <a:latin typeface="Frutiger 45 Light" panose="020B0603020202020204" pitchFamily="34" charset="0"/>
                  </a:rPr>
                  <a:t>Original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work</a:t>
                </a:r>
                <a:r>
                  <a:rPr lang="pl-PL" dirty="0">
                    <a:latin typeface="Frutiger 45 Light" panose="020B060302020202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pl-PL" sz="1600" dirty="0">
                    <a:latin typeface="Frutiger 45 Light" panose="020B0603020202020204" pitchFamily="34" charset="0"/>
                  </a:rPr>
                  <a:t> = +4.48</a:t>
                </a:r>
                <a:r>
                  <a:rPr lang="pl-PL" dirty="0">
                    <a:latin typeface="Frutiger 45 Light" panose="020B0603020202020204" pitchFamily="34" charset="0"/>
                  </a:rPr>
                  <a:t> (</a:t>
                </a:r>
                <a:r>
                  <a:rPr lang="pl-PL" dirty="0" err="1">
                    <a:latin typeface="Frutiger 45 Light" panose="020B0603020202020204" pitchFamily="34" charset="0"/>
                  </a:rPr>
                  <a:t>realiable</a:t>
                </a:r>
                <a:r>
                  <a:rPr lang="pl-PL" dirty="0">
                    <a:latin typeface="Frutiger 45 Light" panose="020B0603020202020204" pitchFamily="34" charset="0"/>
                  </a:rPr>
                  <a:t>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pl-PL" dirty="0">
                    <a:latin typeface="Frutiger 45 Light" panose="020B0603020202020204" pitchFamily="34" charset="0"/>
                  </a:rPr>
                  <a:t> = -0.25 </a:t>
                </a:r>
                <a:r>
                  <a:rPr lang="pl-PL" dirty="0" err="1">
                    <a:latin typeface="Frutiger 45 Light" panose="020B0603020202020204" pitchFamily="34" charset="0"/>
                  </a:rPr>
                  <a:t>insolvent</a:t>
                </a:r>
                <a:endParaRPr lang="pl-PL" dirty="0">
                  <a:latin typeface="Frutiger 45 Light" panose="020B0603020202020204" pitchFamily="34" charset="0"/>
                </a:endParaRPr>
              </a:p>
              <a:p>
                <a:pPr lvl="1"/>
                <a:r>
                  <a:rPr lang="pl-PL" dirty="0" err="1">
                    <a:latin typeface="Frutiger 45 Light" panose="020B0603020202020204" pitchFamily="34" charset="0"/>
                  </a:rPr>
                  <a:t>Cutoff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between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realiable</a:t>
                </a:r>
                <a:r>
                  <a:rPr lang="pl-PL" dirty="0">
                    <a:latin typeface="Frutiger 45 Light" panose="020B0603020202020204" pitchFamily="34" charset="0"/>
                  </a:rPr>
                  <a:t>/</a:t>
                </a:r>
                <a:r>
                  <a:rPr lang="pl-PL" dirty="0" err="1">
                    <a:latin typeface="Frutiger 45 Light" panose="020B0603020202020204" pitchFamily="34" charset="0"/>
                  </a:rPr>
                  <a:t>insolvent</a:t>
                </a:r>
                <a:r>
                  <a:rPr lang="pl-PL" dirty="0">
                    <a:latin typeface="Frutiger 45 Light" panose="020B0603020202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pl-PL" sz="16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pl-PL" sz="1600" dirty="0">
                    <a:latin typeface="Frutiger 45 Light" panose="020B0603020202020204" pitchFamily="34" charset="0"/>
                  </a:rPr>
                  <a:t> ~ 1.8</a:t>
                </a:r>
              </a:p>
              <a:p>
                <a:r>
                  <a:rPr lang="pl-PL" dirty="0">
                    <a:latin typeface="Frutiger 45 Light" panose="020B0603020202020204" pitchFamily="34" charset="0"/>
                  </a:rPr>
                  <a:t>PD </a:t>
                </a:r>
                <a:r>
                  <a:rPr lang="pl-PL" dirty="0" err="1">
                    <a:latin typeface="Frutiger 45 Light" panose="020B0603020202020204" pitchFamily="34" charset="0"/>
                  </a:rPr>
                  <a:t>can</a:t>
                </a:r>
                <a:r>
                  <a:rPr lang="pl-PL" dirty="0">
                    <a:latin typeface="Frutiger 45 Light" panose="020B0603020202020204" pitchFamily="34" charset="0"/>
                  </a:rPr>
                  <a:t> be </a:t>
                </a:r>
                <a:r>
                  <a:rPr lang="pl-PL" dirty="0" err="1">
                    <a:latin typeface="Frutiger 45 Light" panose="020B0603020202020204" pitchFamily="34" charset="0"/>
                  </a:rPr>
                  <a:t>derived</a:t>
                </a:r>
                <a:r>
                  <a:rPr lang="pl-PL" dirty="0">
                    <a:latin typeface="Frutiger 45 Light" panose="020B0603020202020204" pitchFamily="34" charset="0"/>
                  </a:rPr>
                  <a:t> from Z-</a:t>
                </a:r>
                <a:r>
                  <a:rPr lang="pl-PL" dirty="0" err="1">
                    <a:latin typeface="Frutiger 45 Light" panose="020B0603020202020204" pitchFamily="34" charset="0"/>
                  </a:rPr>
                  <a:t>score</a:t>
                </a:r>
                <a:r>
                  <a:rPr lang="pl-PL" dirty="0">
                    <a:latin typeface="Frutiger 45 Light" panose="020B0603020202020204" pitchFamily="34" charset="0"/>
                  </a:rPr>
                  <a:t> via a </a:t>
                </a:r>
                <a:r>
                  <a:rPr lang="pl-PL" dirty="0" err="1">
                    <a:latin typeface="Frutiger 45 Light" panose="020B0603020202020204" pitchFamily="34" charset="0"/>
                  </a:rPr>
                  <a:t>suitable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i="1" dirty="0" err="1">
                    <a:latin typeface="Frutiger 45 Light" panose="020B0603020202020204" pitchFamily="34" charset="0"/>
                  </a:rPr>
                  <a:t>mapping</a:t>
                </a:r>
                <a:r>
                  <a:rPr lang="pl-PL" i="1" dirty="0">
                    <a:latin typeface="Frutiger 45 Light" panose="020B0603020202020204" pitchFamily="34" charset="0"/>
                  </a:rPr>
                  <a:t> </a:t>
                </a:r>
                <a:r>
                  <a:rPr lang="pl-PL" i="1" dirty="0" err="1">
                    <a:latin typeface="Frutiger 45 Light" panose="020B0603020202020204" pitchFamily="34" charset="0"/>
                  </a:rPr>
                  <a:t>function</a:t>
                </a:r>
                <a:r>
                  <a:rPr lang="pl-PL" dirty="0">
                    <a:latin typeface="Frutiger 45 Light" panose="020B0603020202020204" pitchFamily="34" charset="0"/>
                  </a:rPr>
                  <a:t>.</a:t>
                </a:r>
                <a:endParaRPr lang="en-US" dirty="0">
                  <a:latin typeface="Frutiger 45 Light" panose="020B0603020202020204" pitchFamily="34" charset="0"/>
                </a:endParaRPr>
              </a:p>
            </p:txBody>
          </p:sp>
        </mc:Choice>
        <mc:Fallback xmlns="">
          <p:sp>
            <p:nvSpPr>
              <p:cNvPr id="8" name="Content Placeholder 1">
                <a:extLst>
                  <a:ext uri="{FF2B5EF4-FFF2-40B4-BE49-F238E27FC236}">
                    <a16:creationId xmlns:a16="http://schemas.microsoft.com/office/drawing/2014/main" id="{AA8E13B6-328A-8288-B765-88202563C0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0624" y="1852246"/>
                <a:ext cx="9189720" cy="4759691"/>
              </a:xfrm>
              <a:blipFill>
                <a:blip r:embed="rId2"/>
                <a:stretch>
                  <a:fillRect l="-1525" t="-1793" b="-4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2">
            <a:extLst>
              <a:ext uri="{FF2B5EF4-FFF2-40B4-BE49-F238E27FC236}">
                <a16:creationId xmlns:a16="http://schemas.microsoft.com/office/drawing/2014/main" id="{88FBC137-7DF8-35EE-EA6E-DC2F8E325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0"/>
            <a:ext cx="9189720" cy="941832"/>
          </a:xfrm>
        </p:spPr>
        <p:txBody>
          <a:bodyPr/>
          <a:lstStyle/>
          <a:p>
            <a:r>
              <a:rPr lang="pl-PL" dirty="0" err="1"/>
              <a:t>Credit</a:t>
            </a:r>
            <a:r>
              <a:rPr lang="pl-PL" dirty="0"/>
              <a:t> </a:t>
            </a:r>
            <a:r>
              <a:rPr lang="pl-PL" dirty="0" err="1"/>
              <a:t>Scoring</a:t>
            </a:r>
            <a:r>
              <a:rPr lang="pl-PL" dirty="0"/>
              <a:t> – </a:t>
            </a:r>
            <a:r>
              <a:rPr lang="pl-PL" dirty="0" err="1"/>
              <a:t>Linear</a:t>
            </a:r>
            <a:r>
              <a:rPr lang="pl-PL" dirty="0"/>
              <a:t> </a:t>
            </a:r>
            <a:r>
              <a:rPr lang="pl-PL" dirty="0" err="1"/>
              <a:t>Discriminant</a:t>
            </a:r>
            <a:r>
              <a:rPr lang="pl-PL" dirty="0"/>
              <a:t> Analysis (2)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BED7E91-4BAD-B3B2-70E4-3CD0061C3C6F}"/>
                  </a:ext>
                </a:extLst>
              </p:cNvPr>
              <p:cNvSpPr txBox="1"/>
              <p:nvPr/>
            </p:nvSpPr>
            <p:spPr>
              <a:xfrm>
                <a:off x="2191407" y="2885089"/>
                <a:ext cx="4975282" cy="3074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225425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pl-PL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1.2 </m:t>
                      </m:r>
                      <m:sSub>
                        <m:sSubPr>
                          <m:ctrlPr>
                            <a:rPr lang="pl-PL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l-PL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l-PL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+1.4</m:t>
                      </m:r>
                      <m:sSub>
                        <m:sSubPr>
                          <m:ctrlPr>
                            <a:rPr lang="pl-PL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l-PL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l-PL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l-PL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+3.3</m:t>
                      </m:r>
                      <m:sSub>
                        <m:sSubPr>
                          <m:ctrlPr>
                            <a:rPr lang="pl-PL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l-PL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l-PL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l-PL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+0.6</m:t>
                      </m:r>
                      <m:sSub>
                        <m:sSubPr>
                          <m:ctrlPr>
                            <a:rPr lang="pl-PL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l-PL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l-PL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l-PL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+1.0 </m:t>
                      </m:r>
                      <m:sSub>
                        <m:sSubPr>
                          <m:ctrlPr>
                            <a:rPr lang="pl-PL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l-PL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pl-PL" dirty="0">
                  <a:solidFill>
                    <a:srgbClr val="0070C0"/>
                  </a:solidFill>
                  <a:latin typeface="Frutiger 45 Light" panose="020B0603020202020204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BED7E91-4BAD-B3B2-70E4-3CD0061C3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407" y="2885089"/>
                <a:ext cx="4975282" cy="307428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58337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1">
                <a:extLst>
                  <a:ext uri="{FF2B5EF4-FFF2-40B4-BE49-F238E27FC236}">
                    <a16:creationId xmlns:a16="http://schemas.microsoft.com/office/drawing/2014/main" id="{AA8E13B6-328A-8288-B765-88202563C0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0624" y="1852246"/>
                <a:ext cx="9189720" cy="4759691"/>
              </a:xfrm>
            </p:spPr>
            <p:txBody>
              <a:bodyPr/>
              <a:lstStyle/>
              <a:p>
                <a:r>
                  <a:rPr lang="pl-PL" dirty="0">
                    <a:latin typeface="Frutiger 45 Light" panose="020B0603020202020204" pitchFamily="34" charset="0"/>
                  </a:rPr>
                  <a:t>Regression model: </a:t>
                </a:r>
                <a:r>
                  <a:rPr lang="pl-PL" dirty="0" err="1">
                    <a:latin typeface="Frutiger 45 Light" panose="020B0603020202020204" pitchFamily="34" charset="0"/>
                  </a:rPr>
                  <a:t>statistical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tool</a:t>
                </a:r>
                <a:r>
                  <a:rPr lang="pl-PL" dirty="0">
                    <a:latin typeface="Frutiger 45 Light" panose="020B0603020202020204" pitchFamily="34" charset="0"/>
                  </a:rPr>
                  <a:t> to </a:t>
                </a:r>
                <a:r>
                  <a:rPr lang="pl-PL" dirty="0" err="1">
                    <a:latin typeface="Frutiger 45 Light" panose="020B0603020202020204" pitchFamily="34" charset="0"/>
                  </a:rPr>
                  <a:t>analyze</a:t>
                </a:r>
                <a:r>
                  <a:rPr lang="pl-PL" dirty="0">
                    <a:latin typeface="Frutiger 45 Light" panose="020B0603020202020204" pitchFamily="34" charset="0"/>
                  </a:rPr>
                  <a:t> a </a:t>
                </a:r>
                <a:r>
                  <a:rPr lang="pl-PL" dirty="0" err="1">
                    <a:latin typeface="Frutiger 45 Light" panose="020B0603020202020204" pitchFamily="34" charset="0"/>
                  </a:rPr>
                  <a:t>relationshp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between</a:t>
                </a:r>
                <a:r>
                  <a:rPr lang="pl-PL" dirty="0">
                    <a:latin typeface="Frutiger 45 Light" panose="020B0603020202020204" pitchFamily="34" charset="0"/>
                  </a:rPr>
                  <a:t> dependent </a:t>
                </a:r>
                <a:r>
                  <a:rPr lang="pl-PL" dirty="0" err="1">
                    <a:latin typeface="Frutiger 45 Light" panose="020B0603020202020204" pitchFamily="34" charset="0"/>
                  </a:rPr>
                  <a:t>variable</a:t>
                </a:r>
                <a:r>
                  <a:rPr lang="pl-PL" dirty="0">
                    <a:latin typeface="Frutiger 45 Light" panose="020B0603020202020204" pitchFamily="34" charset="0"/>
                  </a:rPr>
                  <a:t> and one (</a:t>
                </a:r>
                <a:r>
                  <a:rPr lang="pl-PL" dirty="0" err="1">
                    <a:latin typeface="Frutiger 45 Light" panose="020B0603020202020204" pitchFamily="34" charset="0"/>
                  </a:rPr>
                  <a:t>or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more</a:t>
                </a:r>
                <a:r>
                  <a:rPr lang="pl-PL" dirty="0">
                    <a:latin typeface="Frutiger 45 Light" panose="020B0603020202020204" pitchFamily="34" charset="0"/>
                  </a:rPr>
                  <a:t>) independent </a:t>
                </a:r>
                <a:r>
                  <a:rPr lang="pl-PL" dirty="0" err="1">
                    <a:latin typeface="Frutiger 45 Light" panose="020B0603020202020204" pitchFamily="34" charset="0"/>
                  </a:rPr>
                  <a:t>variables</a:t>
                </a:r>
                <a:r>
                  <a:rPr lang="pl-PL" dirty="0">
                    <a:latin typeface="Frutiger 45 Light" panose="020B0603020202020204" pitchFamily="34" charset="0"/>
                  </a:rPr>
                  <a:t>.</a:t>
                </a:r>
              </a:p>
              <a:p>
                <a:r>
                  <a:rPr lang="pl-PL" dirty="0" err="1">
                    <a:latin typeface="Frutiger 45 Light" panose="020B0603020202020204" pitchFamily="34" charset="0"/>
                  </a:rPr>
                  <a:t>Goal</a:t>
                </a:r>
                <a:r>
                  <a:rPr lang="pl-PL" dirty="0">
                    <a:latin typeface="Frutiger 45 Light" panose="020B0603020202020204" pitchFamily="34" charset="0"/>
                  </a:rPr>
                  <a:t>: </a:t>
                </a:r>
                <a:r>
                  <a:rPr lang="pl-PL" dirty="0" err="1">
                    <a:latin typeface="Frutiger 45 Light" panose="020B0603020202020204" pitchFamily="34" charset="0"/>
                  </a:rPr>
                  <a:t>establish</a:t>
                </a:r>
                <a:r>
                  <a:rPr lang="pl-PL" dirty="0">
                    <a:latin typeface="Frutiger 45 Light" panose="020B0603020202020204" pitchFamily="34" charset="0"/>
                  </a:rPr>
                  <a:t> a </a:t>
                </a:r>
                <a:r>
                  <a:rPr lang="pl-PL" dirty="0" err="1">
                    <a:latin typeface="Frutiger 45 Light" panose="020B0603020202020204" pitchFamily="34" charset="0"/>
                  </a:rPr>
                  <a:t>relationship</a:t>
                </a:r>
                <a:r>
                  <a:rPr lang="pl-PL" dirty="0">
                    <a:latin typeface="Frutiger 45 Light" panose="020B0603020202020204" pitchFamily="34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l-PL" dirty="0">
                    <a:latin typeface="Frutiger 45 Light" panose="020B0603020202020204" pitchFamily="34" charset="0"/>
                  </a:rPr>
                  <a:t>) </a:t>
                </a:r>
                <a:r>
                  <a:rPr lang="pl-PL" dirty="0" err="1">
                    <a:latin typeface="Frutiger 45 Light" panose="020B0603020202020204" pitchFamily="34" charset="0"/>
                  </a:rPr>
                  <a:t>between</a:t>
                </a:r>
                <a:r>
                  <a:rPr lang="pl-PL" dirty="0">
                    <a:latin typeface="Frutiger 45 Light" panose="020B0603020202020204" pitchFamily="34" charset="0"/>
                  </a:rPr>
                  <a:t> the dependent </a:t>
                </a:r>
                <a:r>
                  <a:rPr lang="pl-PL" dirty="0" err="1">
                    <a:latin typeface="Frutiger 45 Light" panose="020B0603020202020204" pitchFamily="34" charset="0"/>
                  </a:rPr>
                  <a:t>variable</a:t>
                </a:r>
                <a:r>
                  <a:rPr lang="pl-PL" dirty="0">
                    <a:latin typeface="Frutiger 45 Light" panose="020B0603020202020204" pitchFamily="34" charset="0"/>
                  </a:rPr>
                  <a:t> – </a:t>
                </a:r>
                <a:r>
                  <a:rPr lang="pl-PL" dirty="0" err="1">
                    <a:latin typeface="Frutiger 45 Light" panose="020B0603020202020204" pitchFamily="34" charset="0"/>
                  </a:rPr>
                  <a:t>outcome</a:t>
                </a:r>
                <a:r>
                  <a:rPr lang="pl-PL" dirty="0">
                    <a:latin typeface="Frutiger 45 Light" panose="020B0603020202020204" pitchFamily="34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l-PL" dirty="0">
                    <a:latin typeface="Frutiger 45 Light" panose="020B0603020202020204" pitchFamily="34" charset="0"/>
                  </a:rPr>
                  <a:t>) and independent </a:t>
                </a:r>
                <a:r>
                  <a:rPr lang="pl-PL" dirty="0" err="1">
                    <a:latin typeface="Frutiger 45 Light" panose="020B0603020202020204" pitchFamily="34" charset="0"/>
                  </a:rPr>
                  <a:t>variables</a:t>
                </a:r>
                <a:r>
                  <a:rPr lang="pl-PL" dirty="0">
                    <a:latin typeface="Frutiger 45 Light" panose="020B0603020202020204" pitchFamily="34" charset="0"/>
                  </a:rPr>
                  <a:t> – </a:t>
                </a:r>
                <a:r>
                  <a:rPr lang="pl-PL" dirty="0" err="1">
                    <a:latin typeface="Frutiger 45 Light" panose="020B0603020202020204" pitchFamily="34" charset="0"/>
                  </a:rPr>
                  <a:t>predictors</a:t>
                </a:r>
                <a:r>
                  <a:rPr lang="pl-PL" dirty="0">
                    <a:latin typeface="Frutiger 45 Light" panose="020B0603020202020204" pitchFamily="34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l-PL" dirty="0">
                    <a:latin typeface="Frutiger 45 Light" panose="020B0603020202020204" pitchFamily="34" charset="0"/>
                  </a:rPr>
                  <a:t>)</a:t>
                </a:r>
              </a:p>
              <a:p>
                <a:endParaRPr lang="pl-PL" dirty="0">
                  <a:latin typeface="Frutiger 45 Light" panose="020B0603020202020204" pitchFamily="34" charset="0"/>
                </a:endParaRPr>
              </a:p>
              <a:p>
                <a:endParaRPr lang="pl-PL" dirty="0">
                  <a:latin typeface="Frutiger 45 Light" panose="020B0603020202020204" pitchFamily="34" charset="0"/>
                </a:endParaRPr>
              </a:p>
              <a:p>
                <a:r>
                  <a:rPr lang="pl-PL" dirty="0" err="1">
                    <a:latin typeface="Frutiger 45 Light" panose="020B0603020202020204" pitchFamily="34" charset="0"/>
                  </a:rPr>
                  <a:t>Procedure</a:t>
                </a:r>
                <a:r>
                  <a:rPr lang="pl-PL" dirty="0">
                    <a:latin typeface="Frutiger 45 Light" panose="020B0603020202020204" pitchFamily="34" charset="0"/>
                  </a:rPr>
                  <a:t>:</a:t>
                </a:r>
              </a:p>
              <a:p>
                <a:pPr marL="568325" lvl="1" indent="-342900">
                  <a:buAutoNum type="arabicPeriod"/>
                </a:pPr>
                <a:r>
                  <a:rPr lang="pl-PL" dirty="0" err="1">
                    <a:latin typeface="Frutiger 45 Light" panose="020B0603020202020204" pitchFamily="34" charset="0"/>
                  </a:rPr>
                  <a:t>Sample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selection</a:t>
                </a:r>
                <a:endParaRPr lang="pl-PL" dirty="0">
                  <a:latin typeface="Frutiger 45 Light" panose="020B0603020202020204" pitchFamily="34" charset="0"/>
                </a:endParaRPr>
              </a:p>
              <a:p>
                <a:pPr marL="568325" lvl="1" indent="-342900">
                  <a:buAutoNum type="arabicPeriod"/>
                </a:pPr>
                <a:r>
                  <a:rPr lang="pl-PL" dirty="0">
                    <a:latin typeface="Frutiger 45 Light" panose="020B0603020202020204" pitchFamily="34" charset="0"/>
                  </a:rPr>
                  <a:t>Independent </a:t>
                </a:r>
                <a:r>
                  <a:rPr lang="pl-PL" dirty="0" err="1">
                    <a:latin typeface="Frutiger 45 Light" panose="020B0603020202020204" pitchFamily="34" charset="0"/>
                  </a:rPr>
                  <a:t>variables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selection</a:t>
                </a:r>
                <a:endParaRPr lang="pl-PL" dirty="0">
                  <a:latin typeface="Frutiger 45 Light" panose="020B0603020202020204" pitchFamily="34" charset="0"/>
                </a:endParaRPr>
              </a:p>
              <a:p>
                <a:pPr marL="568325" lvl="1" indent="-342900">
                  <a:buAutoNum type="arabicPeriod"/>
                </a:pPr>
                <a:r>
                  <a:rPr lang="pl-PL" dirty="0" err="1">
                    <a:latin typeface="Frutiger 45 Light" panose="020B0603020202020204" pitchFamily="34" charset="0"/>
                  </a:rPr>
                  <a:t>Coefficient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estimate</a:t>
                </a:r>
                <a:r>
                  <a:rPr lang="pl-PL" dirty="0">
                    <a:latin typeface="Frutiger 45 Light" panose="020B0603020202020204" pitchFamily="34" charset="0"/>
                  </a:rPr>
                  <a:t>, </a:t>
                </a:r>
                <a:r>
                  <a:rPr lang="pl-PL" dirty="0" err="1">
                    <a:latin typeface="Frutiger 45 Light" panose="020B0603020202020204" pitchFamily="34" charset="0"/>
                  </a:rPr>
                  <a:t>e.g</a:t>
                </a:r>
                <a:r>
                  <a:rPr lang="pl-PL" dirty="0">
                    <a:latin typeface="Frutiger 45 Light" panose="020B0603020202020204" pitchFamily="34" charset="0"/>
                  </a:rPr>
                  <a:t>. </a:t>
                </a:r>
                <a:r>
                  <a:rPr lang="pl-PL" dirty="0" err="1">
                    <a:latin typeface="Frutiger 45 Light" panose="020B0603020202020204" pitchFamily="34" charset="0"/>
                  </a:rPr>
                  <a:t>ordinary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least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squares</a:t>
                </a:r>
                <a:r>
                  <a:rPr lang="pl-PL" dirty="0">
                    <a:latin typeface="Frutiger 45 Light" panose="020B0603020202020204" pitchFamily="34" charset="0"/>
                  </a:rPr>
                  <a:t> – OLS – </a:t>
                </a:r>
                <a:r>
                  <a:rPr lang="pl-PL" dirty="0" err="1">
                    <a:latin typeface="Frutiger 45 Light" panose="020B0603020202020204" pitchFamily="34" charset="0"/>
                  </a:rPr>
                  <a:t>fitting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regression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coefficients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such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that</a:t>
                </a:r>
                <a:r>
                  <a:rPr lang="pl-PL" dirty="0">
                    <a:latin typeface="Frutiger 45 Light" panose="020B0603020202020204" pitchFamily="34" charset="0"/>
                  </a:rPr>
                  <a:t> the error term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i="1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pl-PL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l-PL" dirty="0">
                    <a:latin typeface="Frutiger 45 Light" panose="020B0603020202020204" pitchFamily="34" charset="0"/>
                  </a:rPr>
                  <a:t>) </a:t>
                </a:r>
                <a:r>
                  <a:rPr lang="pl-PL" dirty="0" err="1">
                    <a:latin typeface="Frutiger 45 Light" panose="020B0603020202020204" pitchFamily="34" charset="0"/>
                  </a:rPr>
                  <a:t>is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minimised</a:t>
                </a:r>
                <a:endParaRPr lang="pl-PL" dirty="0">
                  <a:latin typeface="Frutiger 45 Light" panose="020B0603020202020204" pitchFamily="34" charset="0"/>
                </a:endParaRPr>
              </a:p>
              <a:p>
                <a:r>
                  <a:rPr lang="pl-PL" dirty="0" err="1">
                    <a:latin typeface="Frutiger 45 Light" panose="020B0603020202020204" pitchFamily="34" charset="0"/>
                  </a:rPr>
                  <a:t>Finally</a:t>
                </a:r>
                <a:r>
                  <a:rPr lang="pl-PL" dirty="0">
                    <a:latin typeface="Frutiger 45 Light" panose="020B0603020202020204" pitchFamily="34" charset="0"/>
                  </a:rPr>
                  <a:t>: PD </a:t>
                </a:r>
                <a:r>
                  <a:rPr lang="pl-PL" dirty="0" err="1">
                    <a:latin typeface="Frutiger 45 Light" panose="020B0603020202020204" pitchFamily="34" charset="0"/>
                  </a:rPr>
                  <a:t>computation</a:t>
                </a:r>
                <a:r>
                  <a:rPr lang="pl-PL" dirty="0">
                    <a:latin typeface="Frutiger 45 Light" panose="020B0603020202020204" pitchFamily="34" charset="0"/>
                  </a:rPr>
                  <a:t> – by </a:t>
                </a:r>
                <a:r>
                  <a:rPr lang="pl-PL" dirty="0" err="1">
                    <a:latin typeface="Frutiger 45 Light" panose="020B0603020202020204" pitchFamily="34" charset="0"/>
                  </a:rPr>
                  <a:t>using</a:t>
                </a:r>
                <a:r>
                  <a:rPr lang="pl-PL" dirty="0">
                    <a:latin typeface="Frutiger 45 Light" panose="020B0603020202020204" pitchFamily="34" charset="0"/>
                  </a:rPr>
                  <a:t> the </a:t>
                </a:r>
                <a:r>
                  <a:rPr lang="pl-PL" dirty="0" err="1">
                    <a:latin typeface="Frutiger 45 Light" panose="020B0603020202020204" pitchFamily="34" charset="0"/>
                  </a:rPr>
                  <a:t>estimated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regression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coefficients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</a:p>
              <a:p>
                <a:pPr marL="568325" lvl="1" indent="-342900">
                  <a:buAutoNum type="arabicPeriod"/>
                </a:pPr>
                <a:endParaRPr lang="pl-PL" dirty="0">
                  <a:latin typeface="Frutiger 45 Light" panose="020B0603020202020204" pitchFamily="34" charset="0"/>
                </a:endParaRPr>
              </a:p>
            </p:txBody>
          </p:sp>
        </mc:Choice>
        <mc:Fallback xmlns="">
          <p:sp>
            <p:nvSpPr>
              <p:cNvPr id="8" name="Content Placeholder 1">
                <a:extLst>
                  <a:ext uri="{FF2B5EF4-FFF2-40B4-BE49-F238E27FC236}">
                    <a16:creationId xmlns:a16="http://schemas.microsoft.com/office/drawing/2014/main" id="{AA8E13B6-328A-8288-B765-88202563C0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0624" y="1852246"/>
                <a:ext cx="9189720" cy="4759691"/>
              </a:xfrm>
              <a:blipFill>
                <a:blip r:embed="rId2"/>
                <a:stretch>
                  <a:fillRect l="-1525" t="-1793" r="-12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2">
            <a:extLst>
              <a:ext uri="{FF2B5EF4-FFF2-40B4-BE49-F238E27FC236}">
                <a16:creationId xmlns:a16="http://schemas.microsoft.com/office/drawing/2014/main" id="{88FBC137-7DF8-35EE-EA6E-DC2F8E325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0"/>
            <a:ext cx="9189720" cy="941832"/>
          </a:xfrm>
        </p:spPr>
        <p:txBody>
          <a:bodyPr/>
          <a:lstStyle/>
          <a:p>
            <a:r>
              <a:rPr lang="pl-PL" dirty="0" err="1"/>
              <a:t>Credit</a:t>
            </a:r>
            <a:r>
              <a:rPr lang="pl-PL" dirty="0"/>
              <a:t> </a:t>
            </a:r>
            <a:r>
              <a:rPr lang="pl-PL" dirty="0" err="1"/>
              <a:t>Scoring</a:t>
            </a:r>
            <a:r>
              <a:rPr lang="pl-PL" dirty="0"/>
              <a:t> – </a:t>
            </a:r>
            <a:r>
              <a:rPr lang="pl-PL" dirty="0" err="1"/>
              <a:t>Regression</a:t>
            </a:r>
            <a:r>
              <a:rPr lang="pl-PL" dirty="0"/>
              <a:t> </a:t>
            </a:r>
            <a:r>
              <a:rPr lang="pl-PL" dirty="0" err="1"/>
              <a:t>Models</a:t>
            </a:r>
            <a:r>
              <a:rPr lang="pl-PL" dirty="0"/>
              <a:t> (1)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66DD2FA-1026-07BA-CA1F-A6D5BAB7A6DC}"/>
                  </a:ext>
                </a:extLst>
              </p:cNvPr>
              <p:cNvSpPr txBox="1"/>
              <p:nvPr/>
            </p:nvSpPr>
            <p:spPr>
              <a:xfrm>
                <a:off x="2871373" y="3452649"/>
                <a:ext cx="4288221" cy="6385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1600" i="1" smtClean="0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pl-PL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16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160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600" i="1" smtClean="0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pl-PL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pl-PL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l-PL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l-PL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l-PL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pl-PL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i="1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r>
                            <a:rPr lang="pl-PL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66DD2FA-1026-07BA-CA1F-A6D5BAB7A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373" y="3452649"/>
                <a:ext cx="4288221" cy="638502"/>
              </a:xfrm>
              <a:prstGeom prst="rect">
                <a:avLst/>
              </a:prstGeom>
              <a:blipFill>
                <a:blip r:embed="rId3"/>
                <a:stretch>
                  <a:fillRect b="-57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0115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1">
                <a:extLst>
                  <a:ext uri="{FF2B5EF4-FFF2-40B4-BE49-F238E27FC236}">
                    <a16:creationId xmlns:a16="http://schemas.microsoft.com/office/drawing/2014/main" id="{AA8E13B6-328A-8288-B765-88202563C0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0624" y="1852246"/>
                <a:ext cx="9189720" cy="475969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l-PL" b="1" u="sng" dirty="0">
                    <a:latin typeface="Frutiger 45 Light" panose="020B0603020202020204" pitchFamily="34" charset="0"/>
                  </a:rPr>
                  <a:t>PD </a:t>
                </a:r>
                <a:r>
                  <a:rPr lang="pl-PL" b="1" u="sng" dirty="0" err="1">
                    <a:latin typeface="Frutiger 45 Light" panose="020B0603020202020204" pitchFamily="34" charset="0"/>
                  </a:rPr>
                  <a:t>estimation</a:t>
                </a:r>
                <a:r>
                  <a:rPr lang="pl-PL" b="1" u="sng" dirty="0">
                    <a:latin typeface="Frutiger 45 Light" panose="020B0603020202020204" pitchFamily="34" charset="0"/>
                  </a:rPr>
                  <a:t>:</a:t>
                </a:r>
              </a:p>
              <a:p>
                <a:r>
                  <a:rPr lang="pl-PL" dirty="0">
                    <a:latin typeface="Frutiger 45 Light" panose="020B0603020202020204" pitchFamily="34" charset="0"/>
                  </a:rPr>
                  <a:t>Y = </a:t>
                </a:r>
                <a:r>
                  <a:rPr lang="pl-PL" dirty="0" err="1">
                    <a:latin typeface="Frutiger 45 Light" panose="020B0603020202020204" pitchFamily="34" charset="0"/>
                  </a:rPr>
                  <a:t>binary</a:t>
                </a:r>
                <a:r>
                  <a:rPr lang="pl-PL" dirty="0">
                    <a:latin typeface="Frutiger 45 Light" panose="020B0603020202020204" pitchFamily="34" charset="0"/>
                  </a:rPr>
                  <a:t> dependent </a:t>
                </a:r>
                <a:r>
                  <a:rPr lang="pl-PL" dirty="0" err="1">
                    <a:latin typeface="Frutiger 45 Light" panose="020B0603020202020204" pitchFamily="34" charset="0"/>
                  </a:rPr>
                  <a:t>variable</a:t>
                </a:r>
                <a:endParaRPr lang="pl-PL" dirty="0">
                  <a:latin typeface="Frutiger 45 Light" panose="020B0603020202020204" pitchFamily="34" charset="0"/>
                </a:endParaRPr>
              </a:p>
              <a:p>
                <a:pPr marL="688975" lvl="3" indent="0">
                  <a:buNone/>
                </a:pPr>
                <a:r>
                  <a:rPr lang="pl-PL" dirty="0">
                    <a:latin typeface="Frutiger 45 Light" panose="020B0603020202020204" pitchFamily="34" charset="0"/>
                  </a:rPr>
                  <a:t>Y=0: </a:t>
                </a:r>
                <a:r>
                  <a:rPr lang="pl-PL" dirty="0" err="1">
                    <a:latin typeface="Frutiger 45 Light" panose="020B0603020202020204" pitchFamily="34" charset="0"/>
                  </a:rPr>
                  <a:t>reliable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company</a:t>
                </a:r>
                <a:r>
                  <a:rPr lang="pl-PL" dirty="0">
                    <a:latin typeface="Frutiger 45 Light" panose="020B0603020202020204" pitchFamily="34" charset="0"/>
                  </a:rPr>
                  <a:t> (no </a:t>
                </a:r>
                <a:r>
                  <a:rPr lang="pl-PL" dirty="0" err="1">
                    <a:latin typeface="Frutiger 45 Light" panose="020B0603020202020204" pitchFamily="34" charset="0"/>
                  </a:rPr>
                  <a:t>default</a:t>
                </a:r>
                <a:r>
                  <a:rPr lang="pl-PL" dirty="0">
                    <a:latin typeface="Frutiger 45 Light" panose="020B0603020202020204" pitchFamily="34" charset="0"/>
                  </a:rPr>
                  <a:t>)</a:t>
                </a:r>
              </a:p>
              <a:p>
                <a:pPr marL="688975" lvl="3" indent="0">
                  <a:buNone/>
                </a:pPr>
                <a:r>
                  <a:rPr lang="pl-PL" dirty="0">
                    <a:latin typeface="Frutiger 45 Light" panose="020B0603020202020204" pitchFamily="34" charset="0"/>
                  </a:rPr>
                  <a:t>Y=1: </a:t>
                </a:r>
                <a:r>
                  <a:rPr lang="pl-PL" dirty="0" err="1">
                    <a:latin typeface="Frutiger 45 Light" panose="020B0603020202020204" pitchFamily="34" charset="0"/>
                  </a:rPr>
                  <a:t>insolvent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company</a:t>
                </a:r>
                <a:r>
                  <a:rPr lang="pl-PL" dirty="0">
                    <a:latin typeface="Frutiger 45 Light" panose="020B0603020202020204" pitchFamily="34" charset="0"/>
                  </a:rPr>
                  <a:t> (</a:t>
                </a:r>
                <a:r>
                  <a:rPr lang="pl-PL" dirty="0" err="1">
                    <a:latin typeface="Frutiger 45 Light" panose="020B0603020202020204" pitchFamily="34" charset="0"/>
                  </a:rPr>
                  <a:t>default</a:t>
                </a:r>
                <a:r>
                  <a:rPr lang="pl-PL" dirty="0">
                    <a:latin typeface="Frutiger 45 Light" panose="020B0603020202020204" pitchFamily="34" charset="0"/>
                  </a:rPr>
                  <a:t>)</a:t>
                </a:r>
              </a:p>
              <a:p>
                <a:r>
                  <a:rPr lang="pl-PL" dirty="0">
                    <a:latin typeface="Frutiger 45 Light" panose="020B0603020202020204" pitchFamily="34" charset="0"/>
                  </a:rPr>
                  <a:t>Write </a:t>
                </a:r>
                <a:r>
                  <a:rPr lang="pl-PL" dirty="0" err="1">
                    <a:latin typeface="Frutiger 45 Light" panose="020B0603020202020204" pitchFamily="34" charset="0"/>
                  </a:rPr>
                  <a:t>probability</a:t>
                </a:r>
                <a:r>
                  <a:rPr lang="pl-PL" dirty="0">
                    <a:latin typeface="Frutiger 45 Light" panose="020B0603020202020204" pitchFamily="34" charset="0"/>
                  </a:rPr>
                  <a:t> of </a:t>
                </a:r>
                <a:r>
                  <a:rPr lang="pl-PL" dirty="0" err="1">
                    <a:latin typeface="Frutiger 45 Light" panose="020B0603020202020204" pitchFamily="34" charset="0"/>
                  </a:rPr>
                  <a:t>default</a:t>
                </a:r>
                <a:r>
                  <a:rPr lang="pl-PL" dirty="0">
                    <a:latin typeface="Frutiger 45 Light" panose="020B0603020202020204" pitchFamily="34" charset="0"/>
                  </a:rPr>
                  <a:t> as:</a:t>
                </a:r>
              </a:p>
              <a:p>
                <a:endParaRPr lang="pl-PL" dirty="0">
                  <a:latin typeface="Frutiger 45 Light" panose="020B0603020202020204" pitchFamily="34" charset="0"/>
                </a:endParaRPr>
              </a:p>
              <a:p>
                <a:pPr marL="225425" lvl="1" indent="0">
                  <a:buNone/>
                </a:pPr>
                <a:r>
                  <a:rPr lang="pl-PL" dirty="0" err="1">
                    <a:latin typeface="Frutiger 45 Light" panose="020B0603020202020204" pitchFamily="34" charset="0"/>
                  </a:rPr>
                  <a:t>Where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is</a:t>
                </a:r>
                <a:r>
                  <a:rPr lang="pl-PL" dirty="0">
                    <a:latin typeface="Frutiger 45 Light" panose="020B0603020202020204" pitchFamily="34" charset="0"/>
                  </a:rPr>
                  <a:t> a </a:t>
                </a:r>
                <a:r>
                  <a:rPr lang="pl-PL" i="1" dirty="0">
                    <a:latin typeface="Frutiger 45 Light" panose="020B0603020202020204" pitchFamily="34" charset="0"/>
                  </a:rPr>
                  <a:t>link </a:t>
                </a:r>
                <a:r>
                  <a:rPr lang="pl-PL" i="1" dirty="0" err="1">
                    <a:latin typeface="Frutiger 45 Light" panose="020B0603020202020204" pitchFamily="34" charset="0"/>
                  </a:rPr>
                  <a:t>function</a:t>
                </a:r>
                <a:r>
                  <a:rPr lang="pl-PL" i="1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>
                    <a:latin typeface="Frutiger 45 Light" panose="020B060302020202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are</a:t>
                </a:r>
                <a:r>
                  <a:rPr lang="pl-PL" dirty="0">
                    <a:latin typeface="Frutiger 45 Light" panose="020B0603020202020204" pitchFamily="34" charset="0"/>
                  </a:rPr>
                  <a:t> the </a:t>
                </a:r>
                <a:r>
                  <a:rPr lang="pl-PL" dirty="0" err="1">
                    <a:latin typeface="Frutiger 45 Light" panose="020B0603020202020204" pitchFamily="34" charset="0"/>
                  </a:rPr>
                  <a:t>selected</a:t>
                </a:r>
                <a:r>
                  <a:rPr lang="pl-PL" dirty="0">
                    <a:latin typeface="Frutiger 45 Light" panose="020B0603020202020204" pitchFamily="34" charset="0"/>
                  </a:rPr>
                  <a:t> independent </a:t>
                </a:r>
                <a:r>
                  <a:rPr lang="pl-PL" dirty="0" err="1">
                    <a:latin typeface="Frutiger 45 Light" panose="020B0603020202020204" pitchFamily="34" charset="0"/>
                  </a:rPr>
                  <a:t>variables</a:t>
                </a:r>
                <a:r>
                  <a:rPr lang="pl-PL" dirty="0">
                    <a:latin typeface="Frutiger 45 Light" panose="020B0603020202020204" pitchFamily="34" charset="0"/>
                  </a:rPr>
                  <a:t>.</a:t>
                </a:r>
              </a:p>
              <a:p>
                <a:r>
                  <a:rPr lang="pl-PL" dirty="0">
                    <a:latin typeface="Frutiger 45 Light" panose="020B0603020202020204" pitchFamily="34" charset="0"/>
                  </a:rPr>
                  <a:t>Using a data </a:t>
                </a:r>
                <a:r>
                  <a:rPr lang="pl-PL" dirty="0" err="1">
                    <a:latin typeface="Frutiger 45 Light" panose="020B0603020202020204" pitchFamily="34" charset="0"/>
                  </a:rPr>
                  <a:t>sample</a:t>
                </a:r>
                <a:r>
                  <a:rPr lang="pl-PL" dirty="0">
                    <a:latin typeface="Frutiger 45 Light" panose="020B0603020202020204" pitchFamily="34" charset="0"/>
                  </a:rPr>
                  <a:t> (list of </a:t>
                </a:r>
                <a:r>
                  <a:rPr lang="pl-PL" dirty="0" err="1">
                    <a:latin typeface="Frutiger 45 Light" panose="020B0603020202020204" pitchFamily="34" charset="0"/>
                  </a:rPr>
                  <a:t>companies</a:t>
                </a:r>
                <a:r>
                  <a:rPr lang="pl-PL" dirty="0">
                    <a:latin typeface="Frutiger 45 Light" panose="020B0603020202020204" pitchFamily="34" charset="0"/>
                  </a:rPr>
                  <a:t> with </a:t>
                </a:r>
                <a:r>
                  <a:rPr lang="pl-PL" dirty="0" err="1">
                    <a:latin typeface="Frutiger 45 Light" panose="020B0603020202020204" pitchFamily="34" charset="0"/>
                  </a:rPr>
                  <a:t>known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variables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l-PL" dirty="0">
                    <a:latin typeface="Frutiger 45 Light" panose="020B0603020202020204" pitchFamily="34" charset="0"/>
                  </a:rPr>
                  <a:t> and </a:t>
                </a:r>
                <a:r>
                  <a:rPr lang="pl-PL" dirty="0" err="1">
                    <a:latin typeface="Frutiger 45 Light" panose="020B0603020202020204" pitchFamily="34" charset="0"/>
                  </a:rPr>
                  <a:t>default</a:t>
                </a:r>
                <a:r>
                  <a:rPr lang="pl-PL" dirty="0">
                    <a:latin typeface="Frutiger 45 Light" panose="020B0603020202020204" pitchFamily="34" charset="0"/>
                  </a:rPr>
                  <a:t> flag) </a:t>
                </a:r>
                <a:r>
                  <a:rPr lang="pl-PL" dirty="0" err="1">
                    <a:latin typeface="Frutiger 45 Light" panose="020B0603020202020204" pitchFamily="34" charset="0"/>
                  </a:rPr>
                  <a:t>regression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parameters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can</a:t>
                </a:r>
                <a:r>
                  <a:rPr lang="pl-PL" dirty="0">
                    <a:latin typeface="Frutiger 45 Light" panose="020B0603020202020204" pitchFamily="34" charset="0"/>
                  </a:rPr>
                  <a:t> be </a:t>
                </a:r>
                <a:r>
                  <a:rPr lang="pl-PL" dirty="0" err="1">
                    <a:latin typeface="Frutiger 45 Light" panose="020B0603020202020204" pitchFamily="34" charset="0"/>
                  </a:rPr>
                  <a:t>estimated</a:t>
                </a:r>
                <a:r>
                  <a:rPr lang="pl-PL" dirty="0">
                    <a:latin typeface="Frutiger 45 Light" panose="020B0603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Content Placeholder 1">
                <a:extLst>
                  <a:ext uri="{FF2B5EF4-FFF2-40B4-BE49-F238E27FC236}">
                    <a16:creationId xmlns:a16="http://schemas.microsoft.com/office/drawing/2014/main" id="{AA8E13B6-328A-8288-B765-88202563C0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0624" y="1852246"/>
                <a:ext cx="9189720" cy="4759691"/>
              </a:xfrm>
              <a:blipFill>
                <a:blip r:embed="rId2"/>
                <a:stretch>
                  <a:fillRect l="-1525" t="-1793" r="-5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2">
            <a:extLst>
              <a:ext uri="{FF2B5EF4-FFF2-40B4-BE49-F238E27FC236}">
                <a16:creationId xmlns:a16="http://schemas.microsoft.com/office/drawing/2014/main" id="{88FBC137-7DF8-35EE-EA6E-DC2F8E325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0"/>
            <a:ext cx="9189720" cy="941832"/>
          </a:xfrm>
        </p:spPr>
        <p:txBody>
          <a:bodyPr/>
          <a:lstStyle/>
          <a:p>
            <a:r>
              <a:rPr lang="pl-PL" dirty="0" err="1"/>
              <a:t>Credit</a:t>
            </a:r>
            <a:r>
              <a:rPr lang="pl-PL" dirty="0"/>
              <a:t> </a:t>
            </a:r>
            <a:r>
              <a:rPr lang="pl-PL" dirty="0" err="1"/>
              <a:t>Scoring</a:t>
            </a:r>
            <a:r>
              <a:rPr lang="pl-PL" dirty="0"/>
              <a:t> – </a:t>
            </a:r>
            <a:r>
              <a:rPr lang="pl-PL" dirty="0" err="1"/>
              <a:t>Regression</a:t>
            </a:r>
            <a:r>
              <a:rPr lang="pl-PL" dirty="0"/>
              <a:t> </a:t>
            </a:r>
            <a:r>
              <a:rPr lang="pl-PL" dirty="0" err="1"/>
              <a:t>Models</a:t>
            </a:r>
            <a:r>
              <a:rPr lang="pl-PL" dirty="0"/>
              <a:t> (2)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30BF38E-E4AF-32EC-AF20-5E0E153C8F7E}"/>
                  </a:ext>
                </a:extLst>
              </p:cNvPr>
              <p:cNvSpPr txBox="1"/>
              <p:nvPr/>
            </p:nvSpPr>
            <p:spPr>
              <a:xfrm>
                <a:off x="1566777" y="3700953"/>
                <a:ext cx="6897414" cy="3941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=1|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l-P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l-P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l-PL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pl-PL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30BF38E-E4AF-32EC-AF20-5E0E153C8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777" y="3700953"/>
                <a:ext cx="6897414" cy="3941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5769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VIDER TITLE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err="1"/>
              <a:t>Introduction</a:t>
            </a:r>
            <a:endParaRPr lang="en-US" dirty="0"/>
          </a:p>
        </p:txBody>
      </p:sp>
      <p:sp>
        <p:nvSpPr>
          <p:cNvPr id="8" name="DIVIDER NUMBER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Section 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83984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AA8E13B6-328A-8288-B765-88202563C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852246"/>
            <a:ext cx="9189720" cy="4759691"/>
          </a:xfrm>
        </p:spPr>
        <p:txBody>
          <a:bodyPr/>
          <a:lstStyle/>
          <a:p>
            <a:pPr marL="0" indent="0">
              <a:buNone/>
            </a:pPr>
            <a:r>
              <a:rPr lang="pl-PL" b="1" u="sng" dirty="0" err="1">
                <a:latin typeface="Frutiger 45 Light" panose="020B0603020202020204" pitchFamily="34" charset="0"/>
              </a:rPr>
              <a:t>Binary</a:t>
            </a:r>
            <a:r>
              <a:rPr lang="pl-PL" b="1" u="sng" dirty="0">
                <a:latin typeface="Frutiger 45 Light" panose="020B0603020202020204" pitchFamily="34" charset="0"/>
              </a:rPr>
              <a:t> </a:t>
            </a:r>
            <a:r>
              <a:rPr lang="pl-PL" b="1" u="sng" dirty="0" err="1">
                <a:latin typeface="Frutiger 45 Light" panose="020B0603020202020204" pitchFamily="34" charset="0"/>
              </a:rPr>
              <a:t>logistic</a:t>
            </a:r>
            <a:r>
              <a:rPr lang="pl-PL" b="1" u="sng" dirty="0">
                <a:latin typeface="Frutiger 45 Light" panose="020B0603020202020204" pitchFamily="34" charset="0"/>
              </a:rPr>
              <a:t> </a:t>
            </a:r>
            <a:r>
              <a:rPr lang="pl-PL" b="1" u="sng" dirty="0" err="1">
                <a:latin typeface="Frutiger 45 Light" panose="020B0603020202020204" pitchFamily="34" charset="0"/>
              </a:rPr>
              <a:t>regression</a:t>
            </a:r>
            <a:r>
              <a:rPr lang="pl-PL" b="1" u="sng" dirty="0">
                <a:latin typeface="Frutiger 45 Light" panose="020B0603020202020204" pitchFamily="34" charset="0"/>
              </a:rPr>
              <a:t> major </a:t>
            </a:r>
            <a:r>
              <a:rPr lang="pl-PL" b="1" u="sng" dirty="0" err="1">
                <a:latin typeface="Frutiger 45 Light" panose="020B0603020202020204" pitchFamily="34" charset="0"/>
              </a:rPr>
              <a:t>assumptions</a:t>
            </a:r>
            <a:r>
              <a:rPr lang="pl-PL" b="1" u="sng" dirty="0">
                <a:latin typeface="Frutiger 45 Light" panose="020B0603020202020204" pitchFamily="34" charset="0"/>
              </a:rPr>
              <a:t>:</a:t>
            </a:r>
          </a:p>
          <a:p>
            <a:r>
              <a:rPr lang="pl-PL" dirty="0">
                <a:latin typeface="Frutiger 45 Light" panose="020B0603020202020204" pitchFamily="34" charset="0"/>
              </a:rPr>
              <a:t>The dependent </a:t>
            </a:r>
            <a:r>
              <a:rPr lang="pl-PL" dirty="0" err="1">
                <a:latin typeface="Frutiger 45 Light" panose="020B0603020202020204" pitchFamily="34" charset="0"/>
              </a:rPr>
              <a:t>variable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should</a:t>
            </a:r>
            <a:r>
              <a:rPr lang="pl-PL" dirty="0">
                <a:latin typeface="Frutiger 45 Light" panose="020B0603020202020204" pitchFamily="34" charset="0"/>
              </a:rPr>
              <a:t> be </a:t>
            </a:r>
            <a:r>
              <a:rPr lang="pl-PL" dirty="0" err="1">
                <a:latin typeface="Frutiger 45 Light" panose="020B0603020202020204" pitchFamily="34" charset="0"/>
              </a:rPr>
              <a:t>dichotomous</a:t>
            </a:r>
            <a:r>
              <a:rPr lang="pl-PL" dirty="0">
                <a:latin typeface="Frutiger 45 Light" panose="020B0603020202020204" pitchFamily="34" charset="0"/>
              </a:rPr>
              <a:t>.</a:t>
            </a:r>
          </a:p>
          <a:p>
            <a:pPr marL="225425" lvl="1" indent="0">
              <a:buNone/>
            </a:pPr>
            <a:r>
              <a:rPr lang="pl-PL" sz="1200" dirty="0" err="1">
                <a:latin typeface="Frutiger 45 Light" panose="020B0603020202020204" pitchFamily="34" charset="0"/>
              </a:rPr>
              <a:t>e.g</a:t>
            </a:r>
            <a:r>
              <a:rPr lang="pl-PL" sz="1200" dirty="0">
                <a:latin typeface="Frutiger 45 Light" panose="020B0603020202020204" pitchFamily="34" charset="0"/>
              </a:rPr>
              <a:t>. </a:t>
            </a:r>
            <a:r>
              <a:rPr lang="pl-PL" sz="1200" dirty="0" err="1">
                <a:latin typeface="Frutiger 45 Light" panose="020B0603020202020204" pitchFamily="34" charset="0"/>
              </a:rPr>
              <a:t>presence</a:t>
            </a:r>
            <a:r>
              <a:rPr lang="pl-PL" sz="1200" dirty="0">
                <a:latin typeface="Frutiger 45 Light" panose="020B0603020202020204" pitchFamily="34" charset="0"/>
              </a:rPr>
              <a:t> vs. </a:t>
            </a:r>
            <a:r>
              <a:rPr lang="pl-PL" sz="1200" dirty="0" err="1">
                <a:latin typeface="Frutiger 45 Light" panose="020B0603020202020204" pitchFamily="34" charset="0"/>
              </a:rPr>
              <a:t>absence</a:t>
            </a:r>
            <a:r>
              <a:rPr lang="pl-PL" sz="1200" dirty="0">
                <a:latin typeface="Frutiger 45 Light" panose="020B0603020202020204" pitchFamily="34" charset="0"/>
              </a:rPr>
              <a:t>, </a:t>
            </a:r>
            <a:r>
              <a:rPr lang="pl-PL" sz="1200" dirty="0" err="1">
                <a:latin typeface="Frutiger 45 Light" panose="020B0603020202020204" pitchFamily="34" charset="0"/>
              </a:rPr>
              <a:t>default</a:t>
            </a:r>
            <a:r>
              <a:rPr lang="pl-PL" sz="1200" dirty="0">
                <a:latin typeface="Frutiger 45 Light" panose="020B0603020202020204" pitchFamily="34" charset="0"/>
              </a:rPr>
              <a:t> vs. </a:t>
            </a:r>
            <a:r>
              <a:rPr lang="pl-PL" sz="1200" dirty="0" err="1">
                <a:latin typeface="Frutiger 45 Light" panose="020B0603020202020204" pitchFamily="34" charset="0"/>
              </a:rPr>
              <a:t>alive</a:t>
            </a:r>
            <a:endParaRPr lang="pl-PL" sz="1200" dirty="0">
              <a:latin typeface="Frutiger 45 Light" panose="020B0603020202020204" pitchFamily="34" charset="0"/>
            </a:endParaRPr>
          </a:p>
          <a:p>
            <a:r>
              <a:rPr lang="pl-PL" dirty="0" err="1">
                <a:latin typeface="Frutiger 45 Light" panose="020B0603020202020204" pitchFamily="34" charset="0"/>
              </a:rPr>
              <a:t>There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should</a:t>
            </a:r>
            <a:r>
              <a:rPr lang="pl-PL" dirty="0">
                <a:latin typeface="Frutiger 45 Light" panose="020B0603020202020204" pitchFamily="34" charset="0"/>
              </a:rPr>
              <a:t> be no </a:t>
            </a:r>
            <a:r>
              <a:rPr lang="pl-PL" dirty="0" err="1">
                <a:latin typeface="Frutiger 45 Light" panose="020B0603020202020204" pitchFamily="34" charset="0"/>
              </a:rPr>
              <a:t>outliers</a:t>
            </a:r>
            <a:r>
              <a:rPr lang="pl-PL" dirty="0">
                <a:latin typeface="Frutiger 45 Light" panose="020B0603020202020204" pitchFamily="34" charset="0"/>
              </a:rPr>
              <a:t> in the data.</a:t>
            </a:r>
          </a:p>
          <a:p>
            <a:pPr marL="225425" lvl="1" indent="0">
              <a:buNone/>
            </a:pPr>
            <a:r>
              <a:rPr lang="pl-PL" sz="1200" dirty="0" err="1">
                <a:latin typeface="Frutiger 45 Light" panose="020B0603020202020204" pitchFamily="34" charset="0"/>
              </a:rPr>
              <a:t>This</a:t>
            </a:r>
            <a:r>
              <a:rPr lang="pl-PL" sz="1200" dirty="0">
                <a:latin typeface="Frutiger 45 Light" panose="020B0603020202020204" pitchFamily="34" charset="0"/>
              </a:rPr>
              <a:t> </a:t>
            </a:r>
            <a:r>
              <a:rPr lang="pl-PL" sz="1200" dirty="0" err="1">
                <a:latin typeface="Frutiger 45 Light" panose="020B0603020202020204" pitchFamily="34" charset="0"/>
              </a:rPr>
              <a:t>can</a:t>
            </a:r>
            <a:r>
              <a:rPr lang="pl-PL" sz="1200" dirty="0">
                <a:latin typeface="Frutiger 45 Light" panose="020B0603020202020204" pitchFamily="34" charset="0"/>
              </a:rPr>
              <a:t> be </a:t>
            </a:r>
            <a:r>
              <a:rPr lang="pl-PL" sz="1200" dirty="0" err="1">
                <a:latin typeface="Frutiger 45 Light" panose="020B0603020202020204" pitchFamily="34" charset="0"/>
              </a:rPr>
              <a:t>assessed</a:t>
            </a:r>
            <a:r>
              <a:rPr lang="pl-PL" sz="1200" dirty="0">
                <a:latin typeface="Frutiger 45 Light" panose="020B0603020202020204" pitchFamily="34" charset="0"/>
              </a:rPr>
              <a:t> by </a:t>
            </a:r>
            <a:r>
              <a:rPr lang="pl-PL" sz="1200" dirty="0" err="1">
                <a:latin typeface="Frutiger 45 Light" panose="020B0603020202020204" pitchFamily="34" charset="0"/>
              </a:rPr>
              <a:t>converting</a:t>
            </a:r>
            <a:r>
              <a:rPr lang="pl-PL" sz="1200" dirty="0">
                <a:latin typeface="Frutiger 45 Light" panose="020B0603020202020204" pitchFamily="34" charset="0"/>
              </a:rPr>
              <a:t> the </a:t>
            </a:r>
            <a:r>
              <a:rPr lang="pl-PL" sz="1200" dirty="0" err="1">
                <a:latin typeface="Frutiger 45 Light" panose="020B0603020202020204" pitchFamily="34" charset="0"/>
              </a:rPr>
              <a:t>continous</a:t>
            </a:r>
            <a:r>
              <a:rPr lang="pl-PL" sz="1200" dirty="0">
                <a:latin typeface="Frutiger 45 Light" panose="020B0603020202020204" pitchFamily="34" charset="0"/>
              </a:rPr>
              <a:t> </a:t>
            </a:r>
            <a:r>
              <a:rPr lang="pl-PL" sz="1200" dirty="0" err="1">
                <a:latin typeface="Frutiger 45 Light" panose="020B0603020202020204" pitchFamily="34" charset="0"/>
              </a:rPr>
              <a:t>predictors</a:t>
            </a:r>
            <a:r>
              <a:rPr lang="pl-PL" sz="1200" dirty="0">
                <a:latin typeface="Frutiger 45 Light" panose="020B0603020202020204" pitchFamily="34" charset="0"/>
              </a:rPr>
              <a:t> to </a:t>
            </a:r>
            <a:r>
              <a:rPr lang="pl-PL" sz="1200" dirty="0" err="1">
                <a:latin typeface="Frutiger 45 Light" panose="020B0603020202020204" pitchFamily="34" charset="0"/>
              </a:rPr>
              <a:t>standardized</a:t>
            </a:r>
            <a:r>
              <a:rPr lang="pl-PL" sz="1200" dirty="0">
                <a:latin typeface="Frutiger 45 Light" panose="020B0603020202020204" pitchFamily="34" charset="0"/>
              </a:rPr>
              <a:t> </a:t>
            </a:r>
            <a:r>
              <a:rPr lang="pl-PL" sz="1200" dirty="0" err="1">
                <a:latin typeface="Frutiger 45 Light" panose="020B0603020202020204" pitchFamily="34" charset="0"/>
              </a:rPr>
              <a:t>scores</a:t>
            </a:r>
            <a:r>
              <a:rPr lang="pl-PL" sz="1200" dirty="0">
                <a:latin typeface="Frutiger 45 Light" panose="020B0603020202020204" pitchFamily="34" charset="0"/>
              </a:rPr>
              <a:t> and </a:t>
            </a:r>
            <a:r>
              <a:rPr lang="pl-PL" sz="1200" dirty="0" err="1">
                <a:latin typeface="Frutiger 45 Light" panose="020B0603020202020204" pitchFamily="34" charset="0"/>
              </a:rPr>
              <a:t>removing</a:t>
            </a:r>
            <a:r>
              <a:rPr lang="pl-PL" sz="1200" dirty="0">
                <a:latin typeface="Frutiger 45 Light" panose="020B0603020202020204" pitchFamily="34" charset="0"/>
              </a:rPr>
              <a:t> </a:t>
            </a:r>
            <a:r>
              <a:rPr lang="pl-PL" sz="1200" dirty="0" err="1">
                <a:latin typeface="Frutiger 45 Light" panose="020B0603020202020204" pitchFamily="34" charset="0"/>
              </a:rPr>
              <a:t>extremely</a:t>
            </a:r>
            <a:r>
              <a:rPr lang="pl-PL" sz="1200" dirty="0">
                <a:latin typeface="Frutiger 45 Light" panose="020B0603020202020204" pitchFamily="34" charset="0"/>
              </a:rPr>
              <a:t> high/</a:t>
            </a:r>
            <a:r>
              <a:rPr lang="pl-PL" sz="1200" dirty="0" err="1">
                <a:latin typeface="Frutiger 45 Light" panose="020B0603020202020204" pitchFamily="34" charset="0"/>
              </a:rPr>
              <a:t>extremely</a:t>
            </a:r>
            <a:r>
              <a:rPr lang="pl-PL" sz="1200" dirty="0">
                <a:latin typeface="Frutiger 45 Light" panose="020B0603020202020204" pitchFamily="34" charset="0"/>
              </a:rPr>
              <a:t> </a:t>
            </a:r>
            <a:r>
              <a:rPr lang="pl-PL" sz="1200" dirty="0" err="1">
                <a:latin typeface="Frutiger 45 Light" panose="020B0603020202020204" pitchFamily="34" charset="0"/>
              </a:rPr>
              <a:t>low</a:t>
            </a:r>
            <a:r>
              <a:rPr lang="pl-PL" sz="1200" dirty="0">
                <a:latin typeface="Frutiger 45 Light" panose="020B0603020202020204" pitchFamily="34" charset="0"/>
              </a:rPr>
              <a:t> </a:t>
            </a:r>
            <a:r>
              <a:rPr lang="pl-PL" sz="1200" dirty="0" err="1">
                <a:latin typeface="Frutiger 45 Light" panose="020B0603020202020204" pitchFamily="34" charset="0"/>
              </a:rPr>
              <a:t>values</a:t>
            </a:r>
            <a:r>
              <a:rPr lang="pl-PL" sz="1200" dirty="0">
                <a:latin typeface="Frutiger 45 Light" panose="020B0603020202020204" pitchFamily="34" charset="0"/>
              </a:rPr>
              <a:t>.</a:t>
            </a:r>
          </a:p>
          <a:p>
            <a:r>
              <a:rPr lang="pl-PL" dirty="0" err="1">
                <a:latin typeface="Frutiger 45 Light" panose="020B0603020202020204" pitchFamily="34" charset="0"/>
              </a:rPr>
              <a:t>There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should</a:t>
            </a:r>
            <a:r>
              <a:rPr lang="pl-PL" dirty="0">
                <a:latin typeface="Frutiger 45 Light" panose="020B0603020202020204" pitchFamily="34" charset="0"/>
              </a:rPr>
              <a:t> be no high </a:t>
            </a:r>
            <a:r>
              <a:rPr lang="pl-PL" dirty="0" err="1">
                <a:latin typeface="Frutiger 45 Light" panose="020B0603020202020204" pitchFamily="34" charset="0"/>
              </a:rPr>
              <a:t>correlations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among</a:t>
            </a:r>
            <a:r>
              <a:rPr lang="pl-PL" dirty="0">
                <a:latin typeface="Frutiger 45 Light" panose="020B0603020202020204" pitchFamily="34" charset="0"/>
              </a:rPr>
              <a:t> the </a:t>
            </a:r>
            <a:r>
              <a:rPr lang="pl-PL" dirty="0" err="1">
                <a:latin typeface="Frutiger 45 Light" panose="020B0603020202020204" pitchFamily="34" charset="0"/>
              </a:rPr>
              <a:t>predictor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variables</a:t>
            </a:r>
            <a:r>
              <a:rPr lang="pl-PL" dirty="0">
                <a:latin typeface="Frutiger 45 Light" panose="020B0603020202020204" pitchFamily="34" charset="0"/>
              </a:rPr>
              <a:t>.</a:t>
            </a:r>
          </a:p>
          <a:p>
            <a:pPr marL="225425" lvl="1" indent="0">
              <a:buNone/>
            </a:pPr>
            <a:r>
              <a:rPr lang="pl-PL" sz="1200" dirty="0" err="1">
                <a:latin typeface="Frutiger 45 Light" panose="020B0603020202020204" pitchFamily="34" charset="0"/>
              </a:rPr>
              <a:t>This</a:t>
            </a:r>
            <a:r>
              <a:rPr lang="pl-PL" sz="1200" dirty="0">
                <a:latin typeface="Frutiger 45 Light" panose="020B0603020202020204" pitchFamily="34" charset="0"/>
              </a:rPr>
              <a:t> </a:t>
            </a:r>
            <a:r>
              <a:rPr lang="pl-PL" sz="1200" dirty="0" err="1">
                <a:latin typeface="Frutiger 45 Light" panose="020B0603020202020204" pitchFamily="34" charset="0"/>
              </a:rPr>
              <a:t>can</a:t>
            </a:r>
            <a:r>
              <a:rPr lang="pl-PL" sz="1200" dirty="0">
                <a:latin typeface="Frutiger 45 Light" panose="020B0603020202020204" pitchFamily="34" charset="0"/>
              </a:rPr>
              <a:t> be </a:t>
            </a:r>
            <a:r>
              <a:rPr lang="pl-PL" sz="1200" dirty="0" err="1">
                <a:latin typeface="Frutiger 45 Light" panose="020B0603020202020204" pitchFamily="34" charset="0"/>
              </a:rPr>
              <a:t>assessed</a:t>
            </a:r>
            <a:r>
              <a:rPr lang="pl-PL" sz="1200" dirty="0">
                <a:latin typeface="Frutiger 45 Light" panose="020B0603020202020204" pitchFamily="34" charset="0"/>
              </a:rPr>
              <a:t> by </a:t>
            </a:r>
            <a:r>
              <a:rPr lang="pl-PL" sz="1200" dirty="0" err="1">
                <a:latin typeface="Frutiger 45 Light" panose="020B0603020202020204" pitchFamily="34" charset="0"/>
              </a:rPr>
              <a:t>analysis</a:t>
            </a:r>
            <a:r>
              <a:rPr lang="pl-PL" sz="1200" dirty="0">
                <a:latin typeface="Frutiger 45 Light" panose="020B0603020202020204" pitchFamily="34" charset="0"/>
              </a:rPr>
              <a:t> of a </a:t>
            </a:r>
            <a:r>
              <a:rPr lang="pl-PL" sz="1200" dirty="0" err="1">
                <a:latin typeface="Frutiger 45 Light" panose="020B0603020202020204" pitchFamily="34" charset="0"/>
              </a:rPr>
              <a:t>correlation</a:t>
            </a:r>
            <a:r>
              <a:rPr lang="pl-PL" sz="1200" dirty="0">
                <a:latin typeface="Frutiger 45 Light" panose="020B0603020202020204" pitchFamily="34" charset="0"/>
              </a:rPr>
              <a:t> matrix </a:t>
            </a:r>
            <a:r>
              <a:rPr lang="pl-PL" sz="1200" dirty="0" err="1">
                <a:latin typeface="Frutiger 45 Light" panose="020B0603020202020204" pitchFamily="34" charset="0"/>
              </a:rPr>
              <a:t>among</a:t>
            </a:r>
            <a:r>
              <a:rPr lang="pl-PL" sz="1200" dirty="0">
                <a:latin typeface="Frutiger 45 Light" panose="020B0603020202020204" pitchFamily="34" charset="0"/>
              </a:rPr>
              <a:t> the </a:t>
            </a:r>
            <a:r>
              <a:rPr lang="pl-PL" sz="1200" dirty="0" err="1">
                <a:latin typeface="Frutiger 45 Light" panose="020B0603020202020204" pitchFamily="34" charset="0"/>
              </a:rPr>
              <a:t>predictors</a:t>
            </a:r>
            <a:r>
              <a:rPr lang="pl-PL" sz="1200" dirty="0">
                <a:latin typeface="Frutiger 45 Light" panose="020B0603020202020204" pitchFamily="34" charset="0"/>
              </a:rPr>
              <a:t>. It </a:t>
            </a:r>
            <a:r>
              <a:rPr lang="pl-PL" sz="1200" dirty="0" err="1">
                <a:latin typeface="Frutiger 45 Light" panose="020B0603020202020204" pitchFamily="34" charset="0"/>
              </a:rPr>
              <a:t>is</a:t>
            </a:r>
            <a:r>
              <a:rPr lang="pl-PL" sz="1200" dirty="0">
                <a:latin typeface="Frutiger 45 Light" panose="020B0603020202020204" pitchFamily="34" charset="0"/>
              </a:rPr>
              <a:t> </a:t>
            </a:r>
            <a:r>
              <a:rPr lang="pl-PL" sz="1200" dirty="0" err="1">
                <a:latin typeface="Frutiger 45 Light" panose="020B0603020202020204" pitchFamily="34" charset="0"/>
              </a:rPr>
              <a:t>suggested</a:t>
            </a:r>
            <a:r>
              <a:rPr lang="pl-PL" sz="1200" dirty="0">
                <a:latin typeface="Frutiger 45 Light" panose="020B0603020202020204" pitchFamily="34" charset="0"/>
              </a:rPr>
              <a:t> </a:t>
            </a:r>
            <a:r>
              <a:rPr lang="pl-PL" sz="1200" dirty="0" err="1">
                <a:latin typeface="Frutiger 45 Light" panose="020B0603020202020204" pitchFamily="34" charset="0"/>
              </a:rPr>
              <a:t>that</a:t>
            </a:r>
            <a:r>
              <a:rPr lang="pl-PL" sz="1200" dirty="0">
                <a:latin typeface="Frutiger 45 Light" panose="020B0603020202020204" pitchFamily="34" charset="0"/>
              </a:rPr>
              <a:t> as </a:t>
            </a:r>
            <a:r>
              <a:rPr lang="pl-PL" sz="1200" dirty="0" err="1">
                <a:latin typeface="Frutiger 45 Light" panose="020B0603020202020204" pitchFamily="34" charset="0"/>
              </a:rPr>
              <a:t>long</a:t>
            </a:r>
            <a:r>
              <a:rPr lang="pl-PL" sz="1200" dirty="0">
                <a:latin typeface="Frutiger 45 Light" panose="020B0603020202020204" pitchFamily="34" charset="0"/>
              </a:rPr>
              <a:t> as </a:t>
            </a:r>
            <a:r>
              <a:rPr lang="pl-PL" sz="1200" dirty="0" err="1">
                <a:latin typeface="Frutiger 45 Light" panose="020B0603020202020204" pitchFamily="34" charset="0"/>
              </a:rPr>
              <a:t>correlation</a:t>
            </a:r>
            <a:r>
              <a:rPr lang="pl-PL" sz="1200" dirty="0">
                <a:latin typeface="Frutiger 45 Light" panose="020B0603020202020204" pitchFamily="34" charset="0"/>
              </a:rPr>
              <a:t> </a:t>
            </a:r>
            <a:r>
              <a:rPr lang="pl-PL" sz="1200" dirty="0" err="1">
                <a:latin typeface="Frutiger 45 Light" panose="020B0603020202020204" pitchFamily="34" charset="0"/>
              </a:rPr>
              <a:t>coefficients</a:t>
            </a:r>
            <a:r>
              <a:rPr lang="pl-PL" sz="1200" dirty="0">
                <a:latin typeface="Frutiger 45 Light" panose="020B0603020202020204" pitchFamily="34" charset="0"/>
              </a:rPr>
              <a:t> </a:t>
            </a:r>
            <a:r>
              <a:rPr lang="pl-PL" sz="1200" dirty="0" err="1">
                <a:latin typeface="Frutiger 45 Light" panose="020B0603020202020204" pitchFamily="34" charset="0"/>
              </a:rPr>
              <a:t>among</a:t>
            </a:r>
            <a:r>
              <a:rPr lang="pl-PL" sz="1200" dirty="0">
                <a:latin typeface="Frutiger 45 Light" panose="020B0603020202020204" pitchFamily="34" charset="0"/>
              </a:rPr>
              <a:t> </a:t>
            </a:r>
            <a:r>
              <a:rPr lang="pl-PL" sz="1200" dirty="0" err="1">
                <a:latin typeface="Frutiger 45 Light" panose="020B0603020202020204" pitchFamily="34" charset="0"/>
              </a:rPr>
              <a:t>variables</a:t>
            </a:r>
            <a:r>
              <a:rPr lang="pl-PL" sz="1200" dirty="0">
                <a:latin typeface="Frutiger 45 Light" panose="020B0603020202020204" pitchFamily="34" charset="0"/>
              </a:rPr>
              <a:t> </a:t>
            </a:r>
            <a:r>
              <a:rPr lang="pl-PL" sz="1200" dirty="0" err="1">
                <a:latin typeface="Frutiger 45 Light" panose="020B0603020202020204" pitchFamily="34" charset="0"/>
              </a:rPr>
              <a:t>are</a:t>
            </a:r>
            <a:r>
              <a:rPr lang="pl-PL" sz="1200" dirty="0">
                <a:latin typeface="Frutiger 45 Light" panose="020B0603020202020204" pitchFamily="34" charset="0"/>
              </a:rPr>
              <a:t> less </a:t>
            </a:r>
            <a:r>
              <a:rPr lang="pl-PL" sz="1200" dirty="0" err="1">
                <a:latin typeface="Frutiger 45 Light" panose="020B0603020202020204" pitchFamily="34" charset="0"/>
              </a:rPr>
              <a:t>than</a:t>
            </a:r>
            <a:r>
              <a:rPr lang="pl-PL" sz="1200" dirty="0">
                <a:latin typeface="Frutiger 45 Light" panose="020B0603020202020204" pitchFamily="34" charset="0"/>
              </a:rPr>
              <a:t> 0.9 the </a:t>
            </a:r>
            <a:r>
              <a:rPr lang="pl-PL" sz="1200" dirty="0" err="1">
                <a:latin typeface="Frutiger 45 Light" panose="020B0603020202020204" pitchFamily="34" charset="0"/>
              </a:rPr>
              <a:t>assumption</a:t>
            </a:r>
            <a:r>
              <a:rPr lang="pl-PL" sz="1200" dirty="0">
                <a:latin typeface="Frutiger 45 Light" panose="020B0603020202020204" pitchFamily="34" charset="0"/>
              </a:rPr>
              <a:t> </a:t>
            </a:r>
            <a:r>
              <a:rPr lang="pl-PL" sz="1200" dirty="0" err="1">
                <a:latin typeface="Frutiger 45 Light" panose="020B0603020202020204" pitchFamily="34" charset="0"/>
              </a:rPr>
              <a:t>is</a:t>
            </a:r>
            <a:r>
              <a:rPr lang="pl-PL" sz="1200" dirty="0">
                <a:latin typeface="Frutiger 45 Light" panose="020B0603020202020204" pitchFamily="34" charset="0"/>
              </a:rPr>
              <a:t> met.</a:t>
            </a:r>
          </a:p>
          <a:p>
            <a:pPr marL="0" indent="0">
              <a:buNone/>
            </a:pPr>
            <a:endParaRPr lang="pl-PL" b="1" u="sng" dirty="0">
              <a:latin typeface="Frutiger 45 Light" panose="020B0603020202020204" pitchFamily="34" charset="0"/>
            </a:endParaRPr>
          </a:p>
          <a:p>
            <a:pPr marL="0" indent="0">
              <a:buNone/>
            </a:pPr>
            <a:r>
              <a:rPr lang="pl-PL" b="1" u="sng" dirty="0" err="1">
                <a:latin typeface="Frutiger 45 Light" panose="020B0603020202020204" pitchFamily="34" charset="0"/>
              </a:rPr>
              <a:t>Note</a:t>
            </a:r>
            <a:r>
              <a:rPr lang="pl-PL" b="1" u="sng" dirty="0">
                <a:latin typeface="Frutiger 45 Light" panose="020B0603020202020204" pitchFamily="34" charset="0"/>
              </a:rPr>
              <a:t>:</a:t>
            </a:r>
          </a:p>
          <a:p>
            <a:r>
              <a:rPr lang="pl-PL" dirty="0" err="1">
                <a:latin typeface="Frutiger 45 Light" panose="020B0603020202020204" pitchFamily="34" charset="0"/>
              </a:rPr>
              <a:t>Based</a:t>
            </a:r>
            <a:r>
              <a:rPr lang="pl-PL" dirty="0">
                <a:latin typeface="Frutiger 45 Light" panose="020B0603020202020204" pitchFamily="34" charset="0"/>
              </a:rPr>
              <a:t> on a choice of link </a:t>
            </a:r>
            <a:r>
              <a:rPr lang="pl-PL" dirty="0" err="1">
                <a:latin typeface="Frutiger 45 Light" panose="020B0603020202020204" pitchFamily="34" charset="0"/>
              </a:rPr>
              <a:t>function</a:t>
            </a:r>
            <a:r>
              <a:rPr lang="pl-PL" dirty="0">
                <a:latin typeface="Frutiger 45 Light" panose="020B0603020202020204" pitchFamily="34" charset="0"/>
              </a:rPr>
              <a:t>, </a:t>
            </a:r>
            <a:r>
              <a:rPr lang="pl-PL" dirty="0" err="1">
                <a:latin typeface="Frutiger 45 Light" panose="020B0603020202020204" pitchFamily="34" charset="0"/>
              </a:rPr>
              <a:t>different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regression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models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can</a:t>
            </a:r>
            <a:r>
              <a:rPr lang="pl-PL" dirty="0">
                <a:latin typeface="Frutiger 45 Light" panose="020B0603020202020204" pitchFamily="34" charset="0"/>
              </a:rPr>
              <a:t> be </a:t>
            </a:r>
            <a:r>
              <a:rPr lang="pl-PL" dirty="0" err="1">
                <a:latin typeface="Frutiger 45 Light" panose="020B0603020202020204" pitchFamily="34" charset="0"/>
              </a:rPr>
              <a:t>obtained</a:t>
            </a:r>
            <a:r>
              <a:rPr lang="pl-PL" dirty="0">
                <a:latin typeface="Frutiger 45 Light" panose="020B0603020202020204" pitchFamily="34" charset="0"/>
              </a:rPr>
              <a:t>.</a:t>
            </a:r>
          </a:p>
          <a:p>
            <a:pPr marL="225425" lvl="1" indent="0">
              <a:buNone/>
            </a:pPr>
            <a:r>
              <a:rPr lang="pl-PL" sz="1200" dirty="0">
                <a:latin typeface="Frutiger 45 Light" panose="020B0603020202020204" pitchFamily="34" charset="0"/>
              </a:rPr>
              <a:t>For PD </a:t>
            </a:r>
            <a:r>
              <a:rPr lang="pl-PL" sz="1200" dirty="0" err="1">
                <a:latin typeface="Frutiger 45 Light" panose="020B0603020202020204" pitchFamily="34" charset="0"/>
              </a:rPr>
              <a:t>estimation</a:t>
            </a:r>
            <a:r>
              <a:rPr lang="pl-PL" sz="1200" dirty="0">
                <a:latin typeface="Frutiger 45 Light" panose="020B0603020202020204" pitchFamily="34" charset="0"/>
              </a:rPr>
              <a:t> the most </a:t>
            </a:r>
            <a:r>
              <a:rPr lang="pl-PL" sz="1200" dirty="0" err="1">
                <a:latin typeface="Frutiger 45 Light" panose="020B0603020202020204" pitchFamily="34" charset="0"/>
              </a:rPr>
              <a:t>common</a:t>
            </a:r>
            <a:r>
              <a:rPr lang="pl-PL" sz="1200" dirty="0">
                <a:latin typeface="Frutiger 45 Light" panose="020B0603020202020204" pitchFamily="34" charset="0"/>
              </a:rPr>
              <a:t> </a:t>
            </a:r>
            <a:r>
              <a:rPr lang="pl-PL" sz="1200" dirty="0" err="1">
                <a:latin typeface="Frutiger 45 Light" panose="020B0603020202020204" pitchFamily="34" charset="0"/>
              </a:rPr>
              <a:t>choices</a:t>
            </a:r>
            <a:r>
              <a:rPr lang="pl-PL" sz="1200" dirty="0">
                <a:latin typeface="Frutiger 45 Light" panose="020B0603020202020204" pitchFamily="34" charset="0"/>
              </a:rPr>
              <a:t> </a:t>
            </a:r>
            <a:r>
              <a:rPr lang="pl-PL" sz="1200" dirty="0" err="1">
                <a:latin typeface="Frutiger 45 Light" panose="020B0603020202020204" pitchFamily="34" charset="0"/>
              </a:rPr>
              <a:t>include</a:t>
            </a:r>
            <a:r>
              <a:rPr lang="pl-PL" sz="1200" dirty="0">
                <a:latin typeface="Frutiger 45 Light" panose="020B0603020202020204" pitchFamily="34" charset="0"/>
              </a:rPr>
              <a:t> </a:t>
            </a:r>
            <a:r>
              <a:rPr lang="pl-PL" sz="1200" dirty="0" err="1">
                <a:latin typeface="Frutiger 45 Light" panose="020B0603020202020204" pitchFamily="34" charset="0"/>
              </a:rPr>
              <a:t>probit</a:t>
            </a:r>
            <a:r>
              <a:rPr lang="pl-PL" sz="1200" dirty="0">
                <a:latin typeface="Frutiger 45 Light" panose="020B0603020202020204" pitchFamily="34" charset="0"/>
              </a:rPr>
              <a:t> </a:t>
            </a:r>
            <a:r>
              <a:rPr lang="pl-PL" sz="1200" dirty="0" err="1">
                <a:latin typeface="Frutiger 45 Light" panose="020B0603020202020204" pitchFamily="34" charset="0"/>
              </a:rPr>
              <a:t>or</a:t>
            </a:r>
            <a:r>
              <a:rPr lang="pl-PL" sz="1200" dirty="0">
                <a:latin typeface="Frutiger 45 Light" panose="020B0603020202020204" pitchFamily="34" charset="0"/>
              </a:rPr>
              <a:t> </a:t>
            </a:r>
            <a:r>
              <a:rPr lang="pl-PL" sz="1200" dirty="0" err="1">
                <a:latin typeface="Frutiger 45 Light" panose="020B0603020202020204" pitchFamily="34" charset="0"/>
              </a:rPr>
              <a:t>logit</a:t>
            </a:r>
            <a:r>
              <a:rPr lang="pl-PL" sz="1200" dirty="0">
                <a:latin typeface="Frutiger 45 Light" panose="020B0603020202020204" pitchFamily="34" charset="0"/>
              </a:rPr>
              <a:t> </a:t>
            </a:r>
            <a:r>
              <a:rPr lang="pl-PL" sz="1200" dirty="0" err="1">
                <a:latin typeface="Frutiger 45 Light" panose="020B0603020202020204" pitchFamily="34" charset="0"/>
              </a:rPr>
              <a:t>models</a:t>
            </a:r>
            <a:r>
              <a:rPr lang="pl-PL" sz="1200" dirty="0">
                <a:latin typeface="Frutiger 45 Light" panose="020B0603020202020204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Frutiger 45 Light" panose="020B0603020202020204" pitchFamily="34" charset="0"/>
            </a:endParaRP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88FBC137-7DF8-35EE-EA6E-DC2F8E325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0"/>
            <a:ext cx="9189720" cy="941832"/>
          </a:xfrm>
        </p:spPr>
        <p:txBody>
          <a:bodyPr/>
          <a:lstStyle/>
          <a:p>
            <a:r>
              <a:rPr lang="pl-PL" dirty="0" err="1"/>
              <a:t>Credit</a:t>
            </a:r>
            <a:r>
              <a:rPr lang="pl-PL" dirty="0"/>
              <a:t> </a:t>
            </a:r>
            <a:r>
              <a:rPr lang="pl-PL" dirty="0" err="1"/>
              <a:t>Scoring</a:t>
            </a:r>
            <a:r>
              <a:rPr lang="pl-PL" dirty="0"/>
              <a:t> – </a:t>
            </a:r>
            <a:r>
              <a:rPr lang="pl-PL" dirty="0" err="1"/>
              <a:t>Regression</a:t>
            </a:r>
            <a:r>
              <a:rPr lang="pl-PL" dirty="0"/>
              <a:t> </a:t>
            </a:r>
            <a:r>
              <a:rPr lang="pl-PL" dirty="0" err="1"/>
              <a:t>Models</a:t>
            </a:r>
            <a:r>
              <a:rPr lang="pl-PL" dirty="0"/>
              <a:t> 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776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1">
                <a:extLst>
                  <a:ext uri="{FF2B5EF4-FFF2-40B4-BE49-F238E27FC236}">
                    <a16:creationId xmlns:a16="http://schemas.microsoft.com/office/drawing/2014/main" id="{AA8E13B6-328A-8288-B765-88202563C0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4340" y="1829194"/>
                <a:ext cx="9189720" cy="4759691"/>
              </a:xfrm>
            </p:spPr>
            <p:txBody>
              <a:bodyPr/>
              <a:lstStyle/>
              <a:p>
                <a:r>
                  <a:rPr lang="pl-PL" dirty="0">
                    <a:latin typeface="Frutiger 45 Light" panose="020B0603020202020204" pitchFamily="34" charset="0"/>
                  </a:rPr>
                  <a:t>Probit model: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dirty="0">
                    <a:latin typeface="Frutiger 45 Light" panose="020B0603020202020204" pitchFamily="34" charset="0"/>
                  </a:rPr>
                  <a:t>,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being</a:t>
                </a:r>
                <a:r>
                  <a:rPr lang="pl-PL" dirty="0">
                    <a:latin typeface="Frutiger 45 Light" panose="020B0603020202020204" pitchFamily="34" charset="0"/>
                  </a:rPr>
                  <a:t> the CDF of standard </a:t>
                </a:r>
                <a:r>
                  <a:rPr lang="pl-PL" dirty="0" err="1">
                    <a:latin typeface="Frutiger 45 Light" panose="020B0603020202020204" pitchFamily="34" charset="0"/>
                  </a:rPr>
                  <a:t>normal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distribution</a:t>
                </a:r>
                <a:r>
                  <a:rPr lang="pl-PL" dirty="0">
                    <a:latin typeface="Frutiger 45 Light" panose="020B0603020202020204" pitchFamily="34" charset="0"/>
                  </a:rPr>
                  <a:t>.</a:t>
                </a:r>
              </a:p>
              <a:p>
                <a:r>
                  <a:rPr lang="pl-PL" dirty="0" err="1">
                    <a:latin typeface="Frutiger 45 Light" panose="020B0603020202020204" pitchFamily="34" charset="0"/>
                  </a:rPr>
                  <a:t>Logit</a:t>
                </a:r>
                <a:r>
                  <a:rPr lang="pl-PL" dirty="0">
                    <a:latin typeface="Frutiger 45 Light" panose="020B0603020202020204" pitchFamily="34" charset="0"/>
                  </a:rPr>
                  <a:t> model: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)=1/(1+</m:t>
                    </m:r>
                    <m:sSup>
                      <m:sSup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pl-P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l-PL" dirty="0">
                  <a:latin typeface="Frutiger 45 Light" panose="020B0603020202020204" pitchFamily="34" charset="0"/>
                </a:endParaRPr>
              </a:p>
              <a:p>
                <a:endParaRPr lang="pl-PL" dirty="0">
                  <a:latin typeface="Frutiger 45 Light" panose="020B0603020202020204" pitchFamily="34" charset="0"/>
                </a:endParaRPr>
              </a:p>
              <a:p>
                <a:pPr marL="0" indent="0">
                  <a:buNone/>
                </a:pPr>
                <a:r>
                  <a:rPr lang="pl-PL" b="1" u="sng" dirty="0">
                    <a:latin typeface="Frutiger 45 Light" panose="020B0603020202020204" pitchFamily="34" charset="0"/>
                  </a:rPr>
                  <a:t>Basic </a:t>
                </a:r>
                <a:r>
                  <a:rPr lang="pl-PL" b="1" u="sng" dirty="0" err="1">
                    <a:latin typeface="Frutiger 45 Light" panose="020B0603020202020204" pitchFamily="34" charset="0"/>
                  </a:rPr>
                  <a:t>properties</a:t>
                </a:r>
                <a:r>
                  <a:rPr lang="pl-PL" b="1" u="sng" dirty="0">
                    <a:latin typeface="Frutiger 45 Light" panose="020B0603020202020204" pitchFamily="34" charset="0"/>
                  </a:rPr>
                  <a:t>:</a:t>
                </a:r>
              </a:p>
              <a:p>
                <a:r>
                  <a:rPr lang="pl-PL" dirty="0" err="1">
                    <a:latin typeface="Frutiger 45 Light" panose="020B0603020202020204" pitchFamily="34" charset="0"/>
                  </a:rPr>
                  <a:t>Logit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has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heavier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tails</a:t>
                </a:r>
                <a:endParaRPr lang="pl-PL" dirty="0">
                  <a:latin typeface="Frutiger 45 Light" panose="020B0603020202020204" pitchFamily="34" charset="0"/>
                </a:endParaRPr>
              </a:p>
              <a:p>
                <a:r>
                  <a:rPr lang="pl-PL" dirty="0" err="1">
                    <a:latin typeface="Frutiger 45 Light" panose="020B0603020202020204" pitchFamily="34" charset="0"/>
                  </a:rPr>
                  <a:t>Probit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is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more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centered</a:t>
                </a:r>
                <a:endParaRPr lang="pl-PL" dirty="0">
                  <a:latin typeface="Frutiger 45 Light" panose="020B0603020202020204" pitchFamily="34" charset="0"/>
                </a:endParaRPr>
              </a:p>
              <a:p>
                <a:endParaRPr lang="pl-PL" dirty="0">
                  <a:latin typeface="Frutiger 45 Light" panose="020B0603020202020204" pitchFamily="34" charset="0"/>
                </a:endParaRPr>
              </a:p>
              <a:p>
                <a:endParaRPr lang="pl-PL" dirty="0">
                  <a:latin typeface="Frutiger 45 Light" panose="020B0603020202020204" pitchFamily="34" charset="0"/>
                </a:endParaRPr>
              </a:p>
              <a:p>
                <a:pPr marL="0" indent="0">
                  <a:buNone/>
                </a:pPr>
                <a:r>
                  <a:rPr lang="pl-PL" dirty="0" err="1">
                    <a:latin typeface="Frutiger 45 Light" panose="020B0603020202020204" pitchFamily="34" charset="0"/>
                  </a:rPr>
                  <a:t>Which</a:t>
                </a:r>
                <a:r>
                  <a:rPr lang="pl-PL" dirty="0">
                    <a:latin typeface="Frutiger 45 Light" panose="020B0603020202020204" pitchFamily="34" charset="0"/>
                  </a:rPr>
                  <a:t> one </a:t>
                </a:r>
                <a:r>
                  <a:rPr lang="pl-PL" dirty="0" err="1">
                    <a:latin typeface="Frutiger 45 Light" panose="020B0603020202020204" pitchFamily="34" charset="0"/>
                  </a:rPr>
                  <a:t>is</a:t>
                </a:r>
                <a:r>
                  <a:rPr lang="pl-PL" dirty="0">
                    <a:latin typeface="Frutiger 45 Light" panose="020B0603020202020204" pitchFamily="34" charset="0"/>
                  </a:rPr>
                  <a:t> </a:t>
                </a:r>
                <a:r>
                  <a:rPr lang="pl-PL" dirty="0" err="1">
                    <a:latin typeface="Frutiger 45 Light" panose="020B0603020202020204" pitchFamily="34" charset="0"/>
                  </a:rPr>
                  <a:t>better</a:t>
                </a:r>
                <a:r>
                  <a:rPr lang="pl-PL" dirty="0">
                    <a:latin typeface="Frutiger 45 Light" panose="020B0603020202020204" pitchFamily="34" charset="0"/>
                  </a:rPr>
                  <a:t>?</a:t>
                </a:r>
              </a:p>
              <a:p>
                <a:pPr marL="0" indent="0">
                  <a:buNone/>
                </a:pPr>
                <a:r>
                  <a:rPr lang="pl-PL" sz="1200" dirty="0">
                    <a:latin typeface="Frutiger 45 Light" panose="020B0603020202020204" pitchFamily="34" charset="0"/>
                  </a:rPr>
                  <a:t>Both </a:t>
                </a:r>
                <a:r>
                  <a:rPr lang="pl-PL" sz="1200" dirty="0" err="1">
                    <a:latin typeface="Frutiger 45 Light" panose="020B0603020202020204" pitchFamily="34" charset="0"/>
                  </a:rPr>
                  <a:t>will</a:t>
                </a:r>
                <a:r>
                  <a:rPr lang="pl-PL" sz="1200" dirty="0">
                    <a:latin typeface="Frutiger 45 Light" panose="020B0603020202020204" pitchFamily="34" charset="0"/>
                  </a:rPr>
                  <a:t> </a:t>
                </a:r>
                <a:r>
                  <a:rPr lang="pl-PL" sz="1200" dirty="0" err="1">
                    <a:latin typeface="Frutiger 45 Light" panose="020B0603020202020204" pitchFamily="34" charset="0"/>
                  </a:rPr>
                  <a:t>yield</a:t>
                </a:r>
                <a:r>
                  <a:rPr lang="pl-PL" sz="1200" dirty="0">
                    <a:latin typeface="Frutiger 45 Light" panose="020B0603020202020204" pitchFamily="34" charset="0"/>
                  </a:rPr>
                  <a:t> </a:t>
                </a:r>
                <a:r>
                  <a:rPr lang="pl-PL" sz="1200" dirty="0" err="1">
                    <a:latin typeface="Frutiger 45 Light" panose="020B0603020202020204" pitchFamily="34" charset="0"/>
                  </a:rPr>
                  <a:t>similar</a:t>
                </a:r>
                <a:r>
                  <a:rPr lang="pl-PL" sz="1200" dirty="0">
                    <a:latin typeface="Frutiger 45 Light" panose="020B0603020202020204" pitchFamily="34" charset="0"/>
                  </a:rPr>
                  <a:t> (but not </a:t>
                </a:r>
                <a:r>
                  <a:rPr lang="pl-PL" sz="1200" dirty="0" err="1">
                    <a:latin typeface="Frutiger 45 Light" panose="020B0603020202020204" pitchFamily="34" charset="0"/>
                  </a:rPr>
                  <a:t>identical</a:t>
                </a:r>
                <a:r>
                  <a:rPr lang="pl-PL" sz="1200" dirty="0">
                    <a:latin typeface="Frutiger 45 Light" panose="020B0603020202020204" pitchFamily="34" charset="0"/>
                  </a:rPr>
                  <a:t>) </a:t>
                </a:r>
                <a:r>
                  <a:rPr lang="pl-PL" sz="1200" dirty="0" err="1">
                    <a:latin typeface="Frutiger 45 Light" panose="020B0603020202020204" pitchFamily="34" charset="0"/>
                  </a:rPr>
                  <a:t>results</a:t>
                </a:r>
                <a:r>
                  <a:rPr lang="pl-PL" sz="1200" dirty="0">
                    <a:latin typeface="Frutiger 45 Light" panose="020B0603020202020204" pitchFamily="34" charset="0"/>
                  </a:rPr>
                  <a:t>. </a:t>
                </a:r>
                <a:r>
                  <a:rPr lang="pl-PL" sz="1200" dirty="0" err="1">
                    <a:latin typeface="Frutiger 45 Light" panose="020B0603020202020204" pitchFamily="34" charset="0"/>
                  </a:rPr>
                  <a:t>Details</a:t>
                </a:r>
                <a:r>
                  <a:rPr lang="pl-PL" sz="1200" dirty="0">
                    <a:latin typeface="Frutiger 45 Light" panose="020B0603020202020204" pitchFamily="34" charset="0"/>
                  </a:rPr>
                  <a:t> </a:t>
                </a:r>
                <a:r>
                  <a:rPr lang="pl-PL" sz="1200" dirty="0" err="1">
                    <a:latin typeface="Frutiger 45 Light" panose="020B0603020202020204" pitchFamily="34" charset="0"/>
                  </a:rPr>
                  <a:t>can</a:t>
                </a:r>
                <a:r>
                  <a:rPr lang="pl-PL" sz="1200" dirty="0">
                    <a:latin typeface="Frutiger 45 Light" panose="020B0603020202020204" pitchFamily="34" charset="0"/>
                  </a:rPr>
                  <a:t> </a:t>
                </a:r>
                <a:r>
                  <a:rPr lang="pl-PL" sz="1200" dirty="0" err="1">
                    <a:latin typeface="Frutiger 45 Light" panose="020B0603020202020204" pitchFamily="34" charset="0"/>
                  </a:rPr>
                  <a:t>differ</a:t>
                </a:r>
                <a:r>
                  <a:rPr lang="pl-PL" sz="1200" dirty="0">
                    <a:latin typeface="Frutiger 45 Light" panose="020B0603020202020204" pitchFamily="34" charset="0"/>
                  </a:rPr>
                  <a:t> for </a:t>
                </a:r>
                <a:r>
                  <a:rPr lang="pl-PL" sz="1200" dirty="0" err="1">
                    <a:latin typeface="Frutiger 45 Light" panose="020B0603020202020204" pitchFamily="34" charset="0"/>
                  </a:rPr>
                  <a:t>mode</a:t>
                </a:r>
                <a:r>
                  <a:rPr lang="pl-PL" sz="1200" dirty="0">
                    <a:latin typeface="Frutiger 45 Light" panose="020B0603020202020204" pitchFamily="34" charset="0"/>
                  </a:rPr>
                  <a:t> </a:t>
                </a:r>
                <a:r>
                  <a:rPr lang="pl-PL" sz="1200" dirty="0" err="1">
                    <a:latin typeface="Frutiger 45 Light" panose="020B0603020202020204" pitchFamily="34" charset="0"/>
                  </a:rPr>
                  <a:t>advanced</a:t>
                </a:r>
                <a:r>
                  <a:rPr lang="pl-PL" sz="1200" dirty="0">
                    <a:latin typeface="Frutiger 45 Light" panose="020B0603020202020204" pitchFamily="34" charset="0"/>
                  </a:rPr>
                  <a:t> </a:t>
                </a:r>
                <a:r>
                  <a:rPr lang="pl-PL" sz="1200" dirty="0" err="1">
                    <a:latin typeface="Frutiger 45 Light" panose="020B0603020202020204" pitchFamily="34" charset="0"/>
                  </a:rPr>
                  <a:t>setups</a:t>
                </a:r>
                <a:r>
                  <a:rPr lang="pl-PL" sz="1200" dirty="0">
                    <a:latin typeface="Frutiger 45 Light" panose="020B0603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Content Placeholder 1">
                <a:extLst>
                  <a:ext uri="{FF2B5EF4-FFF2-40B4-BE49-F238E27FC236}">
                    <a16:creationId xmlns:a16="http://schemas.microsoft.com/office/drawing/2014/main" id="{AA8E13B6-328A-8288-B765-88202563C0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4340" y="1829194"/>
                <a:ext cx="9189720" cy="4759691"/>
              </a:xfrm>
              <a:blipFill>
                <a:blip r:embed="rId2"/>
                <a:stretch>
                  <a:fillRect l="-1525" t="-17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2">
            <a:extLst>
              <a:ext uri="{FF2B5EF4-FFF2-40B4-BE49-F238E27FC236}">
                <a16:creationId xmlns:a16="http://schemas.microsoft.com/office/drawing/2014/main" id="{88FBC137-7DF8-35EE-EA6E-DC2F8E325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0"/>
            <a:ext cx="9189720" cy="941832"/>
          </a:xfrm>
        </p:spPr>
        <p:txBody>
          <a:bodyPr/>
          <a:lstStyle/>
          <a:p>
            <a:r>
              <a:rPr lang="pl-PL" dirty="0" err="1"/>
              <a:t>Credit</a:t>
            </a:r>
            <a:r>
              <a:rPr lang="pl-PL" dirty="0"/>
              <a:t> </a:t>
            </a:r>
            <a:r>
              <a:rPr lang="pl-PL" dirty="0" err="1"/>
              <a:t>Scoring</a:t>
            </a:r>
            <a:r>
              <a:rPr lang="pl-PL" dirty="0"/>
              <a:t> – </a:t>
            </a:r>
            <a:r>
              <a:rPr lang="pl-PL" dirty="0" err="1"/>
              <a:t>Regression</a:t>
            </a:r>
            <a:r>
              <a:rPr lang="pl-PL" dirty="0"/>
              <a:t> </a:t>
            </a:r>
            <a:r>
              <a:rPr lang="pl-PL" dirty="0" err="1"/>
              <a:t>Models</a:t>
            </a:r>
            <a:r>
              <a:rPr lang="pl-PL" dirty="0"/>
              <a:t> (4)</a:t>
            </a:r>
            <a:endParaRPr 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E8E54BC-BFB3-11ED-9403-D58B5B0BC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0737" y="2726527"/>
            <a:ext cx="4613841" cy="2965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19239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AA8E13B6-328A-8288-B765-88202563C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852246"/>
            <a:ext cx="9189720" cy="4759691"/>
          </a:xfrm>
        </p:spPr>
        <p:txBody>
          <a:bodyPr/>
          <a:lstStyle/>
          <a:p>
            <a:r>
              <a:rPr lang="pl-PL" dirty="0">
                <a:latin typeface="Frutiger 45 Light" panose="020B0603020202020204" pitchFamily="34" charset="0"/>
              </a:rPr>
              <a:t>The ROC </a:t>
            </a:r>
            <a:r>
              <a:rPr lang="pl-PL" dirty="0" err="1">
                <a:latin typeface="Frutiger 45 Light" panose="020B0603020202020204" pitchFamily="34" charset="0"/>
              </a:rPr>
              <a:t>curve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says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how</a:t>
            </a:r>
            <a:r>
              <a:rPr lang="pl-PL" dirty="0">
                <a:latin typeface="Frutiger 45 Light" panose="020B0603020202020204" pitchFamily="34" charset="0"/>
              </a:rPr>
              <a:t> much the model </a:t>
            </a:r>
            <a:r>
              <a:rPr lang="pl-PL" dirty="0" err="1">
                <a:latin typeface="Frutiger 45 Light" panose="020B0603020202020204" pitchFamily="34" charset="0"/>
              </a:rPr>
              <a:t>is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capable</a:t>
            </a:r>
            <a:r>
              <a:rPr lang="pl-PL" dirty="0">
                <a:latin typeface="Frutiger 45 Light" panose="020B0603020202020204" pitchFamily="34" charset="0"/>
              </a:rPr>
              <a:t> of </a:t>
            </a:r>
            <a:r>
              <a:rPr lang="pl-PL" dirty="0" err="1">
                <a:latin typeface="Frutiger 45 Light" panose="020B0603020202020204" pitchFamily="34" charset="0"/>
              </a:rPr>
              <a:t>distinguishing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between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classes</a:t>
            </a:r>
            <a:r>
              <a:rPr lang="pl-PL" dirty="0">
                <a:latin typeface="Frutiger 45 Light" panose="020B0603020202020204" pitchFamily="34" charset="0"/>
              </a:rPr>
              <a:t>.</a:t>
            </a:r>
          </a:p>
          <a:p>
            <a:r>
              <a:rPr lang="pl-PL" dirty="0" err="1">
                <a:latin typeface="Frutiger 45 Light" panose="020B0603020202020204" pitchFamily="34" charset="0"/>
              </a:rPr>
              <a:t>Possible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results</a:t>
            </a:r>
            <a:r>
              <a:rPr lang="pl-PL" dirty="0">
                <a:latin typeface="Frutiger 45 Light" panose="020B0603020202020204" pitchFamily="34" charset="0"/>
              </a:rPr>
              <a:t>:</a:t>
            </a:r>
          </a:p>
          <a:p>
            <a:pPr lvl="2"/>
            <a:r>
              <a:rPr lang="pl-PL" dirty="0">
                <a:latin typeface="Frutiger 45 Light" panose="020B0603020202020204" pitchFamily="34" charset="0"/>
              </a:rPr>
              <a:t>TP = </a:t>
            </a:r>
            <a:r>
              <a:rPr lang="pl-PL" dirty="0" err="1">
                <a:latin typeface="Frutiger 45 Light" panose="020B0603020202020204" pitchFamily="34" charset="0"/>
              </a:rPr>
              <a:t>true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positive</a:t>
            </a:r>
            <a:r>
              <a:rPr lang="pl-PL" dirty="0">
                <a:latin typeface="Frutiger 45 Light" panose="020B0603020202020204" pitchFamily="34" charset="0"/>
              </a:rPr>
              <a:t> (1 </a:t>
            </a:r>
            <a:r>
              <a:rPr lang="pl-PL" dirty="0" err="1">
                <a:latin typeface="Frutiger 45 Light" panose="020B0603020202020204" pitchFamily="34" charset="0"/>
              </a:rPr>
              <a:t>classified</a:t>
            </a:r>
            <a:r>
              <a:rPr lang="pl-PL" dirty="0">
                <a:latin typeface="Frutiger 45 Light" panose="020B0603020202020204" pitchFamily="34" charset="0"/>
              </a:rPr>
              <a:t> as 1); FP = </a:t>
            </a:r>
            <a:r>
              <a:rPr lang="pl-PL" dirty="0" err="1">
                <a:latin typeface="Frutiger 45 Light" panose="020B0603020202020204" pitchFamily="34" charset="0"/>
              </a:rPr>
              <a:t>false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positive</a:t>
            </a:r>
            <a:r>
              <a:rPr lang="pl-PL" dirty="0">
                <a:latin typeface="Frutiger 45 Light" panose="020B0603020202020204" pitchFamily="34" charset="0"/>
              </a:rPr>
              <a:t> (0 </a:t>
            </a:r>
            <a:r>
              <a:rPr lang="pl-PL" dirty="0" err="1">
                <a:latin typeface="Frutiger 45 Light" panose="020B0603020202020204" pitchFamily="34" charset="0"/>
              </a:rPr>
              <a:t>classified</a:t>
            </a:r>
            <a:r>
              <a:rPr lang="pl-PL" dirty="0">
                <a:latin typeface="Frutiger 45 Light" panose="020B0603020202020204" pitchFamily="34" charset="0"/>
              </a:rPr>
              <a:t> as 1)</a:t>
            </a:r>
          </a:p>
          <a:p>
            <a:pPr lvl="2"/>
            <a:r>
              <a:rPr lang="pl-PL" dirty="0">
                <a:latin typeface="Frutiger 45 Light" panose="020B0603020202020204" pitchFamily="34" charset="0"/>
              </a:rPr>
              <a:t>TN = </a:t>
            </a:r>
            <a:r>
              <a:rPr lang="pl-PL" dirty="0" err="1">
                <a:latin typeface="Frutiger 45 Light" panose="020B0603020202020204" pitchFamily="34" charset="0"/>
              </a:rPr>
              <a:t>true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negative</a:t>
            </a:r>
            <a:r>
              <a:rPr lang="pl-PL" dirty="0">
                <a:latin typeface="Frutiger 45 Light" panose="020B0603020202020204" pitchFamily="34" charset="0"/>
              </a:rPr>
              <a:t> (0 </a:t>
            </a:r>
            <a:r>
              <a:rPr lang="pl-PL" dirty="0" err="1">
                <a:latin typeface="Frutiger 45 Light" panose="020B0603020202020204" pitchFamily="34" charset="0"/>
              </a:rPr>
              <a:t>classified</a:t>
            </a:r>
            <a:r>
              <a:rPr lang="pl-PL" dirty="0">
                <a:latin typeface="Frutiger 45 Light" panose="020B0603020202020204" pitchFamily="34" charset="0"/>
              </a:rPr>
              <a:t> as 0); FN = </a:t>
            </a:r>
            <a:r>
              <a:rPr lang="pl-PL" dirty="0" err="1">
                <a:latin typeface="Frutiger 45 Light" panose="020B0603020202020204" pitchFamily="34" charset="0"/>
              </a:rPr>
              <a:t>false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negative</a:t>
            </a:r>
            <a:r>
              <a:rPr lang="pl-PL" dirty="0">
                <a:latin typeface="Frutiger 45 Light" panose="020B0603020202020204" pitchFamily="34" charset="0"/>
              </a:rPr>
              <a:t> (1 </a:t>
            </a:r>
            <a:r>
              <a:rPr lang="pl-PL" dirty="0" err="1">
                <a:latin typeface="Frutiger 45 Light" panose="020B0603020202020204" pitchFamily="34" charset="0"/>
              </a:rPr>
              <a:t>classified</a:t>
            </a:r>
            <a:r>
              <a:rPr lang="pl-PL" dirty="0">
                <a:latin typeface="Frutiger 45 Light" panose="020B0603020202020204" pitchFamily="34" charset="0"/>
              </a:rPr>
              <a:t> as 0)</a:t>
            </a:r>
          </a:p>
          <a:p>
            <a:pPr marL="461962" lvl="2" indent="0">
              <a:buNone/>
            </a:pPr>
            <a:r>
              <a:rPr lang="pl-PL" dirty="0" err="1">
                <a:latin typeface="Frutiger 45 Light" panose="020B0603020202020204" pitchFamily="34" charset="0"/>
              </a:rPr>
              <a:t>Note</a:t>
            </a:r>
            <a:r>
              <a:rPr lang="pl-PL" dirty="0">
                <a:latin typeface="Frutiger 45 Light" panose="020B0603020202020204" pitchFamily="34" charset="0"/>
              </a:rPr>
              <a:t>: 1 = </a:t>
            </a:r>
            <a:r>
              <a:rPr lang="pl-PL" dirty="0" err="1">
                <a:latin typeface="Frutiger 45 Light" panose="020B0603020202020204" pitchFamily="34" charset="0"/>
              </a:rPr>
              <a:t>default</a:t>
            </a:r>
            <a:r>
              <a:rPr lang="pl-PL" dirty="0">
                <a:latin typeface="Frutiger 45 Light" panose="020B0603020202020204" pitchFamily="34" charset="0"/>
              </a:rPr>
              <a:t>; 0 = no </a:t>
            </a:r>
            <a:r>
              <a:rPr lang="pl-PL" dirty="0" err="1">
                <a:latin typeface="Frutiger 45 Light" panose="020B0603020202020204" pitchFamily="34" charset="0"/>
              </a:rPr>
              <a:t>default</a:t>
            </a:r>
            <a:endParaRPr lang="pl-PL" dirty="0">
              <a:latin typeface="Frutiger 45 Light" panose="020B0603020202020204" pitchFamily="34" charset="0"/>
            </a:endParaRPr>
          </a:p>
          <a:p>
            <a:r>
              <a:rPr lang="pl-PL" dirty="0" err="1">
                <a:latin typeface="Frutiger 45 Light" panose="020B0603020202020204" pitchFamily="34" charset="0"/>
              </a:rPr>
              <a:t>Define</a:t>
            </a:r>
            <a:r>
              <a:rPr lang="pl-PL" dirty="0">
                <a:latin typeface="Frutiger 45 Light" panose="020B0603020202020204" pitchFamily="34" charset="0"/>
              </a:rPr>
              <a:t>: </a:t>
            </a:r>
            <a:r>
              <a:rPr lang="pl-PL" dirty="0" err="1">
                <a:latin typeface="Frutiger 45 Light" panose="020B0603020202020204" pitchFamily="34" charset="0"/>
              </a:rPr>
              <a:t>true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positive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rate</a:t>
            </a:r>
            <a:r>
              <a:rPr lang="pl-PL" dirty="0">
                <a:latin typeface="Frutiger 45 Light" panose="020B0603020202020204" pitchFamily="34" charset="0"/>
              </a:rPr>
              <a:t> and </a:t>
            </a:r>
            <a:r>
              <a:rPr lang="pl-PL" dirty="0" err="1">
                <a:latin typeface="Frutiger 45 Light" panose="020B0603020202020204" pitchFamily="34" charset="0"/>
              </a:rPr>
              <a:t>false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positive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rate</a:t>
            </a:r>
            <a:endParaRPr lang="pl-PL" dirty="0">
              <a:latin typeface="Frutiger 45 Light" panose="020B0603020202020204" pitchFamily="34" charset="0"/>
            </a:endParaRPr>
          </a:p>
          <a:p>
            <a:pPr marL="688975" lvl="3" indent="0">
              <a:buNone/>
            </a:pPr>
            <a:r>
              <a:rPr lang="pl-PL" dirty="0">
                <a:latin typeface="Frutiger 45 Light" panose="020B0603020202020204" pitchFamily="34" charset="0"/>
              </a:rPr>
              <a:t>TPR = TP / (TP + FN)</a:t>
            </a:r>
            <a:br>
              <a:rPr lang="pl-PL" dirty="0">
                <a:latin typeface="Frutiger 45 Light" panose="020B0603020202020204" pitchFamily="34" charset="0"/>
              </a:rPr>
            </a:br>
            <a:r>
              <a:rPr lang="pl-PL" dirty="0">
                <a:latin typeface="Frutiger 45 Light" panose="020B0603020202020204" pitchFamily="34" charset="0"/>
              </a:rPr>
              <a:t>FPR = FP / (FP + TN)</a:t>
            </a:r>
          </a:p>
          <a:p>
            <a:r>
              <a:rPr lang="pl-PL" dirty="0">
                <a:latin typeface="Frutiger 45 Light" panose="020B0603020202020204" pitchFamily="34" charset="0"/>
              </a:rPr>
              <a:t>Plot ROC </a:t>
            </a:r>
            <a:r>
              <a:rPr lang="pl-PL" dirty="0" err="1">
                <a:latin typeface="Frutiger 45 Light" panose="020B0603020202020204" pitchFamily="34" charset="0"/>
              </a:rPr>
              <a:t>curve</a:t>
            </a:r>
            <a:r>
              <a:rPr lang="pl-PL" dirty="0">
                <a:latin typeface="Frutiger 45 Light" panose="020B0603020202020204" pitchFamily="34" charset="0"/>
              </a:rPr>
              <a:t>: TPR vs. FPR</a:t>
            </a:r>
          </a:p>
          <a:p>
            <a:r>
              <a:rPr lang="pl-PL" dirty="0">
                <a:latin typeface="Frutiger 45 Light" panose="020B0603020202020204" pitchFamily="34" charset="0"/>
              </a:rPr>
              <a:t>The </a:t>
            </a:r>
            <a:r>
              <a:rPr lang="pl-PL" dirty="0" err="1">
                <a:latin typeface="Frutiger 45 Light" panose="020B0603020202020204" pitchFamily="34" charset="0"/>
              </a:rPr>
              <a:t>higher</a:t>
            </a:r>
            <a:r>
              <a:rPr lang="pl-PL" dirty="0">
                <a:latin typeface="Frutiger 45 Light" panose="020B0603020202020204" pitchFamily="34" charset="0"/>
              </a:rPr>
              <a:t> the AUC (</a:t>
            </a:r>
            <a:r>
              <a:rPr lang="pl-PL" dirty="0" err="1">
                <a:latin typeface="Frutiger 45 Light" panose="020B0603020202020204" pitchFamily="34" charset="0"/>
              </a:rPr>
              <a:t>area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under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curve</a:t>
            </a:r>
            <a:r>
              <a:rPr lang="pl-PL" dirty="0">
                <a:latin typeface="Frutiger 45 Light" panose="020B0603020202020204" pitchFamily="34" charset="0"/>
              </a:rPr>
              <a:t>), </a:t>
            </a:r>
            <a:br>
              <a:rPr lang="pl-PL" dirty="0">
                <a:latin typeface="Frutiger 45 Light" panose="020B0603020202020204" pitchFamily="34" charset="0"/>
              </a:rPr>
            </a:br>
            <a:r>
              <a:rPr lang="pl-PL" dirty="0">
                <a:latin typeface="Frutiger 45 Light" panose="020B0603020202020204" pitchFamily="34" charset="0"/>
              </a:rPr>
              <a:t>the </a:t>
            </a:r>
            <a:r>
              <a:rPr lang="pl-PL" dirty="0" err="1">
                <a:latin typeface="Frutiger 45 Light" panose="020B0603020202020204" pitchFamily="34" charset="0"/>
              </a:rPr>
              <a:t>better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predition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power</a:t>
            </a:r>
            <a:r>
              <a:rPr lang="pl-PL" dirty="0">
                <a:latin typeface="Frutiger 45 Light" panose="020B0603020202020204" pitchFamily="34" charset="0"/>
              </a:rPr>
              <a:t> of a model.</a:t>
            </a:r>
            <a:endParaRPr lang="en-US" dirty="0">
              <a:latin typeface="Frutiger 45 Light" panose="020B0603020202020204" pitchFamily="34" charset="0"/>
            </a:endParaRP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88FBC137-7DF8-35EE-EA6E-DC2F8E325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0"/>
            <a:ext cx="9189720" cy="941832"/>
          </a:xfrm>
        </p:spPr>
        <p:txBody>
          <a:bodyPr/>
          <a:lstStyle/>
          <a:p>
            <a:r>
              <a:rPr lang="pl-PL" dirty="0"/>
              <a:t>ROC – </a:t>
            </a:r>
            <a:r>
              <a:rPr lang="pl-PL" dirty="0" err="1"/>
              <a:t>Receiver</a:t>
            </a:r>
            <a:r>
              <a:rPr lang="pl-PL" dirty="0"/>
              <a:t> Operating </a:t>
            </a:r>
            <a:r>
              <a:rPr lang="pl-PL" dirty="0" err="1"/>
              <a:t>Characteristic</a:t>
            </a:r>
            <a:r>
              <a:rPr lang="pl-PL" dirty="0"/>
              <a:t> (1)</a:t>
            </a:r>
            <a:endParaRPr 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F238420-2DB6-465C-940D-358C4176B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354" y="3886240"/>
            <a:ext cx="2578608" cy="2416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61080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88FBC137-7DF8-35EE-EA6E-DC2F8E325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0"/>
            <a:ext cx="9189720" cy="941832"/>
          </a:xfrm>
        </p:spPr>
        <p:txBody>
          <a:bodyPr/>
          <a:lstStyle/>
          <a:p>
            <a:r>
              <a:rPr lang="pl-PL" dirty="0"/>
              <a:t>ROC – </a:t>
            </a:r>
            <a:r>
              <a:rPr lang="pl-PL" dirty="0" err="1"/>
              <a:t>Receiver</a:t>
            </a:r>
            <a:r>
              <a:rPr lang="pl-PL" dirty="0"/>
              <a:t> Operating </a:t>
            </a:r>
            <a:r>
              <a:rPr lang="pl-PL" dirty="0" err="1"/>
              <a:t>Characteristic</a:t>
            </a:r>
            <a:r>
              <a:rPr lang="pl-PL" dirty="0"/>
              <a:t> (2)</a:t>
            </a:r>
            <a:endParaRPr 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13E538B-F593-7A9C-3911-7C339D676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57" y="1402690"/>
            <a:ext cx="3483953" cy="1089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F9A3AC2-5EAA-03D3-90CF-728779A5ADCC}"/>
              </a:ext>
            </a:extLst>
          </p:cNvPr>
          <p:cNvSpPr/>
          <p:nvPr/>
        </p:nvSpPr>
        <p:spPr>
          <a:xfrm>
            <a:off x="4380999" y="1460481"/>
            <a:ext cx="5256777" cy="6799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273" dirty="0">
                <a:latin typeface="Frutiger 45 Light" panose="020B0603020202020204" pitchFamily="34" charset="0"/>
              </a:rPr>
              <a:t>An </a:t>
            </a:r>
            <a:r>
              <a:rPr lang="en-US" sz="1273" dirty="0">
                <a:latin typeface="Frutiger 45 Light" panose="020B0603020202020204" pitchFamily="34" charset="0"/>
              </a:rPr>
              <a:t>ideal situation. When two curves </a:t>
            </a:r>
            <a:r>
              <a:rPr lang="pl-PL" sz="1273" dirty="0">
                <a:latin typeface="Frutiger 45 Light" panose="020B0603020202020204" pitchFamily="34" charset="0"/>
              </a:rPr>
              <a:t>do not</a:t>
            </a:r>
            <a:r>
              <a:rPr lang="en-US" sz="1273" dirty="0">
                <a:latin typeface="Frutiger 45 Light" panose="020B0603020202020204" pitchFamily="34" charset="0"/>
              </a:rPr>
              <a:t> overlap at all means model has an ideal measure of separability i.e., it perfectly distinguish</a:t>
            </a:r>
            <a:r>
              <a:rPr lang="pl-PL" sz="1273" dirty="0">
                <a:latin typeface="Frutiger 45 Light" panose="020B0603020202020204" pitchFamily="34" charset="0"/>
              </a:rPr>
              <a:t>es</a:t>
            </a:r>
            <a:r>
              <a:rPr lang="en-US" sz="1273" dirty="0">
                <a:latin typeface="Frutiger 45 Light" panose="020B0603020202020204" pitchFamily="34" charset="0"/>
              </a:rPr>
              <a:t> between </a:t>
            </a:r>
            <a:r>
              <a:rPr lang="en-GB" sz="1273" dirty="0">
                <a:latin typeface="Frutiger 45 Light" panose="020B0603020202020204" pitchFamily="34" charset="0"/>
              </a:rPr>
              <a:t>0</a:t>
            </a:r>
            <a:r>
              <a:rPr lang="pl-PL" sz="1273" dirty="0">
                <a:latin typeface="Frutiger 45 Light" panose="020B0603020202020204" pitchFamily="34" charset="0"/>
              </a:rPr>
              <a:t>s</a:t>
            </a:r>
            <a:r>
              <a:rPr lang="en-US" sz="1273" dirty="0">
                <a:latin typeface="Frutiger 45 Light" panose="020B0603020202020204" pitchFamily="34" charset="0"/>
              </a:rPr>
              <a:t> and </a:t>
            </a:r>
            <a:r>
              <a:rPr lang="en-GB" sz="1273" dirty="0">
                <a:latin typeface="Frutiger 45 Light" panose="020B0603020202020204" pitchFamily="34" charset="0"/>
              </a:rPr>
              <a:t>1</a:t>
            </a:r>
            <a:r>
              <a:rPr lang="pl-PL" sz="1273" dirty="0">
                <a:latin typeface="Frutiger 45 Light" panose="020B0603020202020204" pitchFamily="34" charset="0"/>
              </a:rPr>
              <a:t>s</a:t>
            </a:r>
            <a:r>
              <a:rPr lang="en-US" sz="1273" dirty="0">
                <a:latin typeface="Frutiger 45 Light" panose="020B0603020202020204" pitchFamily="34" charset="0"/>
              </a:rPr>
              <a:t>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4FE3D9C-4B6D-CC49-C2A8-2BCC3ACD1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57" y="2659124"/>
            <a:ext cx="3501613" cy="111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653B217-DABD-7835-BDE1-72EC95011F8B}"/>
              </a:ext>
            </a:extLst>
          </p:cNvPr>
          <p:cNvSpPr/>
          <p:nvPr/>
        </p:nvSpPr>
        <p:spPr>
          <a:xfrm>
            <a:off x="4379406" y="2552330"/>
            <a:ext cx="5230938" cy="875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73" dirty="0">
                <a:latin typeface="Frutiger 45 Light" panose="020B0603020202020204" pitchFamily="34" charset="0"/>
              </a:rPr>
              <a:t>When two distributions overlap, we introduce type 1 and type 2 error. Depending upon the threshold, we can </a:t>
            </a:r>
            <a:r>
              <a:rPr lang="en-US" sz="1273" dirty="0" err="1">
                <a:latin typeface="Frutiger 45 Light" panose="020B0603020202020204" pitchFamily="34" charset="0"/>
              </a:rPr>
              <a:t>minimi</a:t>
            </a:r>
            <a:r>
              <a:rPr lang="en-GB" sz="1273" dirty="0">
                <a:latin typeface="Frutiger 45 Light" panose="020B0603020202020204" pitchFamily="34" charset="0"/>
              </a:rPr>
              <a:t>z</a:t>
            </a:r>
            <a:r>
              <a:rPr lang="en-US" sz="1273" dirty="0">
                <a:latin typeface="Frutiger 45 Light" panose="020B0603020202020204" pitchFamily="34" charset="0"/>
              </a:rPr>
              <a:t>e or </a:t>
            </a:r>
            <a:r>
              <a:rPr lang="en-US" sz="1273" dirty="0" err="1">
                <a:latin typeface="Frutiger 45 Light" panose="020B0603020202020204" pitchFamily="34" charset="0"/>
              </a:rPr>
              <a:t>maximi</a:t>
            </a:r>
            <a:r>
              <a:rPr lang="en-GB" sz="1273" dirty="0">
                <a:latin typeface="Frutiger 45 Light" panose="020B0603020202020204" pitchFamily="34" charset="0"/>
              </a:rPr>
              <a:t>z</a:t>
            </a:r>
            <a:r>
              <a:rPr lang="en-US" sz="1273" dirty="0">
                <a:latin typeface="Frutiger 45 Light" panose="020B0603020202020204" pitchFamily="34" charset="0"/>
              </a:rPr>
              <a:t>e them. AUC </a:t>
            </a:r>
            <a:r>
              <a:rPr lang="pl-PL" sz="1273" dirty="0">
                <a:latin typeface="Frutiger 45 Light" panose="020B0603020202020204" pitchFamily="34" charset="0"/>
              </a:rPr>
              <a:t>= </a:t>
            </a:r>
            <a:r>
              <a:rPr lang="en-US" sz="1273" dirty="0">
                <a:latin typeface="Frutiger 45 Light" panose="020B0603020202020204" pitchFamily="34" charset="0"/>
              </a:rPr>
              <a:t>0.</a:t>
            </a:r>
            <a:r>
              <a:rPr lang="pl-PL" sz="1273" dirty="0">
                <a:latin typeface="Frutiger 45 Light" panose="020B0603020202020204" pitchFamily="34" charset="0"/>
              </a:rPr>
              <a:t>7 </a:t>
            </a:r>
            <a:r>
              <a:rPr lang="en-US" sz="1273" dirty="0">
                <a:latin typeface="Frutiger 45 Light" panose="020B0603020202020204" pitchFamily="34" charset="0"/>
              </a:rPr>
              <a:t>means there is</a:t>
            </a:r>
            <a:r>
              <a:rPr lang="pl-PL" sz="1273" dirty="0">
                <a:latin typeface="Frutiger 45 Light" panose="020B0603020202020204" pitchFamily="34" charset="0"/>
              </a:rPr>
              <a:t> a</a:t>
            </a:r>
            <a:r>
              <a:rPr lang="en-US" sz="1273" dirty="0">
                <a:latin typeface="Frutiger 45 Light" panose="020B0603020202020204" pitchFamily="34" charset="0"/>
              </a:rPr>
              <a:t> </a:t>
            </a:r>
            <a:r>
              <a:rPr lang="pl-PL" sz="1273" dirty="0">
                <a:latin typeface="Frutiger 45 Light" panose="020B0603020202020204" pitchFamily="34" charset="0"/>
              </a:rPr>
              <a:t>7</a:t>
            </a:r>
            <a:r>
              <a:rPr lang="en-US" sz="1273" dirty="0">
                <a:latin typeface="Frutiger 45 Light" panose="020B0603020202020204" pitchFamily="34" charset="0"/>
              </a:rPr>
              <a:t>0% chance that model will be able to distinguish between </a:t>
            </a:r>
            <a:r>
              <a:rPr lang="pl-PL" sz="1273" dirty="0">
                <a:latin typeface="Frutiger 45 Light" panose="020B0603020202020204" pitchFamily="34" charset="0"/>
              </a:rPr>
              <a:t>1s </a:t>
            </a:r>
            <a:r>
              <a:rPr lang="en-US" sz="1273" dirty="0">
                <a:latin typeface="Frutiger 45 Light" panose="020B0603020202020204" pitchFamily="34" charset="0"/>
              </a:rPr>
              <a:t>and </a:t>
            </a:r>
            <a:r>
              <a:rPr lang="pl-PL" sz="1273" dirty="0">
                <a:latin typeface="Frutiger 45 Light" panose="020B0603020202020204" pitchFamily="34" charset="0"/>
              </a:rPr>
              <a:t>0s</a:t>
            </a:r>
            <a:r>
              <a:rPr lang="en-US" sz="1273" dirty="0">
                <a:latin typeface="Frutiger 45 Light" panose="020B0603020202020204" pitchFamily="34" charset="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BBD584-A776-A720-35D4-781E94FE7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65" y="3926699"/>
            <a:ext cx="3484003" cy="127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24A80B0-472E-6178-FBCF-D3AB710F386F}"/>
              </a:ext>
            </a:extLst>
          </p:cNvPr>
          <p:cNvSpPr/>
          <p:nvPr/>
        </p:nvSpPr>
        <p:spPr>
          <a:xfrm>
            <a:off x="4379405" y="4115590"/>
            <a:ext cx="5230937" cy="48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73" dirty="0">
                <a:latin typeface="Frutiger 45 Light" panose="020B0603020202020204" pitchFamily="34" charset="0"/>
              </a:rPr>
              <a:t>This is the worst situation. When AUC is approximately 0.5, model has no discriminatory power to distinguish between </a:t>
            </a:r>
            <a:r>
              <a:rPr lang="en-GB" sz="1273" dirty="0">
                <a:latin typeface="Frutiger 45 Light" panose="020B0603020202020204" pitchFamily="34" charset="0"/>
              </a:rPr>
              <a:t>0</a:t>
            </a:r>
            <a:r>
              <a:rPr lang="pl-PL" sz="1273" dirty="0">
                <a:latin typeface="Frutiger 45 Light" panose="020B0603020202020204" pitchFamily="34" charset="0"/>
              </a:rPr>
              <a:t>s </a:t>
            </a:r>
            <a:r>
              <a:rPr lang="en-US" sz="1273" dirty="0">
                <a:latin typeface="Frutiger 45 Light" panose="020B0603020202020204" pitchFamily="34" charset="0"/>
              </a:rPr>
              <a:t>and </a:t>
            </a:r>
            <a:r>
              <a:rPr lang="en-GB" sz="1273" dirty="0">
                <a:latin typeface="Frutiger 45 Light" panose="020B0603020202020204" pitchFamily="34" charset="0"/>
              </a:rPr>
              <a:t>1</a:t>
            </a:r>
            <a:r>
              <a:rPr lang="pl-PL" sz="1273" dirty="0">
                <a:latin typeface="Frutiger 45 Light" panose="020B0603020202020204" pitchFamily="34" charset="0"/>
              </a:rPr>
              <a:t>s</a:t>
            </a:r>
            <a:r>
              <a:rPr lang="en-US" sz="1273" dirty="0">
                <a:latin typeface="Frutiger 45 Light" panose="020B0603020202020204" pitchFamily="34" charset="0"/>
              </a:rPr>
              <a:t>.</a:t>
            </a:r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BEAB3B3F-9CD7-1F46-295A-1AD862768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02" y="5334972"/>
            <a:ext cx="3507566" cy="1027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5D94788-85CE-332E-4572-C8031CE2E1AD}"/>
              </a:ext>
            </a:extLst>
          </p:cNvPr>
          <p:cNvSpPr txBox="1"/>
          <p:nvPr/>
        </p:nvSpPr>
        <p:spPr>
          <a:xfrm>
            <a:off x="4379405" y="5725366"/>
            <a:ext cx="4018381" cy="24622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pl-PL" sz="1273" dirty="0"/>
              <a:t>What does AUC = 0 mean?</a:t>
            </a:r>
            <a:endParaRPr lang="en-US" sz="1273" dirty="0"/>
          </a:p>
        </p:txBody>
      </p:sp>
    </p:spTree>
    <p:extLst>
      <p:ext uri="{BB962C8B-B14F-4D97-AF65-F5344CB8AC3E}">
        <p14:creationId xmlns:p14="http://schemas.microsoft.com/office/powerpoint/2010/main" val="8533215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VIDER TITLE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err="1"/>
              <a:t>Summary</a:t>
            </a:r>
            <a:endParaRPr lang="en-US" dirty="0"/>
          </a:p>
        </p:txBody>
      </p:sp>
      <p:sp>
        <p:nvSpPr>
          <p:cNvPr id="10" name="DIVIDER NUMBER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Section 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19115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AA8E13B6-328A-8288-B765-88202563C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852246"/>
            <a:ext cx="9189720" cy="4759691"/>
          </a:xfrm>
        </p:spPr>
        <p:txBody>
          <a:bodyPr/>
          <a:lstStyle/>
          <a:p>
            <a:r>
              <a:rPr lang="pl-PL" dirty="0" err="1">
                <a:latin typeface="Frutiger 45 Light" panose="020B0603020202020204" pitchFamily="34" charset="0"/>
              </a:rPr>
              <a:t>Credit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risk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is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inherent</a:t>
            </a:r>
            <a:r>
              <a:rPr lang="pl-PL" dirty="0">
                <a:latin typeface="Frutiger 45 Light" panose="020B0603020202020204" pitchFamily="34" charset="0"/>
              </a:rPr>
              <a:t> to business for most </a:t>
            </a:r>
            <a:r>
              <a:rPr lang="pl-PL" dirty="0" err="1">
                <a:latin typeface="Frutiger 45 Light" panose="020B0603020202020204" pitchFamily="34" charset="0"/>
              </a:rPr>
              <a:t>financial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institutions</a:t>
            </a:r>
            <a:endParaRPr lang="pl-PL" dirty="0">
              <a:latin typeface="Frutiger 45 Light" panose="020B0603020202020204" pitchFamily="34" charset="0"/>
            </a:endParaRPr>
          </a:p>
          <a:p>
            <a:r>
              <a:rPr lang="pl-PL" dirty="0" err="1">
                <a:latin typeface="Frutiger 45 Light" panose="020B0603020202020204" pitchFamily="34" charset="0"/>
              </a:rPr>
              <a:t>Credit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risk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needs</a:t>
            </a:r>
            <a:r>
              <a:rPr lang="pl-PL" dirty="0">
                <a:latin typeface="Frutiger 45 Light" panose="020B0603020202020204" pitchFamily="34" charset="0"/>
              </a:rPr>
              <a:t> to be </a:t>
            </a:r>
            <a:r>
              <a:rPr lang="pl-PL" dirty="0" err="1">
                <a:latin typeface="Frutiger 45 Light" panose="020B0603020202020204" pitchFamily="34" charset="0"/>
              </a:rPr>
              <a:t>appropriately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managed</a:t>
            </a:r>
            <a:endParaRPr lang="pl-PL" dirty="0">
              <a:latin typeface="Frutiger 45 Light" panose="020B0603020202020204" pitchFamily="34" charset="0"/>
            </a:endParaRPr>
          </a:p>
          <a:p>
            <a:r>
              <a:rPr lang="pl-PL" dirty="0">
                <a:latin typeface="Frutiger 45 Light" panose="020B0603020202020204" pitchFamily="34" charset="0"/>
              </a:rPr>
              <a:t>International </a:t>
            </a:r>
            <a:r>
              <a:rPr lang="pl-PL" dirty="0" err="1">
                <a:latin typeface="Frutiger 45 Light" panose="020B0603020202020204" pitchFamily="34" charset="0"/>
              </a:rPr>
              <a:t>standards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has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been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developed</a:t>
            </a:r>
            <a:r>
              <a:rPr lang="pl-PL" dirty="0">
                <a:latin typeface="Frutiger 45 Light" panose="020B0603020202020204" pitchFamily="34" charset="0"/>
              </a:rPr>
              <a:t> in order to</a:t>
            </a:r>
          </a:p>
          <a:p>
            <a:pPr lvl="1"/>
            <a:r>
              <a:rPr lang="pl-PL" dirty="0" err="1">
                <a:latin typeface="Frutiger 45 Light" panose="020B0603020202020204" pitchFamily="34" charset="0"/>
              </a:rPr>
              <a:t>Strengthen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stability</a:t>
            </a:r>
            <a:r>
              <a:rPr lang="pl-PL" dirty="0">
                <a:latin typeface="Frutiger 45 Light" panose="020B0603020202020204" pitchFamily="34" charset="0"/>
              </a:rPr>
              <a:t> of the </a:t>
            </a:r>
            <a:r>
              <a:rPr lang="pl-PL" dirty="0" err="1">
                <a:latin typeface="Frutiger 45 Light" panose="020B0603020202020204" pitchFamily="34" charset="0"/>
              </a:rPr>
              <a:t>financial</a:t>
            </a:r>
            <a:r>
              <a:rPr lang="pl-PL" dirty="0">
                <a:latin typeface="Frutiger 45 Light" panose="020B0603020202020204" pitchFamily="34" charset="0"/>
              </a:rPr>
              <a:t> system</a:t>
            </a:r>
          </a:p>
          <a:p>
            <a:pPr lvl="1"/>
            <a:r>
              <a:rPr lang="pl-PL" dirty="0" err="1">
                <a:latin typeface="Frutiger 45 Light" panose="020B0603020202020204" pitchFamily="34" charset="0"/>
              </a:rPr>
              <a:t>Provide</a:t>
            </a:r>
            <a:r>
              <a:rPr lang="pl-PL" dirty="0">
                <a:latin typeface="Frutiger 45 Light" panose="020B0603020202020204" pitchFamily="34" charset="0"/>
              </a:rPr>
              <a:t> a </a:t>
            </a:r>
            <a:r>
              <a:rPr lang="pl-PL" dirty="0" err="1">
                <a:latin typeface="Frutiger 45 Light" panose="020B0603020202020204" pitchFamily="34" charset="0"/>
              </a:rPr>
              <a:t>level-playing</a:t>
            </a:r>
            <a:r>
              <a:rPr lang="pl-PL" dirty="0">
                <a:latin typeface="Frutiger 45 Light" panose="020B0603020202020204" pitchFamily="34" charset="0"/>
              </a:rPr>
              <a:t> field for </a:t>
            </a:r>
            <a:r>
              <a:rPr lang="pl-PL" dirty="0" err="1">
                <a:latin typeface="Frutiger 45 Light" panose="020B0603020202020204" pitchFamily="34" charset="0"/>
              </a:rPr>
              <a:t>all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financial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institutions</a:t>
            </a:r>
            <a:endParaRPr lang="pl-PL" dirty="0">
              <a:latin typeface="Frutiger 45 Light" panose="020B0603020202020204" pitchFamily="34" charset="0"/>
            </a:endParaRPr>
          </a:p>
          <a:p>
            <a:r>
              <a:rPr lang="pl-PL" dirty="0">
                <a:latin typeface="Frutiger 45 Light" panose="020B0603020202020204" pitchFamily="34" charset="0"/>
              </a:rPr>
              <a:t>PD, LGD, EAD </a:t>
            </a:r>
            <a:r>
              <a:rPr lang="pl-PL" dirty="0" err="1">
                <a:latin typeface="Frutiger 45 Light" panose="020B0603020202020204" pitchFamily="34" charset="0"/>
              </a:rPr>
              <a:t>are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key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inputs</a:t>
            </a:r>
            <a:r>
              <a:rPr lang="pl-PL" dirty="0">
                <a:latin typeface="Frutiger 45 Light" panose="020B0603020202020204" pitchFamily="34" charset="0"/>
              </a:rPr>
              <a:t> for </a:t>
            </a:r>
            <a:r>
              <a:rPr lang="pl-PL" dirty="0" err="1">
                <a:latin typeface="Frutiger 45 Light" panose="020B0603020202020204" pitchFamily="34" charset="0"/>
              </a:rPr>
              <a:t>calculation</a:t>
            </a:r>
            <a:r>
              <a:rPr lang="pl-PL" dirty="0">
                <a:latin typeface="Frutiger 45 Light" panose="020B0603020202020204" pitchFamily="34" charset="0"/>
              </a:rPr>
              <a:t> of </a:t>
            </a:r>
            <a:r>
              <a:rPr lang="pl-PL" dirty="0" err="1">
                <a:latin typeface="Frutiger 45 Light" panose="020B0603020202020204" pitchFamily="34" charset="0"/>
              </a:rPr>
              <a:t>required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capital</a:t>
            </a:r>
            <a:endParaRPr lang="pl-PL" dirty="0">
              <a:latin typeface="Frutiger 45 Light" panose="020B0603020202020204" pitchFamily="34" charset="0"/>
            </a:endParaRPr>
          </a:p>
          <a:p>
            <a:r>
              <a:rPr lang="pl-PL" dirty="0">
                <a:latin typeface="Frutiger 45 Light" panose="020B0603020202020204" pitchFamily="34" charset="0"/>
              </a:rPr>
              <a:t>PD </a:t>
            </a:r>
            <a:r>
              <a:rPr lang="pl-PL" dirty="0" err="1">
                <a:latin typeface="Frutiger 45 Light" panose="020B0603020202020204" pitchFamily="34" charset="0"/>
              </a:rPr>
              <a:t>can</a:t>
            </a:r>
            <a:r>
              <a:rPr lang="pl-PL" dirty="0">
                <a:latin typeface="Frutiger 45 Light" panose="020B0603020202020204" pitchFamily="34" charset="0"/>
              </a:rPr>
              <a:t> be </a:t>
            </a:r>
            <a:r>
              <a:rPr lang="pl-PL" dirty="0" err="1">
                <a:latin typeface="Frutiger 45 Light" panose="020B0603020202020204" pitchFamily="34" charset="0"/>
              </a:rPr>
              <a:t>estimated</a:t>
            </a:r>
            <a:r>
              <a:rPr lang="pl-PL" dirty="0">
                <a:latin typeface="Frutiger 45 Light" panose="020B0603020202020204" pitchFamily="34" charset="0"/>
              </a:rPr>
              <a:t> in a numer of </a:t>
            </a:r>
            <a:r>
              <a:rPr lang="pl-PL" dirty="0" err="1">
                <a:latin typeface="Frutiger 45 Light" panose="020B0603020202020204" pitchFamily="34" charset="0"/>
              </a:rPr>
              <a:t>ways</a:t>
            </a:r>
            <a:r>
              <a:rPr lang="pl-PL" dirty="0">
                <a:latin typeface="Frutiger 45 Light" panose="020B0603020202020204" pitchFamily="34" charset="0"/>
              </a:rPr>
              <a:t>, we </a:t>
            </a:r>
            <a:r>
              <a:rPr lang="pl-PL" dirty="0" err="1">
                <a:latin typeface="Frutiger 45 Light" panose="020B0603020202020204" pitchFamily="34" charset="0"/>
              </a:rPr>
              <a:t>focused</a:t>
            </a:r>
            <a:r>
              <a:rPr lang="pl-PL" dirty="0">
                <a:latin typeface="Frutiger 45 Light" panose="020B0603020202020204" pitchFamily="34" charset="0"/>
              </a:rPr>
              <a:t> on </a:t>
            </a:r>
            <a:r>
              <a:rPr lang="pl-PL" dirty="0" err="1">
                <a:latin typeface="Frutiger 45 Light" panose="020B0603020202020204" pitchFamily="34" charset="0"/>
              </a:rPr>
              <a:t>statistical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analysis</a:t>
            </a:r>
            <a:r>
              <a:rPr lang="pl-PL" dirty="0">
                <a:latin typeface="Frutiger 45 Light" panose="020B0603020202020204" pitchFamily="34" charset="0"/>
              </a:rPr>
              <a:t> of </a:t>
            </a:r>
            <a:r>
              <a:rPr lang="pl-PL" dirty="0" err="1">
                <a:latin typeface="Frutiger 45 Light" panose="020B0603020202020204" pitchFamily="34" charset="0"/>
              </a:rPr>
              <a:t>historical</a:t>
            </a:r>
            <a:r>
              <a:rPr lang="pl-PL" dirty="0">
                <a:latin typeface="Frutiger 45 Light" panose="020B0603020202020204" pitchFamily="34" charset="0"/>
              </a:rPr>
              <a:t> data with </a:t>
            </a:r>
            <a:r>
              <a:rPr lang="pl-PL" dirty="0" err="1">
                <a:latin typeface="Frutiger 45 Light" panose="020B0603020202020204" pitchFamily="34" charset="0"/>
              </a:rPr>
              <a:t>various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econometric</a:t>
            </a:r>
            <a:r>
              <a:rPr lang="pl-PL" dirty="0">
                <a:latin typeface="Frutiger 45 Light" panose="020B0603020202020204" pitchFamily="34" charset="0"/>
              </a:rPr>
              <a:t> and </a:t>
            </a:r>
            <a:r>
              <a:rPr lang="pl-PL" dirty="0" err="1">
                <a:latin typeface="Frutiger 45 Light" panose="020B0603020202020204" pitchFamily="34" charset="0"/>
              </a:rPr>
              <a:t>financial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indicators</a:t>
            </a:r>
            <a:endParaRPr lang="pl-PL" dirty="0">
              <a:latin typeface="Frutiger 45 Light" panose="020B0603020202020204" pitchFamily="34" charset="0"/>
            </a:endParaRPr>
          </a:p>
          <a:p>
            <a:r>
              <a:rPr lang="pl-PL" dirty="0" err="1">
                <a:latin typeface="Frutiger 45 Light" panose="020B0603020202020204" pitchFamily="34" charset="0"/>
              </a:rPr>
              <a:t>Once</a:t>
            </a:r>
            <a:r>
              <a:rPr lang="pl-PL" dirty="0">
                <a:latin typeface="Frutiger 45 Light" panose="020B0603020202020204" pitchFamily="34" charset="0"/>
              </a:rPr>
              <a:t> a PD model </a:t>
            </a:r>
            <a:r>
              <a:rPr lang="pl-PL" dirty="0" err="1">
                <a:latin typeface="Frutiger 45 Light" panose="020B0603020202020204" pitchFamily="34" charset="0"/>
              </a:rPr>
              <a:t>is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chosen</a:t>
            </a:r>
            <a:r>
              <a:rPr lang="pl-PL" dirty="0">
                <a:latin typeface="Frutiger 45 Light" panose="020B0603020202020204" pitchFamily="34" charset="0"/>
              </a:rPr>
              <a:t> and </a:t>
            </a:r>
            <a:r>
              <a:rPr lang="pl-PL" dirty="0" err="1">
                <a:latin typeface="Frutiger 45 Light" panose="020B0603020202020204" pitchFamily="34" charset="0"/>
              </a:rPr>
              <a:t>calibrated</a:t>
            </a:r>
            <a:r>
              <a:rPr lang="pl-PL" dirty="0">
                <a:latin typeface="Frutiger 45 Light" panose="020B0603020202020204" pitchFamily="34" charset="0"/>
              </a:rPr>
              <a:t>, </a:t>
            </a:r>
            <a:r>
              <a:rPr lang="pl-PL" dirty="0" err="1">
                <a:latin typeface="Frutiger 45 Light" panose="020B0603020202020204" pitchFamily="34" charset="0"/>
              </a:rPr>
              <a:t>its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predictive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power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should</a:t>
            </a:r>
            <a:r>
              <a:rPr lang="pl-PL" dirty="0">
                <a:latin typeface="Frutiger 45 Light" panose="020B0603020202020204" pitchFamily="34" charset="0"/>
              </a:rPr>
              <a:t> be </a:t>
            </a:r>
            <a:r>
              <a:rPr lang="pl-PL" dirty="0" err="1">
                <a:latin typeface="Frutiger 45 Light" panose="020B0603020202020204" pitchFamily="34" charset="0"/>
              </a:rPr>
              <a:t>tested</a:t>
            </a:r>
            <a:endParaRPr lang="pl-PL" dirty="0">
              <a:latin typeface="Frutiger 45 Light" panose="020B0603020202020204" pitchFamily="34" charset="0"/>
            </a:endParaRPr>
          </a:p>
          <a:p>
            <a:endParaRPr lang="en-US" dirty="0">
              <a:latin typeface="Frutiger 45 Light" panose="020B0603020202020204" pitchFamily="34" charset="0"/>
            </a:endParaRP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88FBC137-7DF8-35EE-EA6E-DC2F8E325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0"/>
            <a:ext cx="9189720" cy="941832"/>
          </a:xfrm>
        </p:spPr>
        <p:txBody>
          <a:bodyPr/>
          <a:lstStyle/>
          <a:p>
            <a:r>
              <a:rPr lang="pl-PL" dirty="0" err="1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7416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AA8E13B6-328A-8288-B765-88202563C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852246"/>
            <a:ext cx="9189720" cy="4759691"/>
          </a:xfrm>
        </p:spPr>
        <p:txBody>
          <a:bodyPr/>
          <a:lstStyle/>
          <a:p>
            <a:pPr marL="0" indent="0">
              <a:buNone/>
            </a:pPr>
            <a:r>
              <a:rPr lang="pl-PL" dirty="0">
                <a:latin typeface="Frutiger 45 Light" panose="020B0603020202020204" pitchFamily="34" charset="0"/>
              </a:rPr>
              <a:t>[1] </a:t>
            </a:r>
            <a:r>
              <a:rPr lang="pl-PL" i="1" dirty="0" err="1">
                <a:latin typeface="Frutiger 45 Light" panose="020B0603020202020204" pitchFamily="34" charset="0"/>
              </a:rPr>
              <a:t>Quantitative</a:t>
            </a:r>
            <a:r>
              <a:rPr lang="pl-PL" i="1" dirty="0">
                <a:latin typeface="Frutiger 45 Light" panose="020B0603020202020204" pitchFamily="34" charset="0"/>
              </a:rPr>
              <a:t> </a:t>
            </a:r>
            <a:r>
              <a:rPr lang="pl-PL" i="1" dirty="0" err="1">
                <a:latin typeface="Frutiger 45 Light" panose="020B0603020202020204" pitchFamily="34" charset="0"/>
              </a:rPr>
              <a:t>Risk</a:t>
            </a:r>
            <a:r>
              <a:rPr lang="pl-PL" i="1" dirty="0">
                <a:latin typeface="Frutiger 45 Light" panose="020B0603020202020204" pitchFamily="34" charset="0"/>
              </a:rPr>
              <a:t> Management</a:t>
            </a:r>
            <a:r>
              <a:rPr lang="pl-PL" dirty="0">
                <a:latin typeface="Frutiger 45 Light" panose="020B0603020202020204" pitchFamily="34" charset="0"/>
              </a:rPr>
              <a:t>, Alexander J. </a:t>
            </a:r>
            <a:r>
              <a:rPr lang="pl-PL" dirty="0" err="1">
                <a:latin typeface="Frutiger 45 Light" panose="020B0603020202020204" pitchFamily="34" charset="0"/>
              </a:rPr>
              <a:t>McNeil</a:t>
            </a:r>
            <a:r>
              <a:rPr lang="pl-PL" dirty="0">
                <a:latin typeface="Frutiger 45 Light" panose="020B0603020202020204" pitchFamily="34" charset="0"/>
              </a:rPr>
              <a:t>, Rudiger Frey, Paul </a:t>
            </a:r>
            <a:r>
              <a:rPr lang="pl-PL" dirty="0" err="1">
                <a:latin typeface="Frutiger 45 Light" panose="020B0603020202020204" pitchFamily="34" charset="0"/>
              </a:rPr>
              <a:t>Embrechts</a:t>
            </a:r>
            <a:r>
              <a:rPr lang="pl-PL" dirty="0">
                <a:latin typeface="Frutiger 45 Light" panose="020B0603020202020204" pitchFamily="34" charset="0"/>
              </a:rPr>
              <a:t>, 2015</a:t>
            </a:r>
          </a:p>
          <a:p>
            <a:pPr marL="0" indent="0">
              <a:buNone/>
            </a:pPr>
            <a:r>
              <a:rPr lang="pl-PL" dirty="0">
                <a:latin typeface="Frutiger 45 Light" panose="020B0603020202020204" pitchFamily="34" charset="0"/>
              </a:rPr>
              <a:t>[2] </a:t>
            </a:r>
            <a:r>
              <a:rPr lang="pl-PL" i="1" dirty="0" err="1">
                <a:latin typeface="Frutiger 45 Light" panose="020B0603020202020204" pitchFamily="34" charset="0"/>
              </a:rPr>
              <a:t>Risk</a:t>
            </a:r>
            <a:r>
              <a:rPr lang="pl-PL" i="1" dirty="0">
                <a:latin typeface="Frutiger 45 Light" panose="020B0603020202020204" pitchFamily="34" charset="0"/>
              </a:rPr>
              <a:t> Management and Financial </a:t>
            </a:r>
            <a:r>
              <a:rPr lang="pl-PL" i="1" dirty="0" err="1">
                <a:latin typeface="Frutiger 45 Light" panose="020B0603020202020204" pitchFamily="34" charset="0"/>
              </a:rPr>
              <a:t>Institutions</a:t>
            </a:r>
            <a:r>
              <a:rPr lang="pl-PL" dirty="0">
                <a:latin typeface="Frutiger 45 Light" panose="020B0603020202020204" pitchFamily="34" charset="0"/>
              </a:rPr>
              <a:t>, John C. Hull, 2018</a:t>
            </a:r>
          </a:p>
          <a:p>
            <a:pPr marL="0" indent="0">
              <a:buNone/>
            </a:pPr>
            <a:r>
              <a:rPr lang="pl-PL" dirty="0">
                <a:latin typeface="Frutiger 45 Light" panose="020B0603020202020204" pitchFamily="34" charset="0"/>
              </a:rPr>
              <a:t>[3] </a:t>
            </a:r>
            <a:r>
              <a:rPr lang="en-US" i="1" dirty="0">
                <a:latin typeface="Frutiger 45 Light" panose="020B0603020202020204" pitchFamily="34" charset="0"/>
              </a:rPr>
              <a:t>An Explanatory Note on</a:t>
            </a:r>
            <a:r>
              <a:rPr lang="pl-PL" i="1" dirty="0">
                <a:latin typeface="Frutiger 45 Light" panose="020B0603020202020204" pitchFamily="34" charset="0"/>
              </a:rPr>
              <a:t> </a:t>
            </a:r>
            <a:r>
              <a:rPr lang="en-US" i="1" dirty="0">
                <a:latin typeface="Frutiger 45 Light" panose="020B0603020202020204" pitchFamily="34" charset="0"/>
              </a:rPr>
              <a:t>the Basel II IRB Risk</a:t>
            </a:r>
            <a:r>
              <a:rPr lang="pl-PL" i="1" dirty="0">
                <a:latin typeface="Frutiger 45 Light" panose="020B0603020202020204" pitchFamily="34" charset="0"/>
              </a:rPr>
              <a:t> </a:t>
            </a:r>
            <a:r>
              <a:rPr lang="en-US" i="1" dirty="0">
                <a:latin typeface="Frutiger 45 Light" panose="020B0603020202020204" pitchFamily="34" charset="0"/>
              </a:rPr>
              <a:t>Weight Functions</a:t>
            </a:r>
            <a:r>
              <a:rPr lang="pl-PL" dirty="0">
                <a:latin typeface="Frutiger 45 Light" panose="020B0603020202020204" pitchFamily="34" charset="0"/>
              </a:rPr>
              <a:t>, BCBS, 2005</a:t>
            </a:r>
            <a:endParaRPr lang="en-US" dirty="0">
              <a:latin typeface="Frutiger 45 Light" panose="020B0603020202020204" pitchFamily="34" charset="0"/>
            </a:endParaRP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88FBC137-7DF8-35EE-EA6E-DC2F8E325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0"/>
            <a:ext cx="9189720" cy="941832"/>
          </a:xfrm>
        </p:spPr>
        <p:txBody>
          <a:bodyPr/>
          <a:lstStyle/>
          <a:p>
            <a:r>
              <a:rPr lang="pl-PL" dirty="0" err="1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1840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AYOUT BODY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20624" y="1852246"/>
            <a:ext cx="9189720" cy="4759691"/>
          </a:xfrm>
        </p:spPr>
        <p:txBody>
          <a:bodyPr/>
          <a:lstStyle/>
          <a:p>
            <a:r>
              <a:rPr lang="en-GB" dirty="0">
                <a:latin typeface="Frutiger 45 Light" panose="020B0603020202020204" pitchFamily="34" charset="0"/>
              </a:rPr>
              <a:t>Questions?</a:t>
            </a:r>
          </a:p>
        </p:txBody>
      </p:sp>
      <p:sp>
        <p:nvSpPr>
          <p:cNvPr id="3" name="PAGE HEADING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GB"/>
              <a:t>Thank You</a:t>
            </a:r>
          </a:p>
        </p:txBody>
      </p:sp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420624" y="1120775"/>
            <a:ext cx="9189720" cy="274320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eaLnBrk="1">
              <a:spcBef>
                <a:spcPts val="0"/>
              </a:spcBef>
              <a:spcAft>
                <a:spcPts val="600"/>
              </a:spcAft>
            </a:pPr>
            <a:r>
              <a:rPr lang="en-GB" sz="2000" kern="0" dirty="0">
                <a:solidFill>
                  <a:srgbClr val="464749"/>
                </a:solidFill>
                <a:latin typeface="UBSHeadline"/>
              </a:rPr>
              <a:t>Good luck!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8815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0467FA-4697-F431-1F19-8E1A6B05F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>
                <a:latin typeface="Frutiger 45 Light" panose="020B0603020202020204" pitchFamily="34" charset="0"/>
              </a:rPr>
              <a:t>What</a:t>
            </a:r>
            <a:r>
              <a:rPr lang="pl-PL" dirty="0">
                <a:latin typeface="Frutiger 45 Light" panose="020B0603020202020204" pitchFamily="34" charset="0"/>
              </a:rPr>
              <a:t> do </a:t>
            </a:r>
            <a:r>
              <a:rPr lang="pl-PL" dirty="0" err="1">
                <a:latin typeface="Frutiger 45 Light" panose="020B0603020202020204" pitchFamily="34" charset="0"/>
              </a:rPr>
              <a:t>you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know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about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credit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risk</a:t>
            </a:r>
            <a:r>
              <a:rPr lang="pl-PL" dirty="0">
                <a:latin typeface="Frutiger 45 Light" panose="020B0603020202020204" pitchFamily="34" charset="0"/>
              </a:rPr>
              <a:t>?</a:t>
            </a:r>
          </a:p>
          <a:p>
            <a:pPr marL="0" indent="0">
              <a:buNone/>
            </a:pPr>
            <a:endParaRPr lang="pl-PL" dirty="0">
              <a:latin typeface="Frutiger 45 Light" panose="020B0603020202020204" pitchFamily="34" charset="0"/>
            </a:endParaRPr>
          </a:p>
          <a:p>
            <a:r>
              <a:rPr lang="pl-PL" dirty="0" err="1">
                <a:latin typeface="Frutiger 45 Light" panose="020B0603020202020204" pitchFamily="34" charset="0"/>
              </a:rPr>
              <a:t>What</a:t>
            </a:r>
            <a:r>
              <a:rPr lang="pl-PL" dirty="0">
                <a:latin typeface="Frutiger 45 Light" panose="020B0603020202020204" pitchFamily="34" charset="0"/>
              </a:rPr>
              <a:t> do </a:t>
            </a:r>
            <a:r>
              <a:rPr lang="pl-PL" dirty="0" err="1">
                <a:latin typeface="Frutiger 45 Light" panose="020B0603020202020204" pitchFamily="34" charset="0"/>
              </a:rPr>
              <a:t>you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think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are</a:t>
            </a:r>
            <a:r>
              <a:rPr lang="pl-PL" dirty="0">
                <a:latin typeface="Frutiger 45 Light" panose="020B0603020202020204" pitchFamily="34" charset="0"/>
              </a:rPr>
              <a:t> the </a:t>
            </a:r>
            <a:r>
              <a:rPr lang="pl-PL" dirty="0" err="1">
                <a:latin typeface="Frutiger 45 Light" panose="020B0603020202020204" pitchFamily="34" charset="0"/>
              </a:rPr>
              <a:t>following</a:t>
            </a:r>
            <a:r>
              <a:rPr lang="pl-PL" dirty="0">
                <a:latin typeface="Frutiger 45 Light" panose="020B0603020202020204" pitchFamily="34" charset="0"/>
              </a:rPr>
              <a:t>?</a:t>
            </a:r>
          </a:p>
          <a:p>
            <a:pPr marL="0" indent="0">
              <a:buNone/>
            </a:pPr>
            <a:endParaRPr lang="en-GB" dirty="0">
              <a:latin typeface="Frutiger 45 Light" panose="020B0603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5E73D7E-85F7-8A57-9ABD-6220892F7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Brainstorming</a:t>
            </a:r>
            <a:endParaRPr lang="en-GB" dirty="0"/>
          </a:p>
        </p:txBody>
      </p: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DC16C041-ADC5-5D1B-985C-29344589FBE0}"/>
              </a:ext>
            </a:extLst>
          </p:cNvPr>
          <p:cNvSpPr/>
          <p:nvPr/>
        </p:nvSpPr>
        <p:spPr>
          <a:xfrm>
            <a:off x="826300" y="3543299"/>
            <a:ext cx="1840963" cy="50261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utiger 45 Light" panose="020B0603020202020204" pitchFamily="34" charset="0"/>
              </a:rPr>
              <a:t>PD</a:t>
            </a:r>
            <a:endParaRPr lang="en-GB" dirty="0">
              <a:latin typeface="Frutiger 45 Light" panose="020B0603020202020204" pitchFamily="34" charset="0"/>
            </a:endParaRPr>
          </a:p>
        </p:txBody>
      </p: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2337B223-BD33-D162-415E-BDB5FEF3A32C}"/>
              </a:ext>
            </a:extLst>
          </p:cNvPr>
          <p:cNvSpPr/>
          <p:nvPr/>
        </p:nvSpPr>
        <p:spPr>
          <a:xfrm>
            <a:off x="3842915" y="3543299"/>
            <a:ext cx="1840963" cy="50261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utiger 45 Light" panose="020B0603020202020204" pitchFamily="34" charset="0"/>
              </a:rPr>
              <a:t>EAD</a:t>
            </a:r>
            <a:endParaRPr lang="en-GB" dirty="0">
              <a:latin typeface="Frutiger 45 Light" panose="020B0603020202020204" pitchFamily="34" charset="0"/>
            </a:endParaRPr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7E446B2C-9865-6FF5-FA09-19CC44381A6B}"/>
              </a:ext>
            </a:extLst>
          </p:cNvPr>
          <p:cNvSpPr/>
          <p:nvPr/>
        </p:nvSpPr>
        <p:spPr>
          <a:xfrm>
            <a:off x="826300" y="4445211"/>
            <a:ext cx="1840962" cy="50261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utiger 45 Light" panose="020B0603020202020204" pitchFamily="34" charset="0"/>
              </a:rPr>
              <a:t>LGD</a:t>
            </a:r>
            <a:endParaRPr lang="en-GB" dirty="0">
              <a:latin typeface="Frutiger 45 Light" panose="020B0603020202020204" pitchFamily="34" charset="0"/>
            </a:endParaRPr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BBAE24E1-5C55-E0BD-C615-2B1AC60FA362}"/>
              </a:ext>
            </a:extLst>
          </p:cNvPr>
          <p:cNvSpPr/>
          <p:nvPr/>
        </p:nvSpPr>
        <p:spPr>
          <a:xfrm>
            <a:off x="3842915" y="4458804"/>
            <a:ext cx="1840963" cy="50261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utiger 45 Light" panose="020B0603020202020204" pitchFamily="34" charset="0"/>
              </a:rPr>
              <a:t>DEFAULT</a:t>
            </a:r>
            <a:endParaRPr lang="en-GB" dirty="0">
              <a:latin typeface="Frutiger 45 Light" panose="020B0603020202020204" pitchFamily="34" charset="0"/>
            </a:endParaRPr>
          </a:p>
        </p:txBody>
      </p: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ED586CE4-1B31-B8A8-0974-40627D6609A4}"/>
              </a:ext>
            </a:extLst>
          </p:cNvPr>
          <p:cNvSpPr/>
          <p:nvPr/>
        </p:nvSpPr>
        <p:spPr>
          <a:xfrm>
            <a:off x="6859531" y="4458804"/>
            <a:ext cx="1840963" cy="50261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utiger 45 Light" panose="020B0603020202020204" pitchFamily="34" charset="0"/>
              </a:rPr>
              <a:t>RWA</a:t>
            </a:r>
            <a:endParaRPr lang="en-GB" dirty="0">
              <a:latin typeface="Frutiger 45 Light" panose="020B0603020202020204" pitchFamily="34" charset="0"/>
            </a:endParaRPr>
          </a:p>
        </p:txBody>
      </p:sp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id="{C99F7F5A-A953-B387-72FE-9C40E21D116A}"/>
              </a:ext>
            </a:extLst>
          </p:cNvPr>
          <p:cNvSpPr/>
          <p:nvPr/>
        </p:nvSpPr>
        <p:spPr>
          <a:xfrm>
            <a:off x="6859531" y="3544403"/>
            <a:ext cx="1840963" cy="50261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utiger 45 Light" panose="020B0603020202020204" pitchFamily="34" charset="0"/>
              </a:rPr>
              <a:t>ECL</a:t>
            </a:r>
            <a:endParaRPr lang="en-GB" dirty="0">
              <a:latin typeface="Frutiger 45 Light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25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VIDER TITLE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pl-PL" dirty="0" err="1"/>
              <a:t>Credit</a:t>
            </a:r>
            <a:r>
              <a:rPr lang="pl-PL" dirty="0"/>
              <a:t> </a:t>
            </a:r>
            <a:r>
              <a:rPr lang="pl-PL" dirty="0" err="1"/>
              <a:t>Risk</a:t>
            </a:r>
            <a:r>
              <a:rPr lang="pl-PL" dirty="0"/>
              <a:t> </a:t>
            </a:r>
            <a:r>
              <a:rPr lang="pl-PL" dirty="0" err="1"/>
              <a:t>Overview</a:t>
            </a:r>
            <a:endParaRPr lang="en-US" dirty="0"/>
          </a:p>
        </p:txBody>
      </p:sp>
      <p:sp>
        <p:nvSpPr>
          <p:cNvPr id="8" name="DIVIDER NUMBER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Section 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0943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AA8E13B6-328A-8288-B765-88202563C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852246"/>
            <a:ext cx="9189720" cy="4759691"/>
          </a:xfrm>
        </p:spPr>
        <p:txBody>
          <a:bodyPr/>
          <a:lstStyle/>
          <a:p>
            <a:r>
              <a:rPr lang="pl-PL" dirty="0" err="1">
                <a:latin typeface="Frutiger 45 Light" panose="020B0603020202020204" pitchFamily="34" charset="0"/>
              </a:rPr>
              <a:t>Risk</a:t>
            </a:r>
            <a:r>
              <a:rPr lang="pl-PL" dirty="0">
                <a:latin typeface="Frutiger 45 Light" panose="020B0603020202020204" pitchFamily="34" charset="0"/>
              </a:rPr>
              <a:t> of a </a:t>
            </a:r>
            <a:r>
              <a:rPr lang="pl-PL" dirty="0" err="1">
                <a:latin typeface="Frutiger 45 Light" panose="020B0603020202020204" pitchFamily="34" charset="0"/>
              </a:rPr>
              <a:t>loss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due</a:t>
            </a:r>
            <a:r>
              <a:rPr lang="pl-PL" dirty="0">
                <a:latin typeface="Frutiger 45 Light" panose="020B0603020202020204" pitchFamily="34" charset="0"/>
              </a:rPr>
              <a:t> to the </a:t>
            </a:r>
            <a:r>
              <a:rPr lang="pl-PL" dirty="0" err="1">
                <a:latin typeface="Frutiger 45 Light" panose="020B0603020202020204" pitchFamily="34" charset="0"/>
              </a:rPr>
              <a:t>failure</a:t>
            </a:r>
            <a:r>
              <a:rPr lang="pl-PL" dirty="0">
                <a:latin typeface="Frutiger 45 Light" panose="020B0603020202020204" pitchFamily="34" charset="0"/>
              </a:rPr>
              <a:t> of a </a:t>
            </a:r>
            <a:r>
              <a:rPr lang="pl-PL" dirty="0" err="1">
                <a:latin typeface="Frutiger 45 Light" panose="020B0603020202020204" pitchFamily="34" charset="0"/>
              </a:rPr>
              <a:t>counterparty</a:t>
            </a:r>
            <a:r>
              <a:rPr lang="pl-PL" dirty="0">
                <a:latin typeface="Frutiger 45 Light" panose="020B0603020202020204" pitchFamily="34" charset="0"/>
              </a:rPr>
              <a:t> to </a:t>
            </a:r>
            <a:r>
              <a:rPr lang="pl-PL" dirty="0" err="1">
                <a:latin typeface="Frutiger 45 Light" panose="020B0603020202020204" pitchFamily="34" charset="0"/>
              </a:rPr>
              <a:t>honour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contractual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obligations</a:t>
            </a:r>
            <a:endParaRPr lang="pl-PL" dirty="0">
              <a:latin typeface="Frutiger 45 Light" panose="020B0603020202020204" pitchFamily="34" charset="0"/>
            </a:endParaRPr>
          </a:p>
          <a:p>
            <a:r>
              <a:rPr lang="pl-PL" dirty="0">
                <a:latin typeface="Frutiger 45 Light" panose="020B0603020202020204" pitchFamily="34" charset="0"/>
              </a:rPr>
              <a:t>It </a:t>
            </a:r>
            <a:r>
              <a:rPr lang="pl-PL" dirty="0" err="1">
                <a:latin typeface="Frutiger 45 Light" panose="020B0603020202020204" pitchFamily="34" charset="0"/>
              </a:rPr>
              <a:t>comes</a:t>
            </a:r>
            <a:r>
              <a:rPr lang="pl-PL" dirty="0">
                <a:latin typeface="Frutiger 45 Light" panose="020B0603020202020204" pitchFamily="34" charset="0"/>
              </a:rPr>
              <a:t> in </a:t>
            </a:r>
            <a:r>
              <a:rPr lang="pl-PL" dirty="0" err="1">
                <a:latin typeface="Frutiger 45 Light" panose="020B0603020202020204" pitchFamily="34" charset="0"/>
              </a:rPr>
              <a:t>different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flavours</a:t>
            </a:r>
            <a:r>
              <a:rPr lang="pl-PL" dirty="0">
                <a:latin typeface="Frutiger 45 Light" panose="020B0603020202020204" pitchFamily="34" charset="0"/>
              </a:rPr>
              <a:t>:</a:t>
            </a:r>
          </a:p>
          <a:p>
            <a:pPr lvl="1"/>
            <a:r>
              <a:rPr lang="pl-PL" dirty="0" err="1">
                <a:latin typeface="Frutiger 45 Light" panose="020B0603020202020204" pitchFamily="34" charset="0"/>
              </a:rPr>
              <a:t>Default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risk</a:t>
            </a:r>
            <a:endParaRPr lang="pl-PL" dirty="0">
              <a:latin typeface="Frutiger 45 Light" panose="020B0603020202020204" pitchFamily="34" charset="0"/>
            </a:endParaRPr>
          </a:p>
          <a:p>
            <a:pPr lvl="1"/>
            <a:r>
              <a:rPr lang="pl-PL" dirty="0" err="1">
                <a:latin typeface="Frutiger 45 Light" panose="020B0603020202020204" pitchFamily="34" charset="0"/>
              </a:rPr>
              <a:t>Downgrade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risk</a:t>
            </a:r>
            <a:endParaRPr lang="pl-PL" dirty="0">
              <a:latin typeface="Frutiger 45 Light" panose="020B0603020202020204" pitchFamily="34" charset="0"/>
            </a:endParaRPr>
          </a:p>
          <a:p>
            <a:r>
              <a:rPr lang="pl-PL" dirty="0">
                <a:latin typeface="Frutiger 45 Light" panose="020B0603020202020204" pitchFamily="34" charset="0"/>
              </a:rPr>
              <a:t>It </a:t>
            </a:r>
            <a:r>
              <a:rPr lang="pl-PL" dirty="0" err="1">
                <a:latin typeface="Frutiger 45 Light" panose="020B0603020202020204" pitchFamily="34" charset="0"/>
              </a:rPr>
              <a:t>is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omnipresent</a:t>
            </a:r>
            <a:r>
              <a:rPr lang="pl-PL" dirty="0">
                <a:latin typeface="Frutiger 45 Light" panose="020B0603020202020204" pitchFamily="34" charset="0"/>
              </a:rPr>
              <a:t> in the portfolio of a </a:t>
            </a:r>
            <a:r>
              <a:rPr lang="pl-PL" dirty="0" err="1">
                <a:latin typeface="Frutiger 45 Light" panose="020B0603020202020204" pitchFamily="34" charset="0"/>
              </a:rPr>
              <a:t>typical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financial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institution</a:t>
            </a:r>
            <a:endParaRPr lang="pl-PL" dirty="0">
              <a:latin typeface="Frutiger 45 Light" panose="020B0603020202020204" pitchFamily="34" charset="0"/>
            </a:endParaRPr>
          </a:p>
          <a:p>
            <a:pPr lvl="1"/>
            <a:r>
              <a:rPr lang="pl-PL" dirty="0" err="1">
                <a:latin typeface="Frutiger 45 Light" panose="020B0603020202020204" pitchFamily="34" charset="0"/>
              </a:rPr>
              <a:t>Related</a:t>
            </a:r>
            <a:r>
              <a:rPr lang="pl-PL" dirty="0">
                <a:latin typeface="Frutiger 45 Light" panose="020B0603020202020204" pitchFamily="34" charset="0"/>
              </a:rPr>
              <a:t> to </a:t>
            </a:r>
            <a:r>
              <a:rPr lang="pl-PL" dirty="0" err="1">
                <a:latin typeface="Frutiger 45 Light" panose="020B0603020202020204" pitchFamily="34" charset="0"/>
              </a:rPr>
              <a:t>core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activities</a:t>
            </a:r>
            <a:r>
              <a:rPr lang="pl-PL" dirty="0">
                <a:latin typeface="Frutiger 45 Light" panose="020B0603020202020204" pitchFamily="34" charset="0"/>
              </a:rPr>
              <a:t> of most </a:t>
            </a:r>
            <a:r>
              <a:rPr lang="pl-PL" dirty="0" err="1">
                <a:latin typeface="Frutiger 45 Light" panose="020B0603020202020204" pitchFamily="34" charset="0"/>
              </a:rPr>
              <a:t>banks</a:t>
            </a:r>
            <a:endParaRPr lang="pl-PL" dirty="0">
              <a:latin typeface="Frutiger 45 Light" panose="020B0603020202020204" pitchFamily="34" charset="0"/>
            </a:endParaRPr>
          </a:p>
          <a:p>
            <a:pPr lvl="1"/>
            <a:r>
              <a:rPr lang="pl-PL" dirty="0">
                <a:latin typeface="Frutiger 45 Light" panose="020B0603020202020204" pitchFamily="34" charset="0"/>
              </a:rPr>
              <a:t>Highly </a:t>
            </a:r>
            <a:r>
              <a:rPr lang="pl-PL" dirty="0" err="1">
                <a:latin typeface="Frutiger 45 Light" panose="020B0603020202020204" pitchFamily="34" charset="0"/>
              </a:rPr>
              <a:t>relevant</a:t>
            </a:r>
            <a:r>
              <a:rPr lang="pl-PL" dirty="0">
                <a:latin typeface="Frutiger 45 Light" panose="020B0603020202020204" pitchFamily="34" charset="0"/>
              </a:rPr>
              <a:t> to </a:t>
            </a:r>
            <a:r>
              <a:rPr lang="pl-PL" dirty="0" err="1">
                <a:latin typeface="Frutiger 45 Light" panose="020B0603020202020204" pitchFamily="34" charset="0"/>
              </a:rPr>
              <a:t>insurance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companies</a:t>
            </a:r>
            <a:endParaRPr lang="pl-PL" dirty="0">
              <a:latin typeface="Frutiger 45 Light" panose="020B0603020202020204" pitchFamily="34" charset="0"/>
            </a:endParaRPr>
          </a:p>
          <a:p>
            <a:r>
              <a:rPr lang="pl-PL" dirty="0" err="1">
                <a:latin typeface="Frutiger 45 Light" panose="020B0603020202020204" pitchFamily="34" charset="0"/>
              </a:rPr>
              <a:t>Its</a:t>
            </a:r>
            <a:r>
              <a:rPr lang="pl-PL" dirty="0">
                <a:latin typeface="Frutiger 45 Light" panose="020B0603020202020204" pitchFamily="34" charset="0"/>
              </a:rPr>
              <a:t> management </a:t>
            </a:r>
            <a:r>
              <a:rPr lang="pl-PL" dirty="0" err="1">
                <a:latin typeface="Frutiger 45 Light" panose="020B0603020202020204" pitchFamily="34" charset="0"/>
              </a:rPr>
              <a:t>involves</a:t>
            </a:r>
            <a:r>
              <a:rPr lang="pl-PL" dirty="0">
                <a:latin typeface="Frutiger 45 Light" panose="020B0603020202020204" pitchFamily="34" charset="0"/>
              </a:rPr>
              <a:t> a </a:t>
            </a:r>
            <a:r>
              <a:rPr lang="pl-PL" dirty="0" err="1">
                <a:latin typeface="Frutiger 45 Light" panose="020B0603020202020204" pitchFamily="34" charset="0"/>
              </a:rPr>
              <a:t>wide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range</a:t>
            </a:r>
            <a:r>
              <a:rPr lang="pl-PL" dirty="0">
                <a:latin typeface="Frutiger 45 Light" panose="020B0603020202020204" pitchFamily="34" charset="0"/>
              </a:rPr>
              <a:t> of </a:t>
            </a:r>
            <a:r>
              <a:rPr lang="pl-PL" dirty="0" err="1">
                <a:latin typeface="Frutiger 45 Light" panose="020B0603020202020204" pitchFamily="34" charset="0"/>
              </a:rPr>
              <a:t>tasks</a:t>
            </a:r>
            <a:endParaRPr lang="pl-PL" dirty="0">
              <a:latin typeface="Frutiger 45 Light" panose="020B0603020202020204" pitchFamily="34" charset="0"/>
            </a:endParaRPr>
          </a:p>
          <a:p>
            <a:pPr lvl="1"/>
            <a:r>
              <a:rPr lang="pl-PL" dirty="0" err="1">
                <a:latin typeface="Frutiger 45 Light" panose="020B0603020202020204" pitchFamily="34" charset="0"/>
              </a:rPr>
              <a:t>Determination</a:t>
            </a:r>
            <a:r>
              <a:rPr lang="pl-PL" dirty="0">
                <a:latin typeface="Frutiger 45 Light" panose="020B0603020202020204" pitchFamily="34" charset="0"/>
              </a:rPr>
              <a:t> of </a:t>
            </a:r>
            <a:r>
              <a:rPr lang="pl-PL" dirty="0" err="1">
                <a:latin typeface="Frutiger 45 Light" panose="020B0603020202020204" pitchFamily="34" charset="0"/>
              </a:rPr>
              <a:t>capital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that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should</a:t>
            </a:r>
            <a:r>
              <a:rPr lang="pl-PL" dirty="0">
                <a:latin typeface="Frutiger 45 Light" panose="020B0603020202020204" pitchFamily="34" charset="0"/>
              </a:rPr>
              <a:t> be </a:t>
            </a:r>
            <a:r>
              <a:rPr lang="pl-PL" dirty="0" err="1">
                <a:latin typeface="Frutiger 45 Light" panose="020B0603020202020204" pitchFamily="34" charset="0"/>
              </a:rPr>
              <a:t>held</a:t>
            </a:r>
            <a:r>
              <a:rPr lang="pl-PL" dirty="0">
                <a:latin typeface="Frutiger 45 Light" panose="020B0603020202020204" pitchFamily="34" charset="0"/>
              </a:rPr>
              <a:t> to </a:t>
            </a:r>
            <a:r>
              <a:rPr lang="pl-PL" dirty="0" err="1">
                <a:latin typeface="Frutiger 45 Light" panose="020B0603020202020204" pitchFamily="34" charset="0"/>
              </a:rPr>
              <a:t>absorb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possible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losses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due</a:t>
            </a:r>
            <a:r>
              <a:rPr lang="pl-PL" dirty="0">
                <a:latin typeface="Frutiger 45 Light" panose="020B0603020202020204" pitchFamily="34" charset="0"/>
              </a:rPr>
              <a:t> to </a:t>
            </a:r>
            <a:r>
              <a:rPr lang="pl-PL" dirty="0" err="1">
                <a:latin typeface="Frutiger 45 Light" panose="020B0603020202020204" pitchFamily="34" charset="0"/>
              </a:rPr>
              <a:t>credit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risk</a:t>
            </a:r>
            <a:endParaRPr lang="pl-PL" dirty="0">
              <a:latin typeface="Frutiger 45 Light" panose="020B0603020202020204" pitchFamily="34" charset="0"/>
            </a:endParaRPr>
          </a:p>
          <a:p>
            <a:pPr lvl="1"/>
            <a:r>
              <a:rPr lang="pl-PL" dirty="0" err="1">
                <a:latin typeface="Frutiger 45 Light" panose="020B0603020202020204" pitchFamily="34" charset="0"/>
              </a:rPr>
              <a:t>Managing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credit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risk</a:t>
            </a:r>
            <a:r>
              <a:rPr lang="pl-PL" dirty="0">
                <a:latin typeface="Frutiger 45 Light" panose="020B0603020202020204" pitchFamily="34" charset="0"/>
              </a:rPr>
              <a:t> on </a:t>
            </a:r>
            <a:r>
              <a:rPr lang="pl-PL" dirty="0" err="1">
                <a:latin typeface="Frutiger 45 Light" panose="020B0603020202020204" pitchFamily="34" charset="0"/>
              </a:rPr>
              <a:t>institution’s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balance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sheet</a:t>
            </a:r>
            <a:endParaRPr lang="pl-PL" dirty="0">
              <a:latin typeface="Frutiger 45 Light" panose="020B0603020202020204" pitchFamily="34" charset="0"/>
            </a:endParaRPr>
          </a:p>
          <a:p>
            <a:pPr lvl="1"/>
            <a:r>
              <a:rPr lang="pl-PL" dirty="0" err="1">
                <a:latin typeface="Frutiger 45 Light" panose="020B0603020202020204" pitchFamily="34" charset="0"/>
              </a:rPr>
              <a:t>Diversification</a:t>
            </a:r>
            <a:r>
              <a:rPr lang="pl-PL" dirty="0">
                <a:latin typeface="Frutiger 45 Light" panose="020B0603020202020204" pitchFamily="34" charset="0"/>
              </a:rPr>
              <a:t> of the portfolio of </a:t>
            </a:r>
            <a:r>
              <a:rPr lang="pl-PL" dirty="0" err="1">
                <a:latin typeface="Frutiger 45 Light" panose="020B0603020202020204" pitchFamily="34" charset="0"/>
              </a:rPr>
              <a:t>credit-risky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instruments</a:t>
            </a:r>
            <a:endParaRPr lang="pl-PL" dirty="0">
              <a:latin typeface="Frutiger 45 Light" panose="020B0603020202020204" pitchFamily="34" charset="0"/>
            </a:endParaRPr>
          </a:p>
          <a:p>
            <a:pPr lvl="1"/>
            <a:r>
              <a:rPr lang="pl-PL" dirty="0">
                <a:latin typeface="Frutiger 45 Light" panose="020B0603020202020204" pitchFamily="34" charset="0"/>
              </a:rPr>
              <a:t>Control of the </a:t>
            </a:r>
            <a:r>
              <a:rPr lang="pl-PL" dirty="0" err="1">
                <a:latin typeface="Frutiger 45 Light" panose="020B0603020202020204" pitchFamily="34" charset="0"/>
              </a:rPr>
              <a:t>counterparty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credit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risk</a:t>
            </a:r>
            <a:r>
              <a:rPr lang="pl-PL" dirty="0">
                <a:latin typeface="Frutiger 45 Light" panose="020B0603020202020204" pitchFamily="34" charset="0"/>
              </a:rPr>
              <a:t> (</a:t>
            </a:r>
            <a:r>
              <a:rPr lang="pl-PL" dirty="0" err="1">
                <a:latin typeface="Frutiger 45 Light" panose="020B0603020202020204" pitchFamily="34" charset="0"/>
              </a:rPr>
              <a:t>very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important</a:t>
            </a:r>
            <a:r>
              <a:rPr lang="pl-PL" dirty="0">
                <a:latin typeface="Frutiger 45 Light" panose="020B0603020202020204" pitchFamily="34" charset="0"/>
              </a:rPr>
              <a:t> in the </a:t>
            </a:r>
            <a:r>
              <a:rPr lang="pl-PL" dirty="0" err="1">
                <a:latin typeface="Frutiger 45 Light" panose="020B0603020202020204" pitchFamily="34" charset="0"/>
              </a:rPr>
              <a:t>aftermath</a:t>
            </a:r>
            <a:r>
              <a:rPr lang="pl-PL" dirty="0">
                <a:latin typeface="Frutiger 45 Light" panose="020B0603020202020204" pitchFamily="34" charset="0"/>
              </a:rPr>
              <a:t> of the 2007-9 </a:t>
            </a:r>
            <a:r>
              <a:rPr lang="pl-PL" dirty="0" err="1">
                <a:latin typeface="Frutiger 45 Light" panose="020B0603020202020204" pitchFamily="34" charset="0"/>
              </a:rPr>
              <a:t>crisis</a:t>
            </a:r>
            <a:r>
              <a:rPr lang="pl-PL" dirty="0">
                <a:latin typeface="Frutiger 45 Light" panose="020B0603020202020204" pitchFamily="34" charset="0"/>
              </a:rPr>
              <a:t>)</a:t>
            </a:r>
          </a:p>
          <a:p>
            <a:endParaRPr lang="pl-PL" dirty="0">
              <a:latin typeface="Frutiger 45 Light" panose="020B0603020202020204" pitchFamily="34" charset="0"/>
            </a:endParaRPr>
          </a:p>
          <a:p>
            <a:pPr lvl="1"/>
            <a:endParaRPr lang="pl-PL" dirty="0">
              <a:latin typeface="Frutiger 45 Light" panose="020B0603020202020204" pitchFamily="34" charset="0"/>
            </a:endParaRPr>
          </a:p>
          <a:p>
            <a:pPr marL="225425" lvl="1" indent="0">
              <a:buNone/>
            </a:pPr>
            <a:endParaRPr lang="en-US" dirty="0">
              <a:latin typeface="Frutiger 45 Light" panose="020B0603020202020204" pitchFamily="34" charset="0"/>
            </a:endParaRP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88FBC137-7DF8-35EE-EA6E-DC2F8E325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0"/>
            <a:ext cx="9189720" cy="941832"/>
          </a:xfrm>
        </p:spPr>
        <p:txBody>
          <a:bodyPr/>
          <a:lstStyle/>
          <a:p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credit</a:t>
            </a:r>
            <a:r>
              <a:rPr lang="pl-PL" dirty="0"/>
              <a:t> </a:t>
            </a:r>
            <a:r>
              <a:rPr lang="pl-PL" dirty="0" err="1"/>
              <a:t>risk</a:t>
            </a:r>
            <a:r>
              <a:rPr lang="pl-PL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200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AA8E13B6-328A-8288-B765-88202563C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852246"/>
            <a:ext cx="9189720" cy="4759691"/>
          </a:xfrm>
        </p:spPr>
        <p:txBody>
          <a:bodyPr/>
          <a:lstStyle/>
          <a:p>
            <a:r>
              <a:rPr lang="pl-PL" dirty="0" err="1">
                <a:latin typeface="Frutiger 45 Light" panose="020B0603020202020204" pitchFamily="34" charset="0"/>
              </a:rPr>
              <a:t>Loans</a:t>
            </a:r>
            <a:r>
              <a:rPr lang="pl-PL" dirty="0">
                <a:latin typeface="Frutiger 45 Light" panose="020B0603020202020204" pitchFamily="34" charset="0"/>
              </a:rPr>
              <a:t> (</a:t>
            </a:r>
            <a:r>
              <a:rPr lang="pl-PL" i="1" dirty="0" err="1">
                <a:latin typeface="Frutiger 45 Light" panose="020B0603020202020204" pitchFamily="34" charset="0"/>
              </a:rPr>
              <a:t>retail</a:t>
            </a:r>
            <a:r>
              <a:rPr lang="pl-PL" i="1" dirty="0">
                <a:latin typeface="Frutiger 45 Light" panose="020B0603020202020204" pitchFamily="34" charset="0"/>
              </a:rPr>
              <a:t>, </a:t>
            </a:r>
            <a:r>
              <a:rPr lang="pl-PL" i="1" dirty="0" err="1">
                <a:latin typeface="Frutiger 45 Light" panose="020B0603020202020204" pitchFamily="34" charset="0"/>
              </a:rPr>
              <a:t>corporate</a:t>
            </a:r>
            <a:r>
              <a:rPr lang="pl-PL" i="1" dirty="0">
                <a:latin typeface="Frutiger 45 Light" panose="020B0603020202020204" pitchFamily="34" charset="0"/>
              </a:rPr>
              <a:t>, </a:t>
            </a:r>
            <a:r>
              <a:rPr lang="pl-PL" i="1" dirty="0" err="1">
                <a:latin typeface="Frutiger 45 Light" panose="020B0603020202020204" pitchFamily="34" charset="0"/>
              </a:rPr>
              <a:t>interbank</a:t>
            </a:r>
            <a:r>
              <a:rPr lang="pl-PL" i="1" dirty="0">
                <a:latin typeface="Frutiger 45 Light" panose="020B0603020202020204" pitchFamily="34" charset="0"/>
              </a:rPr>
              <a:t>, </a:t>
            </a:r>
            <a:r>
              <a:rPr lang="pl-PL" i="1" dirty="0" err="1">
                <a:latin typeface="Frutiger 45 Light" panose="020B0603020202020204" pitchFamily="34" charset="0"/>
              </a:rPr>
              <a:t>sovereign</a:t>
            </a:r>
            <a:r>
              <a:rPr lang="pl-PL" dirty="0">
                <a:latin typeface="Frutiger 45 Light" panose="020B0603020202020204" pitchFamily="34" charset="0"/>
              </a:rPr>
              <a:t>) and </a:t>
            </a:r>
            <a:r>
              <a:rPr lang="pl-PL" dirty="0" err="1">
                <a:latin typeface="Frutiger 45 Light" panose="020B0603020202020204" pitchFamily="34" charset="0"/>
              </a:rPr>
              <a:t>bonds</a:t>
            </a:r>
            <a:r>
              <a:rPr lang="pl-PL" dirty="0">
                <a:latin typeface="Frutiger 45 Light" panose="020B0603020202020204" pitchFamily="34" charset="0"/>
              </a:rPr>
              <a:t> (</a:t>
            </a:r>
            <a:r>
              <a:rPr lang="pl-PL" i="1" dirty="0" err="1">
                <a:latin typeface="Frutiger 45 Light" panose="020B0603020202020204" pitchFamily="34" charset="0"/>
              </a:rPr>
              <a:t>corporate</a:t>
            </a:r>
            <a:r>
              <a:rPr lang="pl-PL" i="1" dirty="0">
                <a:latin typeface="Frutiger 45 Light" panose="020B0603020202020204" pitchFamily="34" charset="0"/>
              </a:rPr>
              <a:t> </a:t>
            </a:r>
            <a:r>
              <a:rPr lang="pl-PL" i="1" dirty="0" err="1">
                <a:latin typeface="Frutiger 45 Light" panose="020B0603020202020204" pitchFamily="34" charset="0"/>
              </a:rPr>
              <a:t>bonds</a:t>
            </a:r>
            <a:r>
              <a:rPr lang="pl-PL" i="1" dirty="0">
                <a:latin typeface="Frutiger 45 Light" panose="020B0603020202020204" pitchFamily="34" charset="0"/>
              </a:rPr>
              <a:t>, </a:t>
            </a:r>
            <a:r>
              <a:rPr lang="pl-PL" i="1" dirty="0" err="1">
                <a:latin typeface="Frutiger 45 Light" panose="020B0603020202020204" pitchFamily="34" charset="0"/>
              </a:rPr>
              <a:t>treasuries</a:t>
            </a:r>
            <a:r>
              <a:rPr lang="pl-PL" i="1" dirty="0">
                <a:latin typeface="Frutiger 45 Light" panose="020B0603020202020204" pitchFamily="34" charset="0"/>
              </a:rPr>
              <a:t>, </a:t>
            </a:r>
            <a:r>
              <a:rPr lang="pl-PL" i="1" dirty="0" err="1">
                <a:latin typeface="Frutiger 45 Light" panose="020B0603020202020204" pitchFamily="34" charset="0"/>
              </a:rPr>
              <a:t>sovereign</a:t>
            </a:r>
            <a:r>
              <a:rPr lang="pl-PL" i="1" dirty="0">
                <a:latin typeface="Frutiger 45 Light" panose="020B0603020202020204" pitchFamily="34" charset="0"/>
              </a:rPr>
              <a:t> </a:t>
            </a:r>
            <a:r>
              <a:rPr lang="pl-PL" i="1" dirty="0" err="1">
                <a:latin typeface="Frutiger 45 Light" panose="020B0603020202020204" pitchFamily="34" charset="0"/>
              </a:rPr>
              <a:t>bonds</a:t>
            </a:r>
            <a:r>
              <a:rPr lang="pl-PL" i="1" dirty="0">
                <a:latin typeface="Frutiger 45 Light" panose="020B0603020202020204" pitchFamily="34" charset="0"/>
              </a:rPr>
              <a:t>, </a:t>
            </a:r>
            <a:r>
              <a:rPr lang="pl-PL" i="1" dirty="0" err="1">
                <a:latin typeface="Frutiger 45 Light" panose="020B0603020202020204" pitchFamily="34" charset="0"/>
              </a:rPr>
              <a:t>convertible</a:t>
            </a:r>
            <a:r>
              <a:rPr lang="pl-PL" i="1" dirty="0">
                <a:latin typeface="Frutiger 45 Light" panose="020B0603020202020204" pitchFamily="34" charset="0"/>
              </a:rPr>
              <a:t> </a:t>
            </a:r>
            <a:r>
              <a:rPr lang="pl-PL" i="1" dirty="0" err="1">
                <a:latin typeface="Frutiger 45 Light" panose="020B0603020202020204" pitchFamily="34" charset="0"/>
              </a:rPr>
              <a:t>bonds</a:t>
            </a:r>
            <a:r>
              <a:rPr lang="pl-PL" dirty="0">
                <a:latin typeface="Frutiger 45 Light" panose="020B0603020202020204" pitchFamily="34" charset="0"/>
              </a:rPr>
              <a:t>) </a:t>
            </a:r>
            <a:r>
              <a:rPr lang="pl-PL" dirty="0" err="1">
                <a:latin typeface="Frutiger 45 Light" panose="020B0603020202020204" pitchFamily="34" charset="0"/>
              </a:rPr>
              <a:t>are</a:t>
            </a:r>
            <a:r>
              <a:rPr lang="pl-PL" dirty="0">
                <a:latin typeface="Frutiger 45 Light" panose="020B0603020202020204" pitchFamily="34" charset="0"/>
              </a:rPr>
              <a:t> the </a:t>
            </a:r>
            <a:r>
              <a:rPr lang="pl-PL" dirty="0" err="1">
                <a:latin typeface="Frutiger 45 Light" panose="020B0603020202020204" pitchFamily="34" charset="0"/>
              </a:rPr>
              <a:t>simplest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credit-risky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instruments</a:t>
            </a:r>
            <a:endParaRPr lang="pl-PL" dirty="0">
              <a:latin typeface="Frutiger 45 Light" panose="020B0603020202020204" pitchFamily="34" charset="0"/>
            </a:endParaRPr>
          </a:p>
          <a:p>
            <a:r>
              <a:rPr lang="pl-PL" dirty="0">
                <a:latin typeface="Frutiger 45 Light" panose="020B0603020202020204" pitchFamily="34" charset="0"/>
              </a:rPr>
              <a:t>Sum of </a:t>
            </a:r>
            <a:r>
              <a:rPr lang="pl-PL" dirty="0" err="1">
                <a:latin typeface="Frutiger 45 Light" panose="020B0603020202020204" pitchFamily="34" charset="0"/>
              </a:rPr>
              <a:t>money</a:t>
            </a:r>
            <a:r>
              <a:rPr lang="pl-PL" dirty="0">
                <a:latin typeface="Frutiger 45 Light" panose="020B0603020202020204" pitchFamily="34" charset="0"/>
              </a:rPr>
              <a:t> (</a:t>
            </a:r>
            <a:r>
              <a:rPr lang="pl-PL" i="1" dirty="0">
                <a:latin typeface="Frutiger 45 Light" panose="020B0603020202020204" pitchFamily="34" charset="0"/>
              </a:rPr>
              <a:t>principal</a:t>
            </a:r>
            <a:r>
              <a:rPr lang="pl-PL" dirty="0">
                <a:latin typeface="Frutiger 45 Light" panose="020B0603020202020204" pitchFamily="34" charset="0"/>
              </a:rPr>
              <a:t>) </a:t>
            </a:r>
            <a:r>
              <a:rPr lang="pl-PL" dirty="0" err="1">
                <a:latin typeface="Frutiger 45 Light" panose="020B0603020202020204" pitchFamily="34" charset="0"/>
              </a:rPr>
              <a:t>advanced</a:t>
            </a:r>
            <a:r>
              <a:rPr lang="pl-PL" dirty="0">
                <a:latin typeface="Frutiger 45 Light" panose="020B0603020202020204" pitchFamily="34" charset="0"/>
              </a:rPr>
              <a:t> to </a:t>
            </a:r>
            <a:r>
              <a:rPr lang="pl-PL" dirty="0" err="1">
                <a:latin typeface="Frutiger 45 Light" panose="020B0603020202020204" pitchFamily="34" charset="0"/>
              </a:rPr>
              <a:t>borrower</a:t>
            </a:r>
            <a:r>
              <a:rPr lang="pl-PL" dirty="0">
                <a:latin typeface="Frutiger 45 Light" panose="020B0603020202020204" pitchFamily="34" charset="0"/>
              </a:rPr>
              <a:t> for a </a:t>
            </a:r>
            <a:r>
              <a:rPr lang="pl-PL" dirty="0" err="1">
                <a:latin typeface="Frutiger 45 Light" panose="020B0603020202020204" pitchFamily="34" charset="0"/>
              </a:rPr>
              <a:t>particular</a:t>
            </a:r>
            <a:r>
              <a:rPr lang="pl-PL" dirty="0">
                <a:latin typeface="Frutiger 45 Light" panose="020B0603020202020204" pitchFamily="34" charset="0"/>
              </a:rPr>
              <a:t> term in exchange for a </a:t>
            </a:r>
            <a:r>
              <a:rPr lang="pl-PL" dirty="0" err="1">
                <a:latin typeface="Frutiger 45 Light" panose="020B0603020202020204" pitchFamily="34" charset="0"/>
              </a:rPr>
              <a:t>series</a:t>
            </a:r>
            <a:r>
              <a:rPr lang="pl-PL" dirty="0">
                <a:latin typeface="Frutiger 45 Light" panose="020B0603020202020204" pitchFamily="34" charset="0"/>
              </a:rPr>
              <a:t> of </a:t>
            </a:r>
            <a:r>
              <a:rPr lang="pl-PL" dirty="0" err="1">
                <a:latin typeface="Frutiger 45 Light" panose="020B0603020202020204" pitchFamily="34" charset="0"/>
              </a:rPr>
              <a:t>defined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i="1" dirty="0" err="1">
                <a:latin typeface="Frutiger 45 Light" panose="020B0603020202020204" pitchFamily="34" charset="0"/>
              </a:rPr>
              <a:t>interest</a:t>
            </a:r>
            <a:r>
              <a:rPr lang="pl-PL" i="1" dirty="0">
                <a:latin typeface="Frutiger 45 Light" panose="020B0603020202020204" pitchFamily="34" charset="0"/>
              </a:rPr>
              <a:t> </a:t>
            </a:r>
            <a:r>
              <a:rPr lang="pl-PL" i="1" dirty="0" err="1">
                <a:latin typeface="Frutiger 45 Light" panose="020B0603020202020204" pitchFamily="34" charset="0"/>
              </a:rPr>
              <a:t>payments</a:t>
            </a:r>
            <a:r>
              <a:rPr lang="pl-PL" dirty="0">
                <a:latin typeface="Frutiger 45 Light" panose="020B0603020202020204" pitchFamily="34" charset="0"/>
              </a:rPr>
              <a:t>.</a:t>
            </a:r>
          </a:p>
          <a:p>
            <a:r>
              <a:rPr lang="pl-PL" dirty="0" err="1">
                <a:latin typeface="Frutiger 45 Light" panose="020B0603020202020204" pitchFamily="34" charset="0"/>
              </a:rPr>
              <a:t>Loans</a:t>
            </a:r>
            <a:r>
              <a:rPr lang="pl-PL" dirty="0">
                <a:latin typeface="Frutiger 45 Light" panose="020B0603020202020204" pitchFamily="34" charset="0"/>
              </a:rPr>
              <a:t>:</a:t>
            </a:r>
          </a:p>
          <a:p>
            <a:pPr lvl="1"/>
            <a:r>
              <a:rPr lang="pl-PL" dirty="0">
                <a:latin typeface="Frutiger 45 Light" panose="020B0603020202020204" pitchFamily="34" charset="0"/>
              </a:rPr>
              <a:t>Private </a:t>
            </a:r>
            <a:r>
              <a:rPr lang="pl-PL" dirty="0" err="1">
                <a:latin typeface="Frutiger 45 Light" panose="020B0603020202020204" pitchFamily="34" charset="0"/>
              </a:rPr>
              <a:t>agreements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between</a:t>
            </a:r>
            <a:r>
              <a:rPr lang="pl-PL" dirty="0">
                <a:latin typeface="Frutiger 45 Light" panose="020B0603020202020204" pitchFamily="34" charset="0"/>
              </a:rPr>
              <a:t> the </a:t>
            </a:r>
            <a:r>
              <a:rPr lang="pl-PL" dirty="0" err="1">
                <a:latin typeface="Frutiger 45 Light" panose="020B0603020202020204" pitchFamily="34" charset="0"/>
              </a:rPr>
              <a:t>borrower</a:t>
            </a:r>
            <a:r>
              <a:rPr lang="pl-PL" dirty="0">
                <a:latin typeface="Frutiger 45 Light" panose="020B0603020202020204" pitchFamily="34" charset="0"/>
              </a:rPr>
              <a:t> and </a:t>
            </a:r>
            <a:r>
              <a:rPr lang="pl-PL" dirty="0" err="1">
                <a:latin typeface="Frutiger 45 Light" panose="020B0603020202020204" pitchFamily="34" charset="0"/>
              </a:rPr>
              <a:t>lender</a:t>
            </a:r>
            <a:endParaRPr lang="pl-PL" dirty="0">
              <a:latin typeface="Frutiger 45 Light" panose="020B0603020202020204" pitchFamily="34" charset="0"/>
            </a:endParaRPr>
          </a:p>
          <a:p>
            <a:pPr lvl="1"/>
            <a:r>
              <a:rPr lang="pl-PL" dirty="0" err="1">
                <a:latin typeface="Frutiger 45 Light" panose="020B0603020202020204" pitchFamily="34" charset="0"/>
              </a:rPr>
              <a:t>Secured</a:t>
            </a:r>
            <a:r>
              <a:rPr lang="pl-PL" dirty="0">
                <a:latin typeface="Frutiger 45 Light" panose="020B0603020202020204" pitchFamily="34" charset="0"/>
              </a:rPr>
              <a:t> / </a:t>
            </a:r>
            <a:r>
              <a:rPr lang="pl-PL" dirty="0" err="1">
                <a:latin typeface="Frutiger 45 Light" panose="020B0603020202020204" pitchFamily="34" charset="0"/>
              </a:rPr>
              <a:t>unsecured</a:t>
            </a:r>
            <a:endParaRPr lang="pl-PL" dirty="0">
              <a:latin typeface="Frutiger 45 Light" panose="020B0603020202020204" pitchFamily="34" charset="0"/>
            </a:endParaRPr>
          </a:p>
          <a:p>
            <a:r>
              <a:rPr lang="pl-PL" dirty="0" err="1">
                <a:latin typeface="Frutiger 45 Light" panose="020B0603020202020204" pitchFamily="34" charset="0"/>
              </a:rPr>
              <a:t>Bonds</a:t>
            </a:r>
            <a:r>
              <a:rPr lang="pl-PL" dirty="0">
                <a:latin typeface="Frutiger 45 Light" panose="020B0603020202020204" pitchFamily="34" charset="0"/>
              </a:rPr>
              <a:t>:</a:t>
            </a:r>
          </a:p>
          <a:p>
            <a:pPr lvl="1"/>
            <a:r>
              <a:rPr lang="pl-PL" dirty="0" err="1">
                <a:latin typeface="Frutiger 45 Light" panose="020B0603020202020204" pitchFamily="34" charset="0"/>
              </a:rPr>
              <a:t>Publicly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traded</a:t>
            </a:r>
            <a:r>
              <a:rPr lang="pl-PL" dirty="0">
                <a:latin typeface="Frutiger 45 Light" panose="020B0603020202020204" pitchFamily="34" charset="0"/>
              </a:rPr>
              <a:t> securities </a:t>
            </a:r>
            <a:r>
              <a:rPr lang="pl-PL" dirty="0" err="1">
                <a:latin typeface="Frutiger 45 Light" panose="020B0603020202020204" pitchFamily="34" charset="0"/>
              </a:rPr>
              <a:t>issued</a:t>
            </a:r>
            <a:r>
              <a:rPr lang="pl-PL" dirty="0">
                <a:latin typeface="Frutiger 45 Light" panose="020B0603020202020204" pitchFamily="34" charset="0"/>
              </a:rPr>
              <a:t> by </a:t>
            </a:r>
            <a:r>
              <a:rPr lang="pl-PL" dirty="0" err="1">
                <a:latin typeface="Frutiger 45 Light" panose="020B0603020202020204" pitchFamily="34" charset="0"/>
              </a:rPr>
              <a:t>companies</a:t>
            </a:r>
            <a:r>
              <a:rPr lang="pl-PL" dirty="0">
                <a:latin typeface="Frutiger 45 Light" panose="020B0603020202020204" pitchFamily="34" charset="0"/>
              </a:rPr>
              <a:t> and </a:t>
            </a:r>
            <a:r>
              <a:rPr lang="pl-PL" dirty="0" err="1">
                <a:latin typeface="Frutiger 45 Light" panose="020B0603020202020204" pitchFamily="34" charset="0"/>
              </a:rPr>
              <a:t>governments</a:t>
            </a:r>
            <a:endParaRPr lang="pl-PL" dirty="0">
              <a:latin typeface="Frutiger 45 Light" panose="020B0603020202020204" pitchFamily="34" charset="0"/>
            </a:endParaRPr>
          </a:p>
          <a:p>
            <a:r>
              <a:rPr lang="pl-PL" i="1" dirty="0" err="1">
                <a:latin typeface="Frutiger 45 Light" panose="020B0603020202020204" pitchFamily="34" charset="0"/>
              </a:rPr>
              <a:t>Exposure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is</a:t>
            </a:r>
            <a:r>
              <a:rPr lang="pl-PL" dirty="0">
                <a:latin typeface="Frutiger 45 Light" panose="020B0603020202020204" pitchFamily="34" charset="0"/>
              </a:rPr>
              <a:t> the </a:t>
            </a:r>
            <a:r>
              <a:rPr lang="pl-PL" dirty="0" err="1">
                <a:latin typeface="Frutiger 45 Light" panose="020B0603020202020204" pitchFamily="34" charset="0"/>
              </a:rPr>
              <a:t>value</a:t>
            </a:r>
            <a:r>
              <a:rPr lang="pl-PL" dirty="0">
                <a:latin typeface="Frutiger 45 Light" panose="020B0603020202020204" pitchFamily="34" charset="0"/>
              </a:rPr>
              <a:t> of the </a:t>
            </a:r>
            <a:r>
              <a:rPr lang="pl-PL" dirty="0" err="1">
                <a:latin typeface="Frutiger 45 Light" panose="020B0603020202020204" pitchFamily="34" charset="0"/>
              </a:rPr>
              <a:t>outstanding</a:t>
            </a:r>
            <a:r>
              <a:rPr lang="pl-PL" dirty="0">
                <a:latin typeface="Frutiger 45 Light" panose="020B0603020202020204" pitchFamily="34" charset="0"/>
              </a:rPr>
              <a:t> principal and </a:t>
            </a:r>
            <a:r>
              <a:rPr lang="pl-PL" dirty="0" err="1">
                <a:latin typeface="Frutiger 45 Light" panose="020B0603020202020204" pitchFamily="34" charset="0"/>
              </a:rPr>
              <a:t>interest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payments</a:t>
            </a:r>
            <a:endParaRPr lang="pl-PL" dirty="0">
              <a:latin typeface="Frutiger 45 Light" panose="020B0603020202020204" pitchFamily="34" charset="0"/>
            </a:endParaRP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88FBC137-7DF8-35EE-EA6E-DC2F8E325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0"/>
            <a:ext cx="9189720" cy="941832"/>
          </a:xfrm>
        </p:spPr>
        <p:txBody>
          <a:bodyPr/>
          <a:lstStyle/>
          <a:p>
            <a:r>
              <a:rPr lang="pl-PL" dirty="0" err="1"/>
              <a:t>Credit-risky</a:t>
            </a:r>
            <a:r>
              <a:rPr lang="pl-PL" dirty="0"/>
              <a:t> </a:t>
            </a:r>
            <a:r>
              <a:rPr lang="pl-PL" dirty="0" err="1"/>
              <a:t>instruments</a:t>
            </a:r>
            <a:r>
              <a:rPr lang="pl-PL" dirty="0"/>
              <a:t> (1) – </a:t>
            </a:r>
            <a:r>
              <a:rPr lang="pl-PL" dirty="0" err="1"/>
              <a:t>loans</a:t>
            </a:r>
            <a:r>
              <a:rPr lang="pl-PL" dirty="0"/>
              <a:t> and </a:t>
            </a:r>
            <a:r>
              <a:rPr lang="pl-PL" dirty="0" err="1"/>
              <a:t>bonds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092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AA8E13B6-328A-8288-B765-88202563C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852246"/>
            <a:ext cx="9189720" cy="4759691"/>
          </a:xfrm>
        </p:spPr>
        <p:txBody>
          <a:bodyPr/>
          <a:lstStyle/>
          <a:p>
            <a:pPr marL="0" indent="0">
              <a:buNone/>
            </a:pPr>
            <a:r>
              <a:rPr lang="pl-PL" b="1" u="sng" dirty="0">
                <a:latin typeface="Frutiger 45 Light" panose="020B0603020202020204" pitchFamily="34" charset="0"/>
              </a:rPr>
              <a:t>OTC </a:t>
            </a:r>
            <a:r>
              <a:rPr lang="pl-PL" b="1" u="sng" dirty="0" err="1">
                <a:latin typeface="Frutiger 45 Light" panose="020B0603020202020204" pitchFamily="34" charset="0"/>
              </a:rPr>
              <a:t>derivatives</a:t>
            </a:r>
            <a:r>
              <a:rPr lang="pl-PL" dirty="0">
                <a:latin typeface="Frutiger 45 Light" panose="020B0603020202020204" pitchFamily="34" charset="0"/>
              </a:rPr>
              <a:t>:</a:t>
            </a:r>
          </a:p>
          <a:p>
            <a:r>
              <a:rPr lang="pl-PL" dirty="0" err="1">
                <a:latin typeface="Frutiger 45 Light" panose="020B0603020202020204" pitchFamily="34" charset="0"/>
              </a:rPr>
              <a:t>Over</a:t>
            </a:r>
            <a:r>
              <a:rPr lang="pl-PL" dirty="0">
                <a:latin typeface="Frutiger 45 Light" panose="020B0603020202020204" pitchFamily="34" charset="0"/>
              </a:rPr>
              <a:t> the </a:t>
            </a:r>
            <a:r>
              <a:rPr lang="pl-PL" dirty="0" err="1">
                <a:latin typeface="Frutiger 45 Light" panose="020B0603020202020204" pitchFamily="34" charset="0"/>
              </a:rPr>
              <a:t>counter</a:t>
            </a:r>
            <a:r>
              <a:rPr lang="pl-PL" dirty="0">
                <a:latin typeface="Frutiger 45 Light" panose="020B0603020202020204" pitchFamily="34" charset="0"/>
              </a:rPr>
              <a:t> (OTC) </a:t>
            </a:r>
            <a:r>
              <a:rPr lang="pl-PL" dirty="0" err="1">
                <a:latin typeface="Frutiger 45 Light" panose="020B0603020202020204" pitchFamily="34" charset="0"/>
              </a:rPr>
              <a:t>derivatives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make</a:t>
            </a:r>
            <a:r>
              <a:rPr lang="pl-PL" dirty="0">
                <a:latin typeface="Frutiger 45 Light" panose="020B0603020202020204" pitchFamily="34" charset="0"/>
              </a:rPr>
              <a:t> a </a:t>
            </a:r>
            <a:r>
              <a:rPr lang="pl-PL" dirty="0" err="1">
                <a:latin typeface="Frutiger 45 Light" panose="020B0603020202020204" pitchFamily="34" charset="0"/>
              </a:rPr>
              <a:t>significant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portion</a:t>
            </a:r>
            <a:r>
              <a:rPr lang="pl-PL" dirty="0">
                <a:latin typeface="Frutiger 45 Light" panose="020B0603020202020204" pitchFamily="34" charset="0"/>
              </a:rPr>
              <a:t> of </a:t>
            </a:r>
            <a:r>
              <a:rPr lang="pl-PL" dirty="0" err="1">
                <a:latin typeface="Frutiger 45 Light" panose="020B0603020202020204" pitchFamily="34" charset="0"/>
              </a:rPr>
              <a:t>all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derivative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transactions</a:t>
            </a:r>
            <a:endParaRPr lang="pl-PL" dirty="0">
              <a:latin typeface="Frutiger 45 Light" panose="020B0603020202020204" pitchFamily="34" charset="0"/>
            </a:endParaRPr>
          </a:p>
          <a:p>
            <a:r>
              <a:rPr lang="pl-PL" dirty="0">
                <a:latin typeface="Frutiger 45 Light" panose="020B0603020202020204" pitchFamily="34" charset="0"/>
              </a:rPr>
              <a:t>OTC </a:t>
            </a:r>
            <a:r>
              <a:rPr lang="pl-PL" dirty="0" err="1">
                <a:latin typeface="Frutiger 45 Light" panose="020B0603020202020204" pitchFamily="34" charset="0"/>
              </a:rPr>
              <a:t>is</a:t>
            </a:r>
            <a:r>
              <a:rPr lang="pl-PL" dirty="0">
                <a:latin typeface="Frutiger 45 Light" panose="020B0603020202020204" pitchFamily="34" charset="0"/>
              </a:rPr>
              <a:t> a </a:t>
            </a:r>
            <a:r>
              <a:rPr lang="pl-PL" dirty="0" err="1">
                <a:latin typeface="Frutiger 45 Light" panose="020B0603020202020204" pitchFamily="34" charset="0"/>
              </a:rPr>
              <a:t>contract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between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two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parties</a:t>
            </a:r>
            <a:r>
              <a:rPr lang="pl-PL" dirty="0">
                <a:latin typeface="Frutiger 45 Light" panose="020B0603020202020204" pitchFamily="34" charset="0"/>
              </a:rPr>
              <a:t>, </a:t>
            </a:r>
            <a:r>
              <a:rPr lang="pl-PL" dirty="0" err="1">
                <a:latin typeface="Frutiger 45 Light" panose="020B0603020202020204" pitchFamily="34" charset="0"/>
              </a:rPr>
              <a:t>there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is</a:t>
            </a:r>
            <a:r>
              <a:rPr lang="pl-PL" dirty="0">
                <a:latin typeface="Frutiger 45 Light" panose="020B0603020202020204" pitchFamily="34" charset="0"/>
              </a:rPr>
              <a:t> no central clearing </a:t>
            </a:r>
            <a:r>
              <a:rPr lang="pl-PL" dirty="0" err="1">
                <a:latin typeface="Frutiger 45 Light" panose="020B0603020202020204" pitchFamily="34" charset="0"/>
              </a:rPr>
              <a:t>counterparty</a:t>
            </a:r>
            <a:r>
              <a:rPr lang="pl-PL" dirty="0">
                <a:latin typeface="Frutiger 45 Light" panose="020B0603020202020204" pitchFamily="34" charset="0"/>
              </a:rPr>
              <a:t> (</a:t>
            </a:r>
            <a:r>
              <a:rPr lang="pl-PL" dirty="0" err="1">
                <a:latin typeface="Frutiger 45 Light" panose="020B0603020202020204" pitchFamily="34" charset="0"/>
              </a:rPr>
              <a:t>organized</a:t>
            </a:r>
            <a:r>
              <a:rPr lang="pl-PL" dirty="0">
                <a:latin typeface="Frutiger 45 Light" panose="020B0603020202020204" pitchFamily="34" charset="0"/>
              </a:rPr>
              <a:t> exchange) </a:t>
            </a:r>
            <a:r>
              <a:rPr lang="pl-PL" dirty="0" err="1">
                <a:latin typeface="Frutiger 45 Light" panose="020B0603020202020204" pitchFamily="34" charset="0"/>
              </a:rPr>
              <a:t>hence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such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derivatives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are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subject</a:t>
            </a:r>
            <a:r>
              <a:rPr lang="pl-PL" dirty="0">
                <a:latin typeface="Frutiger 45 Light" panose="020B0603020202020204" pitchFamily="34" charset="0"/>
              </a:rPr>
              <a:t> to </a:t>
            </a:r>
            <a:r>
              <a:rPr lang="pl-PL" i="1" dirty="0" err="1">
                <a:latin typeface="Frutiger 45 Light" panose="020B0603020202020204" pitchFamily="34" charset="0"/>
              </a:rPr>
              <a:t>counterparty</a:t>
            </a:r>
            <a:r>
              <a:rPr lang="pl-PL" i="1" dirty="0">
                <a:latin typeface="Frutiger 45 Light" panose="020B0603020202020204" pitchFamily="34" charset="0"/>
              </a:rPr>
              <a:t> </a:t>
            </a:r>
            <a:r>
              <a:rPr lang="pl-PL" i="1" dirty="0" err="1">
                <a:latin typeface="Frutiger 45 Light" panose="020B0603020202020204" pitchFamily="34" charset="0"/>
              </a:rPr>
              <a:t>credit</a:t>
            </a:r>
            <a:r>
              <a:rPr lang="pl-PL" i="1" dirty="0">
                <a:latin typeface="Frutiger 45 Light" panose="020B0603020202020204" pitchFamily="34" charset="0"/>
              </a:rPr>
              <a:t> </a:t>
            </a:r>
            <a:r>
              <a:rPr lang="pl-PL" i="1" dirty="0" err="1">
                <a:latin typeface="Frutiger 45 Light" panose="020B0603020202020204" pitchFamily="34" charset="0"/>
              </a:rPr>
              <a:t>risk</a:t>
            </a:r>
            <a:r>
              <a:rPr lang="pl-PL" dirty="0">
                <a:latin typeface="Frutiger 45 Light" panose="020B0603020202020204" pitchFamily="34" charset="0"/>
              </a:rPr>
              <a:t>.</a:t>
            </a:r>
          </a:p>
          <a:p>
            <a:r>
              <a:rPr lang="pl-PL" dirty="0">
                <a:latin typeface="Frutiger 45 Light" panose="020B0603020202020204" pitchFamily="34" charset="0"/>
              </a:rPr>
              <a:t>The </a:t>
            </a:r>
            <a:r>
              <a:rPr lang="pl-PL" dirty="0" err="1">
                <a:latin typeface="Frutiger 45 Light" panose="020B0603020202020204" pitchFamily="34" charset="0"/>
              </a:rPr>
              <a:t>size</a:t>
            </a:r>
            <a:r>
              <a:rPr lang="pl-PL" dirty="0">
                <a:latin typeface="Frutiger 45 Light" panose="020B0603020202020204" pitchFamily="34" charset="0"/>
              </a:rPr>
              <a:t> of </a:t>
            </a:r>
            <a:r>
              <a:rPr lang="pl-PL" dirty="0" err="1">
                <a:latin typeface="Frutiger 45 Light" panose="020B0603020202020204" pitchFamily="34" charset="0"/>
              </a:rPr>
              <a:t>counterparty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credit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exposure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is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u="sng" dirty="0">
                <a:latin typeface="Frutiger 45 Light" panose="020B0603020202020204" pitchFamily="34" charset="0"/>
              </a:rPr>
              <a:t>not </a:t>
            </a:r>
            <a:r>
              <a:rPr lang="pl-PL" u="sng" dirty="0" err="1">
                <a:latin typeface="Frutiger 45 Light" panose="020B0603020202020204" pitchFamily="34" charset="0"/>
              </a:rPr>
              <a:t>known</a:t>
            </a:r>
            <a:r>
              <a:rPr lang="pl-PL" u="sng" dirty="0">
                <a:latin typeface="Frutiger 45 Light" panose="020B0603020202020204" pitchFamily="34" charset="0"/>
              </a:rPr>
              <a:t> </a:t>
            </a:r>
            <a:r>
              <a:rPr lang="pl-PL" dirty="0">
                <a:latin typeface="Frutiger 45 Light" panose="020B0603020202020204" pitchFamily="34" charset="0"/>
              </a:rPr>
              <a:t>a priori (</a:t>
            </a:r>
            <a:r>
              <a:rPr lang="pl-PL" dirty="0" err="1">
                <a:latin typeface="Frutiger 45 Light" panose="020B0603020202020204" pitchFamily="34" charset="0"/>
              </a:rPr>
              <a:t>e.g</a:t>
            </a:r>
            <a:r>
              <a:rPr lang="pl-PL" dirty="0">
                <a:latin typeface="Frutiger 45 Light" panose="020B0603020202020204" pitchFamily="34" charset="0"/>
              </a:rPr>
              <a:t>. </a:t>
            </a:r>
            <a:r>
              <a:rPr lang="pl-PL" dirty="0" err="1">
                <a:latin typeface="Frutiger 45 Light" panose="020B0603020202020204" pitchFamily="34" charset="0"/>
              </a:rPr>
              <a:t>interest-rate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swap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between</a:t>
            </a:r>
            <a:r>
              <a:rPr lang="pl-PL" dirty="0">
                <a:latin typeface="Frutiger 45 Light" panose="020B0603020202020204" pitchFamily="34" charset="0"/>
              </a:rPr>
              <a:t> A and B)</a:t>
            </a:r>
          </a:p>
          <a:p>
            <a:r>
              <a:rPr lang="pl-PL" dirty="0" err="1">
                <a:latin typeface="Frutiger 45 Light" panose="020B0603020202020204" pitchFamily="34" charset="0"/>
              </a:rPr>
              <a:t>Risk-mitigation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techniques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such</a:t>
            </a:r>
            <a:r>
              <a:rPr lang="pl-PL" dirty="0">
                <a:latin typeface="Frutiger 45 Light" panose="020B0603020202020204" pitchFamily="34" charset="0"/>
              </a:rPr>
              <a:t> as </a:t>
            </a:r>
            <a:r>
              <a:rPr lang="pl-PL" i="1" dirty="0" err="1">
                <a:latin typeface="Frutiger 45 Light" panose="020B0603020202020204" pitchFamily="34" charset="0"/>
              </a:rPr>
              <a:t>netting</a:t>
            </a:r>
            <a:r>
              <a:rPr lang="pl-PL" dirty="0">
                <a:latin typeface="Frutiger 45 Light" panose="020B0603020202020204" pitchFamily="34" charset="0"/>
              </a:rPr>
              <a:t> and </a:t>
            </a:r>
            <a:r>
              <a:rPr lang="pl-PL" i="1" dirty="0" err="1">
                <a:latin typeface="Frutiger 45 Light" panose="020B0603020202020204" pitchFamily="34" charset="0"/>
              </a:rPr>
              <a:t>collateralization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are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used</a:t>
            </a:r>
            <a:r>
              <a:rPr lang="pl-PL" dirty="0">
                <a:latin typeface="Frutiger 45 Light" panose="020B0603020202020204" pitchFamily="34" charset="0"/>
              </a:rPr>
              <a:t>.</a:t>
            </a:r>
          </a:p>
          <a:p>
            <a:endParaRPr lang="pl-PL" dirty="0">
              <a:latin typeface="Frutiger 45 Light" panose="020B0603020202020204" pitchFamily="34" charset="0"/>
            </a:endParaRPr>
          </a:p>
          <a:p>
            <a:pPr marL="0" indent="0">
              <a:buNone/>
            </a:pPr>
            <a:r>
              <a:rPr lang="pl-PL" b="1" u="sng" dirty="0" err="1">
                <a:latin typeface="Frutiger 45 Light" panose="020B0603020202020204" pitchFamily="34" charset="0"/>
              </a:rPr>
              <a:t>Credit</a:t>
            </a:r>
            <a:r>
              <a:rPr lang="pl-PL" b="1" u="sng" dirty="0">
                <a:latin typeface="Frutiger 45 Light" panose="020B0603020202020204" pitchFamily="34" charset="0"/>
              </a:rPr>
              <a:t> </a:t>
            </a:r>
            <a:r>
              <a:rPr lang="pl-PL" b="1" u="sng" dirty="0" err="1">
                <a:latin typeface="Frutiger 45 Light" panose="020B0603020202020204" pitchFamily="34" charset="0"/>
              </a:rPr>
              <a:t>Default</a:t>
            </a:r>
            <a:r>
              <a:rPr lang="pl-PL" b="1" u="sng" dirty="0">
                <a:latin typeface="Frutiger 45 Light" panose="020B0603020202020204" pitchFamily="34" charset="0"/>
              </a:rPr>
              <a:t> </a:t>
            </a:r>
            <a:r>
              <a:rPr lang="pl-PL" b="1" u="sng" dirty="0" err="1">
                <a:latin typeface="Frutiger 45 Light" panose="020B0603020202020204" pitchFamily="34" charset="0"/>
              </a:rPr>
              <a:t>Swaps</a:t>
            </a:r>
            <a:r>
              <a:rPr lang="pl-PL" b="1" u="sng" dirty="0">
                <a:latin typeface="Frutiger 45 Light" panose="020B0603020202020204" pitchFamily="34" charset="0"/>
              </a:rPr>
              <a:t> (CDS)</a:t>
            </a:r>
            <a:r>
              <a:rPr lang="pl-PL" dirty="0">
                <a:latin typeface="Frutiger 45 Light" panose="020B0603020202020204" pitchFamily="34" charset="0"/>
              </a:rPr>
              <a:t>:</a:t>
            </a:r>
          </a:p>
          <a:p>
            <a:r>
              <a:rPr lang="pl-PL" dirty="0">
                <a:latin typeface="Frutiger 45 Light" panose="020B0603020202020204" pitchFamily="34" charset="0"/>
              </a:rPr>
              <a:t>Securities </a:t>
            </a:r>
            <a:r>
              <a:rPr lang="pl-PL" dirty="0" err="1">
                <a:latin typeface="Frutiger 45 Light" panose="020B0603020202020204" pitchFamily="34" charset="0"/>
              </a:rPr>
              <a:t>used</a:t>
            </a:r>
            <a:r>
              <a:rPr lang="pl-PL" dirty="0">
                <a:latin typeface="Frutiger 45 Light" panose="020B0603020202020204" pitchFamily="34" charset="0"/>
              </a:rPr>
              <a:t> for </a:t>
            </a:r>
            <a:r>
              <a:rPr lang="pl-PL" dirty="0" err="1">
                <a:latin typeface="Frutiger 45 Light" panose="020B0603020202020204" pitchFamily="34" charset="0"/>
              </a:rPr>
              <a:t>hedging</a:t>
            </a:r>
            <a:r>
              <a:rPr lang="pl-PL" dirty="0">
                <a:latin typeface="Frutiger 45 Light" panose="020B0603020202020204" pitchFamily="34" charset="0"/>
              </a:rPr>
              <a:t> and trading of </a:t>
            </a:r>
            <a:r>
              <a:rPr lang="pl-PL" dirty="0" err="1">
                <a:latin typeface="Frutiger 45 Light" panose="020B0603020202020204" pitchFamily="34" charset="0"/>
              </a:rPr>
              <a:t>credit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risk</a:t>
            </a:r>
            <a:r>
              <a:rPr lang="pl-PL" dirty="0">
                <a:latin typeface="Frutiger 45 Light" panose="020B0603020202020204" pitchFamily="34" charset="0"/>
              </a:rPr>
              <a:t>.</a:t>
            </a:r>
          </a:p>
          <a:p>
            <a:r>
              <a:rPr lang="pl-PL" dirty="0" err="1">
                <a:latin typeface="Frutiger 45 Light" panose="020B0603020202020204" pitchFamily="34" charset="0"/>
              </a:rPr>
              <a:t>Promised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pay</a:t>
            </a:r>
            <a:r>
              <a:rPr lang="pl-PL" dirty="0">
                <a:latin typeface="Frutiger 45 Light" panose="020B0603020202020204" pitchFamily="34" charset="0"/>
              </a:rPr>
              <a:t>-off in </a:t>
            </a:r>
            <a:r>
              <a:rPr lang="pl-PL" dirty="0" err="1">
                <a:latin typeface="Frutiger 45 Light" panose="020B0603020202020204" pitchFamily="34" charset="0"/>
              </a:rPr>
              <a:t>case</a:t>
            </a:r>
            <a:r>
              <a:rPr lang="pl-PL" dirty="0">
                <a:latin typeface="Frutiger 45 Light" panose="020B0603020202020204" pitchFamily="34" charset="0"/>
              </a:rPr>
              <a:t> of a </a:t>
            </a:r>
            <a:r>
              <a:rPr lang="pl-PL" dirty="0" err="1">
                <a:latin typeface="Frutiger 45 Light" panose="020B0603020202020204" pitchFamily="34" charset="0"/>
              </a:rPr>
              <a:t>default</a:t>
            </a:r>
            <a:r>
              <a:rPr lang="pl-PL" dirty="0">
                <a:latin typeface="Frutiger 45 Light" panose="020B0603020202020204" pitchFamily="34" charset="0"/>
              </a:rPr>
              <a:t> event.</a:t>
            </a:r>
          </a:p>
          <a:p>
            <a:r>
              <a:rPr lang="pl-PL" dirty="0" err="1">
                <a:latin typeface="Frutiger 45 Light" panose="020B0603020202020204" pitchFamily="34" charset="0"/>
              </a:rPr>
              <a:t>Proteciton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againg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losses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or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speculative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motives</a:t>
            </a:r>
            <a:r>
              <a:rPr lang="pl-PL" dirty="0">
                <a:latin typeface="Frutiger 45 Light" panose="020B0603020202020204" pitchFamily="34" charset="0"/>
              </a:rPr>
              <a:t> – </a:t>
            </a:r>
            <a:r>
              <a:rPr lang="pl-PL" dirty="0" err="1">
                <a:latin typeface="Frutiger 45 Light" panose="020B0603020202020204" pitchFamily="34" charset="0"/>
              </a:rPr>
              <a:t>often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more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liquid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than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bond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markets</a:t>
            </a:r>
            <a:r>
              <a:rPr lang="pl-PL" dirty="0">
                <a:latin typeface="Frutiger 45 Light" panose="020B0603020202020204" pitchFamily="34" charset="0"/>
              </a:rPr>
              <a:t>.</a:t>
            </a:r>
          </a:p>
          <a:p>
            <a:endParaRPr lang="pl-PL" dirty="0">
              <a:latin typeface="Frutiger 45 Light" panose="020B0603020202020204" pitchFamily="34" charset="0"/>
            </a:endParaRPr>
          </a:p>
          <a:p>
            <a:endParaRPr lang="pl-PL" dirty="0">
              <a:latin typeface="Frutiger 45 Light" panose="020B0603020202020204" pitchFamily="34" charset="0"/>
            </a:endParaRPr>
          </a:p>
          <a:p>
            <a:endParaRPr lang="pl-PL" i="1" dirty="0">
              <a:latin typeface="Frutiger 45 Light" panose="020B0603020202020204" pitchFamily="34" charset="0"/>
            </a:endParaRP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88FBC137-7DF8-35EE-EA6E-DC2F8E325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0"/>
            <a:ext cx="9189720" cy="941832"/>
          </a:xfrm>
        </p:spPr>
        <p:txBody>
          <a:bodyPr/>
          <a:lstStyle/>
          <a:p>
            <a:r>
              <a:rPr lang="pl-PL" dirty="0" err="1"/>
              <a:t>Credit-risky</a:t>
            </a:r>
            <a:r>
              <a:rPr lang="pl-PL" dirty="0"/>
              <a:t> </a:t>
            </a:r>
            <a:r>
              <a:rPr lang="pl-PL" dirty="0" err="1"/>
              <a:t>instruments</a:t>
            </a:r>
            <a:r>
              <a:rPr lang="pl-PL" dirty="0"/>
              <a:t> (2) - </a:t>
            </a:r>
            <a:r>
              <a:rPr lang="pl-PL" dirty="0" err="1"/>
              <a:t>derivatives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601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AA8E13B6-328A-8288-B765-88202563C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852246"/>
            <a:ext cx="9189720" cy="4759691"/>
          </a:xfrm>
        </p:spPr>
        <p:txBody>
          <a:bodyPr/>
          <a:lstStyle/>
          <a:p>
            <a:pPr marL="0" indent="0">
              <a:buNone/>
            </a:pPr>
            <a:r>
              <a:rPr lang="pl-PL" b="1" u="sng" dirty="0" err="1">
                <a:latin typeface="Frutiger 45 Light" panose="020B0603020202020204" pitchFamily="34" charset="0"/>
              </a:rPr>
              <a:t>Key</a:t>
            </a:r>
            <a:r>
              <a:rPr lang="pl-PL" b="1" u="sng" dirty="0">
                <a:latin typeface="Frutiger 45 Light" panose="020B0603020202020204" pitchFamily="34" charset="0"/>
              </a:rPr>
              <a:t> </a:t>
            </a:r>
            <a:r>
              <a:rPr lang="pl-PL" b="1" u="sng" dirty="0" err="1">
                <a:latin typeface="Frutiger 45 Light" panose="020B0603020202020204" pitchFamily="34" charset="0"/>
              </a:rPr>
              <a:t>inputs</a:t>
            </a:r>
            <a:r>
              <a:rPr lang="pl-PL" b="1" u="sng" dirty="0">
                <a:latin typeface="Frutiger 45 Light" panose="020B0603020202020204" pitchFamily="34" charset="0"/>
              </a:rPr>
              <a:t> to the </a:t>
            </a:r>
            <a:r>
              <a:rPr lang="pl-PL" b="1" u="sng" dirty="0" err="1">
                <a:latin typeface="Frutiger 45 Light" panose="020B0603020202020204" pitchFamily="34" charset="0"/>
              </a:rPr>
              <a:t>Basel</a:t>
            </a:r>
            <a:r>
              <a:rPr lang="pl-PL" b="1" u="sng" dirty="0">
                <a:latin typeface="Frutiger 45 Light" panose="020B0603020202020204" pitchFamily="34" charset="0"/>
              </a:rPr>
              <a:t> </a:t>
            </a:r>
            <a:r>
              <a:rPr lang="pl-PL" b="1" u="sng" dirty="0" err="1">
                <a:latin typeface="Frutiger 45 Light" panose="020B0603020202020204" pitchFamily="34" charset="0"/>
              </a:rPr>
              <a:t>formula</a:t>
            </a:r>
            <a:r>
              <a:rPr lang="pl-PL" b="1" u="sng" dirty="0">
                <a:latin typeface="Frutiger 45 Light" panose="020B0603020202020204" pitchFamily="34" charset="0"/>
              </a:rPr>
              <a:t>:</a:t>
            </a:r>
          </a:p>
          <a:p>
            <a:r>
              <a:rPr lang="pl-PL" b="1" dirty="0">
                <a:latin typeface="Frutiger 45 Light" panose="020B0603020202020204" pitchFamily="34" charset="0"/>
              </a:rPr>
              <a:t>EAD</a:t>
            </a:r>
            <a:r>
              <a:rPr lang="pl-PL" dirty="0">
                <a:latin typeface="Frutiger 45 Light" panose="020B0603020202020204" pitchFamily="34" charset="0"/>
              </a:rPr>
              <a:t> = </a:t>
            </a:r>
            <a:r>
              <a:rPr lang="pl-PL" dirty="0" err="1">
                <a:latin typeface="Frutiger 45 Light" panose="020B0603020202020204" pitchFamily="34" charset="0"/>
              </a:rPr>
              <a:t>exposure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at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default</a:t>
            </a:r>
            <a:endParaRPr lang="pl-PL" dirty="0">
              <a:latin typeface="Frutiger 45 Light" panose="020B0603020202020204" pitchFamily="34" charset="0"/>
            </a:endParaRPr>
          </a:p>
          <a:p>
            <a:pPr marL="225425" lvl="1" indent="0">
              <a:buNone/>
            </a:pPr>
            <a:r>
              <a:rPr lang="pl-PL" dirty="0" err="1">
                <a:latin typeface="Frutiger 45 Light" panose="020B0603020202020204" pitchFamily="34" charset="0"/>
              </a:rPr>
              <a:t>Outstanding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amount</a:t>
            </a:r>
            <a:r>
              <a:rPr lang="pl-PL" dirty="0">
                <a:latin typeface="Frutiger 45 Light" panose="020B0603020202020204" pitchFamily="34" charset="0"/>
              </a:rPr>
              <a:t> the </a:t>
            </a:r>
            <a:r>
              <a:rPr lang="pl-PL" dirty="0" err="1">
                <a:latin typeface="Frutiger 45 Light" panose="020B0603020202020204" pitchFamily="34" charset="0"/>
              </a:rPr>
              <a:t>borrower</a:t>
            </a:r>
            <a:r>
              <a:rPr lang="pl-PL" dirty="0">
                <a:latin typeface="Frutiger 45 Light" panose="020B0603020202020204" pitchFamily="34" charset="0"/>
              </a:rPr>
              <a:t> (</a:t>
            </a:r>
            <a:r>
              <a:rPr lang="pl-PL" dirty="0" err="1">
                <a:latin typeface="Frutiger 45 Light" panose="020B0603020202020204" pitchFamily="34" charset="0"/>
              </a:rPr>
              <a:t>obligor</a:t>
            </a:r>
            <a:r>
              <a:rPr lang="pl-PL" dirty="0">
                <a:latin typeface="Frutiger 45 Light" panose="020B0603020202020204" pitchFamily="34" charset="0"/>
              </a:rPr>
              <a:t>) </a:t>
            </a:r>
            <a:r>
              <a:rPr lang="pl-PL" dirty="0" err="1">
                <a:latin typeface="Frutiger 45 Light" panose="020B0603020202020204" pitchFamily="34" charset="0"/>
              </a:rPr>
              <a:t>has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yet</a:t>
            </a:r>
            <a:r>
              <a:rPr lang="pl-PL" dirty="0">
                <a:latin typeface="Frutiger 45 Light" panose="020B0603020202020204" pitchFamily="34" charset="0"/>
              </a:rPr>
              <a:t> to </a:t>
            </a:r>
            <a:r>
              <a:rPr lang="pl-PL" dirty="0" err="1">
                <a:latin typeface="Frutiger 45 Light" panose="020B0603020202020204" pitchFamily="34" charset="0"/>
              </a:rPr>
              <a:t>repay</a:t>
            </a:r>
            <a:r>
              <a:rPr lang="pl-PL" dirty="0">
                <a:latin typeface="Frutiger 45 Light" panose="020B0603020202020204" pitchFamily="34" charset="0"/>
              </a:rPr>
              <a:t> to the </a:t>
            </a:r>
            <a:r>
              <a:rPr lang="pl-PL" dirty="0" err="1">
                <a:latin typeface="Frutiger 45 Light" panose="020B0603020202020204" pitchFamily="34" charset="0"/>
              </a:rPr>
              <a:t>lender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at</a:t>
            </a:r>
            <a:r>
              <a:rPr lang="pl-PL" dirty="0">
                <a:latin typeface="Frutiger 45 Light" panose="020B0603020202020204" pitchFamily="34" charset="0"/>
              </a:rPr>
              <a:t> the </a:t>
            </a:r>
            <a:r>
              <a:rPr lang="pl-PL" dirty="0" err="1">
                <a:latin typeface="Frutiger 45 Light" panose="020B0603020202020204" pitchFamily="34" charset="0"/>
              </a:rPr>
              <a:t>time</a:t>
            </a:r>
            <a:r>
              <a:rPr lang="pl-PL" dirty="0">
                <a:latin typeface="Frutiger 45 Light" panose="020B0603020202020204" pitchFamily="34" charset="0"/>
              </a:rPr>
              <a:t> of </a:t>
            </a:r>
            <a:r>
              <a:rPr lang="pl-PL" dirty="0" err="1">
                <a:latin typeface="Frutiger 45 Light" panose="020B0603020202020204" pitchFamily="34" charset="0"/>
              </a:rPr>
              <a:t>default</a:t>
            </a:r>
            <a:r>
              <a:rPr lang="pl-PL" dirty="0">
                <a:latin typeface="Frutiger 45 Light" panose="020B0603020202020204" pitchFamily="34" charset="0"/>
              </a:rPr>
              <a:t>.</a:t>
            </a:r>
          </a:p>
          <a:p>
            <a:r>
              <a:rPr lang="pl-PL" b="1" dirty="0">
                <a:latin typeface="Frutiger 45 Light" panose="020B0603020202020204" pitchFamily="34" charset="0"/>
              </a:rPr>
              <a:t>PD</a:t>
            </a:r>
            <a:r>
              <a:rPr lang="pl-PL" dirty="0">
                <a:latin typeface="Frutiger 45 Light" panose="020B0603020202020204" pitchFamily="34" charset="0"/>
              </a:rPr>
              <a:t> = </a:t>
            </a:r>
            <a:r>
              <a:rPr lang="pl-PL" dirty="0" err="1">
                <a:latin typeface="Frutiger 45 Light" panose="020B0603020202020204" pitchFamily="34" charset="0"/>
              </a:rPr>
              <a:t>probability</a:t>
            </a:r>
            <a:r>
              <a:rPr lang="pl-PL" dirty="0">
                <a:latin typeface="Frutiger 45 Light" panose="020B0603020202020204" pitchFamily="34" charset="0"/>
              </a:rPr>
              <a:t> of </a:t>
            </a:r>
            <a:r>
              <a:rPr lang="pl-PL" dirty="0" err="1">
                <a:latin typeface="Frutiger 45 Light" panose="020B0603020202020204" pitchFamily="34" charset="0"/>
              </a:rPr>
              <a:t>default</a:t>
            </a:r>
            <a:endParaRPr lang="pl-PL" dirty="0">
              <a:latin typeface="Frutiger 45 Light" panose="020B0603020202020204" pitchFamily="34" charset="0"/>
            </a:endParaRPr>
          </a:p>
          <a:p>
            <a:pPr marL="225425" lvl="1" indent="0">
              <a:buNone/>
            </a:pPr>
            <a:r>
              <a:rPr lang="pl-PL" dirty="0" err="1">
                <a:latin typeface="Frutiger 45 Light" panose="020B0603020202020204" pitchFamily="34" charset="0"/>
              </a:rPr>
              <a:t>Probability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that</a:t>
            </a:r>
            <a:r>
              <a:rPr lang="pl-PL" dirty="0">
                <a:latin typeface="Frutiger 45 Light" panose="020B0603020202020204" pitchFamily="34" charset="0"/>
              </a:rPr>
              <a:t> the </a:t>
            </a:r>
            <a:r>
              <a:rPr lang="pl-PL" dirty="0" err="1">
                <a:latin typeface="Frutiger 45 Light" panose="020B0603020202020204" pitchFamily="34" charset="0"/>
              </a:rPr>
              <a:t>borrower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will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default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over</a:t>
            </a:r>
            <a:r>
              <a:rPr lang="pl-PL" dirty="0">
                <a:latin typeface="Frutiger 45 Light" panose="020B0603020202020204" pitchFamily="34" charset="0"/>
              </a:rPr>
              <a:t> a </a:t>
            </a:r>
            <a:r>
              <a:rPr lang="pl-PL" dirty="0" err="1">
                <a:latin typeface="Frutiger 45 Light" panose="020B0603020202020204" pitchFamily="34" charset="0"/>
              </a:rPr>
              <a:t>given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time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horizon</a:t>
            </a:r>
            <a:r>
              <a:rPr lang="pl-PL" dirty="0">
                <a:latin typeface="Frutiger 45 Light" panose="020B0603020202020204" pitchFamily="34" charset="0"/>
              </a:rPr>
              <a:t>.</a:t>
            </a:r>
          </a:p>
          <a:p>
            <a:r>
              <a:rPr lang="pl-PL" b="1" dirty="0">
                <a:latin typeface="Frutiger 45 Light" panose="020B0603020202020204" pitchFamily="34" charset="0"/>
              </a:rPr>
              <a:t>LGD</a:t>
            </a:r>
            <a:r>
              <a:rPr lang="pl-PL" dirty="0">
                <a:latin typeface="Frutiger 45 Light" panose="020B0603020202020204" pitchFamily="34" charset="0"/>
              </a:rPr>
              <a:t> = </a:t>
            </a:r>
            <a:r>
              <a:rPr lang="pl-PL" dirty="0" err="1">
                <a:latin typeface="Frutiger 45 Light" panose="020B0603020202020204" pitchFamily="34" charset="0"/>
              </a:rPr>
              <a:t>loss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given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default</a:t>
            </a:r>
            <a:endParaRPr lang="pl-PL" dirty="0">
              <a:latin typeface="Frutiger 45 Light" panose="020B0603020202020204" pitchFamily="34" charset="0"/>
            </a:endParaRPr>
          </a:p>
          <a:p>
            <a:pPr marL="225425" lvl="1" indent="0">
              <a:buNone/>
            </a:pPr>
            <a:r>
              <a:rPr lang="pl-PL" dirty="0" err="1">
                <a:latin typeface="Frutiger 45 Light" panose="020B0603020202020204" pitchFamily="34" charset="0"/>
              </a:rPr>
              <a:t>Percentage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loss</a:t>
            </a:r>
            <a:r>
              <a:rPr lang="pl-PL" dirty="0">
                <a:latin typeface="Frutiger 45 Light" panose="020B0603020202020204" pitchFamily="34" charset="0"/>
              </a:rPr>
              <a:t> the </a:t>
            </a:r>
            <a:r>
              <a:rPr lang="pl-PL" dirty="0" err="1">
                <a:latin typeface="Frutiger 45 Light" panose="020B0603020202020204" pitchFamily="34" charset="0"/>
              </a:rPr>
              <a:t>lender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suffers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given</a:t>
            </a:r>
            <a:r>
              <a:rPr lang="pl-PL" dirty="0">
                <a:latin typeface="Frutiger 45 Light" panose="020B0603020202020204" pitchFamily="34" charset="0"/>
              </a:rPr>
              <a:t> the </a:t>
            </a:r>
            <a:r>
              <a:rPr lang="pl-PL" dirty="0" err="1">
                <a:latin typeface="Frutiger 45 Light" panose="020B0603020202020204" pitchFamily="34" charset="0"/>
              </a:rPr>
              <a:t>default</a:t>
            </a:r>
            <a:r>
              <a:rPr lang="pl-PL" dirty="0">
                <a:latin typeface="Frutiger 45 Light" panose="020B0603020202020204" pitchFamily="34" charset="0"/>
              </a:rPr>
              <a:t> of a </a:t>
            </a:r>
            <a:r>
              <a:rPr lang="pl-PL" dirty="0" err="1">
                <a:latin typeface="Frutiger 45 Light" panose="020B0603020202020204" pitchFamily="34" charset="0"/>
              </a:rPr>
              <a:t>borrower</a:t>
            </a:r>
            <a:r>
              <a:rPr lang="pl-PL" dirty="0">
                <a:latin typeface="Frutiger 45 Light" panose="020B0603020202020204" pitchFamily="34" charset="0"/>
              </a:rPr>
              <a:t>.</a:t>
            </a:r>
          </a:p>
          <a:p>
            <a:r>
              <a:rPr lang="pl-PL" b="1" dirty="0">
                <a:latin typeface="Frutiger 45 Light" panose="020B0603020202020204" pitchFamily="34" charset="0"/>
              </a:rPr>
              <a:t>ECL</a:t>
            </a:r>
            <a:r>
              <a:rPr lang="pl-PL" dirty="0">
                <a:latin typeface="Frutiger 45 Light" panose="020B0603020202020204" pitchFamily="34" charset="0"/>
              </a:rPr>
              <a:t> = </a:t>
            </a:r>
            <a:r>
              <a:rPr lang="pl-PL" dirty="0" err="1">
                <a:latin typeface="Frutiger 45 Light" panose="020B0603020202020204" pitchFamily="34" charset="0"/>
              </a:rPr>
              <a:t>expected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credit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loss</a:t>
            </a:r>
            <a:endParaRPr lang="pl-PL" dirty="0">
              <a:latin typeface="Frutiger 45 Light" panose="020B0603020202020204" pitchFamily="34" charset="0"/>
            </a:endParaRPr>
          </a:p>
          <a:p>
            <a:endParaRPr lang="pl-PL" b="1" dirty="0">
              <a:latin typeface="Frutiger 45 Light" panose="020B0603020202020204" pitchFamily="34" charset="0"/>
            </a:endParaRPr>
          </a:p>
          <a:p>
            <a:endParaRPr lang="pl-PL" b="1" dirty="0">
              <a:latin typeface="Frutiger 45 Light" panose="020B0603020202020204" pitchFamily="34" charset="0"/>
            </a:endParaRPr>
          </a:p>
          <a:p>
            <a:pPr marL="0" indent="0">
              <a:buNone/>
            </a:pPr>
            <a:r>
              <a:rPr lang="pl-PL" dirty="0" err="1">
                <a:latin typeface="Frutiger 45 Light" panose="020B0603020202020204" pitchFamily="34" charset="0"/>
              </a:rPr>
              <a:t>Any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possible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problems</a:t>
            </a:r>
            <a:r>
              <a:rPr lang="pl-PL" dirty="0">
                <a:latin typeface="Frutiger 45 Light" panose="020B0603020202020204" pitchFamily="34" charset="0"/>
              </a:rPr>
              <a:t> with </a:t>
            </a:r>
            <a:r>
              <a:rPr lang="pl-PL" dirty="0" err="1">
                <a:latin typeface="Frutiger 45 Light" panose="020B0603020202020204" pitchFamily="34" charset="0"/>
              </a:rPr>
              <a:t>this</a:t>
            </a:r>
            <a:r>
              <a:rPr lang="pl-PL" dirty="0">
                <a:latin typeface="Frutiger 45 Light" panose="020B0603020202020204" pitchFamily="34" charset="0"/>
              </a:rPr>
              <a:t> </a:t>
            </a:r>
            <a:r>
              <a:rPr lang="pl-PL" dirty="0" err="1">
                <a:latin typeface="Frutiger 45 Light" panose="020B0603020202020204" pitchFamily="34" charset="0"/>
              </a:rPr>
              <a:t>formula</a:t>
            </a:r>
            <a:r>
              <a:rPr lang="pl-PL" dirty="0">
                <a:latin typeface="Frutiger 45 Light" panose="020B0603020202020204" pitchFamily="34" charset="0"/>
              </a:rPr>
              <a:t>?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88FBC137-7DF8-35EE-EA6E-DC2F8E325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0"/>
            <a:ext cx="9189720" cy="941832"/>
          </a:xfrm>
        </p:spPr>
        <p:txBody>
          <a:bodyPr/>
          <a:lstStyle/>
          <a:p>
            <a:r>
              <a:rPr lang="pl-PL" dirty="0"/>
              <a:t>PD, LGD, and EAD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048406-EB2C-0BF3-5262-DFD14E979FAB}"/>
              </a:ext>
            </a:extLst>
          </p:cNvPr>
          <p:cNvSpPr txBox="1"/>
          <p:nvPr/>
        </p:nvSpPr>
        <p:spPr>
          <a:xfrm>
            <a:off x="2812611" y="5278227"/>
            <a:ext cx="4405745" cy="3879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pl-PL" dirty="0">
                <a:latin typeface="+mj-lt"/>
              </a:rPr>
              <a:t>ECL = PD · LGD · EAD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16106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PATHNAME" val=" "/>
  <p:tag name="KEYWORDS" val="C:\Program Files\Ubs\PresXpress\templates\PresPrintOnScreen.pot"/>
  <p:tag name="FDSMENUDOCLEVELBTNSTATES" val="&lt;btnStates&gt;&lt;btn tag=&quot;1001&quot; state=&quot;UP&quot;/&gt;&lt;/btnStates&gt;&#10;"/>
  <p:tag name="SERIF FONT" val="UBSHeadline"/>
  <p:tag name="SANS SERIF FONT" val="Frutiger 55 Roman"/>
  <p:tag name="LANGUAGE ID" val="2057"/>
  <p:tag name="MOST RECENT UPGRAD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3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BODY"/>
  <p:tag name="FONT STYLE" val="SANS SERIF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TITLE"/>
  <p:tag name="FONT STYLE" val="SANS SERIF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COVER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TOC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TITLE"/>
  <p:tag name="FONT STYLE" val="SANS SERIF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TOC BODY"/>
  <p:tag name="FONT STYLE" val="SANS SERIF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SUB_TYPE" val="SECTION"/>
  <p:tag name="SLIDE_TYPE" val="DIVIDER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DIVIDER TITL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NUMBER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SUB_TYPE" val="SECTION"/>
  <p:tag name="SLIDE_TYPE" val="DIVIDER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DIVIDER TITL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NUMBER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SUB_TYPE" val="SECTION"/>
  <p:tag name="SLIDE_TYPE" val="DIVID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DIVIDER TITL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NUMBER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SUB_TYPE" val="SECTION"/>
  <p:tag name="SLIDE_TYPE" val="DIVIDER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DIVIDER TITL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NUMBER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SUB_TYPE" val="SECTION"/>
  <p:tag name="SLIDE_TYPE" val="DIVIDER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DIVIDER TITL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NUMBER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SUB_TYPE" val="SECTION"/>
  <p:tag name="SLIDE_TYPE" val="DIVIDER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DIVIDER TITL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IVIDER NUMBER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TYPE" val="BODY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"/>
  <p:tag name="COL" val="1"/>
  <p:tag name="TEXT_TYPE" val="BODY TEXT"/>
  <p:tag name="FONT STYLE" val="SANS SERIF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TEXT_TYPE" val="PAGE HEADING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 FONT"/>
  <p:tag name="TEXT_TYPE" val="MESSAGE TEXT"/>
  <p:tag name="ISLOCKED" val="TRUE"/>
  <p:tag name="TOP" val="882500000000000E-13"/>
  <p:tag name="LEFT" val="331199989318848E-13"/>
  <p:tag name="HEIGHT" val="216000003814697E-13"/>
  <p:tag name="WIDTH" val="723599975585938E-1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1"/>
  <p:tag name="COL" val="1"/>
  <p:tag name="TEXT_TYPE" val="BODY TEXT"/>
  <p:tag name="FONT STYLE" val="SANS SERIF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CREATE DA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 FUNCTION"/>
  <p:tag name="FONT STYLE" val="SANS SERIF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PRESENTER"/>
  <p:tag name="FONT STYLE" val="SANS SERIF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RESENTATION TITLE"/>
  <p:tag name="FONT STYLE" val="SANS SERIF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SECURITY TEXT"/>
  <p:tag name="FONT STYLE" val="SANS SERIF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OW" val="2"/>
  <p:tag name="COL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ERIF"/>
  <p:tag name="TEXT_TYPE" val="PRESENTATION INFOLIN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710000000000000E-13"/>
  <p:tag name="LEFT" val="612000000000000E-12"/>
  <p:tag name="HEIGHT" val="260000000000000E-13"/>
  <p:tag name="WIDTH" val="850000000000000E-13"/>
  <p:tag name="TEXT_TYPE" val="DRAFT STAMP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44.64"/>
  <p:tag name="LEFT" val="33.84"/>
  <p:tag name="WIDTH" val="87.26456"/>
  <p:tag name="HEIGHT" val="31.8931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PAGE HEADING"/>
  <p:tag name="FONT STYLE" val="SANS SERIF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DOCUMENT ID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ISLOCKED" val="TRUE"/>
  <p:tag name="TOP" val="200000000000000E-13"/>
  <p:tag name="LEFT" val="331199989318848E-13"/>
  <p:tag name="HEIGHT" val="260000000000000E-13"/>
  <p:tag name="WIDTH" val="850000000000000E-13"/>
  <p:tag name="TEXT_TYPE" val="DRAFT STAMP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UBS LOGO"/>
  <p:tag name="TOP" val="550.3751"/>
  <p:tag name="LEFT" val="33.75008"/>
  <p:tag name="WIDTH" val="56.09866"/>
  <p:tag name="HEIGHT" val="20.50276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2"/>
  <p:tag name="COL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2"/>
  <p:tag name="COL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COL" val="1"/>
  <p:tag name="ROW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 STYLE" val="SANS SERIF"/>
  <p:tag name="ROW" val="1"/>
  <p:tag name="COL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_TYPE" val="BODY TEXT"/>
  <p:tag name="FONT STYLE" val="SANS SERIF"/>
  <p:tag name="ROW" val="1"/>
  <p:tag name="COL" val="2"/>
</p:tagLst>
</file>

<file path=ppt/theme/theme1.xml><?xml version="1.0" encoding="utf-8"?>
<a:theme xmlns:a="http://schemas.openxmlformats.org/drawingml/2006/main" name="PresXpress_OnScreen_Theme">
  <a:themeElements>
    <a:clrScheme name="UBSNewColorsV2">
      <a:dk1>
        <a:sysClr val="windowText" lastClr="000000"/>
      </a:dk1>
      <a:lt1>
        <a:sysClr val="window" lastClr="FFFFFF"/>
      </a:lt1>
      <a:dk2>
        <a:srgbClr val="E60000"/>
      </a:dk2>
      <a:lt2>
        <a:srgbClr val="FFFFFF"/>
      </a:lt2>
      <a:accent1>
        <a:srgbClr val="4D3C2F"/>
      </a:accent1>
      <a:accent2>
        <a:srgbClr val="CFBD9B"/>
      </a:accent2>
      <a:accent3>
        <a:srgbClr val="C07156"/>
      </a:accent3>
      <a:accent4>
        <a:srgbClr val="E8C767"/>
      </a:accent4>
      <a:accent5>
        <a:srgbClr val="AEB0B3"/>
      </a:accent5>
      <a:accent6>
        <a:srgbClr val="A43725"/>
      </a:accent6>
      <a:hlink>
        <a:srgbClr val="0000FF"/>
      </a:hlink>
      <a:folHlink>
        <a:srgbClr val="800080"/>
      </a:folHlink>
    </a:clrScheme>
    <a:fontScheme name="UBS OnScreen Fontset">
      <a:majorFont>
        <a:latin typeface="UBSHeadline"/>
        <a:ea typeface="MS PGothic"/>
        <a:cs typeface=""/>
      </a:majorFont>
      <a:minorFont>
        <a:latin typeface="Frutiger 55 Roman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7B7D80"/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7B7D8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3783FF"/>
      </a:dk2>
      <a:lt2>
        <a:srgbClr val="295595"/>
      </a:lt2>
      <a:accent1>
        <a:srgbClr val="295595"/>
      </a:accent1>
      <a:accent2>
        <a:srgbClr val="FFFFFF"/>
      </a:accent2>
      <a:accent3>
        <a:srgbClr val="FFFFFF"/>
      </a:accent3>
      <a:accent4>
        <a:srgbClr val="000000"/>
      </a:accent4>
      <a:accent5>
        <a:srgbClr val="ACB4C8"/>
      </a:accent5>
      <a:accent6>
        <a:srgbClr val="E7E7E7"/>
      </a:accent6>
      <a:hlink>
        <a:srgbClr val="000000"/>
      </a:hlink>
      <a:folHlink>
        <a:srgbClr val="DDF2F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2009-09-25T15:45:46Z</outs:dateTime>
      <outs:isPinned>true</outs:isPinned>
    </outs:relatedDate>
    <outs:relatedDate>
      <outs:type>2</outs:type>
      <outs:displayName>Created</outs:displayName>
      <outs:dateTime>2002-05-03T03:00:09Z</outs:dateTime>
      <outs:isPinned>true</outs:isPinned>
    </outs:relatedDate>
    <outs:relatedDate>
      <outs:type>4</outs:type>
      <outs:displayName>Last Printed</outs:displayName>
      <outs:dateTime>2002-05-24T21:26:29Z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Eric Larrabee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e43180838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38396EF9-1456-4C26-847A-906984625B92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2745</Words>
  <Application>Microsoft Office PowerPoint</Application>
  <PresentationFormat>Custom</PresentationFormat>
  <Paragraphs>350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 Unicode MS</vt:lpstr>
      <vt:lpstr>Frutiger 45</vt:lpstr>
      <vt:lpstr>Arial</vt:lpstr>
      <vt:lpstr>Cambria Math</vt:lpstr>
      <vt:lpstr>Frutiger 45 Light</vt:lpstr>
      <vt:lpstr>Frutiger 55 Roman</vt:lpstr>
      <vt:lpstr>Symbol</vt:lpstr>
      <vt:lpstr>UBSHeadline</vt:lpstr>
      <vt:lpstr>PresXpress_OnScreen_Theme</vt:lpstr>
      <vt:lpstr>Credit Risk Fundamentals</vt:lpstr>
      <vt:lpstr>Table of contents</vt:lpstr>
      <vt:lpstr>Section 1</vt:lpstr>
      <vt:lpstr>Brainstorming</vt:lpstr>
      <vt:lpstr>Section 2</vt:lpstr>
      <vt:lpstr>What is credit risk?</vt:lpstr>
      <vt:lpstr>Credit-risky instruments (1) – loans and bonds</vt:lpstr>
      <vt:lpstr>Credit-risky instruments (2) - derivatives</vt:lpstr>
      <vt:lpstr>PD, LGD, and EAD</vt:lpstr>
      <vt:lpstr>Section 3</vt:lpstr>
      <vt:lpstr>Regulatory framework</vt:lpstr>
      <vt:lpstr>The Three Pillars of Basel III</vt:lpstr>
      <vt:lpstr>Expected and unexpected losses (1)</vt:lpstr>
      <vt:lpstr>Expected and unexpected losses (2)</vt:lpstr>
      <vt:lpstr>Capital requirements - example</vt:lpstr>
      <vt:lpstr>Definitions of capital and capital ratios</vt:lpstr>
      <vt:lpstr>Section 4</vt:lpstr>
      <vt:lpstr>Credit risk – why bother?</vt:lpstr>
      <vt:lpstr>Credit risk - examples</vt:lpstr>
      <vt:lpstr>Credit risk – how to measure?</vt:lpstr>
      <vt:lpstr>Credit risk – Standardised approach</vt:lpstr>
      <vt:lpstr>Credit risk – IRB approach</vt:lpstr>
      <vt:lpstr>Credit risk – Default probabilities</vt:lpstr>
      <vt:lpstr>Section 5</vt:lpstr>
      <vt:lpstr>Models for PD estimation</vt:lpstr>
      <vt:lpstr>Credit Scoring – Linear Discriminant Analysis (1)</vt:lpstr>
      <vt:lpstr>Credit Scoring – Linear Discriminant Analysis (2)</vt:lpstr>
      <vt:lpstr>Credit Scoring – Regression Models (1)</vt:lpstr>
      <vt:lpstr>Credit Scoring – Regression Models (2)</vt:lpstr>
      <vt:lpstr>Credit Scoring – Regression Models (3)</vt:lpstr>
      <vt:lpstr>Credit Scoring – Regression Models (4)</vt:lpstr>
      <vt:lpstr>ROC – Receiver Operating Characteristic (1)</vt:lpstr>
      <vt:lpstr>ROC – Receiver Operating Characteristic (2)</vt:lpstr>
      <vt:lpstr>Section 6</vt:lpstr>
      <vt:lpstr>Summary</vt:lpstr>
      <vt:lpstr>References</vt:lpstr>
      <vt:lpstr>Thank You</vt:lpstr>
    </vt:vector>
  </TitlesOfParts>
  <Company>UBS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Larrabee, Eric</dc:creator>
  <cp:lastModifiedBy>Janiczko, Tomasz</cp:lastModifiedBy>
  <cp:revision>149</cp:revision>
  <cp:lastPrinted>2002-05-24T21:26:29Z</cp:lastPrinted>
  <dcterms:created xsi:type="dcterms:W3CDTF">2002-05-03T03:00:09Z</dcterms:created>
  <dcterms:modified xsi:type="dcterms:W3CDTF">2025-03-18T17:41:35Z</dcterms:modified>
  <cp:version>3.4.01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UniqueID">
    <vt:lpwstr/>
  </property>
  <property fmtid="{D5CDD505-2E9C-101B-9397-08002B2CF9AE}" pid="3" name="PresPrintTemplate">
    <vt:lpwstr>True</vt:lpwstr>
  </property>
  <property fmtid="{D5CDD505-2E9C-101B-9397-08002B2CF9AE}" pid="4" name="PresPrintOnScreen">
    <vt:lpwstr>True</vt:lpwstr>
  </property>
  <property fmtid="{D5CDD505-2E9C-101B-9397-08002B2CF9AE}" pid="5" name="split-s">
    <vt:lpwstr>0</vt:lpwstr>
  </property>
  <property fmtid="{D5CDD505-2E9C-101B-9397-08002B2CF9AE}" pid="6" name="split-a">
    <vt:lpwstr>0</vt:lpwstr>
  </property>
  <property fmtid="{D5CDD505-2E9C-101B-9397-08002B2CF9AE}" pid="7" name="CreatedAddinVersion">
    <vt:lpwstr>3.4.03</vt:lpwstr>
  </property>
  <property fmtid="{D5CDD505-2E9C-101B-9397-08002B2CF9AE}" pid="8" name="CurrentAddinVersion">
    <vt:lpwstr>3.3.02</vt:lpwstr>
  </property>
  <property fmtid="{D5CDD505-2E9C-101B-9397-08002B2CF9AE}" pid="9" name="CreateDate">
    <vt:lpwstr>01/03/2018 13:27:18</vt:lpwstr>
  </property>
  <property fmtid="{D5CDD505-2E9C-101B-9397-08002B2CF9AE}" pid="10" name="CreatedTemplateVersion">
    <vt:lpwstr>3.4.03</vt:lpwstr>
  </property>
  <property fmtid="{D5CDD505-2E9C-101B-9397-08002B2CF9AE}" pid="11" name="MOST RECENT UPGRADE">
    <vt:lpwstr>0</vt:lpwstr>
  </property>
  <property fmtid="{D5CDD505-2E9C-101B-9397-08002B2CF9AE}" pid="12" name="CoverLogoIncluded">
    <vt:lpwstr>True</vt:lpwstr>
  </property>
  <property fmtid="{D5CDD505-2E9C-101B-9397-08002B2CF9AE}" pid="13" name="CoverLogoID">
    <vt:lpwstr>plain_co</vt:lpwstr>
  </property>
  <property fmtid="{D5CDD505-2E9C-101B-9397-08002B2CF9AE}" pid="14" name="CoverPage.Ppt">
    <vt:lpwstr>True</vt:lpwstr>
  </property>
  <property fmtid="{D5CDD505-2E9C-101B-9397-08002B2CF9AE}" pid="15" name="CoverPhoto.Ppt">
    <vt:lpwstr/>
  </property>
  <property fmtid="{D5CDD505-2E9C-101B-9397-08002B2CF9AE}" pid="16" name="CoverPhotoPath">
    <vt:lpwstr/>
  </property>
  <property fmtid="{D5CDD505-2E9C-101B-9397-08002B2CF9AE}" pid="17" name="CoverPhotoIncluded">
    <vt:lpwstr>False</vt:lpwstr>
  </property>
  <property fmtid="{D5CDD505-2E9C-101B-9397-08002B2CF9AE}" pid="18" name="CoverPhotoIsCustom">
    <vt:lpwstr>False</vt:lpwstr>
  </property>
  <property fmtid="{D5CDD505-2E9C-101B-9397-08002B2CF9AE}" pid="19" name="InsideLogoIncluded">
    <vt:lpwstr>True</vt:lpwstr>
  </property>
  <property fmtid="{D5CDD505-2E9C-101B-9397-08002B2CF9AE}" pid="20" name="InsideLogoID">
    <vt:lpwstr>plain_co</vt:lpwstr>
  </property>
  <property fmtid="{D5CDD505-2E9C-101B-9397-08002B2CF9AE}" pid="21" name="IDStampItems">
    <vt:lpwstr>15</vt:lpwstr>
  </property>
  <property fmtid="{D5CDD505-2E9C-101B-9397-08002B2CF9AE}" pid="22" name="TOC.Ppt">
    <vt:lpwstr>True</vt:lpwstr>
  </property>
  <property fmtid="{D5CDD505-2E9C-101B-9397-08002B2CF9AE}" pid="23" name="TocSecLevel1">
    <vt:lpwstr>1</vt:lpwstr>
  </property>
  <property fmtid="{D5CDD505-2E9C-101B-9397-08002B2CF9AE}" pid="24" name="TocSecLevel2">
    <vt:lpwstr>2</vt:lpwstr>
  </property>
  <property fmtid="{D5CDD505-2E9C-101B-9397-08002B2CF9AE}" pid="25" name="TocSecLevel3">
    <vt:lpwstr>3</vt:lpwstr>
  </property>
  <property fmtid="{D5CDD505-2E9C-101B-9397-08002B2CF9AE}" pid="26" name="TocApdxLevel1">
    <vt:lpwstr>4</vt:lpwstr>
  </property>
  <property fmtid="{D5CDD505-2E9C-101B-9397-08002B2CF9AE}" pid="27" name="TocApdxLevel2">
    <vt:lpwstr>5</vt:lpwstr>
  </property>
  <property fmtid="{D5CDD505-2E9C-101B-9397-08002B2CF9AE}" pid="28" name="TocApdxLevel3">
    <vt:lpwstr>6</vt:lpwstr>
  </property>
  <property fmtid="{D5CDD505-2E9C-101B-9397-08002B2CF9AE}" pid="29" name="SPageNumbering1.Ppt">
    <vt:lpwstr>True</vt:lpwstr>
  </property>
  <property fmtid="{D5CDD505-2E9C-101B-9397-08002B2CF9AE}" pid="30" name="SPageNumbering2.Ppt">
    <vt:lpwstr>False</vt:lpwstr>
  </property>
  <property fmtid="{D5CDD505-2E9C-101B-9397-08002B2CF9AE}" pid="31" name="SPageNumbering3.Ppt">
    <vt:lpwstr>False</vt:lpwstr>
  </property>
  <property fmtid="{D5CDD505-2E9C-101B-9397-08002B2CF9AE}" pid="32" name="APageNumbering1.Ppt">
    <vt:lpwstr>True</vt:lpwstr>
  </property>
  <property fmtid="{D5CDD505-2E9C-101B-9397-08002B2CF9AE}" pid="33" name="APageNumbering2.Ppt">
    <vt:lpwstr>False</vt:lpwstr>
  </property>
  <property fmtid="{D5CDD505-2E9C-101B-9397-08002B2CF9AE}" pid="34" name="APageNumbering3.Ppt">
    <vt:lpwstr>False</vt:lpwstr>
  </property>
  <property fmtid="{D5CDD505-2E9C-101B-9397-08002B2CF9AE}" pid="35" name="Language">
    <vt:lpwstr>2057</vt:lpwstr>
  </property>
  <property fmtid="{D5CDD505-2E9C-101B-9397-08002B2CF9AE}" pid="36" name="CCSTemplate">
    <vt:lpwstr>False</vt:lpwstr>
  </property>
  <property fmtid="{D5CDD505-2E9C-101B-9397-08002B2CF9AE}" pid="37" name="ContactPage.Ppt">
    <vt:lpwstr>True</vt:lpwstr>
  </property>
  <property fmtid="{D5CDD505-2E9C-101B-9397-08002B2CF9AE}" pid="38" name="CompanyName">
    <vt:lpwstr/>
  </property>
  <property fmtid="{D5CDD505-2E9C-101B-9397-08002B2CF9AE}" pid="39" name="CompanyNameExtension">
    <vt:lpwstr/>
  </property>
  <property fmtid="{D5CDD505-2E9C-101B-9397-08002B2CF9AE}" pid="40" name="CompanyDescriptor">
    <vt:lpwstr/>
  </property>
  <property fmtid="{D5CDD505-2E9C-101B-9397-08002B2CF9AE}" pid="41" name="CompanyType">
    <vt:lpwstr>0</vt:lpwstr>
  </property>
  <property fmtid="{D5CDD505-2E9C-101B-9397-08002B2CF9AE}" pid="42" name="BusinessUnit">
    <vt:lpwstr>UBSCC</vt:lpwstr>
  </property>
  <property fmtid="{D5CDD505-2E9C-101B-9397-08002B2CF9AE}" pid="43" name="Address.Office">
    <vt:lpwstr/>
  </property>
  <property fmtid="{D5CDD505-2E9C-101B-9397-08002B2CF9AE}" pid="44" name="Fax1.Office">
    <vt:lpwstr/>
  </property>
  <property fmtid="{D5CDD505-2E9C-101B-9397-08002B2CF9AE}" pid="45" name="Phone1.Office">
    <vt:lpwstr/>
  </property>
  <property fmtid="{D5CDD505-2E9C-101B-9397-08002B2CF9AE}" pid="46" name="CompanyID">
    <vt:lpwstr/>
  </property>
  <property fmtid="{D5CDD505-2E9C-101B-9397-08002B2CF9AE}" pid="47" name="CompanyLCID">
    <vt:lpwstr>0</vt:lpwstr>
  </property>
  <property fmtid="{D5CDD505-2E9C-101B-9397-08002B2CF9AE}" pid="48" name="AuthorInfoIncluded">
    <vt:lpwstr>False</vt:lpwstr>
  </property>
  <property fmtid="{D5CDD505-2E9C-101B-9397-08002B2CF9AE}" pid="49" name="AuthorInfoName">
    <vt:lpwstr/>
  </property>
  <property fmtid="{D5CDD505-2E9C-101B-9397-08002B2CF9AE}" pid="50" name="AuthorInfoDetails1">
    <vt:lpwstr/>
  </property>
  <property fmtid="{D5CDD505-2E9C-101B-9397-08002B2CF9AE}" pid="51" name="AuthorInfoDetails2">
    <vt:lpwstr/>
  </property>
  <property fmtid="{D5CDD505-2E9C-101B-9397-08002B2CF9AE}" pid="52" name="AuthorInfoEmail">
    <vt:lpwstr/>
  </property>
  <property fmtid="{D5CDD505-2E9C-101B-9397-08002B2CF9AE}" pid="53" name="AuthorInfoPhone">
    <vt:lpwstr/>
  </property>
  <property fmtid="{D5CDD505-2E9C-101B-9397-08002B2CF9AE}" pid="54" name="Endorsement">
    <vt:lpwstr/>
  </property>
  <property fmtid="{D5CDD505-2E9C-101B-9397-08002B2CF9AE}" pid="55" name="OnScreenShowPageNums">
    <vt:lpwstr>False</vt:lpwstr>
  </property>
  <property fmtid="{D5CDD505-2E9C-101B-9397-08002B2CF9AE}" pid="56" name="OnScreenTOCHyperlink">
    <vt:lpwstr>True</vt:lpwstr>
  </property>
  <property fmtid="{D5CDD505-2E9C-101B-9397-08002B2CF9AE}" pid="57" name="SectionDivider.Ppt">
    <vt:lpwstr>True</vt:lpwstr>
  </property>
  <property fmtid="{D5CDD505-2E9C-101B-9397-08002B2CF9AE}" pid="58" name="IDStampDateFormatID">
    <vt:lpwstr>F1</vt:lpwstr>
  </property>
  <property fmtid="{D5CDD505-2E9C-101B-9397-08002B2CF9AE}" pid="59" name="IDStampDateFormat-T">
    <vt:lpwstr>MMMM d, yyyy h:mm AM/PM</vt:lpwstr>
  </property>
  <property fmtid="{D5CDD505-2E9C-101B-9397-08002B2CF9AE}" pid="60" name="CalendarDateFormatID">
    <vt:lpwstr>F1</vt:lpwstr>
  </property>
  <property fmtid="{D5CDD505-2E9C-101B-9397-08002B2CF9AE}" pid="61" name="CalendarDateFormat-T">
    <vt:lpwstr>MMMM yyyy</vt:lpwstr>
  </property>
  <property fmtid="{D5CDD505-2E9C-101B-9397-08002B2CF9AE}" pid="62" name="CalendarStartDay">
    <vt:lpwstr>1</vt:lpwstr>
  </property>
  <property fmtid="{D5CDD505-2E9C-101B-9397-08002B2CF9AE}" pid="63" name="CoverPageDateFormatFilter">
    <vt:lpwstr>1</vt:lpwstr>
  </property>
  <property fmtid="{D5CDD505-2E9C-101B-9397-08002B2CF9AE}" pid="64" name="CoverPageDateFormatID">
    <vt:lpwstr>F1</vt:lpwstr>
  </property>
  <property fmtid="{D5CDD505-2E9C-101B-9397-08002B2CF9AE}" pid="65" name="CoverPageDateFormat-T">
    <vt:lpwstr>MMMM d, yyyy</vt:lpwstr>
  </property>
  <property fmtid="{D5CDD505-2E9C-101B-9397-08002B2CF9AE}" pid="66" name="DisclaimerPage.Ppt">
    <vt:lpwstr>False</vt:lpwstr>
  </property>
  <property fmtid="{D5CDD505-2E9C-101B-9397-08002B2CF9AE}" pid="67" name="DisclaimerID.Ppt">
    <vt:lpwstr>D1</vt:lpwstr>
  </property>
  <property fmtid="{D5CDD505-2E9C-101B-9397-08002B2CF9AE}" pid="68" name="UseInternalUBSFont.Office">
    <vt:lpwstr>True</vt:lpwstr>
  </property>
  <property fmtid="{D5CDD505-2E9C-101B-9397-08002B2CF9AE}" pid="69" name="EmbedFonts">
    <vt:lpwstr>False</vt:lpwstr>
  </property>
  <property fmtid="{D5CDD505-2E9C-101B-9397-08002B2CF9AE}" pid="70" name="TableSpacerBorder">
    <vt:lpwstr>False</vt:lpwstr>
  </property>
  <property fmtid="{D5CDD505-2E9C-101B-9397-08002B2CF9AE}" pid="71" name="Address-T">
    <vt:lpwstr>&lt;&lt;Address&gt;&gt;</vt:lpwstr>
  </property>
  <property fmtid="{D5CDD505-2E9C-101B-9397-08002B2CF9AE}" pid="72" name="AmountDealType-T">
    <vt:lpwstr>&lt;&lt;Amt./deal-Type&gt;&gt;</vt:lpwstr>
  </property>
  <property fmtid="{D5CDD505-2E9C-101B-9397-08002B2CF9AE}" pid="73" name="ContactDetails-T">
    <vt:lpwstr>&lt;&lt;Contact details&gt;&gt;</vt:lpwstr>
  </property>
  <property fmtid="{D5CDD505-2E9C-101B-9397-08002B2CF9AE}" pid="74" name="ContactName-T">
    <vt:lpwstr>&lt;&lt;Contact name&gt;&gt;</vt:lpwstr>
  </property>
  <property fmtid="{D5CDD505-2E9C-101B-9397-08002B2CF9AE}" pid="75" name="Date-T">
    <vt:lpwstr>&lt;&lt;Date&gt;&gt;</vt:lpwstr>
  </property>
  <property fmtid="{D5CDD505-2E9C-101B-9397-08002B2CF9AE}" pid="76" name="EMailAddress-T">
    <vt:lpwstr>&lt;&lt;Email address&gt;&gt;</vt:lpwstr>
  </property>
  <property fmtid="{D5CDD505-2E9C-101B-9397-08002B2CF9AE}" pid="77" name="LegalEntity-T">
    <vt:lpwstr>&lt;&lt;Legal entity&gt;&gt;</vt:lpwstr>
  </property>
  <property fmtid="{D5CDD505-2E9C-101B-9397-08002B2CF9AE}" pid="78" name="Logo-T">
    <vt:lpwstr>&lt;&lt;Logo&gt;&gt;</vt:lpwstr>
  </property>
  <property fmtid="{D5CDD505-2E9C-101B-9397-08002B2CF9AE}" pid="79" name="Summary-T">
    <vt:lpwstr>&lt;&lt;Summary&gt;&gt;</vt:lpwstr>
  </property>
  <property fmtid="{D5CDD505-2E9C-101B-9397-08002B2CF9AE}" pid="80" name="TableHeading-T">
    <vt:lpwstr>&lt;&lt;Table heading&gt;&gt;</vt:lpwstr>
  </property>
  <property fmtid="{D5CDD505-2E9C-101B-9397-08002B2CF9AE}" pid="81" name="TableSubheading-T">
    <vt:lpwstr>&lt;&lt;Table subheading&gt;&gt;</vt:lpwstr>
  </property>
  <property fmtid="{D5CDD505-2E9C-101B-9397-08002B2CF9AE}" pid="82" name="Subheading-T">
    <vt:lpwstr>&lt;&lt;Table subheading&gt;&gt;</vt:lpwstr>
  </property>
  <property fmtid="{D5CDD505-2E9C-101B-9397-08002B2CF9AE}" pid="83" name="TelephoneNumber-T">
    <vt:lpwstr>&lt;&lt;Telephone number&gt;&gt;</vt:lpwstr>
  </property>
  <property fmtid="{D5CDD505-2E9C-101B-9397-08002B2CF9AE}" pid="84" name="Text-T">
    <vt:lpwstr>&lt;&lt;Text&gt;&gt;</vt:lpwstr>
  </property>
  <property fmtid="{D5CDD505-2E9C-101B-9397-08002B2CF9AE}" pid="85" name="WebAddress-T">
    <vt:lpwstr>&lt;&lt;Web address</vt:lpwstr>
  </property>
  <property fmtid="{D5CDD505-2E9C-101B-9397-08002B2CF9AE}" pid="86" name="Year-T">
    <vt:lpwstr>&lt;&lt;Year&gt;&gt;</vt:lpwstr>
  </property>
  <property fmtid="{D5CDD505-2E9C-101B-9397-08002B2CF9AE}" pid="87" name="Appendix-T">
    <vt:lpwstr>Appendix</vt:lpwstr>
  </property>
  <property fmtid="{D5CDD505-2E9C-101B-9397-08002B2CF9AE}" pid="88" name="Appendices-T">
    <vt:lpwstr>Appendices</vt:lpwstr>
  </property>
  <property fmtid="{D5CDD505-2E9C-101B-9397-08002B2CF9AE}" pid="89" name="AwardTitle-T">
    <vt:lpwstr>&lt;&lt;Award title&gt;&gt;</vt:lpwstr>
  </property>
  <property fmtid="{D5CDD505-2E9C-101B-9397-08002B2CF9AE}" pid="90" name="AwardSubTitle-T">
    <vt:lpwstr>&lt;&lt;Award subtitle&gt;&gt;</vt:lpwstr>
  </property>
  <property fmtid="{D5CDD505-2E9C-101B-9397-08002B2CF9AE}" pid="91" name="BiographicalDetails-T">
    <vt:lpwstr>&lt;&lt;Biographical details&gt;&gt;</vt:lpwstr>
  </property>
  <property fmtid="{D5CDD505-2E9C-101B-9397-08002B2CF9AE}" pid="92" name="Conclusion-T">
    <vt:lpwstr>&lt;&lt;Conclusion&gt;&gt;</vt:lpwstr>
  </property>
  <property fmtid="{D5CDD505-2E9C-101B-9397-08002B2CF9AE}" pid="93" name="ContactInformation-T">
    <vt:lpwstr>Contact information</vt:lpwstr>
  </property>
  <property fmtid="{D5CDD505-2E9C-101B-9397-08002B2CF9AE}" pid="94" name="Continued-T">
    <vt:lpwstr>Continued</vt:lpwstr>
  </property>
  <property fmtid="{D5CDD505-2E9C-101B-9397-08002B2CF9AE}" pid="95" name="DividerTitle-T">
    <vt:lpwstr>&lt;&lt;Divider title&gt;&gt;</vt:lpwstr>
  </property>
  <property fmtid="{D5CDD505-2E9C-101B-9397-08002B2CF9AE}" pid="96" name="Draft-T">
    <vt:lpwstr>Draft</vt:lpwstr>
  </property>
  <property fmtid="{D5CDD505-2E9C-101B-9397-08002B2CF9AE}" pid="97" name="LayoutHeading-T">
    <vt:lpwstr>&lt;&lt;Layout heading&gt;&gt;</vt:lpwstr>
  </property>
  <property fmtid="{D5CDD505-2E9C-101B-9397-08002B2CF9AE}" pid="98" name="MessageText-T">
    <vt:lpwstr>&lt;&lt;Message&gt;&gt;</vt:lpwstr>
  </property>
  <property fmtid="{D5CDD505-2E9C-101B-9397-08002B2CF9AE}" pid="99" name="Name-T">
    <vt:lpwstr>&lt;&lt;Name&gt;&gt;</vt:lpwstr>
  </property>
  <property fmtid="{D5CDD505-2E9C-101B-9397-08002B2CF9AE}" pid="100" name="Notes-T">
    <vt:lpwstr>Notes</vt:lpwstr>
  </property>
  <property fmtid="{D5CDD505-2E9C-101B-9397-08002B2CF9AE}" pid="101" name="PageHeading-T">
    <vt:lpwstr>&lt;&lt;Page heading&gt;&gt;</vt:lpwstr>
  </property>
  <property fmtid="{D5CDD505-2E9C-101B-9397-08002B2CF9AE}" pid="102" name="PresentationTitle-T">
    <vt:lpwstr>&lt;&lt;Presentation title&gt;&gt;</vt:lpwstr>
  </property>
  <property fmtid="{D5CDD505-2E9C-101B-9397-08002B2CF9AE}" pid="103" name="PresentationSubTitle-T">
    <vt:lpwstr>&lt;&lt;Presentation subtitle&gt;&gt;</vt:lpwstr>
  </property>
  <property fmtid="{D5CDD505-2E9C-101B-9397-08002B2CF9AE}" pid="104" name="PresentationPresenter-T">
    <vt:lpwstr>&lt;&lt;Presentation presenter&gt;&gt;</vt:lpwstr>
  </property>
  <property fmtid="{D5CDD505-2E9C-101B-9397-08002B2CF9AE}" pid="105" name="PresPresenterFunction-T">
    <vt:lpwstr>&lt;&lt;Presenter function&gt;&gt;</vt:lpwstr>
  </property>
  <property fmtid="{D5CDD505-2E9C-101B-9397-08002B2CF9AE}" pid="106" name="Quote-T">
    <vt:lpwstr>&lt;&lt;Quote&gt;&gt;</vt:lpwstr>
  </property>
  <property fmtid="{D5CDD505-2E9C-101B-9397-08002B2CF9AE}" pid="107" name="QuoteSource-T">
    <vt:lpwstr>&lt;&lt;Quote source&gt;&gt;</vt:lpwstr>
  </property>
  <property fmtid="{D5CDD505-2E9C-101B-9397-08002B2CF9AE}" pid="108" name="Section-T">
    <vt:lpwstr>Section</vt:lpwstr>
  </property>
  <property fmtid="{D5CDD505-2E9C-101B-9397-08002B2CF9AE}" pid="109" name="Sections-T">
    <vt:lpwstr>Sections</vt:lpwstr>
  </property>
  <property fmtid="{D5CDD505-2E9C-101B-9397-08002B2CF9AE}" pid="110" name="Source-T">
    <vt:lpwstr>Source</vt:lpwstr>
  </property>
  <property fmtid="{D5CDD505-2E9C-101B-9397-08002B2CF9AE}" pid="111" name="Subappendix-T">
    <vt:lpwstr>Subappendix</vt:lpwstr>
  </property>
  <property fmtid="{D5CDD505-2E9C-101B-9397-08002B2CF9AE}" pid="112" name="Subsection-T">
    <vt:lpwstr>Subsection</vt:lpwstr>
  </property>
  <property fmtid="{D5CDD505-2E9C-101B-9397-08002B2CF9AE}" pid="113" name="Subsubappendix-T">
    <vt:lpwstr>Subsubappendix</vt:lpwstr>
  </property>
  <property fmtid="{D5CDD505-2E9C-101B-9397-08002B2CF9AE}" pid="114" name="Subsubsection-T">
    <vt:lpwstr>Subsubsection</vt:lpwstr>
  </property>
  <property fmtid="{D5CDD505-2E9C-101B-9397-08002B2CF9AE}" pid="115" name="TableOfContents-T">
    <vt:lpwstr>Table of contents</vt:lpwstr>
  </property>
  <property fmtid="{D5CDD505-2E9C-101B-9397-08002B2CF9AE}" pid="116" name="Title-T">
    <vt:lpwstr>&lt;&lt;Title&gt;&gt;</vt:lpwstr>
  </property>
  <property fmtid="{D5CDD505-2E9C-101B-9397-08002B2CF9AE}" pid="117" name="Security-T">
    <vt:lpwstr>Public</vt:lpwstr>
  </property>
  <property fmtid="{D5CDD505-2E9C-101B-9397-08002B2CF9AE}" pid="118" name="Month1">
    <vt:lpwstr>January</vt:lpwstr>
  </property>
  <property fmtid="{D5CDD505-2E9C-101B-9397-08002B2CF9AE}" pid="119" name="Month2">
    <vt:lpwstr>February</vt:lpwstr>
  </property>
  <property fmtid="{D5CDD505-2E9C-101B-9397-08002B2CF9AE}" pid="120" name="Month3">
    <vt:lpwstr>March</vt:lpwstr>
  </property>
  <property fmtid="{D5CDD505-2E9C-101B-9397-08002B2CF9AE}" pid="121" name="Month4">
    <vt:lpwstr>April</vt:lpwstr>
  </property>
  <property fmtid="{D5CDD505-2E9C-101B-9397-08002B2CF9AE}" pid="122" name="Month5">
    <vt:lpwstr>May</vt:lpwstr>
  </property>
  <property fmtid="{D5CDD505-2E9C-101B-9397-08002B2CF9AE}" pid="123" name="Month6">
    <vt:lpwstr>June</vt:lpwstr>
  </property>
  <property fmtid="{D5CDD505-2E9C-101B-9397-08002B2CF9AE}" pid="124" name="Month7">
    <vt:lpwstr>July</vt:lpwstr>
  </property>
  <property fmtid="{D5CDD505-2E9C-101B-9397-08002B2CF9AE}" pid="125" name="Month8">
    <vt:lpwstr>August</vt:lpwstr>
  </property>
  <property fmtid="{D5CDD505-2E9C-101B-9397-08002B2CF9AE}" pid="126" name="Month9">
    <vt:lpwstr>September</vt:lpwstr>
  </property>
  <property fmtid="{D5CDD505-2E9C-101B-9397-08002B2CF9AE}" pid="127" name="Month10">
    <vt:lpwstr>October</vt:lpwstr>
  </property>
  <property fmtid="{D5CDD505-2E9C-101B-9397-08002B2CF9AE}" pid="128" name="Month11">
    <vt:lpwstr>November</vt:lpwstr>
  </property>
  <property fmtid="{D5CDD505-2E9C-101B-9397-08002B2CF9AE}" pid="129" name="Month12">
    <vt:lpwstr>December</vt:lpwstr>
  </property>
  <property fmtid="{D5CDD505-2E9C-101B-9397-08002B2CF9AE}" pid="130" name="D1">
    <vt:lpwstr>S</vt:lpwstr>
  </property>
  <property fmtid="{D5CDD505-2E9C-101B-9397-08002B2CF9AE}" pid="131" name="D2">
    <vt:lpwstr>M</vt:lpwstr>
  </property>
  <property fmtid="{D5CDD505-2E9C-101B-9397-08002B2CF9AE}" pid="132" name="D3">
    <vt:lpwstr>T</vt:lpwstr>
  </property>
  <property fmtid="{D5CDD505-2E9C-101B-9397-08002B2CF9AE}" pid="133" name="D4">
    <vt:lpwstr>W</vt:lpwstr>
  </property>
  <property fmtid="{D5CDD505-2E9C-101B-9397-08002B2CF9AE}" pid="134" name="D5">
    <vt:lpwstr>T</vt:lpwstr>
  </property>
  <property fmtid="{D5CDD505-2E9C-101B-9397-08002B2CF9AE}" pid="135" name="D6">
    <vt:lpwstr>F</vt:lpwstr>
  </property>
  <property fmtid="{D5CDD505-2E9C-101B-9397-08002B2CF9AE}" pid="136" name="D7">
    <vt:lpwstr>S</vt:lpwstr>
  </property>
  <property fmtid="{D5CDD505-2E9C-101B-9397-08002B2CF9AE}" pid="137" name="Chart_Num_Categories_On_XAxis">
    <vt:lpwstr>6</vt:lpwstr>
  </property>
  <property fmtid="{D5CDD505-2E9C-101B-9397-08002B2CF9AE}" pid="138" name="Chart_Annotation_Add_Date">
    <vt:lpwstr>True</vt:lpwstr>
  </property>
  <property fmtid="{D5CDD505-2E9C-101B-9397-08002B2CF9AE}" pid="139" name="Chart_Annotation_Date_Bold">
    <vt:lpwstr>True</vt:lpwstr>
  </property>
  <property fmtid="{D5CDD505-2E9C-101B-9397-08002B2CF9AE}" pid="140" name="Chart_Annotation_Date_Format">
    <vt:lpwstr>F1</vt:lpwstr>
  </property>
  <property fmtid="{D5CDD505-2E9C-101B-9397-08002B2CF9AE}" pid="141" name="Chart_Pie_Chart_Labels">
    <vt:lpwstr>True</vt:lpwstr>
  </property>
  <property fmtid="{D5CDD505-2E9C-101B-9397-08002B2CF9AE}" pid="142" name="Chart_Pie_Chart_Legend">
    <vt:lpwstr>False</vt:lpwstr>
  </property>
  <property fmtid="{D5CDD505-2E9C-101B-9397-08002B2CF9AE}" pid="143" name="Chart_Average_Translated-T">
    <vt:lpwstr>Average</vt:lpwstr>
  </property>
  <property fmtid="{D5CDD505-2E9C-101B-9397-08002B2CF9AE}" pid="144" name="Chart_Share_PX-T">
    <vt:lpwstr>Stock price</vt:lpwstr>
  </property>
  <property fmtid="{D5CDD505-2E9C-101B-9397-08002B2CF9AE}" pid="145" name="Chart_Stock_Volume_XAxis-T">
    <vt:lpwstr>Closing date</vt:lpwstr>
  </property>
  <property fmtid="{D5CDD505-2E9C-101B-9397-08002B2CF9AE}" pid="146" name="Chart_Volume_Label-T">
    <vt:lpwstr>Volume (000s)</vt:lpwstr>
  </property>
  <property fmtid="{D5CDD505-2E9C-101B-9397-08002B2CF9AE}" pid="147" name="Chart_Thick_Lines">
    <vt:lpwstr>False</vt:lpwstr>
  </property>
  <property fmtid="{D5CDD505-2E9C-101B-9397-08002B2CF9AE}" pid="148" name="Chart_Show_Gridlines">
    <vt:lpwstr>True</vt:lpwstr>
  </property>
  <property fmtid="{D5CDD505-2E9C-101B-9397-08002B2CF9AE}" pid="149" name="Chart_Show_YAxis">
    <vt:lpwstr>False</vt:lpwstr>
  </property>
  <property fmtid="{D5CDD505-2E9C-101B-9397-08002B2CF9AE}" pid="150" name="Chart_Use_Stack_White_Border">
    <vt:lpwstr>True</vt:lpwstr>
  </property>
  <property fmtid="{D5CDD505-2E9C-101B-9397-08002B2CF9AE}" pid="151" name="Chart_Use_Dash_Style">
    <vt:lpwstr>False</vt:lpwstr>
  </property>
  <property fmtid="{D5CDD505-2E9C-101B-9397-08002B2CF9AE}" pid="152" name="DateFormat.Ppt">
    <vt:lpwstr>F1</vt:lpwstr>
  </property>
  <property fmtid="{D5CDD505-2E9C-101B-9397-08002B2CF9AE}" pid="153" name="SecurityLevel">
    <vt:lpwstr>1</vt:lpwstr>
  </property>
  <property fmtid="{D5CDD505-2E9C-101B-9397-08002B2CF9AE}" pid="154" name="IncludeID.Ppt">
    <vt:bool>false</vt:bool>
  </property>
  <property fmtid="{D5CDD505-2E9C-101B-9397-08002B2CF9AE}" pid="155" name="DraftStamp.Ppt">
    <vt:bool>false</vt:bool>
  </property>
  <property fmtid="{D5CDD505-2E9C-101B-9397-08002B2CF9AE}" pid="156" name="PresPrint4x3OnScreen">
    <vt:bool>true</vt:bool>
  </property>
  <property fmtid="{D5CDD505-2E9C-101B-9397-08002B2CF9AE}" pid="157" name="MSIP_Label_0c1e85bf-ac82-4d95-8ebe-b1488d74b05a_Enabled">
    <vt:lpwstr>true</vt:lpwstr>
  </property>
  <property fmtid="{D5CDD505-2E9C-101B-9397-08002B2CF9AE}" pid="158" name="MSIP_Label_0c1e85bf-ac82-4d95-8ebe-b1488d74b05a_SetDate">
    <vt:lpwstr>2024-03-04T08:15:39Z</vt:lpwstr>
  </property>
  <property fmtid="{D5CDD505-2E9C-101B-9397-08002B2CF9AE}" pid="159" name="MSIP_Label_0c1e85bf-ac82-4d95-8ebe-b1488d74b05a_Method">
    <vt:lpwstr>Privileged</vt:lpwstr>
  </property>
  <property fmtid="{D5CDD505-2E9C-101B-9397-08002B2CF9AE}" pid="160" name="MSIP_Label_0c1e85bf-ac82-4d95-8ebe-b1488d74b05a_Name">
    <vt:lpwstr>0c1e85bf-ac82-4d95-8ebe-b1488d74b05a</vt:lpwstr>
  </property>
  <property fmtid="{D5CDD505-2E9C-101B-9397-08002B2CF9AE}" pid="161" name="MSIP_Label_0c1e85bf-ac82-4d95-8ebe-b1488d74b05a_SiteId">
    <vt:lpwstr>fb6ea403-7cf1-4905-810a-fe5547e98204</vt:lpwstr>
  </property>
  <property fmtid="{D5CDD505-2E9C-101B-9397-08002B2CF9AE}" pid="162" name="MSIP_Label_0c1e85bf-ac82-4d95-8ebe-b1488d74b05a_ActionId">
    <vt:lpwstr>eb773701-de1d-4df5-b358-e002e618be43</vt:lpwstr>
  </property>
  <property fmtid="{D5CDD505-2E9C-101B-9397-08002B2CF9AE}" pid="163" name="MSIP_Label_0c1e85bf-ac82-4d95-8ebe-b1488d74b05a_ContentBits">
    <vt:lpwstr>0</vt:lpwstr>
  </property>
</Properties>
</file>