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4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5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6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7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</p:sldMasterIdLst>
  <p:notesMasterIdLst>
    <p:notesMasterId r:id="rId37"/>
  </p:notesMasterIdLst>
  <p:handoutMasterIdLst>
    <p:handoutMasterId r:id="rId38"/>
  </p:handoutMasterIdLst>
  <p:sldIdLst>
    <p:sldId id="265" r:id="rId3"/>
    <p:sldId id="297" r:id="rId4"/>
    <p:sldId id="258" r:id="rId5"/>
    <p:sldId id="273" r:id="rId6"/>
    <p:sldId id="264" r:id="rId7"/>
    <p:sldId id="299" r:id="rId8"/>
    <p:sldId id="300" r:id="rId9"/>
    <p:sldId id="298" r:id="rId10"/>
    <p:sldId id="301" r:id="rId11"/>
    <p:sldId id="303" r:id="rId12"/>
    <p:sldId id="276" r:id="rId13"/>
    <p:sldId id="304" r:id="rId14"/>
    <p:sldId id="269" r:id="rId15"/>
    <p:sldId id="306" r:id="rId16"/>
    <p:sldId id="309" r:id="rId17"/>
    <p:sldId id="310" r:id="rId18"/>
    <p:sldId id="311" r:id="rId19"/>
    <p:sldId id="308" r:id="rId20"/>
    <p:sldId id="315" r:id="rId21"/>
    <p:sldId id="316" r:id="rId22"/>
    <p:sldId id="312" r:id="rId23"/>
    <p:sldId id="274" r:id="rId24"/>
    <p:sldId id="275" r:id="rId25"/>
    <p:sldId id="305" r:id="rId26"/>
    <p:sldId id="307" r:id="rId27"/>
    <p:sldId id="268" r:id="rId28"/>
    <p:sldId id="277" r:id="rId29"/>
    <p:sldId id="270" r:id="rId30"/>
    <p:sldId id="287" r:id="rId31"/>
    <p:sldId id="290" r:id="rId32"/>
    <p:sldId id="288" r:id="rId33"/>
    <p:sldId id="292" r:id="rId34"/>
    <p:sldId id="314" r:id="rId35"/>
    <p:sldId id="293" r:id="rId36"/>
  </p:sldIdLst>
  <p:sldSz cx="10058400" cy="7543800"/>
  <p:notesSz cx="6996113" cy="9282113"/>
  <p:custDataLst>
    <p:tags r:id="rId39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US" kern="1200">
        <a:solidFill>
          <a:schemeClr val="tx1"/>
        </a:solidFill>
        <a:latin typeface="Frutiger 55 Roman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  <p14:sldId id="297"/>
          </p14:sldIdLst>
        </p14:section>
        <p14:section name="Untitled Section" id="{B84B32C3-02CE-4382-A6AF-5E9B2CF4795D}">
          <p14:sldIdLst>
            <p14:sldId id="258"/>
            <p14:sldId id="273"/>
            <p14:sldId id="264"/>
            <p14:sldId id="299"/>
            <p14:sldId id="300"/>
          </p14:sldIdLst>
        </p14:section>
        <p14:section name="&lt;&lt;Divider title&gt;&gt;" id="{6F0A6F0A-81D8-475C-9CF8-0BEADFC98B08}">
          <p14:sldIdLst>
            <p14:sldId id="298"/>
            <p14:sldId id="301"/>
            <p14:sldId id="303"/>
            <p14:sldId id="276"/>
            <p14:sldId id="304"/>
          </p14:sldIdLst>
        </p14:section>
        <p14:section name="&lt;&lt;Divider title&gt;&gt;" id="{3B9FE805-70F3-46F0-BD17-0B0788757EEA}">
          <p14:sldIdLst/>
        </p14:section>
        <p14:section name="&lt;&lt;Divider title&gt;&gt;" id="{3F3D3DA5-9121-4B00-B72F-DAF93111B851}">
          <p14:sldIdLst>
            <p14:sldId id="269"/>
            <p14:sldId id="306"/>
            <p14:sldId id="309"/>
            <p14:sldId id="310"/>
            <p14:sldId id="311"/>
            <p14:sldId id="308"/>
            <p14:sldId id="315"/>
            <p14:sldId id="316"/>
            <p14:sldId id="312"/>
            <p14:sldId id="274"/>
            <p14:sldId id="275"/>
            <p14:sldId id="305"/>
            <p14:sldId id="307"/>
            <p14:sldId id="268"/>
            <p14:sldId id="277"/>
          </p14:sldIdLst>
        </p14:section>
        <p14:section name="&lt;&lt;Divider title&gt;&gt;" id="{3AB9198A-5BC6-46BD-87A7-C94B104A23FF}">
          <p14:sldIdLst>
            <p14:sldId id="270"/>
            <p14:sldId id="287"/>
            <p14:sldId id="290"/>
            <p14:sldId id="288"/>
            <p14:sldId id="292"/>
            <p14:sldId id="31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669" autoAdjust="0"/>
  </p:normalViewPr>
  <p:slideViewPr>
    <p:cSldViewPr snapToGrid="0">
      <p:cViewPr varScale="1">
        <p:scale>
          <a:sx n="98" d="100"/>
          <a:sy n="98" d="100"/>
        </p:scale>
        <p:origin x="3000" y="293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B5CD2-A230-4D7C-9992-D0007581AF5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347D180-CC80-4DF9-8DD8-59B16C46B145}">
      <dgm:prSet phldrT="[Text]"/>
      <dgm:spPr/>
      <dgm:t>
        <a:bodyPr/>
        <a:lstStyle/>
        <a:p>
          <a:r>
            <a:rPr lang="en-GB"/>
            <a:t>Saltzburg Bank of Tyrol (</a:t>
          </a:r>
          <a:r>
            <a:rPr lang="pl-PL"/>
            <a:t>ID</a:t>
          </a:r>
          <a:r>
            <a:rPr lang="en-GB"/>
            <a:t>)(netted) : </a:t>
          </a:r>
        </a:p>
      </dgm:t>
    </dgm:pt>
    <dgm:pt modelId="{E2F08BF7-9CF4-4340-B405-39F6177B4ACE}" type="parTrans" cxnId="{D5D49F58-0227-4FD1-B7E4-5E5FF1EA8567}">
      <dgm:prSet/>
      <dgm:spPr/>
      <dgm:t>
        <a:bodyPr/>
        <a:lstStyle/>
        <a:p>
          <a:endParaRPr lang="en-GB"/>
        </a:p>
      </dgm:t>
    </dgm:pt>
    <dgm:pt modelId="{6C960F41-2FFE-4532-B0CB-8CB286A81B43}" type="sibTrans" cxnId="{D5D49F58-0227-4FD1-B7E4-5E5FF1EA8567}">
      <dgm:prSet/>
      <dgm:spPr/>
      <dgm:t>
        <a:bodyPr/>
        <a:lstStyle/>
        <a:p>
          <a:endParaRPr lang="en-GB"/>
        </a:p>
      </dgm:t>
    </dgm:pt>
    <dgm:pt modelId="{D5198E7A-672A-459F-8A2D-88C7AA61829E}">
      <dgm:prSet/>
      <dgm:spPr/>
      <dgm:t>
        <a:bodyPr/>
        <a:lstStyle/>
        <a:p>
          <a:r>
            <a:rPr lang="pl-PL" dirty="0"/>
            <a:t>1</a:t>
          </a:r>
          <a:r>
            <a:rPr lang="en-GB" dirty="0"/>
            <a:t>y </a:t>
          </a:r>
          <a:r>
            <a:rPr lang="pl-PL" dirty="0"/>
            <a:t>Call Option on</a:t>
          </a:r>
          <a:r>
            <a:rPr lang="en-GB" dirty="0"/>
            <a:t> </a:t>
          </a:r>
          <a:r>
            <a:rPr lang="pl-PL" dirty="0"/>
            <a:t>SPDRM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95 USD</a:t>
          </a:r>
          <a:endParaRPr lang="en-GB" dirty="0"/>
        </a:p>
      </dgm:t>
    </dgm:pt>
    <dgm:pt modelId="{152FE432-1F88-4D6C-B220-29A4C1ECD0A3}" type="parTrans" cxnId="{28398CC8-0A0E-45A0-8F39-0B215ABF1D41}">
      <dgm:prSet/>
      <dgm:spPr/>
      <dgm:t>
        <a:bodyPr/>
        <a:lstStyle/>
        <a:p>
          <a:endParaRPr lang="en-GB"/>
        </a:p>
      </dgm:t>
    </dgm:pt>
    <dgm:pt modelId="{CACDB53E-5AD4-4769-8651-BBF97C7F2C83}" type="sibTrans" cxnId="{28398CC8-0A0E-45A0-8F39-0B215ABF1D41}">
      <dgm:prSet/>
      <dgm:spPr/>
      <dgm:t>
        <a:bodyPr/>
        <a:lstStyle/>
        <a:p>
          <a:endParaRPr lang="en-GB"/>
        </a:p>
      </dgm:t>
    </dgm:pt>
    <dgm:pt modelId="{7A77EA49-DA7B-4B1F-98D0-921B04AB53AD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pl-PL" dirty="0"/>
            <a:t>Bank of Cluj </a:t>
          </a:r>
          <a:r>
            <a:rPr lang="en-GB" dirty="0"/>
            <a:t>(</a:t>
          </a:r>
          <a:r>
            <a:rPr lang="pl-PL" dirty="0"/>
            <a:t>ID</a:t>
          </a:r>
          <a:r>
            <a:rPr lang="en-GB" dirty="0"/>
            <a:t>)(non netted):</a:t>
          </a:r>
        </a:p>
      </dgm:t>
    </dgm:pt>
    <dgm:pt modelId="{C1A3CEFE-58B7-4224-B1B0-4E07186371D6}" type="parTrans" cxnId="{7A5BE162-D469-4A47-86D0-8A05AF27960D}">
      <dgm:prSet/>
      <dgm:spPr/>
      <dgm:t>
        <a:bodyPr/>
        <a:lstStyle/>
        <a:p>
          <a:endParaRPr lang="en-GB"/>
        </a:p>
      </dgm:t>
    </dgm:pt>
    <dgm:pt modelId="{59492212-FD1B-4425-9032-01C56298FD3E}" type="sibTrans" cxnId="{7A5BE162-D469-4A47-86D0-8A05AF27960D}">
      <dgm:prSet/>
      <dgm:spPr/>
      <dgm:t>
        <a:bodyPr/>
        <a:lstStyle/>
        <a:p>
          <a:endParaRPr lang="en-GB"/>
        </a:p>
      </dgm:t>
    </dgm:pt>
    <dgm:pt modelId="{0433E267-EF3F-4222-83B5-0CE48ADE6B35}">
      <dgm:prSet/>
      <dgm:spPr/>
      <dgm:t>
        <a:bodyPr/>
        <a:lstStyle/>
        <a:p>
          <a:r>
            <a:rPr lang="pl-PL" dirty="0"/>
            <a:t>6m</a:t>
          </a:r>
          <a:r>
            <a:rPr lang="en-GB" dirty="0"/>
            <a:t> </a:t>
          </a:r>
          <a:r>
            <a:rPr lang="pl-PL" dirty="0"/>
            <a:t>Call </a:t>
          </a:r>
          <a:r>
            <a:rPr lang="pl-PL" dirty="0" err="1"/>
            <a:t>Asian</a:t>
          </a:r>
          <a:r>
            <a:rPr lang="pl-PL" dirty="0"/>
            <a:t> Option on</a:t>
          </a:r>
          <a:r>
            <a:rPr lang="en-GB" dirty="0"/>
            <a:t> </a:t>
          </a:r>
          <a:r>
            <a:rPr lang="pl-PL" dirty="0"/>
            <a:t>IRNMN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570 USD</a:t>
          </a:r>
          <a:endParaRPr lang="en-GB" dirty="0"/>
        </a:p>
      </dgm:t>
    </dgm:pt>
    <dgm:pt modelId="{054169A8-562E-4EF4-930C-38D4B4862989}" type="parTrans" cxnId="{71BA4513-533B-476A-87A0-5DF4AD9C61A7}">
      <dgm:prSet/>
      <dgm:spPr/>
      <dgm:t>
        <a:bodyPr/>
        <a:lstStyle/>
        <a:p>
          <a:endParaRPr lang="en-GB"/>
        </a:p>
      </dgm:t>
    </dgm:pt>
    <dgm:pt modelId="{F984239A-AF31-4E13-B4AD-E00B880B26B7}" type="sibTrans" cxnId="{71BA4513-533B-476A-87A0-5DF4AD9C61A7}">
      <dgm:prSet/>
      <dgm:spPr/>
      <dgm:t>
        <a:bodyPr/>
        <a:lstStyle/>
        <a:p>
          <a:endParaRPr lang="en-GB"/>
        </a:p>
      </dgm:t>
    </dgm:pt>
    <dgm:pt modelId="{318A6556-18CB-4539-BE73-ECA947A55C67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/>
            <a:t>Bank of </a:t>
          </a:r>
          <a:r>
            <a:rPr lang="pl-PL" dirty="0"/>
            <a:t>Mazowsze</a:t>
          </a:r>
          <a:r>
            <a:rPr lang="en-GB" dirty="0"/>
            <a:t> (</a:t>
          </a:r>
          <a:r>
            <a:rPr lang="pl-PL" dirty="0"/>
            <a:t>ID</a:t>
          </a:r>
          <a:r>
            <a:rPr lang="en-GB" dirty="0"/>
            <a:t>)(netted):</a:t>
          </a:r>
        </a:p>
      </dgm:t>
    </dgm:pt>
    <dgm:pt modelId="{99CC1802-306F-4ADA-AFE5-5E919FBFFA20}" type="parTrans" cxnId="{4E88F74B-FD43-460E-828F-A092648BE5BD}">
      <dgm:prSet/>
      <dgm:spPr/>
      <dgm:t>
        <a:bodyPr/>
        <a:lstStyle/>
        <a:p>
          <a:endParaRPr lang="en-GB"/>
        </a:p>
      </dgm:t>
    </dgm:pt>
    <dgm:pt modelId="{EC6F56AF-D7D8-40B4-8C44-FEC03A14A8DA}" type="sibTrans" cxnId="{4E88F74B-FD43-460E-828F-A092648BE5BD}">
      <dgm:prSet/>
      <dgm:spPr/>
      <dgm:t>
        <a:bodyPr/>
        <a:lstStyle/>
        <a:p>
          <a:endParaRPr lang="en-GB"/>
        </a:p>
      </dgm:t>
    </dgm:pt>
    <dgm:pt modelId="{5DE92776-08F9-4DC6-A0C7-3BBA3C846E8E}">
      <dgm:prSet/>
      <dgm:spPr/>
      <dgm:t>
        <a:bodyPr/>
        <a:lstStyle/>
        <a:p>
          <a:r>
            <a:rPr lang="pl-PL" dirty="0"/>
            <a:t>1.5</a:t>
          </a:r>
          <a:r>
            <a:rPr lang="en-GB" dirty="0"/>
            <a:t>y </a:t>
          </a:r>
          <a:r>
            <a:rPr lang="pl-PL" dirty="0"/>
            <a:t>Call American Option on</a:t>
          </a:r>
          <a:r>
            <a:rPr lang="en-GB" dirty="0"/>
            <a:t> </a:t>
          </a:r>
          <a:r>
            <a:rPr lang="pl-PL" dirty="0"/>
            <a:t>AVNG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4100 USD</a:t>
          </a:r>
          <a:endParaRPr lang="en-GB" dirty="0"/>
        </a:p>
      </dgm:t>
    </dgm:pt>
    <dgm:pt modelId="{0BBA9971-337A-4C4F-8264-E65CB1CC32FC}" type="parTrans" cxnId="{7E945BBD-C66F-436F-A1BA-8D80239F6555}">
      <dgm:prSet/>
      <dgm:spPr/>
      <dgm:t>
        <a:bodyPr/>
        <a:lstStyle/>
        <a:p>
          <a:endParaRPr lang="en-GB"/>
        </a:p>
      </dgm:t>
    </dgm:pt>
    <dgm:pt modelId="{9DB090D9-5D8E-41A1-AB3F-BE25D0A456DE}" type="sibTrans" cxnId="{7E945BBD-C66F-436F-A1BA-8D80239F6555}">
      <dgm:prSet/>
      <dgm:spPr/>
      <dgm:t>
        <a:bodyPr/>
        <a:lstStyle/>
        <a:p>
          <a:endParaRPr lang="en-GB"/>
        </a:p>
      </dgm:t>
    </dgm:pt>
    <dgm:pt modelId="{0E1BB029-1470-4FD6-BAD7-0BEBDB9499BA}">
      <dgm:prSet/>
      <dgm:spPr/>
      <dgm:t>
        <a:bodyPr/>
        <a:lstStyle/>
        <a:p>
          <a:r>
            <a:rPr lang="pl-PL" dirty="0"/>
            <a:t>2</a:t>
          </a:r>
          <a:r>
            <a:rPr lang="en-GB" dirty="0"/>
            <a:t>y </a:t>
          </a:r>
          <a:r>
            <a:rPr lang="pl-PL" dirty="0" err="1"/>
            <a:t>Put</a:t>
          </a:r>
          <a:r>
            <a:rPr lang="pl-PL" dirty="0"/>
            <a:t> Option</a:t>
          </a:r>
          <a:r>
            <a:rPr lang="en-GB" dirty="0"/>
            <a:t> </a:t>
          </a:r>
          <a:r>
            <a:rPr lang="pl-PL" dirty="0"/>
            <a:t>on SPDRM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115 USD</a:t>
          </a:r>
          <a:endParaRPr lang="en-GB" dirty="0"/>
        </a:p>
      </dgm:t>
    </dgm:pt>
    <dgm:pt modelId="{4E0AB2C9-10B9-4D75-8B55-A784D8AA7EF4}" type="parTrans" cxnId="{32A63E84-02B7-4E88-A285-3547B52F37EE}">
      <dgm:prSet/>
      <dgm:spPr/>
      <dgm:t>
        <a:bodyPr/>
        <a:lstStyle/>
        <a:p>
          <a:endParaRPr lang="en-GB"/>
        </a:p>
      </dgm:t>
    </dgm:pt>
    <dgm:pt modelId="{D282F9EB-A465-4761-9C37-8603D8B8E23C}" type="sibTrans" cxnId="{32A63E84-02B7-4E88-A285-3547B52F37EE}">
      <dgm:prSet/>
      <dgm:spPr/>
      <dgm:t>
        <a:bodyPr/>
        <a:lstStyle/>
        <a:p>
          <a:endParaRPr lang="en-GB"/>
        </a:p>
      </dgm:t>
    </dgm:pt>
    <dgm:pt modelId="{F19843FF-9DE8-4BC2-B63E-B2886F2AD40B}">
      <dgm:prSet/>
      <dgm:spPr/>
      <dgm:t>
        <a:bodyPr/>
        <a:lstStyle/>
        <a:p>
          <a:r>
            <a:rPr lang="pl-PL" dirty="0"/>
            <a:t>1.5</a:t>
          </a:r>
          <a:r>
            <a:rPr lang="en-GB" dirty="0"/>
            <a:t>y </a:t>
          </a:r>
          <a:r>
            <a:rPr lang="pl-PL" dirty="0" err="1"/>
            <a:t>Put</a:t>
          </a:r>
          <a:r>
            <a:rPr lang="pl-PL" dirty="0"/>
            <a:t> </a:t>
          </a:r>
          <a:r>
            <a:rPr lang="pl-PL" dirty="0" err="1"/>
            <a:t>Asian</a:t>
          </a:r>
          <a:r>
            <a:rPr lang="pl-PL" dirty="0"/>
            <a:t> Option</a:t>
          </a:r>
          <a:r>
            <a:rPr lang="en-GB" dirty="0"/>
            <a:t> </a:t>
          </a:r>
          <a:r>
            <a:rPr lang="pl-PL" dirty="0"/>
            <a:t>on IRNMN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450 USD</a:t>
          </a:r>
          <a:endParaRPr lang="en-GB" dirty="0"/>
        </a:p>
      </dgm:t>
    </dgm:pt>
    <dgm:pt modelId="{CC07B064-6914-418B-80BB-23F77626E00B}" type="parTrans" cxnId="{35FCF544-7E7E-46F1-AB14-B59B6385114C}">
      <dgm:prSet/>
      <dgm:spPr/>
      <dgm:t>
        <a:bodyPr/>
        <a:lstStyle/>
        <a:p>
          <a:endParaRPr lang="en-GB"/>
        </a:p>
      </dgm:t>
    </dgm:pt>
    <dgm:pt modelId="{3A0FB291-C67D-4879-AF2D-4DC3B6038D26}" type="sibTrans" cxnId="{35FCF544-7E7E-46F1-AB14-B59B6385114C}">
      <dgm:prSet/>
      <dgm:spPr/>
      <dgm:t>
        <a:bodyPr/>
        <a:lstStyle/>
        <a:p>
          <a:endParaRPr lang="en-GB"/>
        </a:p>
      </dgm:t>
    </dgm:pt>
    <dgm:pt modelId="{FE963C7F-3AC4-457A-8DA3-CF08224F04D0}">
      <dgm:prSet/>
      <dgm:spPr/>
      <dgm:t>
        <a:bodyPr/>
        <a:lstStyle/>
        <a:p>
          <a:r>
            <a:rPr lang="pl-PL" dirty="0"/>
            <a:t>9m </a:t>
          </a:r>
          <a:r>
            <a:rPr lang="pl-PL" dirty="0" err="1"/>
            <a:t>Put</a:t>
          </a:r>
          <a:r>
            <a:rPr lang="pl-PL" dirty="0"/>
            <a:t> </a:t>
          </a:r>
          <a:r>
            <a:rPr lang="pl-PL" dirty="0" err="1"/>
            <a:t>Asian</a:t>
          </a:r>
          <a:r>
            <a:rPr lang="pl-PL" dirty="0"/>
            <a:t> Option</a:t>
          </a:r>
          <a:r>
            <a:rPr lang="en-GB" dirty="0"/>
            <a:t> </a:t>
          </a:r>
          <a:r>
            <a:rPr lang="pl-PL" dirty="0"/>
            <a:t>on AVNG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4100 USD</a:t>
          </a:r>
          <a:endParaRPr lang="en-GB" dirty="0"/>
        </a:p>
      </dgm:t>
    </dgm:pt>
    <dgm:pt modelId="{E31E3163-46EF-4E71-9DCA-7ACD5AA18DD4}" type="parTrans" cxnId="{A5B4EB89-85A5-42D6-8A6D-878692F84A5A}">
      <dgm:prSet/>
      <dgm:spPr/>
      <dgm:t>
        <a:bodyPr/>
        <a:lstStyle/>
        <a:p>
          <a:endParaRPr lang="en-GB"/>
        </a:p>
      </dgm:t>
    </dgm:pt>
    <dgm:pt modelId="{DE8D5F26-BB05-495A-B197-9D0215CBCC31}" type="sibTrans" cxnId="{A5B4EB89-85A5-42D6-8A6D-878692F84A5A}">
      <dgm:prSet/>
      <dgm:spPr/>
      <dgm:t>
        <a:bodyPr/>
        <a:lstStyle/>
        <a:p>
          <a:endParaRPr lang="en-GB"/>
        </a:p>
      </dgm:t>
    </dgm:pt>
    <dgm:pt modelId="{21138101-C353-44C4-A60B-232A67F2F749}" type="pres">
      <dgm:prSet presAssocID="{4B2B5CD2-A230-4D7C-9992-D0007581AF53}" presName="linear" presStyleCnt="0">
        <dgm:presLayoutVars>
          <dgm:dir/>
          <dgm:animLvl val="lvl"/>
          <dgm:resizeHandles val="exact"/>
        </dgm:presLayoutVars>
      </dgm:prSet>
      <dgm:spPr/>
    </dgm:pt>
    <dgm:pt modelId="{8F4F6EAF-42B2-48C9-AA9F-2ECE0E84552C}" type="pres">
      <dgm:prSet presAssocID="{8347D180-CC80-4DF9-8DD8-59B16C46B145}" presName="parentLin" presStyleCnt="0"/>
      <dgm:spPr/>
    </dgm:pt>
    <dgm:pt modelId="{CA416A3B-128C-4851-AB2B-265687EE2BA7}" type="pres">
      <dgm:prSet presAssocID="{8347D180-CC80-4DF9-8DD8-59B16C46B145}" presName="parentLeftMargin" presStyleLbl="node1" presStyleIdx="0" presStyleCnt="3"/>
      <dgm:spPr/>
    </dgm:pt>
    <dgm:pt modelId="{6E828C4C-B128-430D-84F3-8052D92E5D95}" type="pres">
      <dgm:prSet presAssocID="{8347D180-CC80-4DF9-8DD8-59B16C46B1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42AF22-1E40-410E-8BDA-352672F770DC}" type="pres">
      <dgm:prSet presAssocID="{8347D180-CC80-4DF9-8DD8-59B16C46B145}" presName="negativeSpace" presStyleCnt="0"/>
      <dgm:spPr/>
    </dgm:pt>
    <dgm:pt modelId="{4603422F-E363-4661-8E4C-4AC00472BE0D}" type="pres">
      <dgm:prSet presAssocID="{8347D180-CC80-4DF9-8DD8-59B16C46B145}" presName="childText" presStyleLbl="conFgAcc1" presStyleIdx="0" presStyleCnt="3">
        <dgm:presLayoutVars>
          <dgm:bulletEnabled val="1"/>
        </dgm:presLayoutVars>
      </dgm:prSet>
      <dgm:spPr/>
    </dgm:pt>
    <dgm:pt modelId="{3A5AB2C9-83EC-42B4-82C2-FB8AC4315D2E}" type="pres">
      <dgm:prSet presAssocID="{6C960F41-2FFE-4532-B0CB-8CB286A81B43}" presName="spaceBetweenRectangles" presStyleCnt="0"/>
      <dgm:spPr/>
    </dgm:pt>
    <dgm:pt modelId="{B7046567-2A33-4152-BC2A-289EF279738C}" type="pres">
      <dgm:prSet presAssocID="{7A77EA49-DA7B-4B1F-98D0-921B04AB53AD}" presName="parentLin" presStyleCnt="0"/>
      <dgm:spPr/>
    </dgm:pt>
    <dgm:pt modelId="{9412E321-5C9B-4C55-AF27-64B1B1C84C90}" type="pres">
      <dgm:prSet presAssocID="{7A77EA49-DA7B-4B1F-98D0-921B04AB53AD}" presName="parentLeftMargin" presStyleLbl="node1" presStyleIdx="0" presStyleCnt="3"/>
      <dgm:spPr/>
    </dgm:pt>
    <dgm:pt modelId="{D1EA2AA8-D34C-4448-9FF1-51BAEF0C58C2}" type="pres">
      <dgm:prSet presAssocID="{7A77EA49-DA7B-4B1F-98D0-921B04AB53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156864-BF4F-4B3D-8A80-54887A6EFEC0}" type="pres">
      <dgm:prSet presAssocID="{7A77EA49-DA7B-4B1F-98D0-921B04AB53AD}" presName="negativeSpace" presStyleCnt="0"/>
      <dgm:spPr/>
    </dgm:pt>
    <dgm:pt modelId="{5D387153-262F-4171-B9B5-2418E163FBB7}" type="pres">
      <dgm:prSet presAssocID="{7A77EA49-DA7B-4B1F-98D0-921B04AB53AD}" presName="childText" presStyleLbl="conFgAcc1" presStyleIdx="1" presStyleCnt="3">
        <dgm:presLayoutVars>
          <dgm:bulletEnabled val="1"/>
        </dgm:presLayoutVars>
      </dgm:prSet>
      <dgm:spPr/>
    </dgm:pt>
    <dgm:pt modelId="{28E9A474-7F9F-49FC-A3EE-094B08AAFC00}" type="pres">
      <dgm:prSet presAssocID="{59492212-FD1B-4425-9032-01C56298FD3E}" presName="spaceBetweenRectangles" presStyleCnt="0"/>
      <dgm:spPr/>
    </dgm:pt>
    <dgm:pt modelId="{8A6B8025-5A45-4906-8B8D-9C0D3DCA26B9}" type="pres">
      <dgm:prSet presAssocID="{318A6556-18CB-4539-BE73-ECA947A55C67}" presName="parentLin" presStyleCnt="0"/>
      <dgm:spPr/>
    </dgm:pt>
    <dgm:pt modelId="{A0B6372E-6354-4137-B027-373F27EAE001}" type="pres">
      <dgm:prSet presAssocID="{318A6556-18CB-4539-BE73-ECA947A55C67}" presName="parentLeftMargin" presStyleLbl="node1" presStyleIdx="1" presStyleCnt="3"/>
      <dgm:spPr/>
    </dgm:pt>
    <dgm:pt modelId="{E4BB021C-5B25-45D7-9992-C845B22BF6C5}" type="pres">
      <dgm:prSet presAssocID="{318A6556-18CB-4539-BE73-ECA947A55C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4B1B66-2016-41F5-8EB6-2FEB10FF2999}" type="pres">
      <dgm:prSet presAssocID="{318A6556-18CB-4539-BE73-ECA947A55C67}" presName="negativeSpace" presStyleCnt="0"/>
      <dgm:spPr/>
    </dgm:pt>
    <dgm:pt modelId="{902D8267-E1A7-41C7-99D2-D33AA4EE681D}" type="pres">
      <dgm:prSet presAssocID="{318A6556-18CB-4539-BE73-ECA947A55C6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49AE12-9E14-493D-AEBB-DA59088F4263}" type="presOf" srcId="{D5198E7A-672A-459F-8A2D-88C7AA61829E}" destId="{4603422F-E363-4661-8E4C-4AC00472BE0D}" srcOrd="0" destOrd="0" presId="urn:microsoft.com/office/officeart/2005/8/layout/list1"/>
    <dgm:cxn modelId="{71BA4513-533B-476A-87A0-5DF4AD9C61A7}" srcId="{7A77EA49-DA7B-4B1F-98D0-921B04AB53AD}" destId="{0433E267-EF3F-4222-83B5-0CE48ADE6B35}" srcOrd="0" destOrd="0" parTransId="{054169A8-562E-4EF4-930C-38D4B4862989}" sibTransId="{F984239A-AF31-4E13-B4AD-E00B880B26B7}"/>
    <dgm:cxn modelId="{F430D823-4107-45FB-A22B-4A5CBA84FBBD}" type="presOf" srcId="{318A6556-18CB-4539-BE73-ECA947A55C67}" destId="{A0B6372E-6354-4137-B027-373F27EAE001}" srcOrd="0" destOrd="0" presId="urn:microsoft.com/office/officeart/2005/8/layout/list1"/>
    <dgm:cxn modelId="{AD005725-03A4-458A-8F92-B90AC57C108D}" type="presOf" srcId="{0E1BB029-1470-4FD6-BAD7-0BEBDB9499BA}" destId="{4603422F-E363-4661-8E4C-4AC00472BE0D}" srcOrd="0" destOrd="1" presId="urn:microsoft.com/office/officeart/2005/8/layout/list1"/>
    <dgm:cxn modelId="{D418822F-3D4B-4DC0-8DC3-5AEEB709C81D}" type="presOf" srcId="{8347D180-CC80-4DF9-8DD8-59B16C46B145}" destId="{6E828C4C-B128-430D-84F3-8052D92E5D95}" srcOrd="1" destOrd="0" presId="urn:microsoft.com/office/officeart/2005/8/layout/list1"/>
    <dgm:cxn modelId="{7A5BE162-D469-4A47-86D0-8A05AF27960D}" srcId="{4B2B5CD2-A230-4D7C-9992-D0007581AF53}" destId="{7A77EA49-DA7B-4B1F-98D0-921B04AB53AD}" srcOrd="1" destOrd="0" parTransId="{C1A3CEFE-58B7-4224-B1B0-4E07186371D6}" sibTransId="{59492212-FD1B-4425-9032-01C56298FD3E}"/>
    <dgm:cxn modelId="{35FCF544-7E7E-46F1-AB14-B59B6385114C}" srcId="{7A77EA49-DA7B-4B1F-98D0-921B04AB53AD}" destId="{F19843FF-9DE8-4BC2-B63E-B2886F2AD40B}" srcOrd="1" destOrd="0" parTransId="{CC07B064-6914-418B-80BB-23F77626E00B}" sibTransId="{3A0FB291-C67D-4879-AF2D-4DC3B6038D26}"/>
    <dgm:cxn modelId="{E14A3B67-8155-4346-A022-06145FC68B0E}" type="presOf" srcId="{0433E267-EF3F-4222-83B5-0CE48ADE6B35}" destId="{5D387153-262F-4171-B9B5-2418E163FBB7}" srcOrd="0" destOrd="0" presId="urn:microsoft.com/office/officeart/2005/8/layout/list1"/>
    <dgm:cxn modelId="{4E88F74B-FD43-460E-828F-A092648BE5BD}" srcId="{4B2B5CD2-A230-4D7C-9992-D0007581AF53}" destId="{318A6556-18CB-4539-BE73-ECA947A55C67}" srcOrd="2" destOrd="0" parTransId="{99CC1802-306F-4ADA-AFE5-5E919FBFFA20}" sibTransId="{EC6F56AF-D7D8-40B4-8C44-FEC03A14A8DA}"/>
    <dgm:cxn modelId="{D5D49F58-0227-4FD1-B7E4-5E5FF1EA8567}" srcId="{4B2B5CD2-A230-4D7C-9992-D0007581AF53}" destId="{8347D180-CC80-4DF9-8DD8-59B16C46B145}" srcOrd="0" destOrd="0" parTransId="{E2F08BF7-9CF4-4340-B405-39F6177B4ACE}" sibTransId="{6C960F41-2FFE-4532-B0CB-8CB286A81B43}"/>
    <dgm:cxn modelId="{32A63E84-02B7-4E88-A285-3547B52F37EE}" srcId="{8347D180-CC80-4DF9-8DD8-59B16C46B145}" destId="{0E1BB029-1470-4FD6-BAD7-0BEBDB9499BA}" srcOrd="1" destOrd="0" parTransId="{4E0AB2C9-10B9-4D75-8B55-A784D8AA7EF4}" sibTransId="{D282F9EB-A465-4761-9C37-8603D8B8E23C}"/>
    <dgm:cxn modelId="{A5B4EB89-85A5-42D6-8A6D-878692F84A5A}" srcId="{318A6556-18CB-4539-BE73-ECA947A55C67}" destId="{FE963C7F-3AC4-457A-8DA3-CF08224F04D0}" srcOrd="1" destOrd="0" parTransId="{E31E3163-46EF-4E71-9DCA-7ACD5AA18DD4}" sibTransId="{DE8D5F26-BB05-495A-B197-9D0215CBCC31}"/>
    <dgm:cxn modelId="{E2C6338B-D0AB-4E2B-AAA7-462F609AD1DC}" type="presOf" srcId="{F19843FF-9DE8-4BC2-B63E-B2886F2AD40B}" destId="{5D387153-262F-4171-B9B5-2418E163FBB7}" srcOrd="0" destOrd="1" presId="urn:microsoft.com/office/officeart/2005/8/layout/list1"/>
    <dgm:cxn modelId="{9BD7E9A2-159D-42B1-B45A-5D12C9BEC54E}" type="presOf" srcId="{5DE92776-08F9-4DC6-A0C7-3BBA3C846E8E}" destId="{902D8267-E1A7-41C7-99D2-D33AA4EE681D}" srcOrd="0" destOrd="0" presId="urn:microsoft.com/office/officeart/2005/8/layout/list1"/>
    <dgm:cxn modelId="{FEE336B1-0345-495D-90FB-699D148C35C2}" type="presOf" srcId="{7A77EA49-DA7B-4B1F-98D0-921B04AB53AD}" destId="{9412E321-5C9B-4C55-AF27-64B1B1C84C90}" srcOrd="0" destOrd="0" presId="urn:microsoft.com/office/officeart/2005/8/layout/list1"/>
    <dgm:cxn modelId="{482CD3B7-BAF9-4D74-AE8A-404BBBF4AB60}" type="presOf" srcId="{7A77EA49-DA7B-4B1F-98D0-921B04AB53AD}" destId="{D1EA2AA8-D34C-4448-9FF1-51BAEF0C58C2}" srcOrd="1" destOrd="0" presId="urn:microsoft.com/office/officeart/2005/8/layout/list1"/>
    <dgm:cxn modelId="{7E945BBD-C66F-436F-A1BA-8D80239F6555}" srcId="{318A6556-18CB-4539-BE73-ECA947A55C67}" destId="{5DE92776-08F9-4DC6-A0C7-3BBA3C846E8E}" srcOrd="0" destOrd="0" parTransId="{0BBA9971-337A-4C4F-8264-E65CB1CC32FC}" sibTransId="{9DB090D9-5D8E-41A1-AB3F-BE25D0A456DE}"/>
    <dgm:cxn modelId="{28398CC8-0A0E-45A0-8F39-0B215ABF1D41}" srcId="{8347D180-CC80-4DF9-8DD8-59B16C46B145}" destId="{D5198E7A-672A-459F-8A2D-88C7AA61829E}" srcOrd="0" destOrd="0" parTransId="{152FE432-1F88-4D6C-B220-29A4C1ECD0A3}" sibTransId="{CACDB53E-5AD4-4769-8651-BBF97C7F2C83}"/>
    <dgm:cxn modelId="{B2E8A8C8-A5B9-4B00-81ED-3C576C110236}" type="presOf" srcId="{4B2B5CD2-A230-4D7C-9992-D0007581AF53}" destId="{21138101-C353-44C4-A60B-232A67F2F749}" srcOrd="0" destOrd="0" presId="urn:microsoft.com/office/officeart/2005/8/layout/list1"/>
    <dgm:cxn modelId="{ED8E69D5-9BFA-4F06-8E39-16EC934A7F40}" type="presOf" srcId="{FE963C7F-3AC4-457A-8DA3-CF08224F04D0}" destId="{902D8267-E1A7-41C7-99D2-D33AA4EE681D}" srcOrd="0" destOrd="1" presId="urn:microsoft.com/office/officeart/2005/8/layout/list1"/>
    <dgm:cxn modelId="{C25EBCD8-A744-43AB-A904-86C214274296}" type="presOf" srcId="{318A6556-18CB-4539-BE73-ECA947A55C67}" destId="{E4BB021C-5B25-45D7-9992-C845B22BF6C5}" srcOrd="1" destOrd="0" presId="urn:microsoft.com/office/officeart/2005/8/layout/list1"/>
    <dgm:cxn modelId="{E2ABE5EB-1F51-4FE7-B900-8083C97B04C3}" type="presOf" srcId="{8347D180-CC80-4DF9-8DD8-59B16C46B145}" destId="{CA416A3B-128C-4851-AB2B-265687EE2BA7}" srcOrd="0" destOrd="0" presId="urn:microsoft.com/office/officeart/2005/8/layout/list1"/>
    <dgm:cxn modelId="{196E042E-0A64-4423-B3CA-B88F23C589BC}" type="presParOf" srcId="{21138101-C353-44C4-A60B-232A67F2F749}" destId="{8F4F6EAF-42B2-48C9-AA9F-2ECE0E84552C}" srcOrd="0" destOrd="0" presId="urn:microsoft.com/office/officeart/2005/8/layout/list1"/>
    <dgm:cxn modelId="{00296F9D-A998-4ED5-8FF6-91080BFF0580}" type="presParOf" srcId="{8F4F6EAF-42B2-48C9-AA9F-2ECE0E84552C}" destId="{CA416A3B-128C-4851-AB2B-265687EE2BA7}" srcOrd="0" destOrd="0" presId="urn:microsoft.com/office/officeart/2005/8/layout/list1"/>
    <dgm:cxn modelId="{AE4D39D4-9C76-46C0-A13A-2FDB3117373A}" type="presParOf" srcId="{8F4F6EAF-42B2-48C9-AA9F-2ECE0E84552C}" destId="{6E828C4C-B128-430D-84F3-8052D92E5D95}" srcOrd="1" destOrd="0" presId="urn:microsoft.com/office/officeart/2005/8/layout/list1"/>
    <dgm:cxn modelId="{90FC9B90-BA04-4E9F-B5DA-56785839EECF}" type="presParOf" srcId="{21138101-C353-44C4-A60B-232A67F2F749}" destId="{9642AF22-1E40-410E-8BDA-352672F770DC}" srcOrd="1" destOrd="0" presId="urn:microsoft.com/office/officeart/2005/8/layout/list1"/>
    <dgm:cxn modelId="{7D3D0B2C-C0A8-4D13-A31B-90FCDA03B836}" type="presParOf" srcId="{21138101-C353-44C4-A60B-232A67F2F749}" destId="{4603422F-E363-4661-8E4C-4AC00472BE0D}" srcOrd="2" destOrd="0" presId="urn:microsoft.com/office/officeart/2005/8/layout/list1"/>
    <dgm:cxn modelId="{EBCAE2B6-2106-4503-8D95-084F1B513944}" type="presParOf" srcId="{21138101-C353-44C4-A60B-232A67F2F749}" destId="{3A5AB2C9-83EC-42B4-82C2-FB8AC4315D2E}" srcOrd="3" destOrd="0" presId="urn:microsoft.com/office/officeart/2005/8/layout/list1"/>
    <dgm:cxn modelId="{E83338DF-974B-4C9F-8E76-9B4B71AD9BE3}" type="presParOf" srcId="{21138101-C353-44C4-A60B-232A67F2F749}" destId="{B7046567-2A33-4152-BC2A-289EF279738C}" srcOrd="4" destOrd="0" presId="urn:microsoft.com/office/officeart/2005/8/layout/list1"/>
    <dgm:cxn modelId="{FD322A56-2CA8-4E0C-B2F6-3A5AC658F898}" type="presParOf" srcId="{B7046567-2A33-4152-BC2A-289EF279738C}" destId="{9412E321-5C9B-4C55-AF27-64B1B1C84C90}" srcOrd="0" destOrd="0" presId="urn:microsoft.com/office/officeart/2005/8/layout/list1"/>
    <dgm:cxn modelId="{50CD5C50-C676-4618-9BD7-9F330A1D3C14}" type="presParOf" srcId="{B7046567-2A33-4152-BC2A-289EF279738C}" destId="{D1EA2AA8-D34C-4448-9FF1-51BAEF0C58C2}" srcOrd="1" destOrd="0" presId="urn:microsoft.com/office/officeart/2005/8/layout/list1"/>
    <dgm:cxn modelId="{22BD1620-5692-4367-8B46-EE3D19355A0E}" type="presParOf" srcId="{21138101-C353-44C4-A60B-232A67F2F749}" destId="{D3156864-BF4F-4B3D-8A80-54887A6EFEC0}" srcOrd="5" destOrd="0" presId="urn:microsoft.com/office/officeart/2005/8/layout/list1"/>
    <dgm:cxn modelId="{5C9C5F3F-916C-4A31-A90B-5618497FB55E}" type="presParOf" srcId="{21138101-C353-44C4-A60B-232A67F2F749}" destId="{5D387153-262F-4171-B9B5-2418E163FBB7}" srcOrd="6" destOrd="0" presId="urn:microsoft.com/office/officeart/2005/8/layout/list1"/>
    <dgm:cxn modelId="{A16D0EB8-A657-4307-9D9A-5B232161F240}" type="presParOf" srcId="{21138101-C353-44C4-A60B-232A67F2F749}" destId="{28E9A474-7F9F-49FC-A3EE-094B08AAFC00}" srcOrd="7" destOrd="0" presId="urn:microsoft.com/office/officeart/2005/8/layout/list1"/>
    <dgm:cxn modelId="{78EF960E-0BEF-4488-B556-2DF98B087820}" type="presParOf" srcId="{21138101-C353-44C4-A60B-232A67F2F749}" destId="{8A6B8025-5A45-4906-8B8D-9C0D3DCA26B9}" srcOrd="8" destOrd="0" presId="urn:microsoft.com/office/officeart/2005/8/layout/list1"/>
    <dgm:cxn modelId="{1A6BAB47-E8FE-46F4-8924-0A5022280CB8}" type="presParOf" srcId="{8A6B8025-5A45-4906-8B8D-9C0D3DCA26B9}" destId="{A0B6372E-6354-4137-B027-373F27EAE001}" srcOrd="0" destOrd="0" presId="urn:microsoft.com/office/officeart/2005/8/layout/list1"/>
    <dgm:cxn modelId="{7EDCD4BC-70A8-455C-9E37-6D71ABB40ED1}" type="presParOf" srcId="{8A6B8025-5A45-4906-8B8D-9C0D3DCA26B9}" destId="{E4BB021C-5B25-45D7-9992-C845B22BF6C5}" srcOrd="1" destOrd="0" presId="urn:microsoft.com/office/officeart/2005/8/layout/list1"/>
    <dgm:cxn modelId="{77560455-6C3E-4A29-BFB9-EFD7931A57D4}" type="presParOf" srcId="{21138101-C353-44C4-A60B-232A67F2F749}" destId="{1D4B1B66-2016-41F5-8EB6-2FEB10FF2999}" srcOrd="9" destOrd="0" presId="urn:microsoft.com/office/officeart/2005/8/layout/list1"/>
    <dgm:cxn modelId="{C823DB5C-2955-4370-B0F5-22795688BD18}" type="presParOf" srcId="{21138101-C353-44C4-A60B-232A67F2F749}" destId="{902D8267-E1A7-41C7-99D2-D33AA4EE68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422F-E363-4661-8E4C-4AC00472BE0D}">
      <dsp:nvSpPr>
        <dsp:cNvPr id="0" name=""/>
        <dsp:cNvSpPr/>
      </dsp:nvSpPr>
      <dsp:spPr>
        <a:xfrm>
          <a:off x="0" y="281180"/>
          <a:ext cx="8354291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386" tIns="291592" rIns="6483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1</a:t>
          </a:r>
          <a:r>
            <a:rPr lang="en-GB" sz="1400" kern="1200" dirty="0"/>
            <a:t>y </a:t>
          </a:r>
          <a:r>
            <a:rPr lang="pl-PL" sz="1400" kern="1200" dirty="0"/>
            <a:t>Call Option on</a:t>
          </a:r>
          <a:r>
            <a:rPr lang="en-GB" sz="1400" kern="1200" dirty="0"/>
            <a:t> </a:t>
          </a:r>
          <a:r>
            <a:rPr lang="pl-PL" sz="1400" kern="1200" dirty="0"/>
            <a:t>SPDRM </a:t>
          </a:r>
          <a:r>
            <a:rPr lang="pl-PL" sz="1400" kern="1200" dirty="0" err="1"/>
            <a:t>striked</a:t>
          </a:r>
          <a:r>
            <a:rPr lang="pl-PL" sz="1400" kern="1200" dirty="0"/>
            <a:t> </a:t>
          </a:r>
          <a:r>
            <a:rPr lang="pl-PL" sz="1400" kern="1200" dirty="0" err="1"/>
            <a:t>at</a:t>
          </a:r>
          <a:r>
            <a:rPr lang="pl-PL" sz="1400" kern="1200" dirty="0"/>
            <a:t> 95 USD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2</a:t>
          </a:r>
          <a:r>
            <a:rPr lang="en-GB" sz="1400" kern="1200" dirty="0"/>
            <a:t>y </a:t>
          </a:r>
          <a:r>
            <a:rPr lang="pl-PL" sz="1400" kern="1200" dirty="0" err="1"/>
            <a:t>Put</a:t>
          </a:r>
          <a:r>
            <a:rPr lang="pl-PL" sz="1400" kern="1200" dirty="0"/>
            <a:t> Option</a:t>
          </a:r>
          <a:r>
            <a:rPr lang="en-GB" sz="1400" kern="1200" dirty="0"/>
            <a:t> </a:t>
          </a:r>
          <a:r>
            <a:rPr lang="pl-PL" sz="1400" kern="1200" dirty="0"/>
            <a:t>on SPDRM </a:t>
          </a:r>
          <a:r>
            <a:rPr lang="pl-PL" sz="1400" kern="1200" dirty="0" err="1"/>
            <a:t>striked</a:t>
          </a:r>
          <a:r>
            <a:rPr lang="pl-PL" sz="1400" kern="1200" dirty="0"/>
            <a:t> </a:t>
          </a:r>
          <a:r>
            <a:rPr lang="pl-PL" sz="1400" kern="1200" dirty="0" err="1"/>
            <a:t>at</a:t>
          </a:r>
          <a:r>
            <a:rPr lang="pl-PL" sz="1400" kern="1200" dirty="0"/>
            <a:t> 115 USD</a:t>
          </a:r>
          <a:endParaRPr lang="en-GB" sz="1400" kern="1200" dirty="0"/>
        </a:p>
      </dsp:txBody>
      <dsp:txXfrm>
        <a:off x="0" y="281180"/>
        <a:ext cx="8354291" cy="793800"/>
      </dsp:txXfrm>
    </dsp:sp>
    <dsp:sp modelId="{6E828C4C-B128-430D-84F3-8052D92E5D95}">
      <dsp:nvSpPr>
        <dsp:cNvPr id="0" name=""/>
        <dsp:cNvSpPr/>
      </dsp:nvSpPr>
      <dsp:spPr>
        <a:xfrm>
          <a:off x="417714" y="74540"/>
          <a:ext cx="5848003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041" tIns="0" rIns="2210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Saltzburg Bank of Tyrol (</a:t>
          </a:r>
          <a:r>
            <a:rPr lang="pl-PL" sz="1400" kern="1200"/>
            <a:t>ID</a:t>
          </a:r>
          <a:r>
            <a:rPr lang="en-GB" sz="1400" kern="1200"/>
            <a:t>)(netted) : </a:t>
          </a:r>
        </a:p>
      </dsp:txBody>
      <dsp:txXfrm>
        <a:off x="437889" y="94715"/>
        <a:ext cx="5807653" cy="372930"/>
      </dsp:txXfrm>
    </dsp:sp>
    <dsp:sp modelId="{5D387153-262F-4171-B9B5-2418E163FBB7}">
      <dsp:nvSpPr>
        <dsp:cNvPr id="0" name=""/>
        <dsp:cNvSpPr/>
      </dsp:nvSpPr>
      <dsp:spPr>
        <a:xfrm>
          <a:off x="0" y="1357221"/>
          <a:ext cx="8354291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386" tIns="291592" rIns="6483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6m</a:t>
          </a:r>
          <a:r>
            <a:rPr lang="en-GB" sz="1400" kern="1200" dirty="0"/>
            <a:t> </a:t>
          </a:r>
          <a:r>
            <a:rPr lang="pl-PL" sz="1400" kern="1200" dirty="0"/>
            <a:t>Call </a:t>
          </a:r>
          <a:r>
            <a:rPr lang="pl-PL" sz="1400" kern="1200" dirty="0" err="1"/>
            <a:t>Asian</a:t>
          </a:r>
          <a:r>
            <a:rPr lang="pl-PL" sz="1400" kern="1200" dirty="0"/>
            <a:t> Option on</a:t>
          </a:r>
          <a:r>
            <a:rPr lang="en-GB" sz="1400" kern="1200" dirty="0"/>
            <a:t> </a:t>
          </a:r>
          <a:r>
            <a:rPr lang="pl-PL" sz="1400" kern="1200" dirty="0"/>
            <a:t>IRNMN </a:t>
          </a:r>
          <a:r>
            <a:rPr lang="pl-PL" sz="1400" kern="1200" dirty="0" err="1"/>
            <a:t>striked</a:t>
          </a:r>
          <a:r>
            <a:rPr lang="pl-PL" sz="1400" kern="1200" dirty="0"/>
            <a:t> </a:t>
          </a:r>
          <a:r>
            <a:rPr lang="pl-PL" sz="1400" kern="1200" dirty="0" err="1"/>
            <a:t>at</a:t>
          </a:r>
          <a:r>
            <a:rPr lang="pl-PL" sz="1400" kern="1200" dirty="0"/>
            <a:t> 570 USD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1.5</a:t>
          </a:r>
          <a:r>
            <a:rPr lang="en-GB" sz="1400" kern="1200" dirty="0"/>
            <a:t>y </a:t>
          </a:r>
          <a:r>
            <a:rPr lang="pl-PL" sz="1400" kern="1200" dirty="0" err="1"/>
            <a:t>Put</a:t>
          </a:r>
          <a:r>
            <a:rPr lang="pl-PL" sz="1400" kern="1200" dirty="0"/>
            <a:t> </a:t>
          </a:r>
          <a:r>
            <a:rPr lang="pl-PL" sz="1400" kern="1200" dirty="0" err="1"/>
            <a:t>Asian</a:t>
          </a:r>
          <a:r>
            <a:rPr lang="pl-PL" sz="1400" kern="1200" dirty="0"/>
            <a:t> Option</a:t>
          </a:r>
          <a:r>
            <a:rPr lang="en-GB" sz="1400" kern="1200" dirty="0"/>
            <a:t> </a:t>
          </a:r>
          <a:r>
            <a:rPr lang="pl-PL" sz="1400" kern="1200" dirty="0"/>
            <a:t>on IRNMN </a:t>
          </a:r>
          <a:r>
            <a:rPr lang="pl-PL" sz="1400" kern="1200" dirty="0" err="1"/>
            <a:t>striked</a:t>
          </a:r>
          <a:r>
            <a:rPr lang="pl-PL" sz="1400" kern="1200" dirty="0"/>
            <a:t> </a:t>
          </a:r>
          <a:r>
            <a:rPr lang="pl-PL" sz="1400" kern="1200" dirty="0" err="1"/>
            <a:t>at</a:t>
          </a:r>
          <a:r>
            <a:rPr lang="pl-PL" sz="1400" kern="1200" dirty="0"/>
            <a:t> 450 USD</a:t>
          </a:r>
          <a:endParaRPr lang="en-GB" sz="1400" kern="1200" dirty="0"/>
        </a:p>
      </dsp:txBody>
      <dsp:txXfrm>
        <a:off x="0" y="1357221"/>
        <a:ext cx="8354291" cy="793800"/>
      </dsp:txXfrm>
    </dsp:sp>
    <dsp:sp modelId="{D1EA2AA8-D34C-4448-9FF1-51BAEF0C58C2}">
      <dsp:nvSpPr>
        <dsp:cNvPr id="0" name=""/>
        <dsp:cNvSpPr/>
      </dsp:nvSpPr>
      <dsp:spPr>
        <a:xfrm>
          <a:off x="417714" y="1150581"/>
          <a:ext cx="5848003" cy="41328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041" tIns="0" rIns="2210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Bank of Cluj </a:t>
          </a:r>
          <a:r>
            <a:rPr lang="en-GB" sz="1400" kern="1200" dirty="0"/>
            <a:t>(</a:t>
          </a:r>
          <a:r>
            <a:rPr lang="pl-PL" sz="1400" kern="1200" dirty="0"/>
            <a:t>ID</a:t>
          </a:r>
          <a:r>
            <a:rPr lang="en-GB" sz="1400" kern="1200" dirty="0"/>
            <a:t>)(non netted):</a:t>
          </a:r>
        </a:p>
      </dsp:txBody>
      <dsp:txXfrm>
        <a:off x="437889" y="1170756"/>
        <a:ext cx="5807653" cy="372930"/>
      </dsp:txXfrm>
    </dsp:sp>
    <dsp:sp modelId="{902D8267-E1A7-41C7-99D2-D33AA4EE681D}">
      <dsp:nvSpPr>
        <dsp:cNvPr id="0" name=""/>
        <dsp:cNvSpPr/>
      </dsp:nvSpPr>
      <dsp:spPr>
        <a:xfrm>
          <a:off x="0" y="2433261"/>
          <a:ext cx="8354291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386" tIns="291592" rIns="6483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1.5</a:t>
          </a:r>
          <a:r>
            <a:rPr lang="en-GB" sz="1400" kern="1200" dirty="0"/>
            <a:t>y </a:t>
          </a:r>
          <a:r>
            <a:rPr lang="pl-PL" sz="1400" kern="1200" dirty="0"/>
            <a:t>Call American Option on</a:t>
          </a:r>
          <a:r>
            <a:rPr lang="en-GB" sz="1400" kern="1200" dirty="0"/>
            <a:t> </a:t>
          </a:r>
          <a:r>
            <a:rPr lang="pl-PL" sz="1400" kern="1200" dirty="0"/>
            <a:t>AVNG </a:t>
          </a:r>
          <a:r>
            <a:rPr lang="pl-PL" sz="1400" kern="1200" dirty="0" err="1"/>
            <a:t>striked</a:t>
          </a:r>
          <a:r>
            <a:rPr lang="pl-PL" sz="1400" kern="1200" dirty="0"/>
            <a:t> </a:t>
          </a:r>
          <a:r>
            <a:rPr lang="pl-PL" sz="1400" kern="1200" dirty="0" err="1"/>
            <a:t>at</a:t>
          </a:r>
          <a:r>
            <a:rPr lang="pl-PL" sz="1400" kern="1200" dirty="0"/>
            <a:t> 4100 USD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400" kern="1200" dirty="0"/>
            <a:t>9m </a:t>
          </a:r>
          <a:r>
            <a:rPr lang="pl-PL" sz="1400" kern="1200" dirty="0" err="1"/>
            <a:t>Put</a:t>
          </a:r>
          <a:r>
            <a:rPr lang="pl-PL" sz="1400" kern="1200" dirty="0"/>
            <a:t> </a:t>
          </a:r>
          <a:r>
            <a:rPr lang="pl-PL" sz="1400" kern="1200" dirty="0" err="1"/>
            <a:t>Asian</a:t>
          </a:r>
          <a:r>
            <a:rPr lang="pl-PL" sz="1400" kern="1200" dirty="0"/>
            <a:t> Option</a:t>
          </a:r>
          <a:r>
            <a:rPr lang="en-GB" sz="1400" kern="1200" dirty="0"/>
            <a:t> </a:t>
          </a:r>
          <a:r>
            <a:rPr lang="pl-PL" sz="1400" kern="1200" dirty="0"/>
            <a:t>on AVNG </a:t>
          </a:r>
          <a:r>
            <a:rPr lang="pl-PL" sz="1400" kern="1200" dirty="0" err="1"/>
            <a:t>striked</a:t>
          </a:r>
          <a:r>
            <a:rPr lang="pl-PL" sz="1400" kern="1200" dirty="0"/>
            <a:t> </a:t>
          </a:r>
          <a:r>
            <a:rPr lang="pl-PL" sz="1400" kern="1200" dirty="0" err="1"/>
            <a:t>at</a:t>
          </a:r>
          <a:r>
            <a:rPr lang="pl-PL" sz="1400" kern="1200" dirty="0"/>
            <a:t> 4100 USD</a:t>
          </a:r>
          <a:endParaRPr lang="en-GB" sz="1400" kern="1200" dirty="0"/>
        </a:p>
      </dsp:txBody>
      <dsp:txXfrm>
        <a:off x="0" y="2433261"/>
        <a:ext cx="8354291" cy="793800"/>
      </dsp:txXfrm>
    </dsp:sp>
    <dsp:sp modelId="{E4BB021C-5B25-45D7-9992-C845B22BF6C5}">
      <dsp:nvSpPr>
        <dsp:cNvPr id="0" name=""/>
        <dsp:cNvSpPr/>
      </dsp:nvSpPr>
      <dsp:spPr>
        <a:xfrm>
          <a:off x="417714" y="2226621"/>
          <a:ext cx="5848003" cy="413280"/>
        </a:xfrm>
        <a:prstGeom prst="round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041" tIns="0" rIns="2210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Bank of </a:t>
          </a:r>
          <a:r>
            <a:rPr lang="pl-PL" sz="1400" kern="1200" dirty="0"/>
            <a:t>Mazowsze</a:t>
          </a:r>
          <a:r>
            <a:rPr lang="en-GB" sz="1400" kern="1200" dirty="0"/>
            <a:t> (</a:t>
          </a:r>
          <a:r>
            <a:rPr lang="pl-PL" sz="1400" kern="1200" dirty="0"/>
            <a:t>ID</a:t>
          </a:r>
          <a:r>
            <a:rPr lang="en-GB" sz="1400" kern="1200" dirty="0"/>
            <a:t>)(netted):</a:t>
          </a:r>
        </a:p>
      </dsp:txBody>
      <dsp:txXfrm>
        <a:off x="437889" y="2246796"/>
        <a:ext cx="580765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914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403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380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924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979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28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021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zh-TW" altLang="en-US" smtClean="0"/>
              <a:pPr/>
              <a:t>30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897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2" Type="http://schemas.openxmlformats.org/officeDocument/2006/relationships/tags" Target="../tags/tag58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0" Type="http://schemas.openxmlformats.org/officeDocument/2006/relationships/tags" Target="../tags/tag93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&lt;&lt;COVER PAGE DATE&gt;&gt;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US" dirty="0"/>
              <a:t>&lt;&lt;Presenter function&gt;&gt;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US" dirty="0"/>
              <a:t>&lt;&lt;Keyline: short headline&gt;&gt;</a:t>
            </a:r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latin typeface="Frutiger 55 Roman"/>
              </a:rPr>
              <a:t>Public</a:t>
            </a: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US" dirty="0"/>
              <a:t>&lt;&lt;Infoline: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9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6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47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19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US" dirty="0"/>
              <a:t>Click to edit Section / Appendix number</a:t>
            </a:r>
          </a:p>
        </p:txBody>
      </p:sp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3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27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1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US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US" dirty="0"/>
              <a:t>&lt;&lt;Page heading&gt;&gt;</a:t>
            </a:r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US" sz="700" smtClean="0"/>
              <a:pPr algn="r"/>
              <a:t>‹#›</a:t>
            </a:fld>
            <a:endParaRPr lang="en-US" sz="700" dirty="0"/>
          </a:p>
        </p:txBody>
      </p:sp>
      <p:sp>
        <p:nvSpPr>
          <p:cNvPr id="34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barrosr</a:t>
            </a:r>
            <a:r>
              <a:rPr lang="en-GB" dirty="0"/>
              <a:t> [printed: ____] [saved: March 12, 2018 12:29 PM] Q:\Renato\INTQuant\Introduction to Monte Carlo Simulation in Finance.pptx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US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Grafik 4"/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26" y="152400"/>
            <a:ext cx="1924050" cy="628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9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3" Type="http://schemas.openxmlformats.org/officeDocument/2006/relationships/tags" Target="../tags/tag165.xml"/><Relationship Id="rId7" Type="http://schemas.openxmlformats.org/officeDocument/2006/relationships/slideLayout" Target="../slideLayouts/slideLayout4.xml"/><Relationship Id="rId12" Type="http://schemas.openxmlformats.org/officeDocument/2006/relationships/tags" Target="../tags/tag166.xml"/><Relationship Id="rId17" Type="http://schemas.openxmlformats.org/officeDocument/2006/relationships/image" Target="../media/image42.png"/><Relationship Id="rId2" Type="http://schemas.openxmlformats.org/officeDocument/2006/relationships/tags" Target="../tags/tag164.xml"/><Relationship Id="rId16" Type="http://schemas.openxmlformats.org/officeDocument/2006/relationships/image" Target="../media/image41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image" Target="../media/image34.png"/><Relationship Id="rId5" Type="http://schemas.openxmlformats.org/officeDocument/2006/relationships/tags" Target="../tags/tag167.xml"/><Relationship Id="rId15" Type="http://schemas.openxmlformats.org/officeDocument/2006/relationships/image" Target="../media/image40.png"/><Relationship Id="rId10" Type="http://schemas.openxmlformats.org/officeDocument/2006/relationships/image" Target="../media/image33.png"/><Relationship Id="rId19" Type="http://schemas.openxmlformats.org/officeDocument/2006/relationships/image" Target="../media/image44.png"/><Relationship Id="rId4" Type="http://schemas.openxmlformats.org/officeDocument/2006/relationships/tags" Target="../tags/tag166.xml"/><Relationship Id="rId9" Type="http://schemas.openxmlformats.org/officeDocument/2006/relationships/image" Target="../media/image32.png"/><Relationship Id="rId14" Type="http://schemas.openxmlformats.org/officeDocument/2006/relationships/tags" Target="../tags/tag16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171.xml"/><Relationship Id="rId7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image" Target="../media/image48.png"/><Relationship Id="rId11" Type="http://schemas.openxmlformats.org/officeDocument/2006/relationships/tags" Target="../tags/tag173.xml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7" Type="http://schemas.openxmlformats.org/officeDocument/2006/relationships/image" Target="../media/image55.png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7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image" Target="../media/image56.png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8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tags" Target="../tags/tag128.xml"/><Relationship Id="rId7" Type="http://schemas.openxmlformats.org/officeDocument/2006/relationships/slide" Target="slide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10" Type="http://schemas.openxmlformats.org/officeDocument/2006/relationships/slide" Target="slide28.xml"/><Relationship Id="rId4" Type="http://schemas.openxmlformats.org/officeDocument/2006/relationships/slideLayout" Target="../slideLayouts/slideLayout3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7" Type="http://schemas.openxmlformats.org/officeDocument/2006/relationships/image" Target="../media/image57.png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9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95.xml"/><Relationship Id="rId10" Type="http://schemas.openxmlformats.org/officeDocument/2006/relationships/image" Target="../media/image190.png"/><Relationship Id="rId4" Type="http://schemas.openxmlformats.org/officeDocument/2006/relationships/tags" Target="../tags/tag194.xml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4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0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205.xml"/><Relationship Id="rId7" Type="http://schemas.openxmlformats.org/officeDocument/2006/relationships/image" Target="../media/image59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image" Target="../media/image58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tags" Target="../tags/tag211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tags" Target="../tags/tag217.xml"/><Relationship Id="rId7" Type="http://schemas.openxmlformats.org/officeDocument/2006/relationships/image" Target="../media/image300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290.pn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600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5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18" Type="http://schemas.openxmlformats.org/officeDocument/2006/relationships/image" Target="../media/image440.png"/><Relationship Id="rId26" Type="http://schemas.openxmlformats.org/officeDocument/2006/relationships/image" Target="../media/image540.png"/><Relationship Id="rId3" Type="http://schemas.openxmlformats.org/officeDocument/2006/relationships/tags" Target="../tags/tag220.xml"/><Relationship Id="rId21" Type="http://schemas.openxmlformats.org/officeDocument/2006/relationships/image" Target="../media/image470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7" Type="http://schemas.openxmlformats.org/officeDocument/2006/relationships/image" Target="../media/image430.png"/><Relationship Id="rId25" Type="http://schemas.openxmlformats.org/officeDocument/2006/relationships/image" Target="../media/image530.png"/><Relationship Id="rId2" Type="http://schemas.openxmlformats.org/officeDocument/2006/relationships/tags" Target="../tags/tag219.xml"/><Relationship Id="rId16" Type="http://schemas.openxmlformats.org/officeDocument/2006/relationships/image" Target="../media/image420.png"/><Relationship Id="rId20" Type="http://schemas.openxmlformats.org/officeDocument/2006/relationships/image" Target="../media/image460.png"/><Relationship Id="rId1" Type="http://schemas.openxmlformats.org/officeDocument/2006/relationships/tags" Target="../tags/tag218.xml"/><Relationship Id="rId6" Type="http://schemas.openxmlformats.org/officeDocument/2006/relationships/image" Target="../media/image320.png"/><Relationship Id="rId11" Type="http://schemas.openxmlformats.org/officeDocument/2006/relationships/image" Target="../media/image370.png"/><Relationship Id="rId24" Type="http://schemas.openxmlformats.org/officeDocument/2006/relationships/image" Target="../media/image520.png"/><Relationship Id="rId5" Type="http://schemas.openxmlformats.org/officeDocument/2006/relationships/image" Target="../media/image310.png"/><Relationship Id="rId15" Type="http://schemas.openxmlformats.org/officeDocument/2006/relationships/image" Target="../media/image410.png"/><Relationship Id="rId23" Type="http://schemas.openxmlformats.org/officeDocument/2006/relationships/image" Target="../media/image510.png"/><Relationship Id="rId28" Type="http://schemas.openxmlformats.org/officeDocument/2006/relationships/image" Target="../media/image560.png"/><Relationship Id="rId10" Type="http://schemas.openxmlformats.org/officeDocument/2006/relationships/image" Target="../media/image360.png"/><Relationship Id="rId19" Type="http://schemas.openxmlformats.org/officeDocument/2006/relationships/image" Target="../media/image450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50.png"/><Relationship Id="rId14" Type="http://schemas.openxmlformats.org/officeDocument/2006/relationships/image" Target="../media/image400.png"/><Relationship Id="rId22" Type="http://schemas.openxmlformats.org/officeDocument/2006/relationships/image" Target="../media/image480.png"/><Relationship Id="rId27" Type="http://schemas.openxmlformats.org/officeDocument/2006/relationships/image" Target="../media/image5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18" Type="http://schemas.openxmlformats.org/officeDocument/2006/relationships/image" Target="../media/image480.png"/><Relationship Id="rId3" Type="http://schemas.openxmlformats.org/officeDocument/2006/relationships/tags" Target="../tags/tag223.xml"/><Relationship Id="rId21" Type="http://schemas.openxmlformats.org/officeDocument/2006/relationships/image" Target="../media/image690.png"/><Relationship Id="rId7" Type="http://schemas.openxmlformats.org/officeDocument/2006/relationships/image" Target="../media/image580.png"/><Relationship Id="rId12" Type="http://schemas.openxmlformats.org/officeDocument/2006/relationships/image" Target="../media/image470.png"/><Relationship Id="rId17" Type="http://schemas.openxmlformats.org/officeDocument/2006/relationships/image" Target="../media/image660.png"/><Relationship Id="rId2" Type="http://schemas.openxmlformats.org/officeDocument/2006/relationships/tags" Target="../tags/tag222.xml"/><Relationship Id="rId16" Type="http://schemas.openxmlformats.org/officeDocument/2006/relationships/image" Target="../media/image510.png"/><Relationship Id="rId20" Type="http://schemas.openxmlformats.org/officeDocument/2006/relationships/image" Target="../media/image680.png"/><Relationship Id="rId1" Type="http://schemas.openxmlformats.org/officeDocument/2006/relationships/tags" Target="../tags/tag221.xml"/><Relationship Id="rId6" Type="http://schemas.openxmlformats.org/officeDocument/2006/relationships/image" Target="../media/image570.png"/><Relationship Id="rId11" Type="http://schemas.openxmlformats.org/officeDocument/2006/relationships/image" Target="../media/image630.png"/><Relationship Id="rId5" Type="http://schemas.openxmlformats.org/officeDocument/2006/relationships/notesSlide" Target="../notesSlides/notesSlide7.xml"/><Relationship Id="rId15" Type="http://schemas.openxmlformats.org/officeDocument/2006/relationships/image" Target="../media/image650.png"/><Relationship Id="rId23" Type="http://schemas.openxmlformats.org/officeDocument/2006/relationships/image" Target="../media/image710.png"/><Relationship Id="rId10" Type="http://schemas.openxmlformats.org/officeDocument/2006/relationships/image" Target="../media/image620.png"/><Relationship Id="rId19" Type="http://schemas.openxmlformats.org/officeDocument/2006/relationships/image" Target="../media/image670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610.png"/><Relationship Id="rId14" Type="http://schemas.openxmlformats.org/officeDocument/2006/relationships/image" Target="../media/image560.png"/><Relationship Id="rId22" Type="http://schemas.openxmlformats.org/officeDocument/2006/relationships/image" Target="../media/image7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226.xml"/><Relationship Id="rId7" Type="http://schemas.openxmlformats.org/officeDocument/2006/relationships/tags" Target="../tags/tag225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image" Target="../media/image61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7.xml"/><Relationship Id="rId9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5" Type="http://schemas.openxmlformats.org/officeDocument/2006/relationships/image" Target="../media/image88.png"/><Relationship Id="rId4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33.xml"/><Relationship Id="rId7" Type="http://schemas.openxmlformats.org/officeDocument/2006/relationships/image" Target="../media/image64.png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image" Target="../media/image63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3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34.xml"/><Relationship Id="rId7" Type="http://schemas.openxmlformats.org/officeDocument/2006/relationships/image" Target="../media/image4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4.png"/><Relationship Id="rId18" Type="http://schemas.openxmlformats.org/officeDocument/2006/relationships/image" Target="../media/image17.png"/><Relationship Id="rId3" Type="http://schemas.openxmlformats.org/officeDocument/2006/relationships/tags" Target="../tags/tag14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png"/><Relationship Id="rId17" Type="http://schemas.openxmlformats.org/officeDocument/2006/relationships/image" Target="../media/image8.wmf"/><Relationship Id="rId2" Type="http://schemas.openxmlformats.org/officeDocument/2006/relationships/tags" Target="../tags/tag143.xml"/><Relationship Id="rId16" Type="http://schemas.openxmlformats.org/officeDocument/2006/relationships/oleObject" Target="../embeddings/oleObject3.bin"/><Relationship Id="rId1" Type="http://schemas.openxmlformats.org/officeDocument/2006/relationships/tags" Target="../tags/tag142.xml"/><Relationship Id="rId6" Type="http://schemas.openxmlformats.org/officeDocument/2006/relationships/image" Target="../media/image5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4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tags" Target="../tags/tag150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420624" y="7059169"/>
            <a:ext cx="3575304" cy="279478"/>
          </a:xfrm>
        </p:spPr>
        <p:txBody>
          <a:bodyPr/>
          <a:lstStyle/>
          <a:p>
            <a:r>
              <a:rPr lang="en-US" dirty="0"/>
              <a:t>March </a:t>
            </a:r>
            <a:r>
              <a:rPr lang="pl-PL" dirty="0"/>
              <a:t>18</a:t>
            </a:r>
            <a:r>
              <a:rPr lang="en-US" dirty="0"/>
              <a:t>, 20</a:t>
            </a:r>
            <a:r>
              <a:rPr lang="pl-PL" dirty="0"/>
              <a:t>25</a:t>
            </a:r>
          </a:p>
          <a:p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/>
              <a:t>Introduction to Monte Carlo Simulation in Finance</a:t>
            </a:r>
            <a:endParaRPr lang="en-US" dirty="0"/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>
                <a:latin typeface="Frutiger 45 Light" panose="020B0603020202020204" pitchFamily="34" charset="0"/>
              </a:rPr>
              <a:t>Simulating Interest Rates Derivatives Profiles for Counterparty Credit Risk Management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Counterparty Credit Risk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BB868FE-2AE6-4D55-8F36-DA9D68047E7F}"/>
                  </a:ext>
                </a:extLst>
              </p:cNvPr>
              <p:cNvSpPr txBox="1"/>
              <p:nvPr/>
            </p:nvSpPr>
            <p:spPr>
              <a:xfrm>
                <a:off x="420624" y="1797094"/>
                <a:ext cx="9447777" cy="48971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GB" dirty="0">
                    <a:latin typeface="Frutiger 45 Light" panose="020B0603020202020204" pitchFamily="34" charset="0"/>
                  </a:rPr>
                  <a:t>For an interest rate swap the expected exposure is</a:t>
                </a:r>
                <a:r>
                  <a:rPr lang="pl-PL" dirty="0">
                    <a:latin typeface="Frutiger 45 Light" panose="020B0603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en-US" i="1">
                        <a:latin typeface="Cambria Math"/>
                      </a:rPr>
                      <m:t>𝔼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𝑚𝑎𝑥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pl-P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𝔼</m:t>
                    </m:r>
                    <m:r>
                      <a:rPr lang="pl-PL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𝑚𝑎𝑥</m:t>
                    </m:r>
                    <m:r>
                      <a:rPr lang="pl-PL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𝐷𝐹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pl-PL" b="0" i="1" smtClean="0">
                        <a:latin typeface="Cambria Math"/>
                      </a:rPr>
                      <m:t>(</m:t>
                    </m:r>
                    <m:r>
                      <a:rPr lang="pl-PL" b="0" i="1" smtClean="0">
                        <a:latin typeface="Cambria Math"/>
                      </a:rPr>
                      <m:t>𝐾</m:t>
                    </m:r>
                    <m:r>
                      <a:rPr lang="pl-PL" b="0" i="1" smtClean="0">
                        <a:latin typeface="Cambria Math"/>
                      </a:rPr>
                      <m:t>−</m:t>
                    </m:r>
                    <m:r>
                      <a:rPr lang="pl-PL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l-PL" b="0" i="1" smtClean="0">
                        <a:latin typeface="Cambria Math"/>
                      </a:rPr>
                      <m:t>),0</m:t>
                    </m:r>
                    <m:r>
                      <a:rPr lang="pl-PL" i="1">
                        <a:latin typeface="Cambria Math"/>
                      </a:rPr>
                      <m:t>)</m:t>
                    </m:r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r>
                  <a:rPr lang="pl-PL" dirty="0">
                    <a:latin typeface="Frutiger 45 Light" panose="020B0603020202020204" pitchFamily="34" charset="0"/>
                  </a:rPr>
                  <a:t>	                    </a:t>
                </a:r>
                <a:r>
                  <a:rPr lang="en-GB" dirty="0">
                    <a:latin typeface="Frutiger 45 Light" panose="020B0603020202020204" pitchFamily="34" charset="0"/>
                  </a:rPr>
                  <a:t>price of the swaption on the remaining part of the swap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pPr>
                  <a:spcBef>
                    <a:spcPts val="400"/>
                  </a:spcBef>
                </a:pPr>
                <a:endParaRPr lang="pl-PL" dirty="0">
                  <a:latin typeface="Frutiger 45 Light" panose="020B0603020202020204" pitchFamily="34" charset="0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GB" dirty="0">
                    <a:latin typeface="Frutiger 45 Light" panose="020B0603020202020204" pitchFamily="34" charset="0"/>
                  </a:rPr>
                  <a:t>Calculation of the expected exposure profile for an interest rate swap can be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brought</a:t>
                </a:r>
                <a:r>
                  <a:rPr lang="pl-PL" dirty="0">
                    <a:latin typeface="Frutiger 45 Light" panose="020B0603020202020204" pitchFamily="34" charset="0"/>
                  </a:rPr>
                  <a:t> down to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calculation</a:t>
                </a:r>
                <a:r>
                  <a:rPr lang="pl-PL" dirty="0">
                    <a:latin typeface="Frutiger 45 Light" panose="020B0603020202020204" pitchFamily="34" charset="0"/>
                  </a:rPr>
                  <a:t> of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prices</a:t>
                </a:r>
                <a:r>
                  <a:rPr lang="pl-PL" dirty="0">
                    <a:latin typeface="Frutiger 45 Light" panose="020B0603020202020204" pitchFamily="34" charset="0"/>
                  </a:rPr>
                  <a:t> of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relevant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swaptions</a:t>
                </a:r>
                <a:r>
                  <a:rPr lang="pl-PL" dirty="0">
                    <a:latin typeface="Frutiger 45 Light" panose="020B0603020202020204" pitchFamily="34" charset="0"/>
                  </a:rPr>
                  <a:t>. To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calculate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them</a:t>
                </a:r>
                <a:r>
                  <a:rPr lang="pl-PL" dirty="0">
                    <a:latin typeface="Frutiger 45 Light" panose="020B0603020202020204" pitchFamily="34" charset="0"/>
                  </a:rPr>
                  <a:t> we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would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need</a:t>
                </a:r>
                <a:r>
                  <a:rPr lang="pl-PL" dirty="0">
                    <a:latin typeface="Frutiger 45 Light" panose="020B0603020202020204" pitchFamily="34" charset="0"/>
                  </a:rPr>
                  <a:t> to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choose</a:t>
                </a:r>
                <a:r>
                  <a:rPr lang="pl-PL" dirty="0">
                    <a:latin typeface="Frutiger 45 Light" panose="020B0603020202020204" pitchFamily="34" charset="0"/>
                  </a:rPr>
                  <a:t> a model and </a:t>
                </a:r>
                <a:r>
                  <a:rPr lang="pl-PL" dirty="0" err="1">
                    <a:latin typeface="Frutiger 45 Light" panose="020B0603020202020204" pitchFamily="34" charset="0"/>
                  </a:rPr>
                  <a:t>know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volatility</a:t>
                </a:r>
                <a:r>
                  <a:rPr lang="pl-PL" dirty="0">
                    <a:latin typeface="Frutiger 45 Light" panose="020B0603020202020204" pitchFamily="34" charset="0"/>
                  </a:rPr>
                  <a:t> of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forward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rates</a:t>
                </a:r>
                <a:r>
                  <a:rPr lang="pl-PL" dirty="0">
                    <a:latin typeface="Frutiger 45 Light" panose="020B0603020202020204" pitchFamily="34" charset="0"/>
                  </a:rPr>
                  <a:t>.</a:t>
                </a:r>
              </a:p>
              <a:p>
                <a:pPr algn="ctr"/>
                <a:endParaRPr lang="pl-PL" dirty="0">
                  <a:latin typeface="Frutiger 45 Light" panose="020B0603020202020204" pitchFamily="34" charset="0"/>
                </a:endParaRPr>
              </a:p>
              <a:p>
                <a:pPr algn="ctr"/>
                <a:endParaRPr lang="pl-PL" u="sng" dirty="0">
                  <a:solidFill>
                    <a:srgbClr val="FF0000"/>
                  </a:solidFill>
                  <a:latin typeface="Frutiger 45 Light" panose="020B0603020202020204" pitchFamily="34" charset="0"/>
                </a:endParaRPr>
              </a:p>
              <a:p>
                <a:pPr algn="ctr"/>
                <a:r>
                  <a:rPr lang="pl-PL" b="1" dirty="0" err="1">
                    <a:latin typeface="Frutiger 45 Light" panose="020B0603020202020204" pitchFamily="34" charset="0"/>
                  </a:rPr>
                  <a:t>Even</a:t>
                </a:r>
                <a:r>
                  <a:rPr lang="pl-PL" b="1" dirty="0">
                    <a:latin typeface="Frutiger 45 Light" panose="020B0603020202020204" pitchFamily="34" charset="0"/>
                  </a:rPr>
                  <a:t> for the </a:t>
                </a:r>
                <a:r>
                  <a:rPr lang="pl-PL" b="1" dirty="0" err="1">
                    <a:latin typeface="Frutiger 45 Light" panose="020B0603020202020204" pitchFamily="34" charset="0"/>
                  </a:rPr>
                  <a:t>simplest</a:t>
                </a:r>
                <a:r>
                  <a:rPr lang="pl-PL" b="1" dirty="0">
                    <a:latin typeface="Frutiger 45 Light" panose="020B0603020202020204" pitchFamily="34" charset="0"/>
                  </a:rPr>
                  <a:t> products </a:t>
                </a:r>
                <a:r>
                  <a:rPr lang="pl-PL" b="1" dirty="0" err="1">
                    <a:latin typeface="Frutiger 45 Light" panose="020B0603020202020204" pitchFamily="34" charset="0"/>
                  </a:rPr>
                  <a:t>calculation</a:t>
                </a:r>
                <a:r>
                  <a:rPr lang="pl-PL" b="1" dirty="0">
                    <a:latin typeface="Frutiger 45 Light" panose="020B0603020202020204" pitchFamily="34" charset="0"/>
                  </a:rPr>
                  <a:t> of the </a:t>
                </a:r>
                <a:r>
                  <a:rPr lang="pl-PL" b="1" dirty="0" err="1">
                    <a:latin typeface="Frutiger 45 Light" panose="020B0603020202020204" pitchFamily="34" charset="0"/>
                  </a:rPr>
                  <a:t>expected</a:t>
                </a:r>
                <a:r>
                  <a:rPr lang="pl-PL" b="1" dirty="0">
                    <a:latin typeface="Frutiger 45 Light" panose="020B0603020202020204" pitchFamily="34" charset="0"/>
                  </a:rPr>
                  <a:t> </a:t>
                </a:r>
                <a:r>
                  <a:rPr lang="pl-PL" b="1" dirty="0" err="1">
                    <a:latin typeface="Frutiger 45 Light" panose="020B0603020202020204" pitchFamily="34" charset="0"/>
                  </a:rPr>
                  <a:t>exposure</a:t>
                </a:r>
                <a:r>
                  <a:rPr lang="pl-PL" b="1" dirty="0">
                    <a:latin typeface="Frutiger 45 Light" panose="020B0603020202020204" pitchFamily="34" charset="0"/>
                  </a:rPr>
                  <a:t> </a:t>
                </a:r>
              </a:p>
              <a:p>
                <a:pPr algn="ctr"/>
                <a:r>
                  <a:rPr lang="pl-PL" b="1" dirty="0" err="1">
                    <a:latin typeface="Frutiger 45 Light" panose="020B0603020202020204" pitchFamily="34" charset="0"/>
                  </a:rPr>
                  <a:t>gives</a:t>
                </a:r>
                <a:r>
                  <a:rPr lang="pl-PL" b="1" dirty="0">
                    <a:latin typeface="Frutiger 45 Light" panose="020B0603020202020204" pitchFamily="34" charset="0"/>
                  </a:rPr>
                  <a:t> </a:t>
                </a:r>
                <a:r>
                  <a:rPr lang="pl-PL" b="1" dirty="0" err="1">
                    <a:latin typeface="Frutiger 45 Light" panose="020B0603020202020204" pitchFamily="34" charset="0"/>
                  </a:rPr>
                  <a:t>rise</a:t>
                </a:r>
                <a:r>
                  <a:rPr lang="pl-PL" b="1" dirty="0">
                    <a:latin typeface="Frutiger 45 Light" panose="020B0603020202020204" pitchFamily="34" charset="0"/>
                  </a:rPr>
                  <a:t> to model </a:t>
                </a:r>
                <a:r>
                  <a:rPr lang="pl-PL" b="1" dirty="0" err="1">
                    <a:latin typeface="Frutiger 45 Light" panose="020B0603020202020204" pitchFamily="34" charset="0"/>
                  </a:rPr>
                  <a:t>risk</a:t>
                </a:r>
                <a:r>
                  <a:rPr lang="pl-PL" b="1" dirty="0">
                    <a:latin typeface="Frutiger 45 Light" panose="020B0603020202020204" pitchFamily="34" charset="0"/>
                  </a:rPr>
                  <a:t>!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BB868FE-2AE6-4D55-8F36-DA9D6804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" y="1797094"/>
                <a:ext cx="9447777" cy="4897180"/>
              </a:xfrm>
              <a:prstGeom prst="rect">
                <a:avLst/>
              </a:prstGeom>
              <a:blipFill>
                <a:blip r:embed="rId5"/>
                <a:stretch>
                  <a:fillRect l="-1484" t="-21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2">
            <a:extLst>
              <a:ext uri="{FF2B5EF4-FFF2-40B4-BE49-F238E27FC236}">
                <a16:creationId xmlns:a16="http://schemas.microsoft.com/office/drawing/2014/main" id="{937CB68B-057D-42F9-B468-93D9A8C3C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578" y="1665073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ight Brace 74">
            <a:extLst>
              <a:ext uri="{FF2B5EF4-FFF2-40B4-BE49-F238E27FC236}">
                <a16:creationId xmlns:a16="http://schemas.microsoft.com/office/drawing/2014/main" id="{1DAE5984-6B5C-4DA0-8146-A60B13BAA67D}"/>
              </a:ext>
            </a:extLst>
          </p:cNvPr>
          <p:cNvSpPr/>
          <p:nvPr/>
        </p:nvSpPr>
        <p:spPr>
          <a:xfrm rot="5400000">
            <a:off x="5340330" y="963732"/>
            <a:ext cx="533400" cy="3821658"/>
          </a:xfrm>
          <a:prstGeom prst="rightBrace">
            <a:avLst/>
          </a:prstGeom>
          <a:ln w="19050">
            <a:solidFill>
              <a:srgbClr val="9191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14">
            <a:extLst>
              <a:ext uri="{FF2B5EF4-FFF2-40B4-BE49-F238E27FC236}">
                <a16:creationId xmlns:a16="http://schemas.microsoft.com/office/drawing/2014/main" id="{DB3283CA-15A1-4236-B013-28AA92DB1793}"/>
              </a:ext>
            </a:extLst>
          </p:cNvPr>
          <p:cNvSpPr/>
          <p:nvPr/>
        </p:nvSpPr>
        <p:spPr>
          <a:xfrm>
            <a:off x="4417541" y="4889602"/>
            <a:ext cx="685800" cy="533400"/>
          </a:xfrm>
          <a:prstGeom prst="downArrow">
            <a:avLst/>
          </a:prstGeom>
          <a:noFill/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9A632-096B-4399-AFEF-CEDBF66FD3F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Example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(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interest-rate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swap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) –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cnt’d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52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Counterparty Credit Risk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8CB73-B531-47CA-9609-BE5D6D527342}"/>
              </a:ext>
            </a:extLst>
          </p:cNvPr>
          <p:cNvSpPr txBox="1"/>
          <p:nvPr/>
        </p:nvSpPr>
        <p:spPr>
          <a:xfrm>
            <a:off x="571500" y="5669465"/>
            <a:ext cx="8915400" cy="12251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GB" dirty="0">
                <a:latin typeface="Frutiger 45 Light" panose="020B0603020202020204" pitchFamily="34" charset="0"/>
              </a:rPr>
              <a:t>The shape of the profile is the results of combination of two effects 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Frutiger 45 Light" panose="020B0603020202020204" pitchFamily="34" charset="0"/>
              </a:rPr>
              <a:t>Increasing uncertainty regarding the future cashflows</a:t>
            </a:r>
            <a:r>
              <a:rPr lang="en-US" dirty="0">
                <a:latin typeface="Frutiger 45 Light" panose="020B0603020202020204" pitchFamily="34" charset="0"/>
              </a:rPr>
              <a:t>,</a:t>
            </a:r>
            <a:endParaRPr lang="en-GB" dirty="0">
              <a:latin typeface="Frutiger 45 Light" panose="020B0603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Frutiger 45 Light" panose="020B0603020202020204" pitchFamily="34" charset="0"/>
              </a:rPr>
              <a:t>Number of future cashflows, decreasing in time</a:t>
            </a:r>
            <a:r>
              <a:rPr lang="en-US" dirty="0">
                <a:latin typeface="Frutiger 45 Light" panose="020B0603020202020204" pitchFamily="34" charset="0"/>
              </a:rPr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96D8DB-6B8B-461B-AE18-859CB53AC391}"/>
              </a:ext>
            </a:extLst>
          </p:cNvPr>
          <p:cNvSpPr/>
          <p:nvPr/>
        </p:nvSpPr>
        <p:spPr>
          <a:xfrm>
            <a:off x="320884" y="1574038"/>
            <a:ext cx="9289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Frutiger 45 Light" panose="020B0603020202020204" pitchFamily="34" charset="0"/>
              </a:rPr>
              <a:t>For an at-the-money 10Y swap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en-GB" dirty="0">
                <a:latin typeface="Frutiger 45 Light" panose="020B0603020202020204" pitchFamily="34" charset="0"/>
              </a:rPr>
              <a:t>where we receive fixed payments the EE profile looks as follows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75A81F-C08A-45F9-8900-608DA7EB9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24" y="2220369"/>
            <a:ext cx="8266176" cy="3222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E7F04-9448-4B24-BE7D-B518DD57BE3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Example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exposure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profile of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an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at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-the-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money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interest-rate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swap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5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Counterparty Credit Risk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4F9F60-F5E1-4EC0-AA42-C0EF94581AB0}"/>
              </a:ext>
            </a:extLst>
          </p:cNvPr>
          <p:cNvSpPr txBox="1"/>
          <p:nvPr/>
        </p:nvSpPr>
        <p:spPr>
          <a:xfrm>
            <a:off x="420624" y="6023477"/>
            <a:ext cx="941449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342900" indent="-342900">
              <a:spcBef>
                <a:spcPts val="8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Frutiger 45 Light" panose="020B0603020202020204" pitchFamily="34" charset="0"/>
              </a:rPr>
              <a:t>Until the expiry of the option its value is at least the intrinsic value.</a:t>
            </a:r>
            <a:endParaRPr lang="pl-PL" dirty="0">
              <a:latin typeface="Frutiger 45 Light" panose="020B0603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Frutiger 45 Light" panose="020B0603020202020204" pitchFamily="34" charset="0"/>
              </a:rPr>
              <a:t>After the expiry in some of the scenarios the option will not be exercised.</a:t>
            </a:r>
            <a:endParaRPr lang="en-US" sz="2000" dirty="0">
              <a:latin typeface="Frutiger 45 Light" panose="020B06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E4DE32-1DD8-499A-90D4-E5BF5999455A}"/>
              </a:ext>
            </a:extLst>
          </p:cNvPr>
          <p:cNvSpPr txBox="1"/>
          <p:nvPr/>
        </p:nvSpPr>
        <p:spPr>
          <a:xfrm>
            <a:off x="420624" y="1652717"/>
            <a:ext cx="491337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dirty="0">
                <a:latin typeface="Frutiger 45 Light" panose="020B0603020202020204" pitchFamily="34" charset="0"/>
              </a:rPr>
              <a:t>Exposure profile of a 2Yx10Y swaption </a:t>
            </a:r>
          </a:p>
          <a:p>
            <a:r>
              <a:rPr lang="en-GB" dirty="0">
                <a:latin typeface="Frutiger 45 Light" panose="020B0603020202020204" pitchFamily="34" charset="0"/>
              </a:rPr>
              <a:t>and the underlying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forward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swap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  <a:endParaRPr lang="en-US" dirty="0">
              <a:latin typeface="Frutiger 45 Light" panose="020B0603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4892CBF-657C-474D-9E3B-C444BC0D6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2645737"/>
            <a:ext cx="7195324" cy="3121781"/>
          </a:xfrm>
          <a:prstGeom prst="rect">
            <a:avLst/>
          </a:prstGeom>
        </p:spPr>
      </p:pic>
      <p:pic>
        <p:nvPicPr>
          <p:cNvPr id="38" name="Picture 3">
            <a:extLst>
              <a:ext uri="{FF2B5EF4-FFF2-40B4-BE49-F238E27FC236}">
                <a16:creationId xmlns:a16="http://schemas.microsoft.com/office/drawing/2014/main" id="{AE783F58-2963-4141-8B45-49A03455A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66" y="1721715"/>
            <a:ext cx="3418858" cy="2049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FBAA1CE-03A3-4E0E-BCF3-1BE1172FC7C9}"/>
              </a:ext>
            </a:extLst>
          </p:cNvPr>
          <p:cNvSpPr txBox="1"/>
          <p:nvPr/>
        </p:nvSpPr>
        <p:spPr>
          <a:xfrm>
            <a:off x="9017903" y="304679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400" dirty="0">
                <a:latin typeface="+mn-lt"/>
              </a:rPr>
              <a:t>t</a:t>
            </a:r>
            <a:endParaRPr lang="en-US" sz="140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5E7840-9524-49F9-B664-EDCB1D442B9E}"/>
              </a:ext>
            </a:extLst>
          </p:cNvPr>
          <p:cNvSpPr txBox="1"/>
          <p:nvPr/>
        </p:nvSpPr>
        <p:spPr>
          <a:xfrm>
            <a:off x="9465204" y="240544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GB" sz="1400" dirty="0">
                <a:latin typeface="+mn-lt"/>
              </a:rPr>
              <a:t>time</a:t>
            </a:r>
            <a:endParaRPr lang="pl-PL" sz="14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904498-FEBF-495C-8EF7-5B5787A0B089}"/>
              </a:ext>
            </a:extLst>
          </p:cNvPr>
          <p:cNvSpPr txBox="1"/>
          <p:nvPr/>
        </p:nvSpPr>
        <p:spPr>
          <a:xfrm>
            <a:off x="6493685" y="1765156"/>
            <a:ext cx="685800" cy="243110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800"/>
              </a:spcBef>
            </a:pPr>
            <a:r>
              <a:rPr lang="en-GB" sz="1400" dirty="0">
                <a:latin typeface="+mn-lt"/>
              </a:rPr>
              <a:t>swap value</a:t>
            </a:r>
            <a:endParaRPr lang="en-US" sz="1400" dirty="0">
              <a:latin typeface="+mn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6F2453-ACB8-4153-BDEA-19C8910BEB48}"/>
              </a:ext>
            </a:extLst>
          </p:cNvPr>
          <p:cNvSpPr/>
          <p:nvPr/>
        </p:nvSpPr>
        <p:spPr>
          <a:xfrm>
            <a:off x="4495295" y="3366930"/>
            <a:ext cx="381000" cy="838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Curved Connector 14">
            <a:extLst>
              <a:ext uri="{FF2B5EF4-FFF2-40B4-BE49-F238E27FC236}">
                <a16:creationId xmlns:a16="http://schemas.microsoft.com/office/drawing/2014/main" id="{1CFFBA3C-5C02-4E9D-86C7-7502B5895FDE}"/>
              </a:ext>
            </a:extLst>
          </p:cNvPr>
          <p:cNvCxnSpPr>
            <a:stCxn id="42" idx="0"/>
          </p:cNvCxnSpPr>
          <p:nvPr/>
        </p:nvCxnSpPr>
        <p:spPr>
          <a:xfrm rot="5400000" flipH="1" flipV="1">
            <a:off x="5200145" y="2166780"/>
            <a:ext cx="685800" cy="1714500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9485139-F20F-4E4D-B437-8F7B353D7BAF}"/>
              </a:ext>
            </a:extLst>
          </p:cNvPr>
          <p:cNvSpPr/>
          <p:nvPr/>
        </p:nvSpPr>
        <p:spPr>
          <a:xfrm>
            <a:off x="7768371" y="3045187"/>
            <a:ext cx="182499" cy="1201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A5F8D4-CF33-4E1A-9030-0A24C88D66F9}"/>
              </a:ext>
            </a:extLst>
          </p:cNvPr>
          <p:cNvSpPr txBox="1"/>
          <p:nvPr/>
        </p:nvSpPr>
        <p:spPr>
          <a:xfrm>
            <a:off x="7195324" y="3421308"/>
            <a:ext cx="1676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1400" dirty="0">
                <a:latin typeface="+mn-lt"/>
              </a:rPr>
              <a:t>option expiry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C4AF4A-2E26-4139-9D70-73A26079EE04}"/>
              </a:ext>
            </a:extLst>
          </p:cNvPr>
          <p:cNvSpPr txBox="1"/>
          <p:nvPr/>
        </p:nvSpPr>
        <p:spPr>
          <a:xfrm>
            <a:off x="6763024" y="34422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400" dirty="0">
                <a:latin typeface="+mn-lt"/>
              </a:rPr>
              <a:t>0</a:t>
            </a:r>
            <a:endParaRPr lang="en-US" sz="1400" dirty="0">
              <a:latin typeface="+mn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83BF68-1C37-4B8E-9B12-E941A1848F6D}"/>
              </a:ext>
            </a:extLst>
          </p:cNvPr>
          <p:cNvSpPr/>
          <p:nvPr/>
        </p:nvSpPr>
        <p:spPr>
          <a:xfrm>
            <a:off x="8951689" y="2109917"/>
            <a:ext cx="182499" cy="1201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1CCF3-7D2D-4B91-8B5C-601996CA7B8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Example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expected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exposure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profile of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an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at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-the-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money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interest-rate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swaption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76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 animBg="1"/>
      <p:bldP spid="44" grpId="0" animBg="1"/>
      <p:bldP spid="46" grpId="0"/>
      <p:bldP spid="47" grpId="0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Simulations</a:t>
            </a:r>
            <a:endParaRPr lang="en-US" dirty="0"/>
          </a:p>
        </p:txBody>
      </p:sp>
      <p:sp>
        <p:nvSpPr>
          <p:cNvPr id="16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82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Monte Carlo </a:t>
            </a:r>
            <a:r>
              <a:rPr lang="pl-PL" dirty="0" err="1"/>
              <a:t>Simulations</a:t>
            </a:r>
            <a:endParaRPr lang="en-US" dirty="0"/>
          </a:p>
        </p:txBody>
      </p:sp>
      <p:sp>
        <p:nvSpPr>
          <p:cNvPr id="21" name="LAYOUT HEADER">
            <a:extLst>
              <a:ext uri="{FF2B5EF4-FFF2-40B4-BE49-F238E27FC236}">
                <a16:creationId xmlns:a16="http://schemas.microsoft.com/office/drawing/2014/main" id="{355DAEDE-6A76-4099-A0CD-336FBD5F139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15439" y="1605680"/>
            <a:ext cx="9189719" cy="609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lIns="0" tIns="0" rIns="0" bIns="38100"/>
          <a:lstStyle>
            <a:lvl1pPr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pl-PL" altLang="zh-TW" sz="1800" dirty="0"/>
              <a:t>Monte Carlo </a:t>
            </a:r>
            <a:r>
              <a:rPr lang="pl-PL" altLang="zh-TW" sz="1800" dirty="0" err="1"/>
              <a:t>methods</a:t>
            </a:r>
            <a:r>
              <a:rPr lang="pl-PL" altLang="zh-TW" sz="1800" dirty="0"/>
              <a:t> – a </a:t>
            </a:r>
            <a:r>
              <a:rPr lang="pl-PL" altLang="zh-TW" sz="1800" dirty="0" err="1"/>
              <a:t>class</a:t>
            </a:r>
            <a:r>
              <a:rPr lang="pl-PL" altLang="zh-TW" sz="1800" dirty="0"/>
              <a:t> of </a:t>
            </a:r>
            <a:r>
              <a:rPr lang="pl-PL" altLang="zh-TW" sz="1800" dirty="0" err="1"/>
              <a:t>algorithms</a:t>
            </a:r>
            <a:r>
              <a:rPr lang="pl-PL" altLang="zh-TW" sz="1800" dirty="0"/>
              <a:t> </a:t>
            </a:r>
            <a:r>
              <a:rPr lang="pl-PL" altLang="zh-TW" sz="1800" dirty="0" err="1"/>
              <a:t>that</a:t>
            </a:r>
            <a:r>
              <a:rPr lang="pl-PL" altLang="zh-TW" sz="1800" dirty="0"/>
              <a:t> </a:t>
            </a:r>
            <a:r>
              <a:rPr lang="pl-PL" altLang="zh-TW" sz="1800" dirty="0" err="1"/>
              <a:t>rely</a:t>
            </a:r>
            <a:r>
              <a:rPr lang="pl-PL" altLang="zh-TW" sz="1800" dirty="0"/>
              <a:t> on </a:t>
            </a:r>
            <a:r>
              <a:rPr lang="pl-PL" altLang="zh-TW" sz="1800" dirty="0" err="1"/>
              <a:t>repeated</a:t>
            </a:r>
            <a:r>
              <a:rPr lang="pl-PL" altLang="zh-TW" sz="1800" dirty="0"/>
              <a:t> </a:t>
            </a:r>
            <a:r>
              <a:rPr lang="pl-PL" altLang="zh-TW" sz="1800" dirty="0" err="1"/>
              <a:t>random</a:t>
            </a:r>
            <a:r>
              <a:rPr lang="pl-PL" altLang="zh-TW" sz="1800" dirty="0"/>
              <a:t> </a:t>
            </a:r>
            <a:r>
              <a:rPr lang="pl-PL" altLang="zh-TW" sz="1800" dirty="0" err="1"/>
              <a:t>sampling</a:t>
            </a:r>
            <a:r>
              <a:rPr lang="pl-PL" altLang="zh-TW" sz="1800" dirty="0"/>
              <a:t>				to </a:t>
            </a:r>
            <a:r>
              <a:rPr lang="pl-PL" altLang="zh-TW" sz="1800" dirty="0" err="1"/>
              <a:t>obtain</a:t>
            </a:r>
            <a:r>
              <a:rPr lang="pl-PL" altLang="zh-TW" sz="1800" dirty="0"/>
              <a:t> </a:t>
            </a:r>
            <a:r>
              <a:rPr lang="pl-PL" altLang="zh-TW" sz="1800" dirty="0" err="1"/>
              <a:t>numerical</a:t>
            </a:r>
            <a:r>
              <a:rPr lang="pl-PL" altLang="zh-TW" sz="1800" dirty="0"/>
              <a:t> </a:t>
            </a:r>
            <a:r>
              <a:rPr lang="pl-PL" altLang="zh-TW" sz="1800" dirty="0" err="1"/>
              <a:t>results</a:t>
            </a:r>
            <a:r>
              <a:rPr lang="pl-PL" altLang="zh-TW" sz="1800" dirty="0"/>
              <a:t>.</a:t>
            </a:r>
            <a:endParaRPr lang="pl-PL" altLang="zh-TW" sz="1800" dirty="0">
              <a:solidFill>
                <a:srgbClr val="E60000"/>
              </a:solidFill>
            </a:endParaRPr>
          </a:p>
          <a:p>
            <a:r>
              <a:rPr lang="pl-PL" sz="1800" dirty="0" err="1"/>
              <a:t>Some</a:t>
            </a:r>
            <a:r>
              <a:rPr lang="pl-PL" sz="1800" dirty="0"/>
              <a:t> </a:t>
            </a:r>
            <a:r>
              <a:rPr lang="pl-PL" sz="1800" dirty="0" err="1"/>
              <a:t>famous</a:t>
            </a:r>
            <a:r>
              <a:rPr lang="pl-PL" sz="1800" dirty="0"/>
              <a:t> </a:t>
            </a:r>
            <a:r>
              <a:rPr lang="pl-PL" sz="1800" dirty="0" err="1"/>
              <a:t>examples</a:t>
            </a:r>
            <a:r>
              <a:rPr lang="pl-PL" sz="1800" dirty="0"/>
              <a:t>:</a:t>
            </a:r>
          </a:p>
          <a:p>
            <a:endParaRPr lang="pl-PL" sz="2400" dirty="0"/>
          </a:p>
          <a:p>
            <a:pPr algn="ctr"/>
            <a:endParaRPr lang="pl-PL" sz="2400" u="sng" dirty="0">
              <a:solidFill>
                <a:srgbClr val="FF0000"/>
              </a:solidFill>
            </a:endParaRPr>
          </a:p>
          <a:p>
            <a:pPr algn="ctr"/>
            <a:endParaRPr lang="pl-PL" sz="2400" u="sng" dirty="0">
              <a:solidFill>
                <a:srgbClr val="FF0000"/>
              </a:solidFill>
            </a:endParaRPr>
          </a:p>
          <a:p>
            <a:pPr algn="ctr"/>
            <a:endParaRPr lang="pl-PL" sz="2400" u="sng" dirty="0">
              <a:solidFill>
                <a:srgbClr val="FF0000"/>
              </a:solidFill>
            </a:endParaRPr>
          </a:p>
          <a:p>
            <a:pPr algn="ctr"/>
            <a:endParaRPr lang="pl-PL" sz="2400" u="sng" dirty="0">
              <a:solidFill>
                <a:srgbClr val="FF0000"/>
              </a:solidFill>
            </a:endParaRPr>
          </a:p>
          <a:p>
            <a:endParaRPr lang="en-GB" altLang="zh-TW" sz="2400" i="1" dirty="0">
              <a:solidFill>
                <a:srgbClr val="E60000"/>
              </a:solidFill>
            </a:endParaRPr>
          </a:p>
          <a:p>
            <a:endParaRPr lang="en-GB" altLang="zh-TW" sz="2400" i="1" dirty="0">
              <a:solidFill>
                <a:srgbClr val="E6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C410E3-6BDD-4206-85BA-7FBE9014B0E8}"/>
                  </a:ext>
                </a:extLst>
              </p:cNvPr>
              <p:cNvSpPr txBox="1"/>
              <p:nvPr/>
            </p:nvSpPr>
            <p:spPr>
              <a:xfrm>
                <a:off x="436453" y="2765067"/>
                <a:ext cx="4186348" cy="431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171450" lvl="0" indent="-171450">
                  <a:spcBef>
                    <a:spcPts val="600"/>
                  </a:spcBef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approximation</a:t>
                </a:r>
                <a:r>
                  <a:rPr lang="pl-PL" dirty="0">
                    <a:latin typeface="Frutiger 45 Light" panose="020B0603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latin typeface="Frutiger 45 Light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C410E3-6BDD-4206-85BA-7FBE9014B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53" y="2765067"/>
                <a:ext cx="4186348" cy="431800"/>
              </a:xfrm>
              <a:prstGeom prst="rect">
                <a:avLst/>
              </a:prstGeom>
              <a:blipFill>
                <a:blip r:embed="rId8"/>
                <a:stretch>
                  <a:fillRect l="-3207" t="-1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85DA44E-6D16-4896-BCDE-742C2B9E2D07}"/>
              </a:ext>
            </a:extLst>
          </p:cNvPr>
          <p:cNvSpPr txBox="1"/>
          <p:nvPr/>
        </p:nvSpPr>
        <p:spPr>
          <a:xfrm>
            <a:off x="5065971" y="2775566"/>
            <a:ext cx="4186348" cy="431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lvl="0" indent="-1714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approximation</a:t>
            </a:r>
            <a:r>
              <a:rPr lang="pl-PL" dirty="0">
                <a:latin typeface="Frutiger 45 Light" panose="020B0603020202020204" pitchFamily="34" charset="0"/>
              </a:rPr>
              <a:t> of the </a:t>
            </a:r>
            <a:r>
              <a:rPr lang="pl-PL" dirty="0" err="1">
                <a:latin typeface="Frutiger 45 Light" panose="020B0603020202020204" pitchFamily="34" charset="0"/>
              </a:rPr>
              <a:t>value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an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integral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0546FA-08B5-4852-AE7E-D7935AC79323}"/>
              </a:ext>
            </a:extLst>
          </p:cNvPr>
          <p:cNvSpPr/>
          <p:nvPr/>
        </p:nvSpPr>
        <p:spPr>
          <a:xfrm>
            <a:off x="1774408" y="3947237"/>
            <a:ext cx="1485900" cy="14351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B7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0ED8EB-8E5B-4104-8073-1AD1AC5DDCD5}"/>
              </a:ext>
            </a:extLst>
          </p:cNvPr>
          <p:cNvSpPr/>
          <p:nvPr/>
        </p:nvSpPr>
        <p:spPr>
          <a:xfrm>
            <a:off x="1774408" y="3947237"/>
            <a:ext cx="1485900" cy="1435100"/>
          </a:xfrm>
          <a:prstGeom prst="rect">
            <a:avLst/>
          </a:prstGeom>
          <a:noFill/>
          <a:ln w="19050">
            <a:solidFill>
              <a:srgbClr val="7B7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3296023-6C45-47FB-B012-09B6ECE027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0458" y="3978987"/>
            <a:ext cx="114300" cy="952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D384B0-6E9E-4DB2-B2D7-82F53F8217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6158" y="4026612"/>
            <a:ext cx="114300" cy="952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E420E3-5086-4C56-83CB-1FE7A48473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7258" y="3975812"/>
            <a:ext cx="114300" cy="952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7FE5288-E481-442E-8D82-2B6D0C3396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0295" y="5185175"/>
            <a:ext cx="114300" cy="952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074791F-4FE5-4649-B162-55C445CC03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1558" y="4121862"/>
            <a:ext cx="66675" cy="76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855DAE-EC1C-42BD-B641-419DE3F7BC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0920" y="4058362"/>
            <a:ext cx="66675" cy="76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A71DFE-379A-49D8-9C60-22AA01A4AE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7258" y="5293437"/>
            <a:ext cx="66675" cy="76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A0075B1-DFFE-41EA-875D-371963F4E2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8233" y="5014037"/>
            <a:ext cx="66675" cy="76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C89CFB3-10A6-4953-9355-7F35A07221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6633" y="5042456"/>
            <a:ext cx="66675" cy="762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841820B-7193-462C-8189-1BFFE2ECDC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3620" y="5245656"/>
            <a:ext cx="66675" cy="76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527FB40-4380-48BE-9681-BFDE33F91B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7445" y="4217112"/>
            <a:ext cx="85725" cy="952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EC49506-EC24-47CF-848A-E180076B5D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9845" y="4369512"/>
            <a:ext cx="85725" cy="952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AB57CEB-AAEA-4819-89B8-80C45D6252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7608" y="4799724"/>
            <a:ext cx="85725" cy="952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98A7053-EC49-4A99-AB47-7B9A41654B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1732" y="4582081"/>
            <a:ext cx="85725" cy="952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A3DB2B0-1886-4BFE-AF28-F83639C2CD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1388" y="4918787"/>
            <a:ext cx="85725" cy="952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CBCA0FF-2800-4541-B889-FAA7BFE2D7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2908" y="5071031"/>
            <a:ext cx="85725" cy="952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9607C46-2E8D-4E8C-B368-2B17239CB1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3788" y="5071187"/>
            <a:ext cx="85725" cy="952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AE9F19F-F8B3-40B1-BB4A-C0E34C5C26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8703" y="5055000"/>
            <a:ext cx="85725" cy="952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2714DCB-B6A8-4311-AEF3-C7152163F4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0925" y="4585256"/>
            <a:ext cx="85725" cy="952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347B340-6277-4317-B7E8-338F546978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2908" y="4726699"/>
            <a:ext cx="85725" cy="952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DC50C92-97E3-4AFC-BB09-28EA75EBC6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5308" y="4879099"/>
            <a:ext cx="85725" cy="952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974BB13-CDAC-4739-900E-43DDAFF0D5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8970" y="4774324"/>
            <a:ext cx="85725" cy="952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A28618F-BD27-4609-9B46-CE34E37AD2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1370" y="4926724"/>
            <a:ext cx="85725" cy="952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136DF7-D95A-4913-B69A-E662EF6F90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88758" y="4039312"/>
            <a:ext cx="85725" cy="952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43245BB-A35C-4277-8DEE-4FEDEA8C5F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2770" y="4229968"/>
            <a:ext cx="85725" cy="952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BD46822-9F25-47C9-9B3D-3CFCFD7B81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4931" y="4675743"/>
            <a:ext cx="85725" cy="9525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DDC22EC-5674-4C7C-B61B-0853FF3E8D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7331" y="4828143"/>
            <a:ext cx="85725" cy="952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E08BE2F-668B-4AEB-8B47-7D80934485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1545" y="4615574"/>
            <a:ext cx="85725" cy="9525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ADB8D24-446D-44B0-9B18-F1928E3251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8170" y="4438724"/>
            <a:ext cx="85725" cy="952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6A59554-7F0F-4C63-A254-3F19916870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74483" y="4288238"/>
            <a:ext cx="85725" cy="952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8C38D6A-A30B-4115-858E-D7C2B6020A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0482" y="5165969"/>
            <a:ext cx="85725" cy="9525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F8F07E4-5C91-4A01-B70D-B67371C535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3364" y="4796471"/>
            <a:ext cx="85725" cy="9525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3EBB750-7DE7-4EE9-9A50-299DA9F150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9583" y="5267881"/>
            <a:ext cx="85725" cy="9525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7637C4A-DEB3-4E6F-9A5E-9A8C5C9B21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2283" y="4010177"/>
            <a:ext cx="85725" cy="952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94930E3-EA85-447D-84A1-5CCD651F00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4683" y="4162577"/>
            <a:ext cx="85725" cy="9525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15877BF-757B-4BC7-911A-2485CB0E6A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7801" y="4135915"/>
            <a:ext cx="85725" cy="9525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69B9CB6-408E-4E62-A2DA-0FDF67E412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2801" y="4240613"/>
            <a:ext cx="85725" cy="9525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F9530B1-0146-466C-85C2-4235D66B66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5201" y="4393013"/>
            <a:ext cx="85725" cy="9525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8AD290B-702A-4930-95EC-2D870CBD8F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5840" y="4558899"/>
            <a:ext cx="85725" cy="9525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3C1E326-3932-4E5C-99E9-27A679FABE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3319" y="4405868"/>
            <a:ext cx="85725" cy="9525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BB75DEA-522E-4961-A1C1-115B857FE3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8507" y="4495406"/>
            <a:ext cx="85725" cy="95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LAYOUT HEADER">
                <a:extLst>
                  <a:ext uri="{FF2B5EF4-FFF2-40B4-BE49-F238E27FC236}">
                    <a16:creationId xmlns:a16="http://schemas.microsoft.com/office/drawing/2014/main" id="{5AD409AB-3923-41D1-B89C-14F141E73C1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gray">
              <a:xfrm>
                <a:off x="436453" y="6139216"/>
                <a:ext cx="4202176" cy="6096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17961" dir="2700000" algn="ctr" rotWithShape="0">
                        <a:srgbClr val="999999"/>
                      </a:outerShdw>
                    </a:effectLst>
                  </a14:hiddenEffects>
                </a:ext>
              </a:extLst>
            </p:spPr>
            <p:txBody>
              <a:bodyPr lIns="0" tIns="0" rIns="0" bIns="38100"/>
              <a:lstStyle>
                <a:lvl1pPr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l-PL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4∗</m:t>
                      </m:r>
                      <m:f>
                        <m:fPr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𝑑𝑜𝑡𝑠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𝑓𝑎𝑙𝑙𝑖𝑛𝑔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𝑐𝑖𝑟𝑐𝑙𝑒</m:t>
                          </m:r>
                        </m:num>
                        <m:den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𝑑𝑜𝑡𝑠</m:t>
                          </m:r>
                        </m:den>
                      </m:f>
                    </m:oMath>
                  </m:oMathPara>
                </a14:m>
                <a:endParaRPr lang="pl-PL" sz="1600" dirty="0"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endParaRPr lang="en-GB" altLang="zh-TW" sz="2400" i="1" dirty="0">
                  <a:solidFill>
                    <a:srgbClr val="E60000"/>
                  </a:solidFill>
                  <a:latin typeface="Frutiger 55 Roman" panose="020B0503040202020204" pitchFamily="34" charset="0"/>
                </a:endParaRPr>
              </a:p>
              <a:p>
                <a:endParaRPr lang="en-GB" altLang="zh-TW" sz="2400" i="1" dirty="0">
                  <a:solidFill>
                    <a:srgbClr val="E60000"/>
                  </a:solidFill>
                  <a:latin typeface="Frutiger 55 Roman" panose="020B0503040202020204" pitchFamily="34" charset="0"/>
                </a:endParaRPr>
              </a:p>
            </p:txBody>
          </p:sp>
        </mc:Choice>
        <mc:Fallback xmlns="">
          <p:sp>
            <p:nvSpPr>
              <p:cNvPr id="74" name="LAYOUT HEADER">
                <a:extLst>
                  <a:ext uri="{FF2B5EF4-FFF2-40B4-BE49-F238E27FC236}">
                    <a16:creationId xmlns:a16="http://schemas.microsoft.com/office/drawing/2014/main" id="{5AD409AB-3923-41D1-B89C-14F141E7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 bwMode="gray">
              <a:xfrm>
                <a:off x="436453" y="6139216"/>
                <a:ext cx="4202176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 algn="ctr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999999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LAYOUT HEADER">
                <a:extLst>
                  <a:ext uri="{FF2B5EF4-FFF2-40B4-BE49-F238E27FC236}">
                    <a16:creationId xmlns:a16="http://schemas.microsoft.com/office/drawing/2014/main" id="{69B34FC5-CFD1-4051-88AE-F99699E1C03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gray">
              <a:xfrm>
                <a:off x="4622801" y="6018851"/>
                <a:ext cx="5234632" cy="60960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17961" dir="2700000" algn="ctr" rotWithShape="0">
                        <a:srgbClr val="999999"/>
                      </a:outerShdw>
                    </a:effectLst>
                  </a14:hiddenEffects>
                </a:ext>
              </a:extLst>
            </p:spPr>
            <p:txBody>
              <a:bodyPr lIns="0" tIns="0" rIns="0" bIns="38100"/>
              <a:lstStyle>
                <a:lvl1pPr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pl-PL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l-PL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𝑑𝑜𝑡𝑠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𝑏𝑒𝑙𝑜𝑤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𝑔𝑟𝑎𝑝h</m:t>
                          </m:r>
                        </m:num>
                        <m:den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𝑑𝑜𝑡𝑠</m:t>
                          </m:r>
                        </m:den>
                      </m:f>
                    </m:oMath>
                  </m:oMathPara>
                </a14:m>
                <a:endParaRPr lang="pl-PL" sz="1600" dirty="0"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endParaRPr lang="en-GB" altLang="zh-TW" sz="2400" i="1" dirty="0">
                  <a:solidFill>
                    <a:srgbClr val="E60000"/>
                  </a:solidFill>
                  <a:latin typeface="Frutiger 55 Roman" panose="020B0503040202020204" pitchFamily="34" charset="0"/>
                </a:endParaRPr>
              </a:p>
              <a:p>
                <a:endParaRPr lang="en-GB" altLang="zh-TW" sz="2400" i="1" dirty="0">
                  <a:solidFill>
                    <a:srgbClr val="E60000"/>
                  </a:solidFill>
                  <a:latin typeface="Frutiger 55 Roman" panose="020B0503040202020204" pitchFamily="34" charset="0"/>
                </a:endParaRPr>
              </a:p>
            </p:txBody>
          </p:sp>
        </mc:Choice>
        <mc:Fallback xmlns="">
          <p:sp>
            <p:nvSpPr>
              <p:cNvPr id="75" name="LAYOUT HEADER">
                <a:extLst>
                  <a:ext uri="{FF2B5EF4-FFF2-40B4-BE49-F238E27FC236}">
                    <a16:creationId xmlns:a16="http://schemas.microsoft.com/office/drawing/2014/main" id="{69B34FC5-CFD1-4051-88AE-F99699E1C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622801" y="6018851"/>
                <a:ext cx="5234632" cy="609600"/>
              </a:xfrm>
              <a:prstGeom prst="rect">
                <a:avLst/>
              </a:prstGeom>
              <a:blipFill>
                <a:blip r:embed="rId15"/>
                <a:stretch>
                  <a:fillRect b="-23000"/>
                </a:stretch>
              </a:blipFill>
              <a:ln w="19050" algn="ctr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999999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757B7C7-CE2B-4ACA-94DC-70360524462A}"/>
              </a:ext>
            </a:extLst>
          </p:cNvPr>
          <p:cNvCxnSpPr>
            <a:cxnSpLocks/>
          </p:cNvCxnSpPr>
          <p:nvPr/>
        </p:nvCxnSpPr>
        <p:spPr>
          <a:xfrm flipH="1" flipV="1">
            <a:off x="5442289" y="3486778"/>
            <a:ext cx="6879" cy="1852547"/>
          </a:xfrm>
          <a:prstGeom prst="straightConnector1">
            <a:avLst/>
          </a:prstGeom>
          <a:ln w="19050">
            <a:solidFill>
              <a:srgbClr val="7B7D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592F49-EF0D-45D8-A977-4B344F7983DD}"/>
              </a:ext>
            </a:extLst>
          </p:cNvPr>
          <p:cNvCxnSpPr>
            <a:cxnSpLocks/>
          </p:cNvCxnSpPr>
          <p:nvPr/>
        </p:nvCxnSpPr>
        <p:spPr>
          <a:xfrm flipV="1">
            <a:off x="5442289" y="5313771"/>
            <a:ext cx="3225520" cy="25626"/>
          </a:xfrm>
          <a:prstGeom prst="straightConnector1">
            <a:avLst/>
          </a:prstGeom>
          <a:ln w="19050">
            <a:solidFill>
              <a:srgbClr val="7B7D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2F9F01E-044E-41E5-9979-62E804D6E1E2}"/>
              </a:ext>
            </a:extLst>
          </p:cNvPr>
          <p:cNvSpPr/>
          <p:nvPr/>
        </p:nvSpPr>
        <p:spPr>
          <a:xfrm>
            <a:off x="5442289" y="3940273"/>
            <a:ext cx="3135085" cy="1218300"/>
          </a:xfrm>
          <a:custGeom>
            <a:avLst/>
            <a:gdLst>
              <a:gd name="connsiteX0" fmla="*/ 0 w 3135085"/>
              <a:gd name="connsiteY0" fmla="*/ 1218300 h 1218300"/>
              <a:gd name="connsiteX1" fmla="*/ 552659 w 3135085"/>
              <a:gd name="connsiteY1" fmla="*/ 2449 h 1218300"/>
              <a:gd name="connsiteX2" fmla="*/ 1105318 w 3135085"/>
              <a:gd name="connsiteY2" fmla="*/ 886704 h 1218300"/>
              <a:gd name="connsiteX3" fmla="*/ 1627833 w 3135085"/>
              <a:gd name="connsiteY3" fmla="*/ 253658 h 1218300"/>
              <a:gd name="connsiteX4" fmla="*/ 1909186 w 3135085"/>
              <a:gd name="connsiteY4" fmla="*/ 545060 h 1218300"/>
              <a:gd name="connsiteX5" fmla="*/ 2592474 w 3135085"/>
              <a:gd name="connsiteY5" fmla="*/ 263706 h 1218300"/>
              <a:gd name="connsiteX6" fmla="*/ 3135085 w 3135085"/>
              <a:gd name="connsiteY6" fmla="*/ 524963 h 121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5085" h="1218300">
                <a:moveTo>
                  <a:pt x="0" y="1218300"/>
                </a:moveTo>
                <a:cubicBezTo>
                  <a:pt x="184219" y="638007"/>
                  <a:pt x="368439" y="57715"/>
                  <a:pt x="552659" y="2449"/>
                </a:cubicBezTo>
                <a:cubicBezTo>
                  <a:pt x="736879" y="-52817"/>
                  <a:pt x="926122" y="844836"/>
                  <a:pt x="1105318" y="886704"/>
                </a:cubicBezTo>
                <a:cubicBezTo>
                  <a:pt x="1284514" y="928572"/>
                  <a:pt x="1493855" y="310599"/>
                  <a:pt x="1627833" y="253658"/>
                </a:cubicBezTo>
                <a:cubicBezTo>
                  <a:pt x="1761811" y="196717"/>
                  <a:pt x="1748413" y="543385"/>
                  <a:pt x="1909186" y="545060"/>
                </a:cubicBezTo>
                <a:cubicBezTo>
                  <a:pt x="2069959" y="546735"/>
                  <a:pt x="2388158" y="267055"/>
                  <a:pt x="2592474" y="263706"/>
                </a:cubicBezTo>
                <a:cubicBezTo>
                  <a:pt x="2796790" y="260357"/>
                  <a:pt x="2960914" y="384286"/>
                  <a:pt x="3135085" y="524963"/>
                </a:cubicBezTo>
              </a:path>
            </a:pathLst>
          </a:custGeom>
          <a:noFill/>
          <a:ln w="19050">
            <a:solidFill>
              <a:srgbClr val="7B7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3D5CBB4-C6E7-47FA-A484-1936D158B331}"/>
                  </a:ext>
                </a:extLst>
              </p:cNvPr>
              <p:cNvSpPr txBox="1"/>
              <p:nvPr/>
            </p:nvSpPr>
            <p:spPr>
              <a:xfrm>
                <a:off x="8459964" y="4179173"/>
                <a:ext cx="873887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3D5CBB4-C6E7-47FA-A484-1936D158B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964" y="4179173"/>
                <a:ext cx="873887" cy="274320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317F10F-9B9A-4B0E-87C8-F50090917649}"/>
              </a:ext>
            </a:extLst>
          </p:cNvPr>
          <p:cNvCxnSpPr>
            <a:cxnSpLocks/>
          </p:cNvCxnSpPr>
          <p:nvPr/>
        </p:nvCxnSpPr>
        <p:spPr>
          <a:xfrm>
            <a:off x="5693497" y="3771900"/>
            <a:ext cx="0" cy="1658327"/>
          </a:xfrm>
          <a:prstGeom prst="line">
            <a:avLst/>
          </a:prstGeom>
          <a:ln w="19050">
            <a:solidFill>
              <a:srgbClr val="7B7D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99D3F2-4085-43CD-8963-5F6D21606D51}"/>
              </a:ext>
            </a:extLst>
          </p:cNvPr>
          <p:cNvCxnSpPr>
            <a:cxnSpLocks/>
          </p:cNvCxnSpPr>
          <p:nvPr/>
        </p:nvCxnSpPr>
        <p:spPr>
          <a:xfrm>
            <a:off x="8046486" y="3747319"/>
            <a:ext cx="0" cy="1658327"/>
          </a:xfrm>
          <a:prstGeom prst="line">
            <a:avLst/>
          </a:prstGeom>
          <a:ln w="19050">
            <a:solidFill>
              <a:srgbClr val="7B7D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3E01CCC-808B-4EA4-A2C4-6976318118EF}"/>
                  </a:ext>
                </a:extLst>
              </p:cNvPr>
              <p:cNvSpPr txBox="1"/>
              <p:nvPr/>
            </p:nvSpPr>
            <p:spPr>
              <a:xfrm>
                <a:off x="5256553" y="5460158"/>
                <a:ext cx="873887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3E01CCC-808B-4EA4-A2C4-69763181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553" y="5460158"/>
                <a:ext cx="873887" cy="2743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6ABA40E-8469-4E62-B66F-1EC22B77620D}"/>
                  </a:ext>
                </a:extLst>
              </p:cNvPr>
              <p:cNvSpPr txBox="1"/>
              <p:nvPr/>
            </p:nvSpPr>
            <p:spPr>
              <a:xfrm>
                <a:off x="7586077" y="5451552"/>
                <a:ext cx="873887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6ABA40E-8469-4E62-B66F-1EC22B77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077" y="5451552"/>
                <a:ext cx="873887" cy="2743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>
            <a:extLst>
              <a:ext uri="{FF2B5EF4-FFF2-40B4-BE49-F238E27FC236}">
                <a16:creationId xmlns:a16="http://schemas.microsoft.com/office/drawing/2014/main" id="{E9BDDEA0-E78E-4243-B139-E7B8703796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8981" y="4358367"/>
            <a:ext cx="85725" cy="9525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F47C6C37-EA19-47F0-B675-92D2C8DB9F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1381" y="4510767"/>
            <a:ext cx="85725" cy="9525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1AF6966-5B02-46C8-8797-31AC642409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2582" y="4701584"/>
            <a:ext cx="85725" cy="9525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5559FC44-C325-4BE1-809A-6E4A64A620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4982" y="4853984"/>
            <a:ext cx="85725" cy="9525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3689F45-CBCF-4D1C-923F-22EC527D3E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4740" y="4112325"/>
            <a:ext cx="85725" cy="9525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2DD4924-A87D-4217-BC3D-22712F0D2B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2911" y="5137550"/>
            <a:ext cx="85725" cy="9525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337F524-46D9-43D8-9740-DC7934E3B6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2851" y="4739420"/>
            <a:ext cx="85725" cy="9525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219EA34D-96F8-4A8E-857F-670FE5FFBF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4243" y="5052137"/>
            <a:ext cx="85725" cy="9525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E96D58F-6153-4010-B4BC-A4DCDFD190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6643" y="5204537"/>
            <a:ext cx="85725" cy="9525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4E5EEDEF-C1FC-44CA-8D33-10D0C7A84A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8294" y="4792371"/>
            <a:ext cx="85725" cy="9525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A85E95D9-6FAB-4EF3-B5E0-391F10D90E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0694" y="4944771"/>
            <a:ext cx="85725" cy="9525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F40AFA85-D142-4C90-BFD2-D53374F4BC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4903" y="4985306"/>
            <a:ext cx="85725" cy="9525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3DCCC12-8AD8-44D0-AEEB-5A77A90B79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7303" y="5137706"/>
            <a:ext cx="85725" cy="9525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695F964-692F-4342-869D-2A3E594D35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3702" y="5097760"/>
            <a:ext cx="85725" cy="9525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C8BD941-8B1C-4198-8DDC-D7660E00AF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1215" y="4787045"/>
            <a:ext cx="85725" cy="9525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4653680-AAFE-4982-8E0B-0112949487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3615" y="4939445"/>
            <a:ext cx="85725" cy="9525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BEA91B0-27AA-417F-95CB-7E11B88361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2984" y="5118656"/>
            <a:ext cx="85725" cy="9525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E6113C5-087E-4688-A506-7250F75E3C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6478" y="5039902"/>
            <a:ext cx="85725" cy="9525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5F39510B-0285-4A28-991A-D5A215E6A5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2578" y="4608827"/>
            <a:ext cx="85725" cy="9525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1BF2145E-54D7-40C6-A040-9E7E8C225C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4978" y="4761227"/>
            <a:ext cx="85725" cy="9525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B8AF48EA-B9FB-4DBD-8180-23D7B0186E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3713" y="4358367"/>
            <a:ext cx="85725" cy="9525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23E4DBEF-2B17-46B4-98BD-1337EBDD81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7631" y="4844096"/>
            <a:ext cx="85725" cy="95250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76DD1679-39E7-434A-83A2-7FC472CB38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8764" y="5021974"/>
            <a:ext cx="85725" cy="9525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6CC54B7F-6EAB-4C4F-8E5D-1CA248401F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1891" y="5172936"/>
            <a:ext cx="85725" cy="9525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254A2A5D-5B97-49B3-8FC5-CC98ABCA90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5429" y="4783428"/>
            <a:ext cx="85725" cy="9525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D4CA1D2-3359-4D9E-8AB0-536BB9E3DD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60703" y="4510767"/>
            <a:ext cx="85725" cy="9525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767FE8E9-90BC-43CD-B277-4B01631FB6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3103" y="4663167"/>
            <a:ext cx="85725" cy="9525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C927D6A6-03D9-48AD-9189-3070AA2169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5683" y="5025167"/>
            <a:ext cx="85725" cy="9525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D2000DBD-B349-4F47-850D-B03067E689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1223" y="5047300"/>
            <a:ext cx="85725" cy="9525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969D96CC-0E40-44B5-9DCD-652B97349A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5599" y="4584476"/>
            <a:ext cx="85725" cy="9525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8922FD0-2A35-451D-8792-76BD64C866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6656" y="4417318"/>
            <a:ext cx="85725" cy="9525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3ECE14C7-B086-4421-8A96-370F6A8B5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6968" y="4257827"/>
            <a:ext cx="85725" cy="9525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0D9FBACC-E2EC-458A-917D-A5E495D473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8307" y="4752099"/>
            <a:ext cx="85725" cy="9525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E2BBE494-A396-4894-BAD8-E199E962D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0377" y="3960071"/>
            <a:ext cx="114300" cy="9525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7FF0F9AF-36EE-471E-9C72-A12BBA1315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45878" y="4174600"/>
            <a:ext cx="114300" cy="9525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D202EBBC-FDCE-4A8D-A4EA-3ACF00AEF1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226" y="3914875"/>
            <a:ext cx="114300" cy="9525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7F37FCF0-5AD3-4FBE-AA2F-FF94A3B0E1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5621" y="3912446"/>
            <a:ext cx="114300" cy="9525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EE447F1C-54A0-47D0-8173-4466792B0D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8021" y="4064846"/>
            <a:ext cx="114300" cy="9525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40610E52-DFC7-4E45-B328-05E0651B18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0210" y="4325932"/>
            <a:ext cx="114300" cy="95250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A5DBA130-1A7A-4B32-8657-E6565BAC5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2610" y="4478332"/>
            <a:ext cx="114300" cy="9525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A626974F-9763-47EA-9FC2-56D5790235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3200" y="4264737"/>
            <a:ext cx="114300" cy="9525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720F015-E72D-4F9E-BB65-CC41A4A8BB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7734" y="3974575"/>
            <a:ext cx="114300" cy="9525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99AAB7EB-05D1-4622-A298-B88086F96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8209" y="4126975"/>
            <a:ext cx="114300" cy="9525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D82DA902-8636-4FD3-B715-2D4DEE2E6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8739" y="3806578"/>
            <a:ext cx="114300" cy="9525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6EFC8C55-314E-42CB-8CE8-DCDD59C87A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1139" y="3958978"/>
            <a:ext cx="114300" cy="9525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BC98BAEF-424C-463F-80BD-86C9CA7D2A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0558" y="4217973"/>
            <a:ext cx="114300" cy="9525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4649C4B-E08B-484E-A1D8-1A13371ABF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3482" y="4257827"/>
            <a:ext cx="114300" cy="9525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83B9560-290A-4091-B29D-5EDF932AFC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4157" y="4099613"/>
            <a:ext cx="114300" cy="9525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07EF8BCE-F0DC-4A19-A863-3B8BC46E9D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7398" y="4162577"/>
            <a:ext cx="114300" cy="9525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E6DC955-8121-4971-8CC2-71AB30497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2275" y="3880363"/>
            <a:ext cx="114300" cy="9525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DD0E6255-DC18-4CA7-A6F1-54069B5271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4675" y="4032763"/>
            <a:ext cx="114300" cy="9525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E352C7EC-6726-4BE7-B449-23DE21E95F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575" y="4002605"/>
            <a:ext cx="114300" cy="9525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A2B7F6EC-01D3-4DF6-A5D7-F42E302A6E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8975" y="4155005"/>
            <a:ext cx="114300" cy="9525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DB6A081-C8CB-4EF5-82E6-6C93EF94C1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8558" y="3925179"/>
            <a:ext cx="114300" cy="9525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4D2AC5D1-ADA2-43B1-89A0-DAE53E452F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494" y="3947177"/>
            <a:ext cx="114300" cy="95250"/>
          </a:xfrm>
          <a:prstGeom prst="rect">
            <a:avLst/>
          </a:prstGeom>
        </p:spPr>
      </p:pic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3A3259-E044-4DC2-9109-96F82F060F4A}"/>
              </a:ext>
            </a:extLst>
          </p:cNvPr>
          <p:cNvCxnSpPr>
            <a:cxnSpLocks/>
          </p:cNvCxnSpPr>
          <p:nvPr/>
        </p:nvCxnSpPr>
        <p:spPr>
          <a:xfrm>
            <a:off x="5256553" y="3747319"/>
            <a:ext cx="2774241" cy="25718"/>
          </a:xfrm>
          <a:prstGeom prst="line">
            <a:avLst/>
          </a:prstGeom>
          <a:ln w="19050">
            <a:solidFill>
              <a:srgbClr val="7B7D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FEAFF3-26AD-4957-9E4E-340D87FC4118}"/>
                  </a:ext>
                </a:extLst>
              </p:cNvPr>
              <p:cNvSpPr txBox="1"/>
              <p:nvPr/>
            </p:nvSpPr>
            <p:spPr>
              <a:xfrm>
                <a:off x="4643198" y="3633709"/>
                <a:ext cx="873887" cy="27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400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FEAFF3-26AD-4957-9E4E-340D87FC4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198" y="3633709"/>
                <a:ext cx="873887" cy="2743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>
            <a:extLst>
              <a:ext uri="{FF2B5EF4-FFF2-40B4-BE49-F238E27FC236}">
                <a16:creationId xmlns:a16="http://schemas.microsoft.com/office/drawing/2014/main" id="{80E089C8-CA3B-41A2-BF73-A68EE7D3DB7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Monte Carlo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methods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-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introduction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01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8000" decel="2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decel="5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8" accel="6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0" grpId="0" animBg="1"/>
      <p:bldP spid="74" grpId="0"/>
      <p:bldP spid="75" grpId="0"/>
      <p:bldP spid="84" grpId="0" animBg="1"/>
      <p:bldP spid="86" grpId="0"/>
      <p:bldP spid="94" grpId="0"/>
      <p:bldP spid="95" grpId="0"/>
      <p:bldP spid="1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Monte Carlo </a:t>
            </a:r>
            <a:r>
              <a:rPr lang="pl-PL" dirty="0" err="1"/>
              <a:t>Simulations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20624" y="1120774"/>
                <a:ext cx="9367810" cy="629892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noAutofit/>
              </a:bodyPr>
              <a:lstStyle/>
              <a:p>
                <a:endParaRPr lang="pl-PL" altLang="zh-TW" sz="2000" dirty="0">
                  <a:latin typeface="Frutiger 55 Roman" panose="020B0503040202020204" pitchFamily="34" charset="0"/>
                </a:endParaRPr>
              </a:p>
              <a:p>
                <a:endParaRPr lang="pl-PL" altLang="zh-TW" sz="800" dirty="0">
                  <a:latin typeface="Frutiger 55 Roman" panose="020B0503040202020204" pitchFamily="34" charset="0"/>
                </a:endParaRPr>
              </a:p>
              <a:p>
                <a:r>
                  <a:rPr lang="pl-PL" altLang="zh-TW" sz="1600" dirty="0">
                    <a:latin typeface="Frutiger 55 Roman" panose="020B0503040202020204" pitchFamily="34" charset="0"/>
                  </a:rPr>
                  <a:t>Monte Carlo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is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commonly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used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for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estimation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of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statistics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(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like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expected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value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and high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quantiles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) of a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random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variable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,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when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we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know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that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it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is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a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function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of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another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random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variable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with a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known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distibution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.</a:t>
                </a:r>
              </a:p>
              <a:p>
                <a:endParaRPr lang="pl-PL" altLang="zh-TW" sz="800" dirty="0">
                  <a:latin typeface="Frutiger 55 Roman" panose="020B0503040202020204" pitchFamily="34" charset="0"/>
                </a:endParaRPr>
              </a:p>
              <a:p>
                <a:r>
                  <a:rPr lang="pl-PL" altLang="zh-TW" sz="1600" dirty="0" err="1">
                    <a:latin typeface="Frutiger 55 Roman" panose="020B0503040202020204" pitchFamily="34" charset="0"/>
                  </a:rPr>
                  <a:t>If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we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have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X and want to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calculate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expected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value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of f(X) we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can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estimate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it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with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altLang="zh-TW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pl-PL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pl-PL" altLang="zh-TW" sz="1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pl-PL" altLang="zh-TW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altLang="zh-TW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l-PL" altLang="zh-TW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TW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pl-PL" altLang="zh-TW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where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are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independently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sampled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from the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distribution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pl-PL" altLang="zh-TW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altLang="zh-TW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l-PL" altLang="zh-TW" sz="1600" dirty="0">
                  <a:latin typeface="Frutiger 55 Roman" panose="020B0503040202020204" pitchFamily="34" charset="0"/>
                </a:endParaRPr>
              </a:p>
              <a:p>
                <a:r>
                  <a:rPr lang="pl-PL" altLang="zh-TW" sz="1600" dirty="0">
                    <a:latin typeface="Frutiger 55 Roman" panose="020B0503040202020204" pitchFamily="34" charset="0"/>
                  </a:rPr>
                  <a:t>From The Law of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Large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Numbers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we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get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that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pl-PL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𝔼</m:t>
                    </m:r>
                    <m:d>
                      <m:dPr>
                        <m:ctrlP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l-PL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pl-PL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pl-PL" altLang="zh-TW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pl-PL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/>
                      </a:rPr>
                      <m:t>𝔼</m:t>
                    </m:r>
                    <m:d>
                      <m:dPr>
                        <m:ctrlPr>
                          <a:rPr lang="pl-PL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pl-PL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l-PL" altLang="zh-TW" sz="1600" dirty="0">
                  <a:latin typeface="Frutiger 55 Roman" panose="020B0503040202020204" pitchFamily="34" charset="0"/>
                </a:endParaRPr>
              </a:p>
              <a:p>
                <a:endParaRPr lang="pl-PL" altLang="zh-TW" sz="800" dirty="0">
                  <a:latin typeface="Frutiger 55 Roman" panose="020B0503040202020204" pitchFamily="34" charset="0"/>
                </a:endParaRPr>
              </a:p>
              <a:p>
                <a:r>
                  <a:rPr lang="pl-PL" altLang="zh-TW" sz="1600" dirty="0">
                    <a:latin typeface="Frutiger 55 Roman" panose="020B0503040202020204" pitchFamily="34" charset="0"/>
                  </a:rPr>
                  <a:t>A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concrete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example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:</a:t>
                </a:r>
              </a:p>
              <a:p>
                <a:r>
                  <a:rPr lang="pl-PL" altLang="zh-TW" sz="1600" dirty="0">
                    <a:latin typeface="Frutiger 55 Roman" panose="020B0503040202020204" pitchFamily="34" charset="0"/>
                  </a:rPr>
                  <a:t>S –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stock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price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process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following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Black-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Scholes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model</a:t>
                </a:r>
              </a:p>
              <a:p>
                <a:r>
                  <a:rPr lang="pl-PL" altLang="zh-TW" sz="1600" dirty="0">
                    <a:latin typeface="Frutiger 55 Roman" panose="020B0503040202020204" pitchFamily="34" charset="0"/>
                  </a:rPr>
                  <a:t>We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can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price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a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European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call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option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l-PL" altLang="zh-TW" sz="16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pl-PL" altLang="zh-TW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f>
                      <m:fPr>
                        <m:ctrlPr>
                          <a:rPr lang="pl-PL" altLang="zh-TW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l-PL" altLang="zh-TW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altLang="zh-TW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altLang="zh-TW" sz="16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l-PL" altLang="zh-TW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pl-PL" altLang="zh-TW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l-PL" altLang="zh-TW" sz="16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pl-PL" altLang="zh-TW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pl-PL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l-PL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l-PL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pl-PL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pl-PL" altLang="zh-TW" sz="1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l-PL" altLang="zh-TW" sz="16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pl-PL" altLang="zh-TW" sz="1600" b="0" i="1" dirty="0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l-PL" altLang="zh-TW" sz="1600" dirty="0">
                    <a:latin typeface="Frutiger 55 Roman" panose="020B0503040202020204" pitchFamily="34" charset="0"/>
                  </a:rPr>
                  <a:t>.</a:t>
                </a:r>
              </a:p>
              <a:p>
                <a:pPr algn="r"/>
                <a:r>
                  <a:rPr lang="pl-PL" altLang="zh-TW" sz="1600" b="1" dirty="0" err="1">
                    <a:latin typeface="Frutiger 55 Roman" panose="020B0503040202020204" pitchFamily="34" charset="0"/>
                  </a:rPr>
                  <a:t>What</a:t>
                </a:r>
                <a:r>
                  <a:rPr lang="pl-PL" altLang="zh-TW" sz="1600" b="1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b="1" dirty="0" err="1">
                    <a:latin typeface="Frutiger 55 Roman" panose="020B0503040202020204" pitchFamily="34" charset="0"/>
                  </a:rPr>
                  <a:t>is</a:t>
                </a:r>
                <a:r>
                  <a:rPr lang="pl-PL" altLang="zh-TW" sz="1600" b="1" dirty="0">
                    <a:latin typeface="Frutiger 55 Roman" panose="020B0503040202020204" pitchFamily="34" charset="0"/>
                  </a:rPr>
                  <a:t> the precision of the </a:t>
                </a:r>
                <a:r>
                  <a:rPr lang="pl-PL" altLang="zh-TW" sz="1600" b="1" dirty="0" err="1">
                    <a:latin typeface="Frutiger 55 Roman" panose="020B0503040202020204" pitchFamily="34" charset="0"/>
                  </a:rPr>
                  <a:t>estimate</a:t>
                </a:r>
                <a:r>
                  <a:rPr lang="pl-PL" altLang="zh-TW" sz="1600" b="1" dirty="0">
                    <a:latin typeface="Frutiger 55 Roman" panose="020B0503040202020204" pitchFamily="34" charset="0"/>
                  </a:rPr>
                  <a:t>?</a:t>
                </a:r>
              </a:p>
              <a:p>
                <a:r>
                  <a:rPr lang="pl-PL" altLang="zh-TW" sz="1600" dirty="0">
                    <a:latin typeface="Frutiger 55 Roman" panose="020B0503040202020204" pitchFamily="34" charset="0"/>
                  </a:rPr>
                  <a:t>From Central Limit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Theorem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l-PL" altLang="zh-TW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pl-PL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pl-PL" altLang="zh-TW" sz="1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pl-PL" altLang="zh-TW" sz="16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pl-PL" altLang="zh-TW" sz="1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𝔼</m:t>
                        </m:r>
                        <m:d>
                          <m:d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l-PL" altLang="zh-TW" sz="1600" dirty="0">
                    <a:latin typeface="Frutiger 55 Roman" panose="020B0503040202020204" pitchFamily="34" charset="0"/>
                  </a:rPr>
                  <a:t>,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so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we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have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confidence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interval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𝔼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pl-PL" altLang="zh-TW" dirty="0">
                    <a:latin typeface="Frutiger 55 Roman" panose="020B0503040202020204" pitchFamily="34" charset="0"/>
                  </a:rPr>
                  <a:t>:</a:t>
                </a:r>
              </a:p>
              <a:p>
                <a:r>
                  <a:rPr lang="pl-PL" altLang="zh-TW" dirty="0">
                    <a:latin typeface="Frutiger 55 Roman" panose="020B0503040202020204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altLang="zh-TW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l-PL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pl-PL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pl-PL" altLang="zh-TW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pl-PL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pl-PL" sz="16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pl-PL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pl-PL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TW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l-PL" altLang="zh-TW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l-PL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l-PL" altLang="zh-TW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l-PL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pl-PL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pl-PL" altLang="zh-TW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pl-PL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pl-PL" sz="16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pl-PL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pl-PL" altLang="zh-TW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l-PL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TW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l-PL" altLang="zh-TW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l-PL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l-PL" altLang="zh-TW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l-PL" altLang="zh-TW" sz="1600" dirty="0">
                    <a:latin typeface="Frutiger 55 Roman" panose="020B0503040202020204" pitchFamily="34" charset="0"/>
                  </a:rPr>
                  <a:t>,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wher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pl-PL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pl-PL" altLang="zh-TW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altLang="zh-TW" sz="1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TW" altLang="pl-PL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</m:e>
                    </m:d>
                    <m:r>
                      <a:rPr lang="pl-PL" altLang="zh-TW" sz="16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zh-TW" altLang="pl-PL" sz="1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l-PL" altLang="zh-TW" sz="1600" dirty="0">
                    <a:latin typeface="Frutiger 55 Roman" panose="020B050304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altLang="zh-TW" sz="1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pl-PL" altLang="zh-TW" sz="1600" dirty="0">
                    <a:latin typeface="Frutiger 55 Roman" panose="020B0503040202020204" pitchFamily="34" charset="0"/>
                  </a:rPr>
                  <a:t> -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std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. </a:t>
                </a:r>
                <a:r>
                  <a:rPr lang="pl-PL" altLang="zh-TW" sz="1600" dirty="0" err="1">
                    <a:latin typeface="Frutiger 55 Roman" panose="020B0503040202020204" pitchFamily="34" charset="0"/>
                  </a:rPr>
                  <a:t>dev</a:t>
                </a:r>
                <a:r>
                  <a:rPr lang="pl-PL" altLang="zh-TW" sz="1600" dirty="0">
                    <a:latin typeface="Frutiger 55 Roman" panose="020B0503040202020204" pitchFamily="34" charset="0"/>
                  </a:rPr>
                  <a:t>. of </a:t>
                </a:r>
                <a14:m>
                  <m:oMath xmlns:m="http://schemas.openxmlformats.org/officeDocument/2006/math">
                    <m:r>
                      <a:rPr lang="pl-PL" altLang="zh-TW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l-PL" altLang="zh-TW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l-PL" altLang="zh-TW" sz="1600" dirty="0">
                  <a:latin typeface="Frutiger 55 Roman" panose="020B050304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420624" y="1120774"/>
                <a:ext cx="9367810" cy="6298929"/>
              </a:xfrm>
              <a:prstGeom prst="rect">
                <a:avLst/>
              </a:prstGeom>
              <a:blipFill>
                <a:blip r:embed="rId8"/>
                <a:stretch>
                  <a:fillRect l="-1301" r="-12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0CD7D06-A193-4B87-8BCD-3BCFB0C8431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20624" y="1133132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Monte Carlo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methods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–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introduction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cnt’d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355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523F61-D9C0-492D-923E-695D1381F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955" y="1739578"/>
                <a:ext cx="9304490" cy="52702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dirty="0">
                    <a:latin typeface="Frutiger 45 Light" panose="020B0603020202020204" pitchFamily="34" charset="0"/>
                  </a:rPr>
                  <a:t>We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need</a:t>
                </a:r>
                <a:r>
                  <a:rPr lang="pl-PL" dirty="0">
                    <a:latin typeface="Frutiger 45 Light" panose="020B0603020202020204" pitchFamily="34" charset="0"/>
                  </a:rPr>
                  <a:t> to </a:t>
                </a:r>
                <a:r>
                  <a:rPr lang="pl-PL" dirty="0" err="1">
                    <a:latin typeface="Frutiger 45 Light" panose="020B0603020202020204" pitchFamily="34" charset="0"/>
                  </a:rPr>
                  <a:t>generate</a:t>
                </a:r>
                <a:r>
                  <a:rPr lang="pl-PL" dirty="0">
                    <a:latin typeface="Frutiger 45 Light" panose="020B0603020202020204" pitchFamily="34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whole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paths</a:t>
                </a:r>
                <a:r>
                  <a:rPr lang="pl-PL" dirty="0">
                    <a:latin typeface="Frutiger 45 Light" panose="020B0603020202020204" pitchFamily="34" charset="0"/>
                  </a:rPr>
                  <a:t> for:</a:t>
                </a:r>
              </a:p>
              <a:p>
                <a:r>
                  <a:rPr lang="pl-PL" dirty="0" err="1">
                    <a:latin typeface="Frutiger 45 Light" panose="020B0603020202020204" pitchFamily="34" charset="0"/>
                  </a:rPr>
                  <a:t>Pricing</a:t>
                </a:r>
                <a:r>
                  <a:rPr lang="pl-PL" dirty="0">
                    <a:latin typeface="Frutiger 45 Light" panose="020B0603020202020204" pitchFamily="34" charset="0"/>
                  </a:rPr>
                  <a:t> of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path</a:t>
                </a:r>
                <a:r>
                  <a:rPr lang="pl-PL" dirty="0">
                    <a:latin typeface="Frutiger 45 Light" panose="020B0603020202020204" pitchFamily="34" charset="0"/>
                  </a:rPr>
                  <a:t>-dependent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derivatives</a:t>
                </a:r>
                <a:r>
                  <a:rPr lang="pl-PL" dirty="0">
                    <a:latin typeface="Frutiger 45 Light" panose="020B0603020202020204" pitchFamily="34" charset="0"/>
                  </a:rPr>
                  <a:t> (</a:t>
                </a:r>
                <a:r>
                  <a:rPr lang="pl-PL" dirty="0" err="1">
                    <a:latin typeface="Frutiger 45 Light" panose="020B0603020202020204" pitchFamily="34" charset="0"/>
                  </a:rPr>
                  <a:t>Asian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options</a:t>
                </a:r>
                <a:r>
                  <a:rPr lang="pl-PL" dirty="0">
                    <a:latin typeface="Frutiger 45 Light" panose="020B0603020202020204" pitchFamily="34" charset="0"/>
                  </a:rPr>
                  <a:t>, American </a:t>
                </a:r>
                <a:r>
                  <a:rPr lang="pl-PL" dirty="0" err="1">
                    <a:latin typeface="Frutiger 45 Light" panose="020B0603020202020204" pitchFamily="34" charset="0"/>
                  </a:rPr>
                  <a:t>options</a:t>
                </a:r>
                <a:r>
                  <a:rPr lang="pl-PL" dirty="0">
                    <a:latin typeface="Frutiger 45 Light" panose="020B0603020202020204" pitchFamily="34" charset="0"/>
                  </a:rPr>
                  <a:t>,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barriers</a:t>
                </a:r>
                <a:r>
                  <a:rPr lang="pl-PL" dirty="0">
                    <a:latin typeface="Frutiger 45 Light" panose="020B0603020202020204" pitchFamily="34" charset="0"/>
                  </a:rPr>
                  <a:t>, …)</a:t>
                </a:r>
              </a:p>
              <a:p>
                <a:r>
                  <a:rPr lang="pl-PL" dirty="0" err="1">
                    <a:latin typeface="Frutiger 45 Light" panose="020B0603020202020204" pitchFamily="34" charset="0"/>
                  </a:rPr>
                  <a:t>Pricing</a:t>
                </a:r>
                <a:r>
                  <a:rPr lang="pl-PL" dirty="0">
                    <a:latin typeface="Frutiger 45 Light" panose="020B0603020202020204" pitchFamily="34" charset="0"/>
                  </a:rPr>
                  <a:t> in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short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rate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models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r>
                  <a:rPr lang="pl-PL" dirty="0" err="1">
                    <a:latin typeface="Frutiger 45 Light" panose="020B0603020202020204" pitchFamily="34" charset="0"/>
                  </a:rPr>
                  <a:t>Calculation</a:t>
                </a:r>
                <a:r>
                  <a:rPr lang="pl-PL" dirty="0">
                    <a:latin typeface="Frutiger 45 Light" panose="020B0603020202020204" pitchFamily="34" charset="0"/>
                  </a:rPr>
                  <a:t> of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exposure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profiles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pl-PL" dirty="0" err="1">
                    <a:latin typeface="Frutiger 45 Light" panose="020B0603020202020204" pitchFamily="34" charset="0"/>
                  </a:rPr>
                  <a:t>Let</a:t>
                </a:r>
                <a:r>
                  <a:rPr lang="pl-PL" dirty="0">
                    <a:latin typeface="Frutiger 45 Light" panose="020B0603020202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&lt; …&lt;</m:t>
                    </m:r>
                    <m:sSub>
                      <m:sSubPr>
                        <m:ctrlPr>
                          <a:rPr lang="pl-P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523F61-D9C0-492D-923E-695D1381F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955" y="1739578"/>
                <a:ext cx="9304490" cy="5270247"/>
              </a:xfrm>
              <a:blipFill>
                <a:blip r:embed="rId4"/>
                <a:stretch>
                  <a:fillRect l="-1573" t="-1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BF73D4B-2C54-4EF1-BB67-2ABA6B21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Simulations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429380-C226-4928-9AC0-4CEF667716B9}"/>
              </a:ext>
            </a:extLst>
          </p:cNvPr>
          <p:cNvCxnSpPr>
            <a:cxnSpLocks/>
          </p:cNvCxnSpPr>
          <p:nvPr/>
        </p:nvCxnSpPr>
        <p:spPr>
          <a:xfrm>
            <a:off x="1498877" y="4337320"/>
            <a:ext cx="6248400" cy="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45EB40-9C42-43E4-BA08-719B9F8224B6}"/>
                  </a:ext>
                </a:extLst>
              </p:cNvPr>
              <p:cNvSpPr txBox="1"/>
              <p:nvPr/>
            </p:nvSpPr>
            <p:spPr>
              <a:xfrm>
                <a:off x="2041048" y="4419318"/>
                <a:ext cx="881270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45EB40-9C42-43E4-BA08-719B9F822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048" y="4419318"/>
                <a:ext cx="881270" cy="260902"/>
              </a:xfrm>
              <a:prstGeom prst="rect">
                <a:avLst/>
              </a:prstGeom>
              <a:blipFill>
                <a:blip r:embed="rId5"/>
                <a:stretch>
                  <a:fillRect b="-23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242D91-36A4-4F9A-9FAB-E54DB2983054}"/>
                  </a:ext>
                </a:extLst>
              </p:cNvPr>
              <p:cNvSpPr txBox="1"/>
              <p:nvPr/>
            </p:nvSpPr>
            <p:spPr>
              <a:xfrm>
                <a:off x="3026626" y="4414924"/>
                <a:ext cx="907774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242D91-36A4-4F9A-9FAB-E54DB298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626" y="4414924"/>
                <a:ext cx="907774" cy="260902"/>
              </a:xfrm>
              <a:prstGeom prst="rect">
                <a:avLst/>
              </a:prstGeom>
              <a:blipFill>
                <a:blip r:embed="rId6"/>
                <a:stretch>
                  <a:fillRect b="-25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04924F-056B-44CC-8D8D-E81A125CE512}"/>
                  </a:ext>
                </a:extLst>
              </p:cNvPr>
              <p:cNvSpPr txBox="1"/>
              <p:nvPr/>
            </p:nvSpPr>
            <p:spPr>
              <a:xfrm>
                <a:off x="6985209" y="4461974"/>
                <a:ext cx="907774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pl-PL" sz="1800" b="0" i="1" smtClean="0">
                          <a:latin typeface="Cambria Math"/>
                        </a:rPr>
                        <m:t>=</m:t>
                      </m:r>
                      <m:r>
                        <a:rPr lang="pl-PL" sz="1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04924F-056B-44CC-8D8D-E81A125CE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09" y="4461974"/>
                <a:ext cx="907774" cy="260902"/>
              </a:xfrm>
              <a:prstGeom prst="rect">
                <a:avLst/>
              </a:prstGeom>
              <a:blipFill>
                <a:blip r:embed="rId7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E8C2A0-424B-4016-AA30-90E0BD95F5E2}"/>
                  </a:ext>
                </a:extLst>
              </p:cNvPr>
              <p:cNvSpPr txBox="1"/>
              <p:nvPr/>
            </p:nvSpPr>
            <p:spPr>
              <a:xfrm>
                <a:off x="5080277" y="4425116"/>
                <a:ext cx="907774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E8C2A0-424B-4016-AA30-90E0BD95F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277" y="4425116"/>
                <a:ext cx="907774" cy="2609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2EB52E-BE32-42A7-AA9E-EF2F079C38BA}"/>
                  </a:ext>
                </a:extLst>
              </p:cNvPr>
              <p:cNvSpPr txBox="1"/>
              <p:nvPr/>
            </p:nvSpPr>
            <p:spPr>
              <a:xfrm>
                <a:off x="5080277" y="3861033"/>
                <a:ext cx="907774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2EB52E-BE32-42A7-AA9E-EF2F079C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277" y="3861033"/>
                <a:ext cx="907774" cy="260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8A2600-1C79-46E3-9AAD-DFCE783A4277}"/>
              </a:ext>
            </a:extLst>
          </p:cNvPr>
          <p:cNvCxnSpPr>
            <a:cxnSpLocks/>
          </p:cNvCxnSpPr>
          <p:nvPr/>
        </p:nvCxnSpPr>
        <p:spPr>
          <a:xfrm>
            <a:off x="1498877" y="4255322"/>
            <a:ext cx="0" cy="169794"/>
          </a:xfrm>
          <a:prstGeom prst="line">
            <a:avLst/>
          </a:prstGeom>
          <a:ln w="19050">
            <a:solidFill>
              <a:srgbClr val="9191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8C8FF8-51C7-4D78-855E-4698FC4344CA}"/>
                  </a:ext>
                </a:extLst>
              </p:cNvPr>
              <p:cNvSpPr txBox="1"/>
              <p:nvPr/>
            </p:nvSpPr>
            <p:spPr>
              <a:xfrm>
                <a:off x="1194077" y="4419318"/>
                <a:ext cx="881270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8C8FF8-51C7-4D78-855E-4698FC434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77" y="4419318"/>
                <a:ext cx="881270" cy="260902"/>
              </a:xfrm>
              <a:prstGeom prst="rect">
                <a:avLst/>
              </a:prstGeom>
              <a:blipFill>
                <a:blip r:embed="rId10"/>
                <a:stretch>
                  <a:fillRect b="-23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D82B99-2F80-4A37-9BE0-5B4CC5EBB6D9}"/>
              </a:ext>
            </a:extLst>
          </p:cNvPr>
          <p:cNvCxnSpPr/>
          <p:nvPr/>
        </p:nvCxnSpPr>
        <p:spPr>
          <a:xfrm>
            <a:off x="2493494" y="4337320"/>
            <a:ext cx="0" cy="81998"/>
          </a:xfrm>
          <a:prstGeom prst="line">
            <a:avLst/>
          </a:prstGeom>
          <a:ln w="19050">
            <a:solidFill>
              <a:srgbClr val="7B7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0B7A4E-ABE4-428C-9070-BDA84ECFA866}"/>
              </a:ext>
            </a:extLst>
          </p:cNvPr>
          <p:cNvCxnSpPr/>
          <p:nvPr/>
        </p:nvCxnSpPr>
        <p:spPr>
          <a:xfrm>
            <a:off x="3484806" y="4337320"/>
            <a:ext cx="0" cy="81998"/>
          </a:xfrm>
          <a:prstGeom prst="line">
            <a:avLst/>
          </a:prstGeom>
          <a:ln w="19050">
            <a:solidFill>
              <a:srgbClr val="7B7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478E32-3A0F-4485-AF63-1441490EC968}"/>
              </a:ext>
            </a:extLst>
          </p:cNvPr>
          <p:cNvCxnSpPr/>
          <p:nvPr/>
        </p:nvCxnSpPr>
        <p:spPr>
          <a:xfrm>
            <a:off x="7150952" y="4337320"/>
            <a:ext cx="0" cy="81998"/>
          </a:xfrm>
          <a:prstGeom prst="line">
            <a:avLst/>
          </a:prstGeom>
          <a:ln w="19050">
            <a:solidFill>
              <a:srgbClr val="7B7D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LAYOUT HEADER">
                <a:extLst>
                  <a:ext uri="{FF2B5EF4-FFF2-40B4-BE49-F238E27FC236}">
                    <a16:creationId xmlns:a16="http://schemas.microsoft.com/office/drawing/2014/main" id="{DC294FB5-8365-4207-9E0E-7E49430029F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gray">
              <a:xfrm>
                <a:off x="491726" y="5028994"/>
                <a:ext cx="9189719" cy="1906069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17961" dir="2700000" algn="ctr" rotWithShape="0">
                        <a:srgbClr val="999999"/>
                      </a:outerShdw>
                    </a:effectLst>
                  </a14:hiddenEffects>
                </a:ext>
              </a:extLst>
            </p:spPr>
            <p:txBody>
              <a:bodyPr lIns="0" tIns="0" rIns="0" bIns="38100"/>
              <a:lstStyle>
                <a:lvl1pPr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1pPr>
                <a:lvl2pPr marL="742950" indent="-28575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2pPr>
                <a:lvl3pPr marL="1143000" indent="-22860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3pPr>
                <a:lvl4pPr marL="1600200" indent="-22860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4pPr>
                <a:lvl5pPr marL="2057400" indent="-228600"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100">
                    <a:solidFill>
                      <a:schemeClr val="tx1"/>
                    </a:solidFill>
                    <a:latin typeface="Frutiger 45 Light" pitchFamily="34" charset="0"/>
                    <a:ea typeface="Arial Unicode MS" pitchFamily="34" charset="-128"/>
                    <a:cs typeface="Arial Unicode MS" pitchFamily="34" charset="-128"/>
                  </a:defRPr>
                </a:lvl9pPr>
              </a:lstStyle>
              <a:p>
                <a:r>
                  <a:rPr lang="pl-PL" sz="1800" dirty="0">
                    <a:latin typeface="Frutiger 55 Roman" panose="020B0503040202020204" pitchFamily="34" charset="0"/>
                  </a:rPr>
                  <a:t>The </a:t>
                </a:r>
                <a:r>
                  <a:rPr lang="pl-PL" sz="1800" dirty="0" err="1">
                    <a:latin typeface="Frutiger 55 Roman" panose="020B0503040202020204" pitchFamily="34" charset="0"/>
                  </a:rPr>
                  <a:t>stock</a:t>
                </a:r>
                <a:r>
                  <a:rPr lang="pl-PL" sz="1800" dirty="0">
                    <a:latin typeface="Frutiger 55 Roman" panose="020B0503040202020204" pitchFamily="34" charset="0"/>
                  </a:rPr>
                  <a:t> </a:t>
                </a:r>
                <a:r>
                  <a:rPr lang="pl-PL" sz="1800" dirty="0" err="1">
                    <a:latin typeface="Frutiger 55 Roman" panose="020B0503040202020204" pitchFamily="34" charset="0"/>
                  </a:rPr>
                  <a:t>price</a:t>
                </a:r>
                <a:r>
                  <a:rPr lang="pl-PL" sz="1800" dirty="0">
                    <a:latin typeface="Frutiger 55 Roman" panose="020B0503040202020204" pitchFamily="34" charset="0"/>
                  </a:rPr>
                  <a:t> </a:t>
                </a:r>
                <a:r>
                  <a:rPr lang="pl-PL" sz="1800" dirty="0" err="1">
                    <a:latin typeface="Frutiger 55 Roman" panose="020B0503040202020204" pitchFamily="34" charset="0"/>
                  </a:rPr>
                  <a:t>process</a:t>
                </a:r>
                <a:r>
                  <a:rPr lang="pl-PL" sz="1800" dirty="0">
                    <a:latin typeface="Frutiger 55 Roman" panose="020B0503040202020204" pitchFamily="34" charset="0"/>
                  </a:rPr>
                  <a:t> in Black-</a:t>
                </a:r>
                <a:r>
                  <a:rPr lang="pl-PL" sz="1800" dirty="0" err="1">
                    <a:latin typeface="Frutiger 55 Roman" panose="020B0503040202020204" pitchFamily="34" charset="0"/>
                  </a:rPr>
                  <a:t>Scholes</a:t>
                </a:r>
                <a:r>
                  <a:rPr lang="pl-PL" sz="1800" dirty="0">
                    <a:latin typeface="Frutiger 55 Roman" panose="020B0503040202020204" pitchFamily="34" charset="0"/>
                  </a:rPr>
                  <a:t> model: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l-PL" altLang="zh-TW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l-PL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altLang="zh-TW" sz="1800" b="0" i="1" smtClean="0">
                          <a:latin typeface="Cambria Math" panose="02040503050406030204" pitchFamily="18" charset="0"/>
                        </a:rPr>
                        <m:t>𝑟𝑆</m:t>
                      </m:r>
                      <m:d>
                        <m:dPr>
                          <m:ctrlPr>
                            <a:rPr lang="pl-PL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pl-PL" sz="18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l-PL" altLang="zh-TW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altLang="zh-TW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l-PL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pl-PL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l-PL" altLang="zh-TW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l-PL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TW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altLang="zh-TW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800" dirty="0">
                  <a:latin typeface="Frutiger 55 Roman" panose="020B0503040202020204" pitchFamily="34" charset="0"/>
                </a:endParaRPr>
              </a:p>
              <a:p>
                <a:r>
                  <a:rPr lang="pl-PL" sz="1800" dirty="0">
                    <a:latin typeface="Frutiger 55 Roman" panose="020B0503040202020204" pitchFamily="34" charset="0"/>
                  </a:rPr>
                  <a:t>The </a:t>
                </a:r>
                <a:r>
                  <a:rPr lang="pl-PL" sz="1800" dirty="0" err="1">
                    <a:latin typeface="Frutiger 55 Roman" panose="020B0503040202020204" pitchFamily="34" charset="0"/>
                  </a:rPr>
                  <a:t>solution</a:t>
                </a:r>
                <a:r>
                  <a:rPr lang="pl-PL" sz="1800" dirty="0">
                    <a:latin typeface="Frutiger 55 Roman" panose="020B0503040202020204" pitchFamily="34" charset="0"/>
                  </a:rPr>
                  <a:t> </a:t>
                </a:r>
                <a:r>
                  <a:rPr lang="pl-PL" sz="1800" dirty="0" err="1">
                    <a:latin typeface="Frutiger 55 Roman" panose="020B0503040202020204" pitchFamily="34" charset="0"/>
                  </a:rPr>
                  <a:t>is</a:t>
                </a:r>
                <a:r>
                  <a:rPr lang="pl-PL" sz="1800" dirty="0">
                    <a:latin typeface="Frutiger 55 Roman" panose="020B050304020202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l-PL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TW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altLang="zh-TW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l-PL" altLang="zh-TW" sz="18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pl-PL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l-PL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altLang="zh-TW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l-PL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altLang="zh-TW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pl-PL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pl-PL" sz="1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l-PL" altLang="zh-TW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l-PL" altLang="zh-TW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altLang="zh-TW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pl-PL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pl-PL" altLang="zh-TW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pl-PL" altLang="zh-TW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l-PL" altLang="zh-TW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altLang="zh-TW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l-PL" altLang="zh-TW" sz="18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l-PL" altLang="zh-TW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l-PL" altLang="zh-TW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zh-TW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TW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altLang="zh-TW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sz="1800" dirty="0">
                  <a:latin typeface="Frutiger 55 Roman" panose="020B0503040202020204" pitchFamily="34" charset="0"/>
                </a:endParaRPr>
              </a:p>
              <a:p>
                <a:endParaRPr lang="pl-PL" sz="2400" dirty="0"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pPr algn="ctr"/>
                <a:endParaRPr lang="pl-PL" sz="2400" u="sng" dirty="0">
                  <a:solidFill>
                    <a:srgbClr val="FF0000"/>
                  </a:solidFill>
                  <a:latin typeface="Frutiger 55 Roman" panose="020B0503040202020204" pitchFamily="34" charset="0"/>
                </a:endParaRPr>
              </a:p>
              <a:p>
                <a:endParaRPr lang="en-GB" altLang="zh-TW" sz="2400" i="1" dirty="0">
                  <a:solidFill>
                    <a:srgbClr val="E60000"/>
                  </a:solidFill>
                  <a:latin typeface="Frutiger 55 Roman" panose="020B0503040202020204" pitchFamily="34" charset="0"/>
                </a:endParaRPr>
              </a:p>
              <a:p>
                <a:endParaRPr lang="en-GB" altLang="zh-TW" sz="2400" i="1" dirty="0">
                  <a:solidFill>
                    <a:srgbClr val="E60000"/>
                  </a:solidFill>
                  <a:latin typeface="Frutiger 55 Roman" panose="020B0503040202020204" pitchFamily="34" charset="0"/>
                </a:endParaRPr>
              </a:p>
            </p:txBody>
          </p:sp>
        </mc:Choice>
        <mc:Fallback xmlns="">
          <p:sp>
            <p:nvSpPr>
              <p:cNvPr id="42" name="LAYOUT HEADER">
                <a:extLst>
                  <a:ext uri="{FF2B5EF4-FFF2-40B4-BE49-F238E27FC236}">
                    <a16:creationId xmlns:a16="http://schemas.microsoft.com/office/drawing/2014/main" id="{DC294FB5-8365-4207-9E0E-7E4943002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 bwMode="gray">
              <a:xfrm>
                <a:off x="491726" y="5028994"/>
                <a:ext cx="9189719" cy="1906069"/>
              </a:xfrm>
              <a:prstGeom prst="rect">
                <a:avLst/>
              </a:prstGeom>
              <a:blipFill>
                <a:blip r:embed="rId12"/>
                <a:stretch>
                  <a:fillRect l="-1593" t="-4473"/>
                </a:stretch>
              </a:blipFill>
              <a:ln w="19050" algn="ctr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999999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A1D72AC8-B234-4D15-A4AF-88B35A8E2B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20624" y="1133132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Stochastic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process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path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generation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example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4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523F61-D9C0-492D-923E-695D1381F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624" y="1675323"/>
                <a:ext cx="9304490" cy="52702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dirty="0">
                    <a:latin typeface="Frutiger 45 Light" panose="020B0603020202020204" pitchFamily="34" charset="0"/>
                  </a:rPr>
                  <a:t>After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simple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transformations</a:t>
                </a:r>
                <a:r>
                  <a:rPr lang="pl-PL" dirty="0">
                    <a:latin typeface="Frutiger 45 Light" panose="020B0603020202020204" pitchFamily="34" charset="0"/>
                  </a:rPr>
                  <a:t> we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get</a:t>
                </a:r>
                <a:r>
                  <a:rPr lang="pl-PL" dirty="0">
                    <a:latin typeface="Frutiger 45 Light" panose="020B0603020202020204" pitchFamily="34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TW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l-PL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l-PL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l-PL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altLang="zh-TW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pl-PL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pl-PL" altLang="zh-TW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pl-PL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l-PL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pl-PL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l-PL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l-PL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l-PL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pl-PL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l-PL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pl-PL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TW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l-PL" altLang="zh-TW" i="1">
                          <a:latin typeface="Cambria Math" panose="02040503050406030204" pitchFamily="18" charset="0"/>
                        </a:rPr>
                        <m:t>⁡,</m:t>
                      </m:r>
                    </m:oMath>
                  </m:oMathPara>
                </a14:m>
                <a:endParaRPr lang="pl-PL" dirty="0">
                  <a:latin typeface="Frutiger 45 Light" panose="020B0603020202020204" pitchFamily="34" charset="0"/>
                </a:endParaRPr>
              </a:p>
              <a:p>
                <a:pPr marL="0" indent="0">
                  <a:buNone/>
                </a:pPr>
                <a:r>
                  <a:rPr lang="pl-PL" dirty="0">
                    <a:latin typeface="Frutiger 45 Light" panose="020B0603020202020204" pitchFamily="34" charset="0"/>
                  </a:rPr>
                  <a:t>A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recipe</a:t>
                </a:r>
                <a:r>
                  <a:rPr lang="pl-PL" dirty="0">
                    <a:latin typeface="Frutiger 45 Light" panose="020B0603020202020204" pitchFamily="34" charset="0"/>
                  </a:rPr>
                  <a:t> to </a:t>
                </a:r>
                <a:r>
                  <a:rPr lang="pl-PL" dirty="0" err="1">
                    <a:latin typeface="Frutiger 45 Light" panose="020B0603020202020204" pitchFamily="34" charset="0"/>
                  </a:rPr>
                  <a:t>generate</a:t>
                </a:r>
                <a:r>
                  <a:rPr lang="pl-PL" dirty="0">
                    <a:latin typeface="Frutiger 45 Light" panose="020B0603020202020204" pitchFamily="34" charset="0"/>
                  </a:rPr>
                  <a:t> Black-</a:t>
                </a:r>
                <a:r>
                  <a:rPr lang="pl-PL" dirty="0" err="1">
                    <a:latin typeface="Frutiger 45 Light" panose="020B0603020202020204" pitchFamily="34" charset="0"/>
                  </a:rPr>
                  <a:t>Scholes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stock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price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path</a:t>
                </a:r>
                <a:r>
                  <a:rPr lang="pl-PL" dirty="0">
                    <a:latin typeface="Frutiger 45 Light" panose="020B0603020202020204" pitchFamily="34" charset="0"/>
                  </a:rPr>
                  <a:t>: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arenR"/>
                </a:pPr>
                <a:r>
                  <a:rPr lang="pl-PL" dirty="0">
                    <a:latin typeface="Frutiger 45 Light" panose="020B0603020202020204" pitchFamily="34" charset="0"/>
                  </a:rPr>
                  <a:t>Take</a:t>
                </a:r>
                <a14:m>
                  <m:oMath xmlns:m="http://schemas.openxmlformats.org/officeDocument/2006/math">
                    <m:r>
                      <a:rPr lang="pl-PL" altLang="zh-TW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pl-PL" altLang="zh-TW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l-PL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l-PL" dirty="0">
                  <a:latin typeface="Frutiger 45 Light" panose="020B0603020202020204" pitchFamily="34" charset="0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arenR"/>
                </a:pPr>
                <a:r>
                  <a:rPr lang="pl-PL" dirty="0" err="1">
                    <a:latin typeface="Frutiger 45 Light" panose="020B0603020202020204" pitchFamily="34" charset="0"/>
                  </a:rPr>
                  <a:t>Generate</a:t>
                </a:r>
                <a:r>
                  <a:rPr lang="pl-PL" dirty="0">
                    <a:latin typeface="Frutiger 45 Light" panose="020B0603020202020204" pitchFamily="34" charset="0"/>
                  </a:rPr>
                  <a:t> a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random</a:t>
                </a:r>
                <a:r>
                  <a:rPr lang="pl-PL" dirty="0">
                    <a:latin typeface="Frutiger 45 Light" panose="020B0603020202020204" pitchFamily="34" charset="0"/>
                  </a:rPr>
                  <a:t> numer from the standard </a:t>
                </a:r>
                <a:r>
                  <a:rPr lang="pl-PL" dirty="0" err="1">
                    <a:latin typeface="Frutiger 45 Light" panose="020B0603020202020204" pitchFamily="34" charset="0"/>
                  </a:rPr>
                  <a:t>normal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distribution</a:t>
                </a:r>
                <a:r>
                  <a:rPr lang="pl-PL" dirty="0">
                    <a:latin typeface="Frutiger 45 Light" panose="020B0603020202020204" pitchFamily="34" charset="0"/>
                  </a:rPr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l-PL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l-PL" dirty="0">
                  <a:latin typeface="Frutiger 45 Light" panose="020B0603020202020204" pitchFamily="34" charset="0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pl-PL" altLang="zh-TW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pl-PL" altLang="zh-TW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pl-PL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TW" altLang="pl-PL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l-PL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l-PL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l-PL" dirty="0">
                  <a:latin typeface="Frutiger 45 Light" panose="020B0603020202020204" pitchFamily="34" charset="0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arenR"/>
                </a:pPr>
                <a:r>
                  <a:rPr lang="pl-PL" dirty="0">
                    <a:latin typeface="Frutiger 45 Light" panose="020B0603020202020204" pitchFamily="34" charset="0"/>
                  </a:rPr>
                  <a:t>Generate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another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random</a:t>
                </a:r>
                <a:r>
                  <a:rPr lang="pl-PL" dirty="0">
                    <a:latin typeface="Frutiger 45 Light" panose="020B0603020202020204" pitchFamily="34" charset="0"/>
                  </a:rPr>
                  <a:t> numer from the standard </a:t>
                </a:r>
                <a:r>
                  <a:rPr lang="pl-PL" dirty="0" err="1">
                    <a:latin typeface="Frutiger 45 Light" panose="020B0603020202020204" pitchFamily="34" charset="0"/>
                  </a:rPr>
                  <a:t>normal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distribution</a:t>
                </a:r>
                <a:r>
                  <a:rPr lang="pl-PL" dirty="0">
                    <a:latin typeface="Frutiger 45 Light" panose="020B0603020202020204" pitchFamily="34" charset="0"/>
                  </a:rPr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l-PL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dirty="0">
                  <a:latin typeface="Frutiger 45 Light" panose="020B0603020202020204" pitchFamily="34" charset="0"/>
                </a:endParaRP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pl-PL" altLang="zh-TW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l-PL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pl-PL" altLang="zh-TW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pl-PL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zh-TW" altLang="pl-PL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l-PL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l-PL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pl-PL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l-PL" dirty="0">
                  <a:latin typeface="Frutiger 45 Light" panose="020B0603020202020204" pitchFamily="34" charset="0"/>
                </a:endParaRPr>
              </a:p>
              <a:p>
                <a:pPr marL="0" indent="0">
                  <a:buNone/>
                </a:pPr>
                <a:r>
                  <a:rPr lang="pl-PL" dirty="0">
                    <a:latin typeface="Frutiger 45 Light" panose="020B0603020202020204" pitchFamily="34" charset="0"/>
                  </a:rPr>
                  <a:t>	…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Frutiger 45 Light" panose="020B0603020202020204" pitchFamily="34" charset="0"/>
                  </a:rPr>
                  <a:t>	[</a:t>
                </a:r>
                <a:r>
                  <a:rPr lang="pl-PL" dirty="0" err="1">
                    <a:latin typeface="Frutiger 45 Light" panose="020B0603020202020204" pitchFamily="34" charset="0"/>
                  </a:rPr>
                  <a:t>Proceed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recursevely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like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that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until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you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reach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altLang="zh-TW" b="0" i="1" smtClean="0">
                        <a:latin typeface="Cambria Math" panose="02040503050406030204" pitchFamily="18" charset="0"/>
                      </a:rPr>
                      <m:t>.]</m:t>
                    </m:r>
                  </m:oMath>
                </a14:m>
                <a:endParaRPr lang="pl-PL" dirty="0">
                  <a:latin typeface="Frutiger 45 Light" panose="020B060302020202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523F61-D9C0-492D-923E-695D1381F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4" y="1675323"/>
                <a:ext cx="9304490" cy="5270247"/>
              </a:xfrm>
              <a:blipFill>
                <a:blip r:embed="rId3"/>
                <a:stretch>
                  <a:fillRect l="-1507" t="-1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BF73D4B-2C54-4EF1-BB67-2ABA6B21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Simulations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287CA3-4448-4EB0-A7A3-B020B268954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0624" y="1133132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Stochastic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process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path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generation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example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cnt’d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1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Counterparty Credit Risk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Stochastic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process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path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generation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–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general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recipe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13426E-C902-410F-BCC5-D4BF2B7DC6B4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20624" y="1809539"/>
                <a:ext cx="9189720" cy="49743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noAutofit/>
              </a:bodyPr>
              <a:lstStyle/>
              <a:p>
                <a:r>
                  <a:rPr lang="pl-PL" altLang="zh-TW" dirty="0">
                    <a:latin typeface="Frutiger 45 Light" panose="020B0603020202020204" pitchFamily="34" charset="0"/>
                  </a:rPr>
                  <a:t>How do we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discretize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and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simulate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a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stochastic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process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in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general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?</a:t>
                </a:r>
              </a:p>
              <a:p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𝑑𝑋</m:t>
                      </m:r>
                      <m:d>
                        <m:dPr>
                          <m:ctrlP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𝑑𝑊</m:t>
                      </m:r>
                      <m:d>
                        <m:dPr>
                          <m:ctrlP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r>
                  <a:rPr lang="pl-PL" altLang="zh-TW" dirty="0">
                    <a:latin typeface="Frutiger 45 Light" panose="020B0603020202020204" pitchFamily="34" charset="0"/>
                  </a:rPr>
                  <a:t>The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Euler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discretization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scheme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:</a:t>
                </a:r>
              </a:p>
              <a:p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altLang="zh-TW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TW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l-PL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altLang="zh-TW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BR" altLang="zh-TW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altLang="zh-TW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l-PL" altLang="zh-TW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pl-PL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altLang="zh-TW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d>
                            <m:dPr>
                              <m:ctrlP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pl-PL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altLang="zh-TW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d>
                            <m:dPr>
                              <m:ctrlP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ad>
                        <m:radPr>
                          <m:degHide m:val="on"/>
                          <m:ctrlPr>
                            <a:rPr lang="pl-PL" altLang="zh-TW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l-PL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l-PL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sSub>
                        <m:sSubPr>
                          <m:ctrlPr>
                            <a:rPr lang="pl-PL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l-PL" altLang="zh-TW" sz="2000" b="0" dirty="0">
                  <a:latin typeface="Frutiger 45 Light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−1,  </m:t>
                      </m:r>
                      <m:sSub>
                        <m:sSubPr>
                          <m:ctrlPr>
                            <a:rPr lang="pl-PL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TW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pl-PL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l-PL" altLang="zh-TW" sz="20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pl-PL" altLang="zh-TW" dirty="0">
                    <a:latin typeface="Frutiger 45 Light" panose="020B0603020202020204" pitchFamily="34" charset="0"/>
                  </a:rPr>
                  <a:t>The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estimation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error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is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𝔼</m:t>
                    </m:r>
                    <m:r>
                      <a:rPr lang="pl-PL" altLang="zh-TW" sz="20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pl-PL" altLang="zh-TW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pl-PL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d>
                      <m:dPr>
                        <m:ctrlPr>
                          <a:rPr lang="pl-PL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h𝑛</m:t>
                        </m:r>
                      </m:e>
                    </m:d>
                    <m:r>
                      <a:rPr lang="pl-PL" altLang="zh-TW" sz="2000" b="0" i="1" smtClean="0">
                        <a:latin typeface="Cambria Math" panose="02040503050406030204" pitchFamily="18" charset="0"/>
                      </a:rPr>
                      <m:t>|)≤</m:t>
                    </m:r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pl-PL" altLang="zh-TW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rad>
                  </m:oMath>
                </a14:m>
                <a:endParaRPr lang="pl-PL" altLang="zh-TW" dirty="0">
                  <a:latin typeface="Frutiger 45 Light" panose="020B0603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pl-PL" altLang="zh-TW" dirty="0" err="1">
                    <a:latin typeface="Frutiger 45 Light" panose="020B0603020202020204" pitchFamily="34" charset="0"/>
                  </a:rPr>
                  <a:t>Increasing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the precision by 10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mean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increasing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the numer 100.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13426E-C902-410F-BCC5-D4BF2B7D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420624" y="1809539"/>
                <a:ext cx="9189720" cy="4974319"/>
              </a:xfrm>
              <a:prstGeom prst="rect">
                <a:avLst/>
              </a:prstGeom>
              <a:blipFill>
                <a:blip r:embed="rId7"/>
                <a:stretch>
                  <a:fillRect l="-1525" t="-1593" b="-17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60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Counterparty Credit Risk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Simulation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of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correlated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processes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13426E-C902-410F-BCC5-D4BF2B7DC6B4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20624" y="1809539"/>
                <a:ext cx="9189720" cy="49743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noAutofit/>
              </a:bodyPr>
              <a:lstStyle/>
              <a:p>
                <a:r>
                  <a:rPr lang="pl-PL" altLang="zh-TW" dirty="0">
                    <a:latin typeface="Frutiger 45 Light" panose="020B0603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l-PL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altLang="zh-TW" dirty="0">
                    <a:latin typeface="Frutiger 45 Light" panose="020B0603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l-PL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altLang="zh-TW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are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two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independent Wiener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processes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and </a:t>
                </a:r>
                <a:r>
                  <a:rPr lang="en-GB" dirty="0"/>
                  <a:t>ρ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[−1,1]</m:t>
                    </m:r>
                  </m:oMath>
                </a14:m>
                <a:r>
                  <a:rPr lang="pl-PL" altLang="zh-TW" dirty="0">
                    <a:latin typeface="Frutiger 45 Light" panose="020B0603020202020204" pitchFamily="34" charset="0"/>
                  </a:rPr>
                  <a:t>,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then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</a:t>
                </a:r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r>
                  <a:rPr lang="pl-PL" altLang="zh-TW" sz="2000" b="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l-PL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l-PL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r>
                  <a:rPr lang="pl-PL" altLang="zh-TW" sz="2000" dirty="0">
                    <a:latin typeface="Frutiger 45 Light" panose="020B0603020202020204" pitchFamily="34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pl-PL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l-PL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l-PL" altLang="zh-TW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000" dirty="0"/>
                          <m:t>ρ</m:t>
                        </m:r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l-PL" altLang="zh-TW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l-PL" altLang="zh-TW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pl-PL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 sz="2000" dirty="0"/>
                              <m:t>ρ</m:t>
                            </m:r>
                          </m:e>
                          <m:sup>
                            <m:r>
                              <a:rPr lang="pl-PL" altLang="zh-TW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sSub>
                      <m:sSubPr>
                        <m:ctrlPr>
                          <a:rPr lang="pl-PL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r>
                  <a:rPr lang="pl-PL" altLang="zh-TW" sz="2000" dirty="0" err="1">
                    <a:latin typeface="Frutiger 45 Light" panose="020B0603020202020204" pitchFamily="34" charset="0"/>
                  </a:rPr>
                  <a:t>Are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correlated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Wiener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processes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with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correlation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en-GB" dirty="0"/>
                  <a:t>ρ</a:t>
                </a:r>
                <a:r>
                  <a:rPr lang="pl-PL" dirty="0"/>
                  <a:t>.</a:t>
                </a:r>
              </a:p>
              <a:p>
                <a:endParaRPr lang="en-GB" dirty="0"/>
              </a:p>
              <a:p>
                <a:r>
                  <a:rPr lang="pl-PL" altLang="zh-TW" sz="2000" dirty="0">
                    <a:latin typeface="Frutiger 45 Light" panose="020B0603020202020204" pitchFamily="34" charset="0"/>
                  </a:rPr>
                  <a:t>In a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generalized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case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,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using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the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fact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that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pl-PL" altLang="zh-TW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pl-PL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pl-PL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l-PL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l-PL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then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zh-TW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l-PL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altLang="zh-TW" sz="2000" b="0" i="1" smtClean="0">
                        <a:latin typeface="Cambria Math" panose="02040503050406030204" pitchFamily="18" charset="0"/>
                      </a:rPr>
                      <m:t>𝐽𝑍</m:t>
                    </m:r>
                    <m:r>
                      <a:rPr lang="pl-PL" altLang="zh-TW" sz="2000" b="0" i="1" smtClean="0">
                        <a:latin typeface="Cambria Math" panose="02040503050406030204" pitchFamily="18" charset="0"/>
                      </a:rPr>
                      <m:t> ~</m:t>
                    </m:r>
                    <m:sSub>
                      <m:sSubPr>
                        <m:ctrlP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l-PL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sSup>
                          <m:sSupPr>
                            <m:ctrlPr>
                              <a:rPr lang="pl-PL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pl-PL" altLang="zh-TW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r>
                  <a:rPr lang="pl-PL" altLang="zh-TW" sz="2000" dirty="0" err="1">
                    <a:latin typeface="Frutiger 45 Light" panose="020B0603020202020204" pitchFamily="34" charset="0"/>
                  </a:rPr>
                  <a:t>If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we want to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simulate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a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sample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from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multivariate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normal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distrubtion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with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covariance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altLang="zh-TW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, we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have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to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find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zh-TW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so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that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altLang="zh-TW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.</a:t>
                </a:r>
              </a:p>
              <a:p>
                <a:r>
                  <a:rPr lang="pl-PL" altLang="zh-TW" sz="2000" dirty="0">
                    <a:latin typeface="Frutiger 45 Light" panose="020B0603020202020204" pitchFamily="34" charset="0"/>
                  </a:rPr>
                  <a:t>We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can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transfer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that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to Wiener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processes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̃"/>
                            <m:ctrlPr>
                              <a:rPr lang="pl-PL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l-PL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TW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pl-PL" altLang="zh-TW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pl-PL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,…,</m:t>
                        </m:r>
                        <m:acc>
                          <m:accPr>
                            <m:chr m:val="̃"/>
                            <m:ctrlPr>
                              <a:rPr lang="pl-PL" altLang="zh-TW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l-PL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altLang="zh-TW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pl-PL" altLang="zh-TW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pl-PL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pl-PL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l-PL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l-PL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l-PL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pl-PL" altLang="zh-TW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pl-PL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are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correlated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and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their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covariance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matrix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is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altLang="zh-TW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,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altLang="zh-TW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pl-PL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zh-TW" sz="20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so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that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altLang="zh-TW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.</a:t>
                </a:r>
              </a:p>
              <a:p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endParaRPr lang="pl-PL" altLang="zh-TW" sz="2000" dirty="0">
                  <a:latin typeface="Frutiger 45 Light" panose="020B0603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13426E-C902-410F-BCC5-D4BF2B7D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420624" y="1809539"/>
                <a:ext cx="9189720" cy="4974319"/>
              </a:xfrm>
              <a:prstGeom prst="rect">
                <a:avLst/>
              </a:prstGeom>
              <a:blipFill>
                <a:blip r:embed="rId7"/>
                <a:stretch>
                  <a:fillRect l="-1658" t="-1103" r="-15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2734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4" name="TOC BODY"/>
          <p:cNvSpPr/>
          <p:nvPr>
            <p:custDataLst>
              <p:tags r:id="rId3"/>
            </p:custDataLst>
          </p:nvPr>
        </p:nvSpPr>
        <p:spPr>
          <a:xfrm>
            <a:off x="419735" y="1362456"/>
            <a:ext cx="9189720" cy="173380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indent="-1450023" eaLnBrk="1" fontAlgn="auto" hangingPunct="1">
              <a:spcBef>
                <a:spcPct val="650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US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Section 1	</a:t>
            </a:r>
            <a:r>
              <a:rPr lang="en-US" sz="1600" b="1" dirty="0">
                <a:solidFill>
                  <a:srgbClr val="000000"/>
                </a:solidFill>
                <a:latin typeface="Frutiger 45 Light" panose="020B0603020202020204" pitchFamily="34" charset="0"/>
              </a:rPr>
              <a:t>Counterparty Credit Risk</a:t>
            </a:r>
            <a:r>
              <a:rPr lang="pl-PL" sz="1600" b="1" dirty="0">
                <a:solidFill>
                  <a:srgbClr val="000000"/>
                </a:solidFill>
                <a:latin typeface="Frutiger 45 Light" panose="020B0603020202020204" pitchFamily="34" charset="0"/>
              </a:rPr>
              <a:t> - </a:t>
            </a:r>
            <a:r>
              <a:rPr lang="pl-PL" sz="1600" b="1" dirty="0" err="1">
                <a:solidFill>
                  <a:srgbClr val="000000"/>
                </a:solidFill>
                <a:latin typeface="Frutiger 45 Light" panose="020B0603020202020204" pitchFamily="34" charset="0"/>
              </a:rPr>
              <a:t>Introduction</a:t>
            </a:r>
            <a:r>
              <a:rPr lang="en-US" sz="1600" u="sng" dirty="0">
                <a:solidFill>
                  <a:srgbClr val="7B7D80"/>
                </a:solidFill>
                <a:latin typeface="Frutiger 45 Light" panose="020B0603020202020204" pitchFamily="34" charset="0"/>
              </a:rPr>
              <a:t>	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45 Light" panose="020B0603020202020204" pitchFamily="34" charset="0"/>
                <a:hlinkClick r:id="rId5" action="ppaction://hlinksldjump"/>
              </a:rPr>
              <a:t>2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US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Section 2	</a:t>
            </a:r>
            <a:r>
              <a:rPr lang="pl-PL" sz="1600" b="1" dirty="0">
                <a:solidFill>
                  <a:srgbClr val="000000"/>
                </a:solidFill>
                <a:latin typeface="Frutiger 45 Light" panose="020B0603020202020204" pitchFamily="34" charset="0"/>
              </a:rPr>
              <a:t>Monte Carlo </a:t>
            </a:r>
            <a:r>
              <a:rPr lang="pl-PL" sz="1600" b="1" dirty="0" err="1">
                <a:solidFill>
                  <a:srgbClr val="000000"/>
                </a:solidFill>
                <a:latin typeface="Frutiger 45 Light" panose="020B0603020202020204" pitchFamily="34" charset="0"/>
              </a:rPr>
              <a:t>Simulations</a:t>
            </a:r>
            <a:r>
              <a:rPr lang="en-US" sz="1600" u="sng" dirty="0">
                <a:solidFill>
                  <a:srgbClr val="7B7D80"/>
                </a:solidFill>
                <a:latin typeface="Frutiger 45 Light" panose="020B0603020202020204" pitchFamily="34" charset="0"/>
              </a:rPr>
              <a:t>	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45 Light" panose="020B0603020202020204" pitchFamily="34" charset="0"/>
                <a:hlinkClick r:id="rId6" action="ppaction://hlinksldjump"/>
              </a:rPr>
              <a:t>12</a:t>
            </a:r>
            <a:endParaRPr kumimoji="0" lang="en-US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Frutiger 45 Light" panose="020B0603020202020204" pitchFamily="34" charset="0"/>
              <a:hlinkClick r:id="rId7" action="ppaction://hlinksldjump"/>
            </a:endParaRP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US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Section 3	</a:t>
            </a:r>
            <a:r>
              <a:rPr lang="pl-PL" sz="1600" b="1" dirty="0" err="1">
                <a:solidFill>
                  <a:srgbClr val="000000"/>
                </a:solidFill>
                <a:latin typeface="Frutiger 45 Light" panose="020B0603020202020204" pitchFamily="34" charset="0"/>
              </a:rPr>
              <a:t>Modelling</a:t>
            </a:r>
            <a:r>
              <a:rPr lang="pl-PL" sz="1600" b="1" dirty="0">
                <a:solidFill>
                  <a:srgbClr val="000000"/>
                </a:solidFill>
                <a:latin typeface="Frutiger 45 Light" panose="020B0603020202020204" pitchFamily="34" charset="0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Frutiger 45 Light" panose="020B0603020202020204" pitchFamily="34" charset="0"/>
              </a:rPr>
              <a:t>Counterparty</a:t>
            </a:r>
            <a:r>
              <a:rPr lang="pl-PL" sz="1600" b="1" dirty="0">
                <a:solidFill>
                  <a:srgbClr val="000000"/>
                </a:solidFill>
                <a:latin typeface="Frutiger 45 Light" panose="020B0603020202020204" pitchFamily="34" charset="0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Frutiger 45 Light" panose="020B0603020202020204" pitchFamily="34" charset="0"/>
              </a:rPr>
              <a:t>Credit</a:t>
            </a:r>
            <a:r>
              <a:rPr lang="pl-PL" sz="1600" b="1" dirty="0">
                <a:solidFill>
                  <a:srgbClr val="000000"/>
                </a:solidFill>
                <a:latin typeface="Frutiger 45 Light" panose="020B0603020202020204" pitchFamily="34" charset="0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Frutiger 45 Light" panose="020B0603020202020204" pitchFamily="34" charset="0"/>
              </a:rPr>
              <a:t>Risk</a:t>
            </a:r>
            <a:r>
              <a:rPr lang="en-US" sz="1600" u="sng" dirty="0">
                <a:solidFill>
                  <a:srgbClr val="7B7D80"/>
                </a:solidFill>
                <a:latin typeface="Frutiger 45 Light" panose="020B0603020202020204" pitchFamily="34" charset="0"/>
              </a:rPr>
              <a:t>	</a:t>
            </a: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45 Light" panose="020B0603020202020204" pitchFamily="34" charset="0"/>
                <a:hlinkClick r:id="rId8" action="ppaction://hlinksldjump"/>
              </a:rPr>
              <a:t>18</a:t>
            </a:r>
            <a:endParaRPr kumimoji="0" lang="pl-PL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Frutiger 45 Light" panose="020B0603020202020204" pitchFamily="34" charset="0"/>
              <a:hlinkClick r:id="rId9" action="ppaction://hlinksldjump"/>
            </a:endParaRP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US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Section </a:t>
            </a:r>
            <a:r>
              <a:rPr lang="pl-PL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	</a:t>
            </a:r>
            <a:r>
              <a:rPr lang="pl-PL" sz="1600" b="1" dirty="0">
                <a:solidFill>
                  <a:srgbClr val="000000"/>
                </a:solidFill>
                <a:latin typeface="Frutiger 45 Light" panose="020B0603020202020204" pitchFamily="34" charset="0"/>
              </a:rPr>
              <a:t>Case </a:t>
            </a:r>
            <a:r>
              <a:rPr lang="pl-PL" sz="1600" b="1" dirty="0" err="1">
                <a:solidFill>
                  <a:srgbClr val="000000"/>
                </a:solidFill>
                <a:latin typeface="Frutiger 45 Light" panose="020B0603020202020204" pitchFamily="34" charset="0"/>
              </a:rPr>
              <a:t>Overview</a:t>
            </a:r>
            <a:r>
              <a:rPr lang="pl-PL" sz="1600" b="1" dirty="0">
                <a:solidFill>
                  <a:srgbClr val="000000"/>
                </a:solidFill>
                <a:latin typeface="Frutiger 45 Light" panose="020B0603020202020204" pitchFamily="34" charset="0"/>
              </a:rPr>
              <a:t> </a:t>
            </a:r>
            <a:r>
              <a:rPr lang="pl-PL" sz="1600" b="1" dirty="0" err="1">
                <a:solidFill>
                  <a:srgbClr val="000000"/>
                </a:solidFill>
                <a:latin typeface="Frutiger 45 Light" panose="020B0603020202020204" pitchFamily="34" charset="0"/>
              </a:rPr>
              <a:t>Revisited</a:t>
            </a:r>
            <a:r>
              <a:rPr lang="en-US" sz="1600" u="sng" dirty="0">
                <a:solidFill>
                  <a:srgbClr val="7B7D80"/>
                </a:solidFill>
                <a:latin typeface="Frutiger 45 Light" panose="020B0603020202020204" pitchFamily="34" charset="0"/>
              </a:rPr>
              <a:t>	</a:t>
            </a:r>
            <a:r>
              <a:rPr lang="en-US" sz="1600" u="sng" kern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45 Light" panose="020B0603020202020204" pitchFamily="34" charset="0"/>
                <a:hlinkClick r:id="rId9" action="ppaction://hlinksldjump"/>
              </a:rPr>
              <a:t> 23</a:t>
            </a:r>
            <a:endParaRPr kumimoji="0" lang="en-US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Frutiger 45 Light" panose="020B0603020202020204" pitchFamily="34" charset="0"/>
              <a:hlinkClick r:id="rId9" action="ppaction://hlinksldjump"/>
            </a:endParaRP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US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Section </a:t>
            </a:r>
            <a:r>
              <a:rPr lang="pl-PL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Frutiger 45 Light" panose="020B0603020202020204" pitchFamily="34" charset="0"/>
              </a:rPr>
              <a:t>Modelling CCR for Interest Rates Products</a:t>
            </a:r>
            <a:r>
              <a:rPr lang="en-US" sz="1600" u="sng" dirty="0">
                <a:solidFill>
                  <a:srgbClr val="7B7D80"/>
                </a:solidFill>
                <a:latin typeface="Frutiger 45 Light" panose="020B0603020202020204" pitchFamily="34" charset="0"/>
              </a:rPr>
              <a:t>	</a:t>
            </a:r>
            <a:r>
              <a:rPr lang="en-US" sz="1600" u="sng" kern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45 Light" panose="020B0603020202020204" pitchFamily="34" charset="0"/>
                <a:hlinkClick r:id="rId9" action="ppaction://hlinksldjump"/>
              </a:rPr>
              <a:t> 25</a:t>
            </a:r>
            <a:endParaRPr kumimoji="0" lang="en-US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Frutiger 45 Light" panose="020B0603020202020204" pitchFamily="34" charset="0"/>
              <a:hlinkClick r:id="rId6" action="ppaction://hlinksldjump"/>
            </a:endParaRP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US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Section </a:t>
            </a:r>
            <a:r>
              <a:rPr lang="pl-PL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Frutiger 45 Light" panose="020B0603020202020204" pitchFamily="34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Frutiger 45 Light" panose="020B0603020202020204" pitchFamily="34" charset="0"/>
              </a:rPr>
              <a:t>Backward Induction and American Monte-Carlo Methods</a:t>
            </a:r>
            <a:r>
              <a:rPr lang="en-US" sz="1600" u="sng" dirty="0">
                <a:solidFill>
                  <a:srgbClr val="7B7D80"/>
                </a:solidFill>
                <a:latin typeface="Frutiger 45 Light" panose="020B0603020202020204" pitchFamily="34" charset="0"/>
              </a:rPr>
              <a:t>	</a:t>
            </a:r>
            <a:r>
              <a:rPr lang="en-US" sz="1600" u="sng" kern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Frutiger 45 Light" panose="020B0603020202020204" pitchFamily="34" charset="0"/>
                <a:hlinkClick r:id="rId10" action="ppaction://hlinksldjump"/>
              </a:rPr>
              <a:t>32</a:t>
            </a:r>
            <a:endParaRPr lang="en-US" sz="1600" u="sng" kern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696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Counterparty Credit Risk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Simulation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of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correlated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processes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13426E-C902-410F-BCC5-D4BF2B7DC6B4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20624" y="1809539"/>
                <a:ext cx="9189720" cy="4974319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t">
                <a:noAutofit/>
              </a:bodyPr>
              <a:lstStyle/>
              <a:p>
                <a:r>
                  <a:rPr lang="pl-PL" altLang="zh-TW" dirty="0">
                    <a:latin typeface="Frutiger 45 Light" panose="020B0603020202020204" pitchFamily="34" charset="0"/>
                  </a:rPr>
                  <a:t>Methods of 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determining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 ``</a:t>
                </a:r>
                <a:r>
                  <a:rPr lang="pl-PL" altLang="zh-TW" dirty="0" err="1">
                    <a:latin typeface="Frutiger 45 Light" panose="020B0603020202020204" pitchFamily="34" charset="0"/>
                  </a:rPr>
                  <a:t>square-root</a:t>
                </a:r>
                <a:r>
                  <a:rPr lang="pl-PL" altLang="zh-TW" dirty="0">
                    <a:latin typeface="Frutiger 45 Light" panose="020B0603020202020204" pitchFamily="34" charset="0"/>
                  </a:rPr>
                  <a:t>’’ od a matrix</a:t>
                </a:r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altLang="zh-TW" sz="2000" dirty="0" err="1">
                    <a:latin typeface="Frutiger 45 Light" panose="020B0603020202020204" pitchFamily="34" charset="0"/>
                  </a:rPr>
                  <a:t>Cholesky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decomposition</a:t>
                </a:r>
                <a:endParaRPr lang="pl-PL" altLang="zh-TW" sz="2000" dirty="0">
                  <a:latin typeface="Frutiger 45 Light" panose="020B0603020202020204" pitchFamily="34" charset="0"/>
                </a:endParaRPr>
              </a:p>
              <a:p>
                <a:pPr lvl="1"/>
                <a:r>
                  <a:rPr lang="pl-PL" altLang="zh-TW" sz="2000" dirty="0">
                    <a:latin typeface="Frutiger 45 Light" panose="020B0603020202020204" pitchFamily="34" charset="0"/>
                  </a:rPr>
                  <a:t>For a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positively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definite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,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symmetric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matrix A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there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exists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a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mtrix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L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so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that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zh-TW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altLang="zh-TW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. Matrix L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is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a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lower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-triangle matrix, and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it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can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be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constructed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with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Cholesky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-Banachiewicz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algorithm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altLang="zh-TW" sz="2000" dirty="0" err="1">
                    <a:latin typeface="Frutiger 45 Light" panose="020B0603020202020204" pitchFamily="34" charset="0"/>
                  </a:rPr>
                  <a:t>Singular-value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decomposition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(SVD)</a:t>
                </a:r>
              </a:p>
              <a:p>
                <a:pPr lvl="1"/>
                <a:r>
                  <a:rPr lang="pl-PL" altLang="zh-TW" sz="2000" dirty="0">
                    <a:latin typeface="Frutiger 45 Light" panose="020B0603020202020204" pitchFamily="34" charset="0"/>
                  </a:rPr>
                  <a:t>A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symmetric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,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positevely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semidefinite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matrix A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can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be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expressed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pl-PL" altLang="zh-TW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𝑉𝑆𝑉</m:t>
                        </m:r>
                      </m:e>
                      <m:sup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pl-PL" altLang="zh-TW" sz="2000" b="0" dirty="0">
                  <a:latin typeface="Frutiger 45 Light" panose="020B0603020202020204" pitchFamily="34" charset="0"/>
                </a:endParaRPr>
              </a:p>
              <a:p>
                <a:pPr lvl="1"/>
                <a:r>
                  <a:rPr lang="pl-PL" altLang="zh-TW" sz="2000" dirty="0" err="1">
                    <a:latin typeface="Frutiger 45 Light" panose="020B0603020202020204" pitchFamily="34" charset="0"/>
                  </a:rPr>
                  <a:t>Where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V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is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a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ortonormal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matrix,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whose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columns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are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eigenvectors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of A, and matrix S=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diag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([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altLang="zh-TW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]),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where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are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eigenvalues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of A</a:t>
                </a:r>
              </a:p>
              <a:p>
                <a:pPr lvl="1"/>
                <a:r>
                  <a:rPr lang="pl-PL" altLang="zh-TW" sz="2000" dirty="0">
                    <a:latin typeface="Frutiger 45 Light" panose="020B060302020202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altLang="zh-TW" sz="20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pl-PL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𝑉𝑆</m:t>
                        </m:r>
                      </m:e>
                      <m:sup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sSup>
                      <m:sSupPr>
                        <m:ctrlPr>
                          <a:rPr lang="pl-PL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zh-TW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l-PL" altLang="zh-TW" sz="20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= diag([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l-PL" altLang="zh-TW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l-PL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pl-PL" altLang="zh-TW" sz="2000" i="1">
                        <a:latin typeface="Cambria Math" panose="02040503050406030204" pitchFamily="18" charset="0"/>
                      </a:rPr>
                      <m:t>,…,</m:t>
                    </m:r>
                    <m:rad>
                      <m:radPr>
                        <m:degHide m:val="on"/>
                        <m:ctrlPr>
                          <a:rPr lang="pl-PL" altLang="zh-TW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l-PL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l-PL" altLang="zh-TW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])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is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a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symmetric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,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positevely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</a:t>
                </a:r>
                <a:r>
                  <a:rPr lang="pl-PL" altLang="zh-TW" sz="2000" dirty="0" err="1">
                    <a:latin typeface="Frutiger 45 Light" panose="020B0603020202020204" pitchFamily="34" charset="0"/>
                  </a:rPr>
                  <a:t>semidefinite</a:t>
                </a:r>
                <a:r>
                  <a:rPr lang="pl-PL" altLang="zh-TW" sz="2000" dirty="0">
                    <a:latin typeface="Frutiger 45 Light" panose="020B0603020202020204" pitchFamily="34" charset="0"/>
                  </a:rPr>
                  <a:t> matrix and A=</a:t>
                </a:r>
                <a:r>
                  <a:rPr lang="pl-PL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pl-PL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l-PL" altLang="zh-TW" sz="2000" dirty="0">
                    <a:latin typeface="Frutiger 45 Light" panose="020B0603020202020204" pitchFamily="34" charset="0"/>
                  </a:rPr>
                  <a:t> holds.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13426E-C902-410F-BCC5-D4BF2B7D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420624" y="1809539"/>
                <a:ext cx="9189720" cy="4974319"/>
              </a:xfrm>
              <a:prstGeom prst="rect">
                <a:avLst/>
              </a:prstGeom>
              <a:blipFill>
                <a:blip r:embed="rId7"/>
                <a:stretch>
                  <a:fillRect l="-1592" t="-1103" r="-1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5221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Modelling Counterparty Credit Risk</a:t>
            </a:r>
          </a:p>
        </p:txBody>
      </p:sp>
      <p:sp>
        <p:nvSpPr>
          <p:cNvPr id="20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82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635096"/>
            <a:ext cx="9189720" cy="4759691"/>
          </a:xfrm>
        </p:spPr>
        <p:txBody>
          <a:bodyPr/>
          <a:lstStyle/>
          <a:p>
            <a:pPr marL="0" lvl="1" indent="0">
              <a:spcBef>
                <a:spcPts val="1400"/>
              </a:spcBef>
              <a:buClr>
                <a:schemeClr val="tx2"/>
              </a:buClr>
              <a:buSzPct val="100000"/>
              <a:buNone/>
            </a:pPr>
            <a:r>
              <a:rPr lang="en-GB" sz="1800" dirty="0">
                <a:latin typeface="Frutiger 45 Light" panose="020B0603020202020204" pitchFamily="34" charset="0"/>
              </a:rPr>
              <a:t>We can simulate the evolution of the portfolio value over time</a:t>
            </a:r>
          </a:p>
          <a:p>
            <a:pPr marL="234950" lvl="1" indent="-234950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endParaRPr lang="en-GB" dirty="0">
              <a:latin typeface="Frutiger 45 Light" panose="020B0603020202020204" pitchFamily="34" charset="0"/>
            </a:endParaRPr>
          </a:p>
          <a:p>
            <a:pPr marL="234950" lvl="1" indent="-234950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endParaRPr lang="en-GB" dirty="0">
              <a:latin typeface="Frutiger 45 Light" panose="020B0603020202020204" pitchFamily="34" charset="0"/>
            </a:endParaRPr>
          </a:p>
          <a:p>
            <a:pPr marL="234950" lvl="1" indent="-234950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endParaRPr lang="en-GB" dirty="0">
              <a:latin typeface="Frutiger 45 Light" panose="020B0603020202020204" pitchFamily="34" charset="0"/>
            </a:endParaRPr>
          </a:p>
          <a:p>
            <a:pPr marL="234950" lvl="1" indent="-234950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endParaRPr lang="en-GB" dirty="0">
              <a:latin typeface="Frutiger 45 Light" panose="020B0603020202020204" pitchFamily="34" charset="0"/>
            </a:endParaRPr>
          </a:p>
          <a:p>
            <a:pPr marL="234950" lvl="1" indent="-234950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endParaRPr lang="en-GB" dirty="0">
              <a:latin typeface="Frutiger 45 Light" panose="020B0603020202020204" pitchFamily="34" charset="0"/>
            </a:endParaRPr>
          </a:p>
          <a:p>
            <a:pPr marL="234950" lvl="1" indent="-234950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endParaRPr lang="en-GB" dirty="0">
              <a:latin typeface="Frutiger 45 Light" panose="020B0603020202020204" pitchFamily="34" charset="0"/>
            </a:endParaRPr>
          </a:p>
          <a:p>
            <a:pPr marL="234950" lvl="1" indent="-234950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endParaRPr lang="en-GB" dirty="0">
              <a:latin typeface="Frutiger 45 Light" panose="020B0603020202020204" pitchFamily="34" charset="0"/>
            </a:endParaRPr>
          </a:p>
          <a:p>
            <a:pPr marL="234950" lvl="1" indent="-234950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endParaRPr lang="en-GB" dirty="0">
              <a:latin typeface="Frutiger 45 Light" panose="020B0603020202020204" pitchFamily="34" charset="0"/>
            </a:endParaRPr>
          </a:p>
          <a:p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Modelling Counterparty Credit Risk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Expected Loss in the context of derivatives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837" y="2219133"/>
            <a:ext cx="5907431" cy="29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20623" y="2569729"/>
            <a:ext cx="1863342" cy="2332948"/>
            <a:chOff x="-267405" y="1981284"/>
            <a:chExt cx="1863342" cy="2332948"/>
          </a:xfrm>
        </p:grpSpPr>
        <p:sp>
          <p:nvSpPr>
            <p:cNvPr id="7" name="TextBox 6"/>
            <p:cNvSpPr txBox="1"/>
            <p:nvPr/>
          </p:nvSpPr>
          <p:spPr>
            <a:xfrm>
              <a:off x="-267405" y="1981284"/>
              <a:ext cx="1863341" cy="74140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GB" sz="1300" b="1" dirty="0">
                  <a:solidFill>
                    <a:srgbClr val="C00000"/>
                  </a:solidFill>
                </a:rPr>
                <a:t>Potential Future Exposure (PFE): 97.5% quantile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239971" y="3259235"/>
              <a:ext cx="1835908" cy="1054997"/>
            </a:xfrm>
            <a:prstGeom prst="rect">
              <a:avLst/>
            </a:prstGeom>
            <a:noFill/>
            <a:ln>
              <a:solidFill>
                <a:srgbClr val="3783FF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GB" sz="1300" b="1" dirty="0">
                  <a:solidFill>
                    <a:srgbClr val="3783FF"/>
                  </a:solidFill>
                </a:rPr>
                <a:t>Expected Positive Exposure (EPE): Average with values floored at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4754" y="5543951"/>
            <a:ext cx="9278799" cy="1452778"/>
            <a:chOff x="288000" y="4817383"/>
            <a:chExt cx="9278799" cy="1452778"/>
          </a:xfrm>
        </p:grpSpPr>
        <p:grpSp>
          <p:nvGrpSpPr>
            <p:cNvPr id="10" name="Group 9"/>
            <p:cNvGrpSpPr/>
            <p:nvPr/>
          </p:nvGrpSpPr>
          <p:grpSpPr>
            <a:xfrm>
              <a:off x="288000" y="4817383"/>
              <a:ext cx="9185693" cy="1452778"/>
              <a:chOff x="288000" y="4817383"/>
              <a:chExt cx="9185693" cy="1452778"/>
            </a:xfrm>
          </p:grpSpPr>
          <p:pic>
            <p:nvPicPr>
              <p:cNvPr id="14" name="Picture 3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000" y="5654150"/>
                <a:ext cx="3931745" cy="522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288000" y="4817383"/>
                <a:ext cx="9185693" cy="1452778"/>
                <a:chOff x="288000" y="4817383"/>
                <a:chExt cx="9185693" cy="1452778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542297" y="5390521"/>
                  <a:ext cx="363079" cy="189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GB" sz="1300" dirty="0">
                      <a:solidFill>
                        <a:srgbClr val="C00000"/>
                      </a:solidFill>
                    </a:rPr>
                    <a:t>LGD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340311" y="5361995"/>
                  <a:ext cx="703856" cy="2807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GB" sz="1300" dirty="0">
                      <a:solidFill>
                        <a:srgbClr val="C00000"/>
                      </a:solidFill>
                    </a:rPr>
                    <a:t>PD part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485059" y="5372834"/>
                  <a:ext cx="803848" cy="2155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GB" sz="1300" dirty="0">
                      <a:solidFill>
                        <a:srgbClr val="C00000"/>
                      </a:solidFill>
                    </a:rPr>
                    <a:t>EAD part</a:t>
                  </a: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rot="5400000">
                  <a:off x="1621698" y="5452017"/>
                  <a:ext cx="146215" cy="495755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83119" tIns="41559" rIns="83119" bIns="41559" rtlCol="0" anchor="ctr"/>
                <a:lstStyle/>
                <a:p>
                  <a:pPr algn="ctr"/>
                  <a:endParaRPr lang="en-GB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0" name="Left Brace 19"/>
                <p:cNvSpPr/>
                <p:nvPr/>
              </p:nvSpPr>
              <p:spPr>
                <a:xfrm rot="5400000">
                  <a:off x="2805841" y="5380428"/>
                  <a:ext cx="140265" cy="628462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83119" tIns="41559" rIns="83119" bIns="41559" rtlCol="0" anchor="ctr"/>
                <a:lstStyle/>
                <a:p>
                  <a:pPr algn="ctr"/>
                  <a:endParaRPr lang="en-GB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1" name="Left Brace 20"/>
                <p:cNvSpPr/>
                <p:nvPr/>
              </p:nvSpPr>
              <p:spPr>
                <a:xfrm rot="5400000">
                  <a:off x="3388956" y="5551655"/>
                  <a:ext cx="146215" cy="280052"/>
                </a:xfrm>
                <a:prstGeom prst="leftBrac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83119" tIns="41559" rIns="83119" bIns="41559" rtlCol="0" anchor="ctr"/>
                <a:lstStyle/>
                <a:p>
                  <a:pPr algn="ctr"/>
                  <a:endParaRPr lang="en-GB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22" name="LAYOUT BODY"/>
                <p:cNvSpPr txBox="1">
                  <a:spLocks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288000" y="4817383"/>
                  <a:ext cx="8549080" cy="702527"/>
                </a:xfrm>
                <a:prstGeom prst="rect">
                  <a:avLst/>
                </a:prstGeom>
              </p:spPr>
              <p:txBody>
                <a:bodyPr vert="horz" lIns="0" tIns="0" rIns="0" bIns="0" rtlCol="0">
                  <a:noAutofit/>
                </a:bodyPr>
                <a:lstStyle>
                  <a:lvl1pPr marL="234950" indent="-234950" algn="l" defTabSz="1005505" rtl="0" eaLnBrk="1" latinLnBrk="0" hangingPunct="1">
                    <a:spcBef>
                      <a:spcPts val="1400"/>
                    </a:spcBef>
                    <a:buClr>
                      <a:schemeClr val="tx2"/>
                    </a:buClr>
                    <a:buSzPct val="100000"/>
                    <a:buFont typeface="Symbol" pitchFamily="18" charset="2"/>
                    <a:buChar char="·"/>
                    <a:defRPr sz="1800" b="0" kern="1200">
                      <a:solidFill>
                        <a:schemeClr val="tx1"/>
                      </a:solidFill>
                      <a:latin typeface="Frutiger 55 Roman"/>
                      <a:ea typeface="+mn-ea"/>
                      <a:cs typeface="+mn-cs"/>
                    </a:defRPr>
                  </a:lvl1pPr>
                  <a:lvl2pPr marL="461963" indent="-236538" algn="l" defTabSz="1005505" rtl="0" eaLnBrk="1" latinLnBrk="0" hangingPunct="1">
                    <a:spcBef>
                      <a:spcPts val="700"/>
                    </a:spcBef>
                    <a:buClr>
                      <a:schemeClr val="tx1"/>
                    </a:buClr>
                    <a:buFont typeface="Arial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Frutiger 55 Roman"/>
                      <a:ea typeface="+mn-ea"/>
                      <a:cs typeface="+mn-cs"/>
                    </a:defRPr>
                  </a:lvl2pPr>
                  <a:lvl3pPr marL="688975" indent="-227013" algn="l" defTabSz="1005505" rtl="0" eaLnBrk="1" latinLnBrk="0" hangingPunct="1">
                    <a:spcBef>
                      <a:spcPts val="700"/>
                    </a:spcBef>
                    <a:buClr>
                      <a:schemeClr val="tx1"/>
                    </a:buClr>
                    <a:buFont typeface="Arial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Frutiger 55 Roman"/>
                      <a:ea typeface="+mn-ea"/>
                      <a:cs typeface="+mn-cs"/>
                    </a:defRPr>
                  </a:lvl3pPr>
                  <a:lvl4pPr marL="914400" indent="-225425" algn="l" defTabSz="1005505" rtl="0" eaLnBrk="1" latinLnBrk="0" hangingPunct="1">
                    <a:spcBef>
                      <a:spcPts val="300"/>
                    </a:spcBef>
                    <a:buClr>
                      <a:schemeClr val="tx1"/>
                    </a:buClr>
                    <a:buSzPct val="84000"/>
                    <a:buFont typeface="Arial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Frutiger 55 Roman"/>
                      <a:ea typeface="+mn-ea"/>
                      <a:cs typeface="+mn-cs"/>
                    </a:defRPr>
                  </a:lvl4pPr>
                  <a:lvl5pPr marL="1152144" indent="-237744" algn="l" defTabSz="1005505" rtl="0" eaLnBrk="1" latinLnBrk="0" hangingPunct="1">
                    <a:spcBef>
                      <a:spcPts val="300"/>
                    </a:spcBef>
                    <a:buClr>
                      <a:schemeClr val="tx1"/>
                    </a:buClr>
                    <a:buSzPct val="84000"/>
                    <a:buFont typeface="Arial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Frutiger 55 Roman"/>
                      <a:ea typeface="+mn-ea"/>
                      <a:cs typeface="+mn-cs"/>
                    </a:defRPr>
                  </a:lvl5pPr>
                  <a:lvl6pPr marL="1152144" indent="-237744" algn="l" defTabSz="1005505" rtl="0" eaLnBrk="1" latinLnBrk="0" hangingPunct="1">
                    <a:spcBef>
                      <a:spcPts val="300"/>
                    </a:spcBef>
                    <a:buClr>
                      <a:schemeClr val="tx1"/>
                    </a:buClr>
                    <a:buSzPct val="84000"/>
                    <a:buFont typeface="Frutiger 55 Roman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152144" indent="-237744" algn="l" defTabSz="1005505" rtl="0" eaLnBrk="1" latinLnBrk="0" hangingPunct="1">
                    <a:spcBef>
                      <a:spcPts val="300"/>
                    </a:spcBef>
                    <a:buClr>
                      <a:schemeClr val="tx1"/>
                    </a:buClr>
                    <a:buSzPct val="84000"/>
                    <a:buFont typeface="Frutiger 55 Roman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2144" indent="-237744" algn="l" defTabSz="1005505" rtl="0" eaLnBrk="1" latinLnBrk="0" hangingPunct="1">
                    <a:spcBef>
                      <a:spcPts val="300"/>
                    </a:spcBef>
                    <a:buClr>
                      <a:schemeClr val="tx1"/>
                    </a:buClr>
                    <a:buSzPct val="84000"/>
                    <a:buFont typeface="Frutiger 55 Roman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152144" indent="-237744" algn="l" defTabSz="1005505" rtl="0" eaLnBrk="1" latinLnBrk="0" hangingPunct="1">
                    <a:spcBef>
                      <a:spcPts val="300"/>
                    </a:spcBef>
                    <a:buClr>
                      <a:schemeClr val="tx1"/>
                    </a:buClr>
                    <a:buSzPct val="84000"/>
                    <a:buFont typeface="Frutiger 55 Roman" pitchFamily="34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GB" dirty="0">
                      <a:latin typeface="Frutiger 45 Light" panose="020B0603020202020204" pitchFamily="34" charset="0"/>
                    </a:rPr>
                    <a:t>The equivalent of Expected Loss in derivatives world is called CVA (Credit Valuation Adjustments):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4799428" y="5560692"/>
                      <a:ext cx="4674265" cy="70946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C00000"/>
                      </a:solidFill>
                    </a:ln>
                  </p:spPr>
                  <p:txBody>
                    <a:bodyPr wrap="square" lIns="0" tIns="0" rIns="0" bIns="0" rtlCol="0" anchor="ctr">
                      <a:no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GB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𝐶𝑉𝐴</m:t>
                          </m:r>
                          <m:r>
                            <a:rPr lang="en-GB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pt-BR" sz="16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sz="160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6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𝐿𝐺𝐷</m:t>
                              </m:r>
                              <m:r>
                                <a:rPr lang="en-GB" sz="16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∗</m:t>
                              </m:r>
                              <m:r>
                                <a:rPr lang="en-GB" sz="16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𝑃𝐷</m:t>
                              </m:r>
                              <m:r>
                                <a:rPr lang="en-GB" sz="1600" b="0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6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6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GB" sz="16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16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sz="1600" i="1" dirty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sz="16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r>
                            <a:rPr lang="en-GB" sz="16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 ∗</m:t>
                          </m:r>
                          <m:r>
                            <a:rPr lang="en-GB" sz="16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𝐸𝐸𝑃𝑉</m:t>
                          </m:r>
                        </m:oMath>
                      </a14:m>
                      <a:r>
                        <a:rPr lang="en-GB" sz="1600" dirty="0">
                          <a:solidFill>
                            <a:srgbClr val="C0000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GB" sz="16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GB" sz="16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6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600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16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a14:m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9428" y="5560692"/>
                      <a:ext cx="4674265" cy="70946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22689" b="-54622"/>
                      </a:stretch>
                    </a:blipFill>
                    <a:ln>
                      <a:solidFill>
                        <a:srgbClr val="C0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8347451" y="5507809"/>
                  <a:ext cx="130198" cy="140378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ight Arrow 24"/>
                <p:cNvSpPr/>
                <p:nvPr/>
              </p:nvSpPr>
              <p:spPr>
                <a:xfrm>
                  <a:off x="4203000" y="5801985"/>
                  <a:ext cx="356259" cy="182697"/>
                </a:xfrm>
                <a:prstGeom prst="rightArrow">
                  <a:avLst/>
                </a:prstGeom>
                <a:solidFill>
                  <a:srgbClr val="C00000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4149963" y="5989406"/>
                  <a:ext cx="613174" cy="2807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r>
                    <a:rPr lang="en-GB" sz="1000" dirty="0">
                      <a:solidFill>
                        <a:srgbClr val="C00000"/>
                      </a:solidFill>
                    </a:rPr>
                    <a:t>approx.</a:t>
                  </a: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299532" y="5242500"/>
              <a:ext cx="9267267" cy="874863"/>
              <a:chOff x="299532" y="5242500"/>
              <a:chExt cx="9267267" cy="87486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99532" y="5657562"/>
                <a:ext cx="3671282" cy="459801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>
                  <a:ln w="9525"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748139" y="5242500"/>
                <a:ext cx="1818660" cy="318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GB" sz="1300" dirty="0">
                    <a:solidFill>
                      <a:srgbClr val="C00000"/>
                    </a:solidFill>
                  </a:rPr>
                  <a:t>Present Value of EPE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785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Counterparty Credit Risk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45162" y="1185143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General CCR Modelling Recipe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67993"/>
              </p:ext>
            </p:extLst>
          </p:nvPr>
        </p:nvGraphicFramePr>
        <p:xfrm>
          <a:off x="741714" y="2251415"/>
          <a:ext cx="8402286" cy="364029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53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26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de-CH" sz="1600" dirty="0">
                          <a:solidFill>
                            <a:srgbClr val="FFFFFF"/>
                          </a:solidFill>
                          <a:effectLst/>
                        </a:rPr>
                        <a:t>Goal</a:t>
                      </a:r>
                      <a:endParaRPr lang="en-US" sz="1600" b="1" dirty="0">
                        <a:solidFill>
                          <a:srgbClr val="FFFFFF"/>
                        </a:solidFill>
                        <a:effectLst/>
                        <a:latin typeface="Frutiger 45 Light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2000" marR="54667" marT="72000" marB="54000" anchor="ctr">
                    <a:solidFill>
                      <a:srgbClr val="DFAD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Obtain risk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 profiles (EPE, PFE) for a given portfolio</a:t>
                      </a:r>
                    </a:p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pl-PL" sz="1600" baseline="0" dirty="0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n order to compute CVA, RWA and regulatory capital.</a:t>
                      </a:r>
                    </a:p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Frutiger 45 Light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2000" marR="54667" marT="72000" marB="54000" anchor="ctr">
                    <a:solidFill>
                      <a:srgbClr val="EDD7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59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</a:rPr>
                        <a:t>Recipe</a:t>
                      </a:r>
                      <a:endParaRPr lang="en-US" sz="1600" b="1" dirty="0">
                        <a:solidFill>
                          <a:srgbClr val="FFFFFF"/>
                        </a:solidFill>
                        <a:effectLst/>
                        <a:latin typeface="Frutiger 45 Light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2000" marR="54667" marT="72000" marB="54000">
                    <a:solidFill>
                      <a:srgbClr val="DFAD2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Choose a suitable risk factor model</a:t>
                      </a:r>
                    </a:p>
                    <a:p>
                      <a:pPr marL="34290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60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Calibrate the model</a:t>
                      </a:r>
                    </a:p>
                    <a:p>
                      <a:pPr marL="34290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60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Generate simulated paths, </a:t>
                      </a:r>
                      <a:r>
                        <a:rPr lang="en-US" sz="1600" baseline="0" dirty="0" err="1">
                          <a:solidFill>
                            <a:srgbClr val="000000"/>
                          </a:solidFill>
                          <a:effectLst/>
                        </a:rPr>
                        <a:t>ie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, simulate a variable of interest, </a:t>
                      </a:r>
                      <a:r>
                        <a:rPr lang="en-US" sz="1600" baseline="0" dirty="0" err="1">
                          <a:solidFill>
                            <a:srgbClr val="000000"/>
                          </a:solidFill>
                          <a:effectLst/>
                        </a:rPr>
                        <a:t>eg.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: short rate, stock price, spot </a:t>
                      </a:r>
                      <a:r>
                        <a:rPr lang="pl-PL" sz="1600" baseline="0" dirty="0">
                          <a:solidFill>
                            <a:srgbClr val="000000"/>
                          </a:solidFill>
                          <a:effectLst/>
                        </a:rPr>
                        <a:t>FX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</a:p>
                    <a:p>
                      <a:pPr marL="34290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60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Price the portfolio</a:t>
                      </a:r>
                    </a:p>
                    <a:p>
                      <a:pPr marL="34290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60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Compute profiles</a:t>
                      </a:r>
                    </a:p>
                    <a:p>
                      <a:pPr marL="34290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60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Compute measures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 like CVA, FVA, RWA, Regulatory Capital</a:t>
                      </a:r>
                    </a:p>
                    <a:p>
                      <a:pPr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sz="1600" i="1" dirty="0">
                        <a:solidFill>
                          <a:srgbClr val="000000"/>
                        </a:solidFill>
                        <a:effectLst/>
                        <a:latin typeface="Frutiger 45 Light" panose="020B060302020202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72000" marR="54667" marT="72000" marB="54000">
                    <a:solidFill>
                      <a:srgbClr val="EDD7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5013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Modelling Counterparty Credit Risk</a:t>
            </a:r>
          </a:p>
        </p:txBody>
      </p:sp>
      <p:sp>
        <p:nvSpPr>
          <p:cNvPr id="5" name="LAYOUT HEADER">
            <a:extLst>
              <a:ext uri="{FF2B5EF4-FFF2-40B4-BE49-F238E27FC236}">
                <a16:creationId xmlns:a16="http://schemas.microsoft.com/office/drawing/2014/main" id="{73A4B0B6-450D-4760-8A94-71E8A74CA19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20624" y="1629401"/>
            <a:ext cx="918971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accent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lIns="0" tIns="0" rIns="0" bIns="38100"/>
          <a:lstStyle>
            <a:lvl1pPr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 45 Light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GB" altLang="zh-TW" sz="1800" dirty="0"/>
              <a:t>The task of the computation of the exposure profiles for a derivative portfolio seems analogous to Value-at-Risk calculation but can be far more complicated due to :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zh-TW" sz="1800" dirty="0"/>
              <a:t>far longer time horizon (often 30Y and beyond)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zh-TW" sz="1800" dirty="0"/>
              <a:t>the risk-mitigants involved (netting, collateral, break clauses)</a:t>
            </a:r>
            <a:endParaRPr lang="pl-PL" sz="2400" dirty="0">
              <a:solidFill>
                <a:srgbClr val="E60000"/>
              </a:solidFill>
            </a:endParaRPr>
          </a:p>
          <a:p>
            <a:pPr algn="ctr"/>
            <a:endParaRPr lang="pl-PL" sz="2400" u="sng" dirty="0">
              <a:solidFill>
                <a:srgbClr val="FF0000"/>
              </a:solidFill>
            </a:endParaRPr>
          </a:p>
          <a:p>
            <a:pPr algn="ctr"/>
            <a:endParaRPr lang="pl-PL" sz="2400" u="sng" dirty="0">
              <a:solidFill>
                <a:srgbClr val="FF0000"/>
              </a:solidFill>
            </a:endParaRPr>
          </a:p>
          <a:p>
            <a:pPr algn="ctr"/>
            <a:endParaRPr lang="pl-PL" sz="2400" u="sng" dirty="0">
              <a:solidFill>
                <a:srgbClr val="FF0000"/>
              </a:solidFill>
            </a:endParaRPr>
          </a:p>
          <a:p>
            <a:pPr algn="ctr"/>
            <a:endParaRPr lang="pl-PL" sz="2400" u="sng" dirty="0">
              <a:solidFill>
                <a:srgbClr val="FF0000"/>
              </a:solidFill>
            </a:endParaRPr>
          </a:p>
          <a:p>
            <a:endParaRPr lang="en-GB" altLang="zh-TW" sz="2400" i="1" dirty="0">
              <a:solidFill>
                <a:srgbClr val="E60000"/>
              </a:solidFill>
            </a:endParaRPr>
          </a:p>
          <a:p>
            <a:endParaRPr lang="en-GB" altLang="zh-TW" sz="2400" i="1" dirty="0">
              <a:solidFill>
                <a:srgbClr val="E6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53DA2-0684-4C0F-B8FF-4C5E14A254CD}"/>
              </a:ext>
            </a:extLst>
          </p:cNvPr>
          <p:cNvSpPr txBox="1"/>
          <p:nvPr/>
        </p:nvSpPr>
        <p:spPr>
          <a:xfrm>
            <a:off x="-585859" y="3237604"/>
            <a:ext cx="5450541" cy="18056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 algn="ctr">
              <a:spcBef>
                <a:spcPts val="4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sz="1600" b="1" dirty="0">
                <a:latin typeface="Frutiger 55 Roman" panose="020B0503040202020204" pitchFamily="34" charset="0"/>
              </a:rPr>
              <a:t>250</a:t>
            </a:r>
            <a:r>
              <a:rPr lang="pl-PL" sz="1600" dirty="0">
                <a:latin typeface="Frutiger 55 Roman" panose="020B0503040202020204" pitchFamily="34" charset="0"/>
              </a:rPr>
              <a:t> </a:t>
            </a:r>
            <a:r>
              <a:rPr lang="en-GB" sz="1600" dirty="0">
                <a:latin typeface="Frutiger 55 Roman" panose="020B0503040202020204" pitchFamily="34" charset="0"/>
              </a:rPr>
              <a:t>counterparties</a:t>
            </a:r>
            <a:endParaRPr lang="pl-PL" sz="1600" dirty="0">
              <a:latin typeface="Frutiger 55 Roman" panose="020B0503040202020204" pitchFamily="34" charset="0"/>
            </a:endParaRPr>
          </a:p>
          <a:p>
            <a:pPr marL="171450" indent="-171450" algn="ctr">
              <a:spcBef>
                <a:spcPts val="4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Frutiger 55 Roman" panose="020B0503040202020204" pitchFamily="34" charset="0"/>
              </a:rPr>
              <a:t> </a:t>
            </a:r>
            <a:r>
              <a:rPr lang="pl-PL" sz="1600" b="1" dirty="0">
                <a:latin typeface="Frutiger 55 Roman" panose="020B0503040202020204" pitchFamily="34" charset="0"/>
              </a:rPr>
              <a:t>40</a:t>
            </a:r>
            <a:r>
              <a:rPr lang="pl-PL" sz="1600" dirty="0">
                <a:latin typeface="Frutiger 55 Roman" panose="020B0503040202020204" pitchFamily="34" charset="0"/>
              </a:rPr>
              <a:t> </a:t>
            </a:r>
            <a:r>
              <a:rPr lang="en-GB" sz="1600" dirty="0">
                <a:latin typeface="Frutiger 55 Roman" panose="020B0503040202020204" pitchFamily="34" charset="0"/>
              </a:rPr>
              <a:t>transactions on average</a:t>
            </a:r>
            <a:r>
              <a:rPr lang="pl-PL" sz="1600" dirty="0">
                <a:latin typeface="Frutiger 55 Roman" panose="020B0503040202020204" pitchFamily="34" charset="0"/>
              </a:rPr>
              <a:t> </a:t>
            </a:r>
          </a:p>
          <a:p>
            <a:pPr marL="171450" indent="-171450" algn="ctr">
              <a:spcBef>
                <a:spcPts val="4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sz="1600" b="1" dirty="0">
                <a:latin typeface="Frutiger 55 Roman" panose="020B0503040202020204" pitchFamily="34" charset="0"/>
              </a:rPr>
              <a:t>100</a:t>
            </a:r>
            <a:r>
              <a:rPr lang="pl-PL" sz="1600" dirty="0">
                <a:latin typeface="Frutiger 55 Roman" panose="020B0503040202020204" pitchFamily="34" charset="0"/>
              </a:rPr>
              <a:t> </a:t>
            </a:r>
            <a:r>
              <a:rPr lang="en-GB" sz="1600" dirty="0">
                <a:latin typeface="Frutiger 55 Roman" panose="020B0503040202020204" pitchFamily="34" charset="0"/>
              </a:rPr>
              <a:t>simulation steps</a:t>
            </a:r>
            <a:endParaRPr lang="pl-PL" sz="1600" dirty="0">
              <a:latin typeface="Frutiger 55 Roman" panose="020B0503040202020204" pitchFamily="34" charset="0"/>
            </a:endParaRPr>
          </a:p>
          <a:p>
            <a:pPr marL="171450" indent="-171450" algn="ctr">
              <a:spcBef>
                <a:spcPts val="4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sz="1600" b="1" dirty="0">
                <a:latin typeface="Frutiger 55 Roman" panose="020B0503040202020204" pitchFamily="34" charset="0"/>
              </a:rPr>
              <a:t>10,000</a:t>
            </a:r>
            <a:r>
              <a:rPr lang="pl-PL" sz="1600" dirty="0">
                <a:latin typeface="Frutiger 55 Roman" panose="020B0503040202020204" pitchFamily="34" charset="0"/>
              </a:rPr>
              <a:t> </a:t>
            </a:r>
            <a:r>
              <a:rPr lang="en-GB" sz="1600" dirty="0">
                <a:latin typeface="Frutiger 55 Roman" panose="020B0503040202020204" pitchFamily="34" charset="0"/>
              </a:rPr>
              <a:t>scenarios</a:t>
            </a:r>
            <a:endParaRPr lang="en-US" sz="1600" dirty="0">
              <a:latin typeface="Frutiger 55 Roman" panose="020B050304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12D8B-AAF4-4F21-9072-19C816147999}"/>
              </a:ext>
            </a:extLst>
          </p:cNvPr>
          <p:cNvSpPr txBox="1"/>
          <p:nvPr/>
        </p:nvSpPr>
        <p:spPr>
          <a:xfrm>
            <a:off x="6285483" y="3237604"/>
            <a:ext cx="2796032" cy="5052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pl-PL" sz="1600" b="1" dirty="0">
                <a:latin typeface="Frutiger 55 Roman" panose="020B0503040202020204" pitchFamily="34" charset="0"/>
              </a:rPr>
              <a:t>10 </a:t>
            </a:r>
            <a:r>
              <a:rPr lang="en-GB" sz="1600" b="1" dirty="0" err="1">
                <a:latin typeface="Frutiger 55 Roman" panose="020B0503040202020204" pitchFamily="34" charset="0"/>
              </a:rPr>
              <a:t>bln</a:t>
            </a:r>
            <a:r>
              <a:rPr lang="en-GB" sz="1600" b="1" dirty="0">
                <a:latin typeface="Frutiger 55 Roman" panose="020B0503040202020204" pitchFamily="34" charset="0"/>
              </a:rPr>
              <a:t> </a:t>
            </a:r>
            <a:r>
              <a:rPr lang="pl-PL" sz="1600" dirty="0">
                <a:latin typeface="Frutiger 55 Roman" panose="020B0503040202020204" pitchFamily="34" charset="0"/>
              </a:rPr>
              <a:t>r</a:t>
            </a:r>
            <a:r>
              <a:rPr lang="en-GB" sz="1600" dirty="0">
                <a:latin typeface="Frutiger 55 Roman" panose="020B0503040202020204" pitchFamily="34" charset="0"/>
              </a:rPr>
              <a:t>evaluations</a:t>
            </a:r>
            <a:r>
              <a:rPr lang="pl-PL" sz="1600" dirty="0">
                <a:latin typeface="Frutiger 55 Roman" panose="020B0503040202020204" pitchFamily="34" charset="0"/>
              </a:rPr>
              <a:t>!</a:t>
            </a:r>
            <a:endParaRPr lang="en-US" sz="1600" dirty="0">
              <a:latin typeface="Frutiger 55 Roman" panose="020B0503040202020204" pitchFamily="34" charset="0"/>
            </a:endParaRPr>
          </a:p>
        </p:txBody>
      </p:sp>
      <p:sp>
        <p:nvSpPr>
          <p:cNvPr id="11" name="Right Arrow 13">
            <a:extLst>
              <a:ext uri="{FF2B5EF4-FFF2-40B4-BE49-F238E27FC236}">
                <a16:creationId xmlns:a16="http://schemas.microsoft.com/office/drawing/2014/main" id="{74F8CAD9-680E-4E14-AAC7-6A5C20111370}"/>
              </a:ext>
            </a:extLst>
          </p:cNvPr>
          <p:cNvSpPr/>
          <p:nvPr/>
        </p:nvSpPr>
        <p:spPr>
          <a:xfrm>
            <a:off x="4350361" y="3518397"/>
            <a:ext cx="1219200" cy="505214"/>
          </a:xfrm>
          <a:prstGeom prst="rightArrow">
            <a:avLst/>
          </a:prstGeom>
          <a:noFill/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Frutiger 55 Roman" panose="020B050304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6A9BF-1A04-4E25-AAF2-633FD710A53C}"/>
              </a:ext>
            </a:extLst>
          </p:cNvPr>
          <p:cNvSpPr txBox="1"/>
          <p:nvPr/>
        </p:nvSpPr>
        <p:spPr>
          <a:xfrm>
            <a:off x="6285483" y="3791136"/>
            <a:ext cx="2796032" cy="8660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GB" sz="1600" b="1" dirty="0">
                <a:latin typeface="Frutiger 55 Roman" panose="020B0503040202020204" pitchFamily="34" charset="0"/>
              </a:rPr>
              <a:t>Efficiency of computation </a:t>
            </a:r>
          </a:p>
          <a:p>
            <a:pPr algn="ctr"/>
            <a:r>
              <a:rPr lang="en-GB" sz="1600" b="1" dirty="0">
                <a:latin typeface="Frutiger 55 Roman" panose="020B0503040202020204" pitchFamily="34" charset="0"/>
              </a:rPr>
              <a:t>is very important</a:t>
            </a:r>
            <a:endParaRPr lang="en-US" sz="1600" b="1" dirty="0">
              <a:latin typeface="Frutiger 55 Roman" panose="020B0503040202020204" pitchFamily="34" charset="0"/>
            </a:endParaRPr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F97224D4-60C5-4781-9772-456FB831D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7208"/>
              </p:ext>
            </p:extLst>
          </p:nvPr>
        </p:nvGraphicFramePr>
        <p:xfrm>
          <a:off x="755263" y="4657217"/>
          <a:ext cx="8326252" cy="211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636">
                  <a:extLst>
                    <a:ext uri="{9D8B030D-6E8A-4147-A177-3AD203B41FA5}">
                      <a16:colId xmlns:a16="http://schemas.microsoft.com/office/drawing/2014/main" val="1377269136"/>
                    </a:ext>
                  </a:extLst>
                </a:gridCol>
                <a:gridCol w="6833616">
                  <a:extLst>
                    <a:ext uri="{9D8B030D-6E8A-4147-A177-3AD203B41FA5}">
                      <a16:colId xmlns:a16="http://schemas.microsoft.com/office/drawing/2014/main" val="860767772"/>
                    </a:ext>
                  </a:extLst>
                </a:gridCol>
              </a:tblGrid>
              <a:tr h="1507360">
                <a:tc>
                  <a:txBody>
                    <a:bodyPr/>
                    <a:lstStyle/>
                    <a:p>
                      <a:pPr lvl="0" algn="ctr"/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  <a:p>
                      <a:pPr lvl="0" algn="ctr"/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  <a:p>
                      <a:pPr lvl="0" algn="ctr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Algorithms</a:t>
                      </a:r>
                    </a:p>
                    <a:p>
                      <a:pPr lvl="0" algn="ctr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and models involved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D2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Frutiger 45 Light"/>
                        <a:buNone/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Correlated  random number generation  (SVD, Cholesky    Decomposition)</a:t>
                      </a:r>
                    </a:p>
                    <a:p>
                      <a:pPr marL="342900" lvl="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60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Calibration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 – Bootstrapping, Minimum Squared Error, Closed Form Pricing</a:t>
                      </a:r>
                    </a:p>
                    <a:p>
                      <a:pPr marL="342900" lvl="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60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Pricing</a:t>
                      </a:r>
                    </a:p>
                    <a:p>
                      <a:pPr marL="342900" lvl="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US" sz="1600" baseline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lvl="0" indent="-342900">
                        <a:lnSpc>
                          <a:spcPts val="14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baseline="0" dirty="0">
                          <a:solidFill>
                            <a:srgbClr val="000000"/>
                          </a:solidFill>
                          <a:effectLst/>
                        </a:rPr>
                        <a:t>Backward Induction / AMC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Frutiger 45 Light" panose="020B0603020202020204" pitchFamily="34" charset="0"/>
                        <a:ea typeface="Times New Roman"/>
                        <a:cs typeface="Times New Roman"/>
                      </a:endParaRPr>
                    </a:p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D7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190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CB69DE-E16D-4D35-A50C-EA0BAA5956D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45162" y="1185143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Challenges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263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Modelling Counterparty Credit Risk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Portfolio Simulation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58544" y="1631862"/>
            <a:ext cx="5486400" cy="1219200"/>
            <a:chOff x="1524000" y="1143000"/>
            <a:chExt cx="5486400" cy="1219200"/>
          </a:xfrm>
        </p:grpSpPr>
        <p:sp>
          <p:nvSpPr>
            <p:cNvPr id="6" name="Rectangle 5"/>
            <p:cNvSpPr/>
            <p:nvPr/>
          </p:nvSpPr>
          <p:spPr>
            <a:xfrm>
              <a:off x="1524000" y="1143000"/>
              <a:ext cx="19050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Bank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05400" y="1143000"/>
              <a:ext cx="1905000" cy="1219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Counterparty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29000" y="1447800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429000" y="1600200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429000" y="1752600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429000" y="1905000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429000" y="2057400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429000" y="2209800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44" y="3078304"/>
            <a:ext cx="297507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44" y="3087829"/>
            <a:ext cx="3015639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557" y="5059502"/>
            <a:ext cx="2850226" cy="2080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59" y="5059502"/>
            <a:ext cx="2939439" cy="211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142686" y="138515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Portfolio of Derivatives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123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Case Overview Revisited</a:t>
            </a:r>
          </a:p>
        </p:txBody>
      </p:sp>
      <p:sp>
        <p:nvSpPr>
          <p:cNvPr id="20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pl-PL" dirty="0"/>
              <a:t>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1060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Case Overview Revisited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What is our goal?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3558" y="1828027"/>
            <a:ext cx="8354291" cy="1428214"/>
          </a:xfrm>
          <a:solidFill>
            <a:schemeClr val="accent6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GB" i="1" dirty="0"/>
              <a:t>Calculate Risk Weighted Assets for the Bank using the Internal Model </a:t>
            </a:r>
            <a:r>
              <a:rPr lang="pl-PL" i="1" dirty="0"/>
              <a:t>a</a:t>
            </a:r>
            <a:r>
              <a:rPr lang="en-GB" i="1" dirty="0" err="1"/>
              <a:t>pproach</a:t>
            </a:r>
            <a:r>
              <a:rPr lang="en-GB" i="1" dirty="0"/>
              <a:t> for three counterparties (</a:t>
            </a:r>
            <a:r>
              <a:rPr lang="en-GB" dirty="0"/>
              <a:t>Salzburg Bank, Bank of </a:t>
            </a:r>
            <a:r>
              <a:rPr lang="en-GB" dirty="0" err="1"/>
              <a:t>Cluj</a:t>
            </a:r>
            <a:r>
              <a:rPr lang="en-GB" dirty="0"/>
              <a:t>, Bank of </a:t>
            </a:r>
            <a:r>
              <a:rPr lang="en-GB" dirty="0" err="1"/>
              <a:t>Mazowsze</a:t>
            </a:r>
            <a:r>
              <a:rPr lang="en-GB" i="1" dirty="0"/>
              <a:t>) as of 23</a:t>
            </a:r>
            <a:r>
              <a:rPr lang="en-GB" i="1" baseline="30000" dirty="0"/>
              <a:t>rd</a:t>
            </a:r>
            <a:r>
              <a:rPr lang="en-GB" i="1" dirty="0"/>
              <a:t> February 2018. Assume the notional for all trades is 1.000.000.000 USD.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           Portfolios:</a:t>
            </a:r>
          </a:p>
          <a:p>
            <a:pPr lvl="2"/>
            <a:endParaRPr lang="en-GB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00712103"/>
              </p:ext>
            </p:extLst>
          </p:nvPr>
        </p:nvGraphicFramePr>
        <p:xfrm>
          <a:off x="753558" y="3304013"/>
          <a:ext cx="8354291" cy="330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621BCE-05C1-46FC-BFAA-410B75491CF6}"/>
              </a:ext>
            </a:extLst>
          </p:cNvPr>
          <p:cNvSpPr txBox="1"/>
          <p:nvPr/>
        </p:nvSpPr>
        <p:spPr>
          <a:xfrm>
            <a:off x="1485899" y="7010400"/>
            <a:ext cx="4800601" cy="2762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* </a:t>
            </a:r>
            <a:r>
              <a:rPr lang="pl-PL" sz="1200" dirty="0" err="1">
                <a:solidFill>
                  <a:srgbClr val="FF0000"/>
                </a:solidFill>
              </a:rPr>
              <a:t>Any</a:t>
            </a:r>
            <a:r>
              <a:rPr lang="pl-PL" sz="1200" dirty="0">
                <a:solidFill>
                  <a:srgbClr val="FF0000"/>
                </a:solidFill>
              </a:rPr>
              <a:t> relations to the real </a:t>
            </a:r>
            <a:r>
              <a:rPr lang="pl-PL" sz="1200" dirty="0" err="1">
                <a:solidFill>
                  <a:srgbClr val="FF0000"/>
                </a:solidFill>
              </a:rPr>
              <a:t>tickers</a:t>
            </a:r>
            <a:r>
              <a:rPr lang="pl-PL" sz="1200" dirty="0">
                <a:solidFill>
                  <a:srgbClr val="FF0000"/>
                </a:solidFill>
              </a:rPr>
              <a:t> </a:t>
            </a:r>
            <a:r>
              <a:rPr lang="pl-PL" sz="1200" dirty="0" err="1">
                <a:solidFill>
                  <a:srgbClr val="FF0000"/>
                </a:solidFill>
              </a:rPr>
              <a:t>is</a:t>
            </a:r>
            <a:r>
              <a:rPr lang="pl-PL" sz="1200" dirty="0">
                <a:solidFill>
                  <a:srgbClr val="FF0000"/>
                </a:solidFill>
              </a:rPr>
              <a:t> </a:t>
            </a:r>
            <a:r>
              <a:rPr lang="pl-PL" sz="1200" dirty="0" err="1">
                <a:solidFill>
                  <a:srgbClr val="FF0000"/>
                </a:solidFill>
              </a:rPr>
              <a:t>purely</a:t>
            </a:r>
            <a:r>
              <a:rPr lang="pl-PL" sz="1200" dirty="0">
                <a:solidFill>
                  <a:srgbClr val="FF0000"/>
                </a:solidFill>
              </a:rPr>
              <a:t> </a:t>
            </a:r>
            <a:r>
              <a:rPr lang="pl-PL" sz="1200" dirty="0" err="1">
                <a:solidFill>
                  <a:srgbClr val="FF0000"/>
                </a:solidFill>
              </a:rPr>
              <a:t>coincidental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1831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Backward Induction and American Monte-Carlo Methods</a:t>
            </a:r>
          </a:p>
        </p:txBody>
      </p:sp>
      <p:sp>
        <p:nvSpPr>
          <p:cNvPr id="12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pl-PL" dirty="0"/>
              <a:t>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853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 Induction and American </a:t>
            </a:r>
            <a:br>
              <a:rPr lang="pl-PL" dirty="0"/>
            </a:br>
            <a:r>
              <a:rPr lang="en-US" dirty="0"/>
              <a:t>Monte-Carlo Methods</a:t>
            </a:r>
            <a:endParaRPr lang="en-GB" dirty="0"/>
          </a:p>
        </p:txBody>
      </p:sp>
      <p:sp>
        <p:nvSpPr>
          <p:cNvPr id="6" name="Content Placeholder 9"/>
          <p:cNvSpPr txBox="1">
            <a:spLocks noGrp="1"/>
          </p:cNvSpPr>
          <p:nvPr>
            <p:ph idx="1"/>
          </p:nvPr>
        </p:nvSpPr>
        <p:spPr>
          <a:xfrm>
            <a:off x="420624" y="1539732"/>
            <a:ext cx="9171245" cy="24819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sz="1400" dirty="0"/>
              <a:t>Let's consider a game where we roll a fair die three times.  After the first and the second draw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400" dirty="0"/>
              <a:t>we can get a payoff equal to the number drawn or have a chance to roll the die one more time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400" dirty="0"/>
              <a:t>(forgeting about the previous result). If we choose to roll for the third time we get the result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400" dirty="0"/>
              <a:t>of the third rolling.</a:t>
            </a:r>
          </a:p>
          <a:p>
            <a:pPr marL="0" indent="0">
              <a:spcBef>
                <a:spcPts val="0"/>
              </a:spcBef>
              <a:buNone/>
            </a:pPr>
            <a:endParaRPr lang="pl-PL" sz="1400" dirty="0"/>
          </a:p>
          <a:p>
            <a:pPr marL="0" indent="0">
              <a:spcBef>
                <a:spcPts val="0"/>
              </a:spcBef>
              <a:buNone/>
            </a:pPr>
            <a:r>
              <a:rPr lang="pl-PL" sz="1400" dirty="0"/>
              <a:t>How do you assess what is the fair price for entering into the game?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400" dirty="0"/>
              <a:t>At what level drawn the first or second time you should stop rolling and exercise the payoff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l-PL" sz="1400" dirty="0"/>
              <a:t>and at what level you should continue rolling?</a:t>
            </a:r>
          </a:p>
          <a:p>
            <a:pPr marL="0" indent="0">
              <a:spcBef>
                <a:spcPts val="0"/>
              </a:spcBef>
              <a:buNone/>
            </a:pPr>
            <a:endParaRPr lang="pl-PL" sz="1400" dirty="0"/>
          </a:p>
          <a:p>
            <a:pPr marL="0" indent="0">
              <a:spcBef>
                <a:spcPts val="0"/>
              </a:spcBef>
              <a:buNone/>
            </a:pPr>
            <a:r>
              <a:rPr lang="pl-PL" sz="1400" dirty="0"/>
              <a:t>Using backward induction:</a:t>
            </a:r>
          </a:p>
          <a:p>
            <a:pPr marL="0" indent="0">
              <a:spcBef>
                <a:spcPts val="0"/>
              </a:spcBef>
              <a:buNone/>
            </a:pPr>
            <a:endParaRPr lang="pl-PL" sz="1400" i="1" dirty="0">
              <a:latin typeface="Cambria Math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l-PL" sz="1400" dirty="0"/>
              <a:t>							</a:t>
            </a:r>
          </a:p>
          <a:p>
            <a:pPr marL="0" indent="0">
              <a:spcBef>
                <a:spcPts val="0"/>
              </a:spcBef>
              <a:buNone/>
            </a:pPr>
            <a:endParaRPr lang="pl-PL" sz="1400" dirty="0"/>
          </a:p>
          <a:p>
            <a:pPr marL="0" indent="0">
              <a:spcBef>
                <a:spcPts val="0"/>
              </a:spcBef>
              <a:buNone/>
            </a:pPr>
            <a:endParaRPr lang="pl-PL" sz="1400" dirty="0"/>
          </a:p>
          <a:p>
            <a:pPr marL="0" indent="0">
              <a:spcBef>
                <a:spcPts val="0"/>
              </a:spcBef>
              <a:buNone/>
            </a:pPr>
            <a:endParaRPr lang="pl-PL" sz="1400" dirty="0"/>
          </a:p>
          <a:p>
            <a:pPr marL="0" indent="0">
              <a:spcBef>
                <a:spcPts val="0"/>
              </a:spcBef>
              <a:buNone/>
            </a:pPr>
            <a:endParaRPr lang="pl-PL" sz="1400" dirty="0"/>
          </a:p>
          <a:p>
            <a:pPr marL="0" indent="0">
              <a:spcBef>
                <a:spcPts val="0"/>
              </a:spcBef>
              <a:buNone/>
            </a:pPr>
            <a:endParaRPr lang="pl-PL" sz="1400" dirty="0"/>
          </a:p>
          <a:p>
            <a:pPr marL="0" indent="0">
              <a:spcBef>
                <a:spcPts val="0"/>
              </a:spcBef>
              <a:buNone/>
            </a:pPr>
            <a:endParaRPr lang="pl-PL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993502"/>
            <a:ext cx="2286000" cy="27152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862875"/>
            <a:ext cx="2351314" cy="27152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pl-PL" sz="1200" dirty="0"/>
              <a:t>3rd rolling</a:t>
            </a:r>
          </a:p>
          <a:p>
            <a:pPr algn="ctr"/>
            <a:endParaRPr lang="pl-PL" sz="1200" dirty="0"/>
          </a:p>
          <a:p>
            <a:pPr algn="ctr"/>
            <a:r>
              <a:rPr lang="pl-PL" sz="1200" dirty="0"/>
              <a:t>we know that in the 3rd rolling if it happens the expected value is:</a:t>
            </a:r>
          </a:p>
          <a:p>
            <a:pPr algn="ctr"/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4290" y="3862874"/>
                <a:ext cx="2352227" cy="22954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pl-PL" sz="1700" dirty="0"/>
                  <a:t>      </a:t>
                </a:r>
                <a:r>
                  <a:rPr lang="pl-PL" sz="1200" dirty="0"/>
                  <a:t>2nd rolling</a:t>
                </a:r>
              </a:p>
              <a:p>
                <a:pPr algn="ctr" defTabSz="1005404">
                  <a:buClr>
                    <a:schemeClr val="tx2"/>
                  </a:buClr>
                  <a:buSzPct val="100000"/>
                </a:pPr>
                <a:endParaRPr lang="pl-PL" sz="1200" dirty="0"/>
              </a:p>
              <a:p>
                <a:pPr algn="ctr" defTabSz="1005404">
                  <a:buClr>
                    <a:schemeClr val="tx2"/>
                  </a:buClr>
                  <a:buSzPct val="100000"/>
                </a:pPr>
                <a:r>
                  <a:rPr lang="pl-PL" sz="1200" dirty="0"/>
                  <a:t>it means that after the 2nd rolling the player should reject values less than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/>
                      </a:rPr>
                      <m:t>3.5 </m:t>
                    </m:r>
                  </m:oMath>
                </a14:m>
                <a:r>
                  <a:rPr lang="pl-PL" sz="1200" dirty="0"/>
                  <a:t> ie.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/>
                      </a:rPr>
                      <m:t>1</m:t>
                    </m:r>
                  </m:oMath>
                </a14:m>
                <a:r>
                  <a:rPr lang="pl-PL" sz="1200" dirty="0"/>
                  <a:t>,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/>
                      </a:rPr>
                      <m:t>2 </m:t>
                    </m:r>
                  </m:oMath>
                </a14:m>
                <a:r>
                  <a:rPr lang="pl-PL" sz="1200" dirty="0"/>
                  <a:t>and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/>
                      </a:rPr>
                      <m:t>3</m:t>
                    </m:r>
                  </m:oMath>
                </a14:m>
                <a:r>
                  <a:rPr lang="pl-PL" sz="1200" dirty="0"/>
                  <a:t>.</a:t>
                </a:r>
              </a:p>
              <a:p>
                <a:pPr algn="ctr" defTabSz="1005404">
                  <a:buClr>
                    <a:schemeClr val="tx2"/>
                  </a:buClr>
                  <a:buSzPct val="100000"/>
                </a:pPr>
                <a:r>
                  <a:rPr lang="pl-PL" sz="1200" dirty="0"/>
                  <a:t>Then the expected value of the gain from the 2nd and 3rd rolling is: </a:t>
                </a:r>
              </a:p>
              <a:p>
                <a:pPr algn="ctr" defTabSz="1005404">
                  <a:buClr>
                    <a:schemeClr val="tx2"/>
                  </a:buClr>
                  <a:buSzPct val="100000"/>
                </a:pPr>
                <a:endParaRPr lang="pl-PL" sz="17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290" y="3862874"/>
                <a:ext cx="2352227" cy="2295475"/>
              </a:xfrm>
              <a:prstGeom prst="rect">
                <a:avLst/>
              </a:prstGeom>
              <a:blipFill rotWithShape="1">
                <a:blip r:embed="rId6"/>
                <a:stretch>
                  <a:fillRect l="-1036" r="-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9398" y="3862875"/>
                <a:ext cx="2377909" cy="2715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pl-PL" sz="1200" dirty="0"/>
                  <a:t>1st rolling</a:t>
                </a:r>
              </a:p>
              <a:p>
                <a:pPr algn="ctr" defTabSz="1005404">
                  <a:buClr>
                    <a:schemeClr val="tx2"/>
                  </a:buClr>
                  <a:buSzPct val="100000"/>
                </a:pPr>
                <a:endParaRPr lang="pl-PL" sz="1200" dirty="0"/>
              </a:p>
              <a:p>
                <a:pPr algn="ctr" defTabSz="1005404">
                  <a:buClr>
                    <a:schemeClr val="tx2"/>
                  </a:buClr>
                  <a:buSzPct val="100000"/>
                </a:pPr>
                <a:r>
                  <a:rPr lang="pl-PL" sz="1200" dirty="0"/>
                  <a:t>hence at the first rolling we should reject values below </a:t>
                </a:r>
                <a14:m>
                  <m:oMath xmlns:m="http://schemas.openxmlformats.org/officeDocument/2006/math">
                    <m:r>
                      <a:rPr lang="pl-PL" sz="1200">
                        <a:latin typeface="Cambria Math"/>
                      </a:rPr>
                      <m:t>4</m:t>
                    </m:r>
                    <m:r>
                      <a:rPr lang="pl-PL" sz="1200" i="1">
                        <a:latin typeface="Cambria Math"/>
                      </a:rPr>
                      <m:t>.25</m:t>
                    </m:r>
                  </m:oMath>
                </a14:m>
                <a:r>
                  <a:rPr lang="pl-PL" sz="1200" dirty="0"/>
                  <a:t> ie.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/>
                      </a:rPr>
                      <m:t>1</m:t>
                    </m:r>
                  </m:oMath>
                </a14:m>
                <a:r>
                  <a:rPr lang="pl-PL" sz="1200" dirty="0"/>
                  <a:t>, </a:t>
                </a:r>
                <a14:m>
                  <m:oMath xmlns:m="http://schemas.openxmlformats.org/officeDocument/2006/math">
                    <m:r>
                      <a:rPr lang="pl-PL" sz="1200" i="1">
                        <a:latin typeface="Cambria Math"/>
                      </a:rPr>
                      <m:t>2, 3, 4</m:t>
                    </m:r>
                  </m:oMath>
                </a14:m>
                <a:r>
                  <a:rPr lang="pl-PL" sz="1200" dirty="0"/>
                  <a:t>.</a:t>
                </a:r>
              </a:p>
              <a:p>
                <a:pPr algn="ctr" defTabSz="1005404">
                  <a:buClr>
                    <a:schemeClr val="tx2"/>
                  </a:buClr>
                  <a:buSzPct val="100000"/>
                </a:pPr>
                <a:r>
                  <a:rPr lang="pl-PL" sz="1200" dirty="0"/>
                  <a:t>Then the expected value of the gain from the whole game (price) is:</a:t>
                </a:r>
              </a:p>
              <a:p>
                <a:pPr algn="ctr"/>
                <a:endParaRPr lang="en-US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98" y="3862875"/>
                <a:ext cx="2377909" cy="2715208"/>
              </a:xfrm>
              <a:prstGeom prst="rect">
                <a:avLst/>
              </a:prstGeom>
              <a:blipFill rotWithShape="1">
                <a:blip r:embed="rId7"/>
                <a:stretch>
                  <a:fillRect l="-513" t="-1798" r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59225" y="6279502"/>
                <a:ext cx="4534679" cy="858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defTabSz="1005404">
                  <a:buClr>
                    <a:schemeClr val="tx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400" i="1">
                              <a:latin typeface="Cambria Math"/>
                            </a:rPr>
                            <m:t>𝑖</m:t>
                          </m:r>
                          <m:r>
                            <a:rPr lang="pl-PL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l-PL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/>
                            </a:rPr>
                            <m:t>max</m:t>
                          </m:r>
                          <m:r>
                            <a:rPr lang="pl-PL" sz="1400" i="1">
                              <a:latin typeface="Cambria Math"/>
                            </a:rPr>
                            <m:t>⁡(</m:t>
                          </m:r>
                          <m:r>
                            <a:rPr lang="pl-PL" sz="1400" i="1">
                              <a:latin typeface="Cambria Math"/>
                            </a:rPr>
                            <m:t>𝑖</m:t>
                          </m:r>
                          <m:r>
                            <a:rPr lang="pl-PL" sz="1400" i="1">
                              <a:latin typeface="Cambria Math"/>
                            </a:rPr>
                            <m:t>,3.5)</m:t>
                          </m:r>
                        </m:e>
                      </m:nary>
                      <m:r>
                        <a:rPr lang="pl-PL" sz="1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/>
                </a:endParaRPr>
              </a:p>
              <a:p>
                <a:pPr defTabSz="1005404">
                  <a:buClr>
                    <a:schemeClr val="tx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i="1">
                              <a:latin typeface="Cambria Math"/>
                            </a:rPr>
                            <m:t>3.5+3.5+3.5+4+5+6</m:t>
                          </m:r>
                        </m:e>
                      </m:d>
                      <m:r>
                        <a:rPr lang="pl-PL" sz="1400" i="1">
                          <a:latin typeface="Cambria Math"/>
                        </a:rPr>
                        <m:t>=4.25</m:t>
                      </m:r>
                    </m:oMath>
                  </m:oMathPara>
                </a14:m>
                <a:endParaRPr lang="pl-PL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25" y="6279501"/>
                <a:ext cx="4534678" cy="858417"/>
              </a:xfrm>
              <a:prstGeom prst="rect">
                <a:avLst/>
              </a:prstGeom>
              <a:blipFill rotWithShape="1">
                <a:blip r:embed="rId8"/>
                <a:stretch>
                  <a:fillRect b="-2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454089" y="5472262"/>
                <a:ext cx="4534679" cy="858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defTabSz="1005404">
                  <a:buClr>
                    <a:schemeClr val="tx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400" i="1">
                              <a:latin typeface="Cambria Math"/>
                            </a:rPr>
                            <m:t>𝑖</m:t>
                          </m:r>
                          <m:r>
                            <a:rPr lang="pl-PL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l-PL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/>
                            </a:rPr>
                            <m:t>i</m:t>
                          </m:r>
                        </m:e>
                      </m:nary>
                      <m:r>
                        <a:rPr lang="pl-PL" sz="1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/>
                </a:endParaRPr>
              </a:p>
              <a:p>
                <a:pPr defTabSz="1005404">
                  <a:buClr>
                    <a:schemeClr val="tx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i="1">
                              <a:latin typeface="Cambria Math"/>
                            </a:rPr>
                            <m:t>1+2+3+4+5+6</m:t>
                          </m:r>
                        </m:e>
                      </m:d>
                      <m:r>
                        <a:rPr lang="pl-PL" sz="1400" i="1">
                          <a:latin typeface="Cambria Math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089" y="5472261"/>
                <a:ext cx="4534678" cy="858417"/>
              </a:xfrm>
              <a:prstGeom prst="rect">
                <a:avLst/>
              </a:prstGeom>
              <a:blipFill rotWithShape="1">
                <a:blip r:embed="rId9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02108" y="5882807"/>
                <a:ext cx="3120391" cy="125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defTabSz="1005404">
                  <a:buClr>
                    <a:schemeClr val="tx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400" i="1">
                              <a:latin typeface="Cambria Math"/>
                            </a:rPr>
                            <m:t>𝑖</m:t>
                          </m:r>
                          <m:r>
                            <a:rPr lang="pl-PL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l-PL" sz="1400" i="1">
                              <a:latin typeface="Cambria Math"/>
                            </a:rPr>
                            <m:t>6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pl-PL" sz="1400">
                              <a:latin typeface="Cambria Math"/>
                            </a:rPr>
                            <m:t>max</m:t>
                          </m:r>
                          <m:r>
                            <a:rPr lang="pl-PL" sz="1400" i="1">
                              <a:latin typeface="Cambria Math"/>
                            </a:rPr>
                            <m:t>⁡(</m:t>
                          </m:r>
                          <m:r>
                            <a:rPr lang="pl-PL" sz="1400" i="1">
                              <a:latin typeface="Cambria Math"/>
                            </a:rPr>
                            <m:t>𝑖</m:t>
                          </m:r>
                          <m:r>
                            <a:rPr lang="pl-PL" sz="1400" i="1">
                              <a:latin typeface="Cambria Math"/>
                            </a:rPr>
                            <m:t>,4.25)</m:t>
                          </m:r>
                        </m:e>
                      </m:nary>
                      <m:r>
                        <a:rPr lang="pl-PL" sz="1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/>
                </a:endParaRPr>
              </a:p>
              <a:p>
                <a:pPr defTabSz="1005404">
                  <a:buClr>
                    <a:schemeClr val="tx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l-PL" sz="1400" i="1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400" i="1">
                              <a:latin typeface="Cambria Math"/>
                            </a:rPr>
                            <m:t>4.25+4.25+4.25+4.25+5+6</m:t>
                          </m:r>
                        </m:e>
                      </m:d>
                      <m:r>
                        <a:rPr lang="pl-PL" sz="1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l-PL" sz="1400" i="1" dirty="0">
                  <a:latin typeface="Cambria Math"/>
                </a:endParaRPr>
              </a:p>
              <a:p>
                <a:pPr defTabSz="1005404">
                  <a:buClr>
                    <a:schemeClr val="tx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i="1">
                          <a:latin typeface="Cambria Math"/>
                        </a:rPr>
                        <m:t>4.66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07" y="5882806"/>
                <a:ext cx="3120391" cy="1255111"/>
              </a:xfrm>
              <a:prstGeom prst="rect">
                <a:avLst/>
              </a:prstGeom>
              <a:blipFill rotWithShape="1">
                <a:blip r:embed="rId10"/>
                <a:stretch>
                  <a:fillRect l="-586" r="-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/>
          <p:cNvSpPr/>
          <p:nvPr/>
        </p:nvSpPr>
        <p:spPr>
          <a:xfrm>
            <a:off x="3004458" y="4478694"/>
            <a:ext cx="550506" cy="242596"/>
          </a:xfrm>
          <a:prstGeom prst="rightArrow">
            <a:avLst/>
          </a:prstGeom>
          <a:noFill/>
          <a:ln w="19050">
            <a:solidFill>
              <a:srgbClr val="7B7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161315" y="4478694"/>
            <a:ext cx="550506" cy="242596"/>
          </a:xfrm>
          <a:prstGeom prst="rightArrow">
            <a:avLst/>
          </a:prstGeom>
          <a:noFill/>
          <a:ln w="19050">
            <a:solidFill>
              <a:srgbClr val="7B7D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88E0A-1D85-4A30-AF46-F428E98702A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Backward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induction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– 1st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example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49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Counterparty Credit Risk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en-US" dirty="0"/>
          </a:p>
        </p:txBody>
      </p:sp>
      <p:sp>
        <p:nvSpPr>
          <p:cNvPr id="29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 Induction and American Monte-Carlo Methods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Backward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induction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–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binomial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tree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  <p:sp>
        <p:nvSpPr>
          <p:cNvPr id="5" name="Content Placeholder 10"/>
          <p:cNvSpPr>
            <a:spLocks noGrp="1"/>
          </p:cNvSpPr>
          <p:nvPr>
            <p:ph idx="1"/>
          </p:nvPr>
        </p:nvSpPr>
        <p:spPr>
          <a:xfrm>
            <a:off x="382385" y="2139527"/>
            <a:ext cx="8354291" cy="4326992"/>
          </a:xfrm>
        </p:spPr>
        <p:txBody>
          <a:bodyPr/>
          <a:lstStyle/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 </a:t>
            </a:r>
            <a:endParaRPr lang="en-US" sz="13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049114" y="2253654"/>
            <a:ext cx="1265915" cy="189091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49116" y="2504958"/>
            <a:ext cx="1265914" cy="204547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64208" y="1875720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3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pl-PL" sz="13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208" y="1875720"/>
                <a:ext cx="669222" cy="385948"/>
              </a:xfrm>
              <a:prstGeom prst="rect">
                <a:avLst/>
              </a:prstGeom>
              <a:blipFill rotWithShape="1">
                <a:blip r:embed="rId5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97334" y="5521050"/>
            <a:ext cx="831273" cy="445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4772914" y="6239718"/>
            <a:ext cx="831273" cy="445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2385" y="3619647"/>
                <a:ext cx="831273" cy="279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pl-PL" sz="1400" dirty="0"/>
                  <a:t>European option pricing (call with expiry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1400" dirty="0"/>
                  <a:t>, strike K)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5" y="3619647"/>
                <a:ext cx="831273" cy="279083"/>
              </a:xfrm>
              <a:prstGeom prst="rect">
                <a:avLst/>
              </a:prstGeom>
              <a:blipFill rotWithShape="1">
                <a:blip r:embed="rId6"/>
                <a:stretch>
                  <a:fillRect l="-13235" t="-21739" r="-44411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580958" y="1790666"/>
            <a:ext cx="831273" cy="83127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6187974" y="5635098"/>
            <a:ext cx="831273" cy="3859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00" dirty="0"/>
          </a:p>
        </p:txBody>
      </p:sp>
      <p:sp>
        <p:nvSpPr>
          <p:cNvPr id="14" name="TextBox 13"/>
          <p:cNvSpPr txBox="1"/>
          <p:nvPr/>
        </p:nvSpPr>
        <p:spPr>
          <a:xfrm>
            <a:off x="4457431" y="5018910"/>
            <a:ext cx="831273" cy="3859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0274" y="2337800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sz="1300" i="1">
                          <a:latin typeface="Cambria Math"/>
                        </a:rPr>
                        <m:t>𝑢𝑑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74" y="2337800"/>
                <a:ext cx="669222" cy="3859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41372" y="2881136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300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pl-PL" sz="13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372" y="2881136"/>
                <a:ext cx="669222" cy="385948"/>
              </a:xfrm>
              <a:prstGeom prst="rect">
                <a:avLst/>
              </a:prstGeom>
              <a:blipFill rotWithShape="1">
                <a:blip r:embed="rId8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94077" y="2144826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sz="1300" i="1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77" y="2144826"/>
                <a:ext cx="669222" cy="38594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94077" y="2588813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sz="1300" i="1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077" y="2588813"/>
                <a:ext cx="669222" cy="38594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33246" y="2353931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46" y="2353931"/>
                <a:ext cx="669222" cy="38594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91869" y="2063704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69" y="2063704"/>
                <a:ext cx="669222" cy="3859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1665675" y="3242433"/>
            <a:ext cx="4011510" cy="0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74552" y="3278273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i="1">
                          <a:latin typeface="Cambria Math"/>
                        </a:rPr>
                        <m:t>𝑡</m:t>
                      </m:r>
                      <m:r>
                        <a:rPr lang="pl-PL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52" y="3278273"/>
                <a:ext cx="669222" cy="38594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0265" y="2366963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1−</m:t>
                      </m:r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265" y="2366963"/>
                <a:ext cx="669222" cy="38594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67809" y="4748864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3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l-PL" sz="1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  <m:sub/>
                        <m:sup>
                          <m:r>
                            <a:rPr lang="pl-PL" sz="1300" i="1">
                              <a:latin typeface="Cambria Math"/>
                            </a:rPr>
                            <m:t>𝑢𝑢</m:t>
                          </m:r>
                        </m:sup>
                      </m:sSubSup>
                      <m:r>
                        <a:rPr lang="pl-PL" sz="13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300">
                          <a:latin typeface="Cambria Math"/>
                        </a:rPr>
                        <m:t>max</m:t>
                      </m:r>
                      <m:r>
                        <a:rPr lang="pl-PL" sz="13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3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pl-PL" sz="13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l-PL" sz="1300" i="1">
                          <a:latin typeface="Cambria Math"/>
                        </a:rPr>
                        <m:t>−</m:t>
                      </m:r>
                      <m:r>
                        <a:rPr lang="pl-PL" sz="1300" i="1">
                          <a:latin typeface="Cambria Math"/>
                        </a:rPr>
                        <m:t>𝐾</m:t>
                      </m:r>
                      <m:r>
                        <a:rPr lang="pl-PL" sz="13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809" y="4748864"/>
                <a:ext cx="669222" cy="385948"/>
              </a:xfrm>
              <a:prstGeom prst="rect">
                <a:avLst/>
              </a:prstGeom>
              <a:blipFill rotWithShape="1">
                <a:blip r:embed="rId15"/>
                <a:stretch>
                  <a:fillRect l="-9091" r="-18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19247" y="5383568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3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l-PL" sz="1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  <m:sub/>
                        <m:sup>
                          <m:r>
                            <a:rPr lang="pl-PL" sz="1300" i="1">
                              <a:latin typeface="Cambria Math"/>
                            </a:rPr>
                            <m:t>𝑢𝑑</m:t>
                          </m:r>
                        </m:sup>
                      </m:sSubSup>
                      <m:r>
                        <a:rPr lang="pl-PL" sz="13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300">
                          <a:latin typeface="Cambria Math"/>
                        </a:rPr>
                        <m:t>max</m:t>
                      </m:r>
                      <m:r>
                        <a:rPr lang="pl-PL" sz="13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sz="1300" i="1">
                          <a:latin typeface="Cambria Math"/>
                        </a:rPr>
                        <m:t>𝑢𝑑</m:t>
                      </m:r>
                      <m:r>
                        <a:rPr lang="pl-PL" sz="1300" i="1">
                          <a:latin typeface="Cambria Math"/>
                        </a:rPr>
                        <m:t>−</m:t>
                      </m:r>
                      <m:r>
                        <a:rPr lang="pl-PL" sz="1300" i="1">
                          <a:latin typeface="Cambria Math"/>
                        </a:rPr>
                        <m:t>𝐾</m:t>
                      </m:r>
                      <m:r>
                        <a:rPr lang="pl-PL" sz="13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247" y="5383568"/>
                <a:ext cx="669222" cy="385948"/>
              </a:xfrm>
              <a:prstGeom prst="rect">
                <a:avLst/>
              </a:prstGeom>
              <a:blipFill rotWithShape="1">
                <a:blip r:embed="rId16"/>
                <a:stretch>
                  <a:fillRect l="-9091" r="-18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983088" y="6109507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l-PL" sz="15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pl-PL" sz="1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5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3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l-PL" sz="1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  <m:sub/>
                        <m:sup>
                          <m:r>
                            <a:rPr lang="pl-PL" sz="1300" i="1">
                              <a:latin typeface="Cambria Math"/>
                            </a:rPr>
                            <m:t>𝑑𝑑</m:t>
                          </m:r>
                        </m:sup>
                      </m:sSubSup>
                      <m:r>
                        <a:rPr lang="pl-PL" sz="13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300">
                          <a:latin typeface="Cambria Math"/>
                        </a:rPr>
                        <m:t>max</m:t>
                      </m:r>
                      <m:r>
                        <a:rPr lang="pl-PL" sz="13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300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pl-PL" sz="13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l-PL" sz="1300" i="1">
                          <a:latin typeface="Cambria Math"/>
                        </a:rPr>
                        <m:t>−</m:t>
                      </m:r>
                      <m:r>
                        <a:rPr lang="pl-PL" sz="1300" i="1">
                          <a:latin typeface="Cambria Math"/>
                        </a:rPr>
                        <m:t>𝐾</m:t>
                      </m:r>
                      <m:r>
                        <a:rPr lang="pl-PL" sz="13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088" y="6109507"/>
                <a:ext cx="669222" cy="385948"/>
              </a:xfrm>
              <a:prstGeom prst="rect">
                <a:avLst/>
              </a:prstGeom>
              <a:blipFill rotWithShape="1">
                <a:blip r:embed="rId17"/>
                <a:stretch>
                  <a:fillRect l="-10092" r="-187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431318" y="6497817"/>
            <a:ext cx="8304256" cy="4905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681338" y="3961863"/>
                <a:ext cx="831273" cy="279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pl-PL" sz="1400" dirty="0">
                    <a:latin typeface="+mn-lt"/>
                  </a:rPr>
                  <a:t>price of option at </a:t>
                </a:r>
                <a14:m>
                  <m:oMath xmlns:m="http://schemas.openxmlformats.org/officeDocument/2006/math">
                    <m:r>
                      <a:rPr lang="pl-PL" sz="1400" i="1">
                        <a:latin typeface="Cambria Math"/>
                      </a:rPr>
                      <m:t>𝑡</m:t>
                    </m:r>
                    <m:r>
                      <a:rPr lang="pl-PL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1400" dirty="0">
                    <a:latin typeface="+mn-lt"/>
                  </a:rPr>
                  <a:t>:</a:t>
                </a:r>
              </a:p>
              <a:p>
                <a:r>
                  <a:rPr lang="pl-PL" sz="1400" dirty="0">
                    <a:latin typeface="+mn-lt"/>
                  </a:rPr>
                  <a:t>known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400">
                        <a:latin typeface="Cambria Math"/>
                      </a:rPr>
                      <m:t>max</m:t>
                    </m:r>
                    <m:r>
                      <a:rPr lang="pl-PL" sz="1400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pl-P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pl-PL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pl-PL" sz="1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pl-PL" sz="1400" i="1">
                        <a:latin typeface="Cambria Math"/>
                      </a:rPr>
                      <m:t>−</m:t>
                    </m:r>
                    <m:r>
                      <a:rPr lang="pl-PL" sz="1400" i="1">
                        <a:latin typeface="Cambria Math"/>
                      </a:rPr>
                      <m:t>𝐾</m:t>
                    </m:r>
                    <m:r>
                      <a:rPr lang="pl-PL" sz="1400" i="1">
                        <a:latin typeface="Cambria Math"/>
                      </a:rPr>
                      <m:t>,0)</m:t>
                    </m:r>
                  </m:oMath>
                </a14:m>
                <a:endParaRPr lang="pl-PL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338" y="3961863"/>
                <a:ext cx="831273" cy="279083"/>
              </a:xfrm>
              <a:prstGeom prst="rect">
                <a:avLst/>
              </a:prstGeom>
              <a:blipFill rotWithShape="1">
                <a:blip r:embed="rId18"/>
                <a:stretch>
                  <a:fillRect l="-12500" t="-21739" r="-159559" b="-1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368461" y="5031672"/>
                <a:ext cx="831273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pl-PL" sz="1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l-PL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5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pl-PL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3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l-PL" sz="13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sub/>
                          <m:sup>
                            <m:r>
                              <a:rPr lang="pl-PL" sz="1500" i="1">
                                <a:latin typeface="Cambria Math"/>
                              </a:rPr>
                              <m:t>𝑢</m:t>
                            </m:r>
                          </m:sup>
                        </m:sSubSup>
                        <m:r>
                          <a:rPr lang="pl-PL" sz="1500" i="1">
                            <a:latin typeface="Cambria Math"/>
                          </a:rPr>
                          <m:t>=</m:t>
                        </m:r>
                        <m:r>
                          <a:rPr lang="pl-PL" sz="15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1500" i="1">
                            <a:latin typeface="Cambria Math"/>
                          </a:rPr>
                          <m:t>−</m:t>
                        </m:r>
                        <m:r>
                          <a:rPr lang="pl-PL" sz="1500" i="1">
                            <a:latin typeface="Cambria Math"/>
                          </a:rPr>
                          <m:t>𝑟</m:t>
                        </m:r>
                        <m:r>
                          <a:rPr lang="pl-PL" sz="15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15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150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l-G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i="1">
                            <a:latin typeface="Cambria Math"/>
                          </a:rPr>
                          <m:t>𝑝𝐻</m:t>
                        </m:r>
                      </m:e>
                      <m:sub>
                        <m:r>
                          <a:rPr lang="pl-PL" sz="1500" i="1">
                            <a:latin typeface="Cambria Math"/>
                          </a:rPr>
                          <m:t>𝑢𝑢</m:t>
                        </m:r>
                      </m:sub>
                    </m:sSub>
                    <m:r>
                      <a:rPr lang="pl-PL" sz="1500" i="1">
                        <a:latin typeface="Cambria Math"/>
                      </a:rPr>
                      <m:t>+(1−</m:t>
                    </m:r>
                    <m:r>
                      <a:rPr lang="pl-PL" sz="1500" i="1">
                        <a:latin typeface="Cambria Math"/>
                      </a:rPr>
                      <m:t>𝑝</m:t>
                    </m:r>
                    <m:r>
                      <a:rPr lang="pl-PL" sz="15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l-G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l-PL" sz="1500" i="1">
                            <a:latin typeface="Cambria Math"/>
                          </a:rPr>
                          <m:t>𝑢𝑑</m:t>
                        </m:r>
                      </m:sub>
                    </m:sSub>
                  </m:oMath>
                </a14:m>
                <a:r>
                  <a:rPr lang="pl-PL" sz="1300" dirty="0"/>
                  <a:t>]</a:t>
                </a:r>
                <a:endParaRPr lang="en-US" sz="13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61" y="5031672"/>
                <a:ext cx="831273" cy="385948"/>
              </a:xfrm>
              <a:prstGeom prst="rect">
                <a:avLst/>
              </a:prstGeom>
              <a:blipFill rotWithShape="1">
                <a:blip r:embed="rId19"/>
                <a:stretch>
                  <a:fillRect l="-8088" t="-4688" r="-2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68462" y="5759760"/>
                <a:ext cx="831273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pl-PL" sz="1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pl-PL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500" i="1">
                                    <a:latin typeface="Cambria Math"/>
                                  </a:rPr>
                                  <m:t>𝑉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pl-PL" sz="1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13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pl-PL" sz="13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sub/>
                          <m:sup>
                            <m:r>
                              <a:rPr lang="pl-PL" sz="1500" i="1">
                                <a:latin typeface="Cambria Math"/>
                              </a:rPr>
                              <m:t>𝑑</m:t>
                            </m:r>
                          </m:sup>
                        </m:sSubSup>
                        <m:r>
                          <a:rPr lang="pl-PL" sz="1500" i="1">
                            <a:latin typeface="Cambria Math"/>
                          </a:rPr>
                          <m:t>=</m:t>
                        </m:r>
                        <m:r>
                          <a:rPr lang="pl-PL" sz="15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1500" i="1">
                            <a:latin typeface="Cambria Math"/>
                          </a:rPr>
                          <m:t>−</m:t>
                        </m:r>
                        <m:r>
                          <a:rPr lang="pl-PL" sz="1500" i="1">
                            <a:latin typeface="Cambria Math"/>
                          </a:rPr>
                          <m:t>𝑟</m:t>
                        </m:r>
                        <m:r>
                          <a:rPr lang="pl-PL" sz="15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15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150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l-G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i="1">
                            <a:latin typeface="Cambria Math"/>
                          </a:rPr>
                          <m:t>𝑝𝐻</m:t>
                        </m:r>
                      </m:e>
                      <m:sub>
                        <m:r>
                          <a:rPr lang="pl-PL" sz="1500" i="1">
                            <a:latin typeface="Cambria Math"/>
                          </a:rPr>
                          <m:t>𝑢𝑑</m:t>
                        </m:r>
                      </m:sub>
                    </m:sSub>
                    <m:r>
                      <a:rPr lang="pl-PL" sz="1500" i="1">
                        <a:latin typeface="Cambria Math"/>
                      </a:rPr>
                      <m:t>+(1−</m:t>
                    </m:r>
                    <m:r>
                      <a:rPr lang="pl-PL" sz="1500" i="1">
                        <a:latin typeface="Cambria Math"/>
                      </a:rPr>
                      <m:t>𝑝</m:t>
                    </m:r>
                    <m:r>
                      <a:rPr lang="pl-PL" sz="15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l-G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l-PL" sz="1500" i="1">
                            <a:latin typeface="Cambria Math"/>
                          </a:rPr>
                          <m:t>𝑑𝑑</m:t>
                        </m:r>
                      </m:sub>
                    </m:sSub>
                  </m:oMath>
                </a14:m>
                <a:r>
                  <a:rPr lang="pl-PL" sz="1300" dirty="0"/>
                  <a:t>]</a:t>
                </a:r>
                <a:endParaRPr lang="en-US" sz="13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62" y="5759760"/>
                <a:ext cx="831273" cy="385948"/>
              </a:xfrm>
              <a:prstGeom prst="rect">
                <a:avLst/>
              </a:prstGeom>
              <a:blipFill rotWithShape="1">
                <a:blip r:embed="rId20"/>
                <a:stretch>
                  <a:fillRect l="-8088" t="-1587" r="-2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2491869" y="5159280"/>
            <a:ext cx="791964" cy="308022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91869" y="5516959"/>
            <a:ext cx="791964" cy="346193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383014" y="4966307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014" y="4966307"/>
                <a:ext cx="669222" cy="3859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383014" y="5758365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1−</m:t>
                      </m:r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014" y="5758365"/>
                <a:ext cx="669222" cy="38594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50274" y="3288271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i="1">
                          <a:latin typeface="Cambria Math"/>
                        </a:rPr>
                        <m:t>𝑡</m:t>
                      </m:r>
                      <m:r>
                        <a:rPr lang="pl-PL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74" y="3288271"/>
                <a:ext cx="669222" cy="385948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660970" y="3278274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i="1">
                          <a:latin typeface="Cambria Math"/>
                        </a:rPr>
                        <m:t>𝑡</m:t>
                      </m:r>
                      <m:r>
                        <a:rPr lang="pl-PL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sz="11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970" y="3278274"/>
                <a:ext cx="669222" cy="385948"/>
              </a:xfrm>
              <a:prstGeom prst="rect">
                <a:avLst/>
              </a:prstGeom>
              <a:blipFill rotWithShape="1">
                <a:blip r:embed="rId23"/>
                <a:stretch>
                  <a:fillRect l="-2727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5924" y="6516811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i="1">
                          <a:latin typeface="Cambria Math"/>
                        </a:rPr>
                        <m:t>𝑡</m:t>
                      </m:r>
                      <m:r>
                        <a:rPr lang="pl-PL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sz="11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24" y="6516811"/>
                <a:ext cx="669222" cy="385948"/>
              </a:xfrm>
              <a:prstGeom prst="rect">
                <a:avLst/>
              </a:prstGeom>
              <a:blipFill rotWithShape="1">
                <a:blip r:embed="rId23"/>
                <a:stretch>
                  <a:fillRect l="-3670" r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65898" y="6530902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i="1">
                          <a:latin typeface="Cambria Math"/>
                        </a:rPr>
                        <m:t>𝑡</m:t>
                      </m:r>
                      <m:r>
                        <a:rPr lang="pl-PL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98" y="6530902"/>
                <a:ext cx="669222" cy="385948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452130" y="6530902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i="1">
                          <a:latin typeface="Cambria Math"/>
                        </a:rPr>
                        <m:t>𝑡</m:t>
                      </m:r>
                      <m:r>
                        <a:rPr lang="pl-PL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30" y="6530902"/>
                <a:ext cx="669222" cy="385948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84098" y="3971366"/>
                <a:ext cx="831273" cy="279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pl-PL" sz="1400" dirty="0">
                    <a:latin typeface="+mn-lt"/>
                  </a:rPr>
                  <a:t>price of option at </a:t>
                </a:r>
                <a14:m>
                  <m:oMath xmlns:m="http://schemas.openxmlformats.org/officeDocument/2006/math">
                    <m:r>
                      <a:rPr lang="pl-PL" sz="1400" i="1">
                        <a:latin typeface="Cambria Math"/>
                      </a:rPr>
                      <m:t>𝑡</m:t>
                    </m:r>
                    <m:r>
                      <a:rPr lang="pl-PL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1400" dirty="0">
                    <a:latin typeface="+mn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pl-PL" sz="1300" i="1">
                          <a:latin typeface="Cambria Math"/>
                        </a:rPr>
                        <m:t>=</m:t>
                      </m:r>
                      <m:r>
                        <a:rPr lang="pl-PL" sz="13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1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3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sz="13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l-PL" sz="13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pl-PL" sz="13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pl-PL" sz="13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l-PL" sz="130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pl-PL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3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l-PL" sz="13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pl-PL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3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3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l-PL" sz="13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pl-PL" sz="13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098" y="3971366"/>
                <a:ext cx="831273" cy="279083"/>
              </a:xfrm>
              <a:prstGeom prst="rect">
                <a:avLst/>
              </a:prstGeom>
              <a:blipFill rotWithShape="1">
                <a:blip r:embed="rId25"/>
                <a:stretch>
                  <a:fillRect l="-13235" t="-19565" r="-154412" b="-6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2386" y="3989472"/>
                <a:ext cx="1876208" cy="279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pl-PL" sz="1400" dirty="0">
                    <a:latin typeface="+mn-lt"/>
                  </a:rPr>
                  <a:t>option price at </a:t>
                </a:r>
                <a14:m>
                  <m:oMath xmlns:m="http://schemas.openxmlformats.org/officeDocument/2006/math">
                    <m:r>
                      <a:rPr lang="pl-PL" sz="1400" i="1">
                        <a:latin typeface="Cambria Math"/>
                      </a:rPr>
                      <m:t>𝑡</m:t>
                    </m:r>
                    <m:r>
                      <a:rPr lang="pl-PL" sz="1400" i="1">
                        <a:latin typeface="Cambria Math"/>
                      </a:rPr>
                      <m:t>=0</m:t>
                    </m:r>
                  </m:oMath>
                </a14:m>
                <a:r>
                  <a:rPr lang="pl-PL" sz="1400" dirty="0">
                    <a:latin typeface="+mn-lt"/>
                  </a:rPr>
                  <a:t> </a:t>
                </a:r>
                <a:endParaRPr lang="en-US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6" y="3989472"/>
                <a:ext cx="1876208" cy="279083"/>
              </a:xfrm>
              <a:prstGeom prst="rect">
                <a:avLst/>
              </a:prstGeom>
              <a:blipFill rotWithShape="1">
                <a:blip r:embed="rId26"/>
                <a:stretch>
                  <a:fillRect l="-1948" t="-1956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6101662" y="4818669"/>
            <a:ext cx="791964" cy="308022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01662" y="5176348"/>
            <a:ext cx="791964" cy="346193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992806" y="4625696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806" y="4625696"/>
                <a:ext cx="669222" cy="3859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992806" y="5320810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1−</m:t>
                      </m:r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806" y="5320810"/>
                <a:ext cx="669222" cy="38594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V="1">
            <a:off x="6089619" y="5583941"/>
            <a:ext cx="791964" cy="308022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089619" y="5936410"/>
            <a:ext cx="791964" cy="346193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72784" y="5521050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84" y="5521050"/>
                <a:ext cx="669222" cy="3859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92806" y="6171830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1−</m:t>
                      </m:r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806" y="6171830"/>
                <a:ext cx="669222" cy="38594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88174" y="5352255"/>
                <a:ext cx="831273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l-PL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3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13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pl-PL" sz="1300" i="1">
                            <a:latin typeface="Cambria Math"/>
                          </a:rPr>
                          <m:t>=</m:t>
                        </m:r>
                        <m:r>
                          <a:rPr lang="pl-PL" sz="13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1300" i="1">
                            <a:latin typeface="Cambria Math"/>
                          </a:rPr>
                          <m:t>−</m:t>
                        </m:r>
                        <m:r>
                          <a:rPr lang="pl-PL" sz="1300" i="1">
                            <a:latin typeface="Cambria Math"/>
                          </a:rPr>
                          <m:t>𝑟</m:t>
                        </m:r>
                        <m:r>
                          <a:rPr lang="pl-PL" sz="13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13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1300">
                        <a:latin typeface="Cambria Math"/>
                      </a:rPr>
                      <m:t>[</m:t>
                    </m:r>
                    <m:r>
                      <a:rPr lang="pl-PL" sz="1300" i="1">
                        <a:latin typeface="Cambria Math"/>
                      </a:rPr>
                      <m:t>𝑝</m:t>
                    </m:r>
                    <m:sSubSup>
                      <m:sSubSupPr>
                        <m:ctrlPr>
                          <a:rPr lang="pl-PL" sz="1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pl-PL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3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13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sub/>
                      <m:sup>
                        <m:r>
                          <a:rPr lang="pl-PL" sz="1300" i="1">
                            <a:latin typeface="Cambria Math"/>
                          </a:rPr>
                          <m:t>𝑢</m:t>
                        </m:r>
                      </m:sup>
                    </m:sSubSup>
                    <m:r>
                      <a:rPr lang="pl-PL" sz="1300" i="1">
                        <a:latin typeface="Cambria Math"/>
                      </a:rPr>
                      <m:t>+(1−</m:t>
                    </m:r>
                    <m:r>
                      <a:rPr lang="pl-PL" sz="1300" i="1">
                        <a:latin typeface="Cambria Math"/>
                      </a:rPr>
                      <m:t>𝑝</m:t>
                    </m:r>
                    <m:r>
                      <a:rPr lang="pl-PL" sz="1300" i="1">
                        <a:latin typeface="Cambria Math"/>
                      </a:rPr>
                      <m:t>)</m:t>
                    </m:r>
                    <m:sSubSup>
                      <m:sSubSupPr>
                        <m:ctrlPr>
                          <a:rPr lang="pl-PL" sz="1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pl-PL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3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pl-PL" sz="13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  <m:sub/>
                      <m:sup>
                        <m:r>
                          <a:rPr lang="pl-PL" sz="1300" i="1">
                            <a:latin typeface="Cambria Math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pl-PL" sz="1300" dirty="0"/>
                  <a:t>]</a:t>
                </a:r>
                <a:endParaRPr lang="en-US" sz="13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" y="5352255"/>
                <a:ext cx="831273" cy="385948"/>
              </a:xfrm>
              <a:prstGeom prst="rect">
                <a:avLst/>
              </a:prstGeom>
              <a:blipFill rotWithShape="1">
                <a:blip r:embed="rId27"/>
                <a:stretch>
                  <a:fillRect l="-6569" t="-9524" r="-168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V="1">
            <a:off x="3784097" y="1983656"/>
            <a:ext cx="1265915" cy="189091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784098" y="2234960"/>
            <a:ext cx="1265914" cy="204547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132602" y="1781675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02" y="1781675"/>
                <a:ext cx="669222" cy="385948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32602" y="2137791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1−</m:t>
                      </m:r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02" y="2137791"/>
                <a:ext cx="669222" cy="38594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V="1">
            <a:off x="3784097" y="2504958"/>
            <a:ext cx="1265915" cy="189091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784098" y="2756262"/>
            <a:ext cx="1265914" cy="204547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122820" y="2353930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0" y="2353930"/>
                <a:ext cx="669222" cy="3859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174213" y="2627721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1−</m:t>
                      </m:r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13" y="2627721"/>
                <a:ext cx="669222" cy="38594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99124" y="1511584"/>
            <a:ext cx="831273" cy="27908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400" dirty="0"/>
              <a:t>Example: stock price evolution – 2-step binomial tree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48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 Induction and American Monte-Carlo Methods</a:t>
            </a:r>
          </a:p>
        </p:txBody>
      </p:sp>
      <p:sp>
        <p:nvSpPr>
          <p:cNvPr id="59" name="Content Placeholder 10"/>
          <p:cNvSpPr>
            <a:spLocks noGrp="1"/>
          </p:cNvSpPr>
          <p:nvPr>
            <p:ph idx="1"/>
          </p:nvPr>
        </p:nvSpPr>
        <p:spPr>
          <a:xfrm>
            <a:off x="382385" y="2012785"/>
            <a:ext cx="8354291" cy="4326992"/>
          </a:xfrm>
        </p:spPr>
        <p:txBody>
          <a:bodyPr/>
          <a:lstStyle/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endParaRPr lang="pl-PL" sz="1300" dirty="0"/>
          </a:p>
          <a:p>
            <a:pPr marL="0" indent="0">
              <a:buNone/>
            </a:pPr>
            <a:r>
              <a:rPr lang="pl-PL" sz="1300" dirty="0"/>
              <a:t> </a:t>
            </a:r>
            <a:endParaRPr lang="en-US" sz="1300" dirty="0"/>
          </a:p>
        </p:txBody>
      </p:sp>
      <p:sp>
        <p:nvSpPr>
          <p:cNvPr id="60" name="TextBox 59"/>
          <p:cNvSpPr txBox="1"/>
          <p:nvPr/>
        </p:nvSpPr>
        <p:spPr>
          <a:xfrm>
            <a:off x="5848125" y="3423190"/>
            <a:ext cx="831273" cy="445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00" dirty="0"/>
          </a:p>
        </p:txBody>
      </p:sp>
      <p:sp>
        <p:nvSpPr>
          <p:cNvPr id="61" name="TextBox 60"/>
          <p:cNvSpPr txBox="1"/>
          <p:nvPr/>
        </p:nvSpPr>
        <p:spPr>
          <a:xfrm>
            <a:off x="7930644" y="4311418"/>
            <a:ext cx="831273" cy="3859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00" dirty="0"/>
          </a:p>
        </p:txBody>
      </p:sp>
      <p:sp>
        <p:nvSpPr>
          <p:cNvPr id="62" name="TextBox 61"/>
          <p:cNvSpPr txBox="1"/>
          <p:nvPr/>
        </p:nvSpPr>
        <p:spPr>
          <a:xfrm>
            <a:off x="6132814" y="3783577"/>
            <a:ext cx="831273" cy="445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00" dirty="0"/>
          </a:p>
        </p:txBody>
      </p:sp>
      <p:sp>
        <p:nvSpPr>
          <p:cNvPr id="63" name="TextBox 62"/>
          <p:cNvSpPr txBox="1"/>
          <p:nvPr/>
        </p:nvSpPr>
        <p:spPr>
          <a:xfrm>
            <a:off x="6132814" y="4540629"/>
            <a:ext cx="831273" cy="4453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00" dirty="0"/>
          </a:p>
        </p:txBody>
      </p:sp>
      <p:sp>
        <p:nvSpPr>
          <p:cNvPr id="64" name="TextBox 63"/>
          <p:cNvSpPr txBox="1"/>
          <p:nvPr/>
        </p:nvSpPr>
        <p:spPr>
          <a:xfrm>
            <a:off x="6211491" y="3409826"/>
            <a:ext cx="831273" cy="3859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772557" y="3163604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    </m:t>
                          </m:r>
                          <m:r>
                            <a:rPr lang="pl-PL" sz="13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𝑢𝑢</m:t>
                          </m:r>
                        </m:sub>
                      </m:sSub>
                      <m:r>
                        <a:rPr lang="pl-PL" sz="13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300">
                          <a:latin typeface="Cambria Math"/>
                        </a:rPr>
                        <m:t>max</m:t>
                      </m:r>
                      <m:r>
                        <a:rPr lang="pl-PL" sz="13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300" i="1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pl-PL" sz="13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l-PL" sz="1300" i="1">
                          <a:latin typeface="Cambria Math"/>
                        </a:rPr>
                        <m:t>−</m:t>
                      </m:r>
                      <m:r>
                        <a:rPr lang="pl-PL" sz="1300" i="1">
                          <a:latin typeface="Cambria Math"/>
                        </a:rPr>
                        <m:t>𝐾</m:t>
                      </m:r>
                      <m:r>
                        <a:rPr lang="pl-PL" sz="13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557" y="3163604"/>
                <a:ext cx="669222" cy="385948"/>
              </a:xfrm>
              <a:prstGeom prst="rect">
                <a:avLst/>
              </a:prstGeom>
              <a:blipFill rotWithShape="1">
                <a:blip r:embed="rId6"/>
                <a:stretch>
                  <a:fillRect l="-909" t="-1587" r="-18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V="1">
            <a:off x="6322834" y="3312932"/>
            <a:ext cx="542872" cy="288401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322834" y="3650990"/>
            <a:ext cx="542872" cy="296884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315753" y="3987816"/>
            <a:ext cx="542872" cy="288401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315753" y="4325874"/>
            <a:ext cx="542872" cy="296884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891768" y="3797995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𝑢𝑑</m:t>
                          </m:r>
                        </m:sub>
                      </m:sSub>
                      <m:r>
                        <a:rPr lang="pl-PL" sz="13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300">
                          <a:latin typeface="Cambria Math"/>
                        </a:rPr>
                        <m:t>max</m:t>
                      </m:r>
                      <m:r>
                        <a:rPr lang="pl-PL" sz="13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sz="1300" i="1">
                          <a:latin typeface="Cambria Math"/>
                        </a:rPr>
                        <m:t>𝑢𝑑</m:t>
                      </m:r>
                      <m:r>
                        <a:rPr lang="pl-PL" sz="1300" i="1">
                          <a:latin typeface="Cambria Math"/>
                        </a:rPr>
                        <m:t>−</m:t>
                      </m:r>
                      <m:r>
                        <a:rPr lang="pl-PL" sz="1300" i="1">
                          <a:latin typeface="Cambria Math"/>
                        </a:rPr>
                        <m:t>𝐾</m:t>
                      </m:r>
                      <m:r>
                        <a:rPr lang="pl-PL" sz="13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768" y="3797995"/>
                <a:ext cx="669222" cy="385948"/>
              </a:xfrm>
              <a:prstGeom prst="rect">
                <a:avLst/>
              </a:prstGeom>
              <a:blipFill rotWithShape="1">
                <a:blip r:embed="rId7"/>
                <a:stretch>
                  <a:fillRect l="-9174" r="-175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891768" y="4495897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𝑑𝑑</m:t>
                          </m:r>
                        </m:sub>
                      </m:sSub>
                      <m:r>
                        <a:rPr lang="pl-PL" sz="13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300">
                          <a:latin typeface="Cambria Math"/>
                        </a:rPr>
                        <m:t>max</m:t>
                      </m:r>
                      <m:r>
                        <a:rPr lang="pl-PL" sz="13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1300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pl-PL" sz="13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l-PL" sz="1300" i="1">
                          <a:latin typeface="Cambria Math"/>
                        </a:rPr>
                        <m:t>−</m:t>
                      </m:r>
                      <m:r>
                        <a:rPr lang="pl-PL" sz="1300" i="1">
                          <a:latin typeface="Cambria Math"/>
                        </a:rPr>
                        <m:t>𝐾</m:t>
                      </m:r>
                      <m:r>
                        <a:rPr lang="pl-PL" sz="1300" i="1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en-US" sz="1300" dirty="0"/>
              </a:p>
              <a:p>
                <a:endParaRPr lang="en-US" sz="13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768" y="4495897"/>
                <a:ext cx="669222" cy="385948"/>
              </a:xfrm>
              <a:prstGeom prst="rect">
                <a:avLst/>
              </a:prstGeom>
              <a:blipFill rotWithShape="1">
                <a:blip r:embed="rId8"/>
                <a:stretch>
                  <a:fillRect l="-9174" t="-1587" r="-17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>
            <a:off x="549643" y="4917892"/>
            <a:ext cx="8193975" cy="25623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250549" y="3540572"/>
                <a:ext cx="3858243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pl-PL" sz="1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1300" i="1">
                                <a:latin typeface="Cambria Math"/>
                              </a:rPr>
                              <m:t>𝑉</m:t>
                            </m:r>
                          </m:e>
                          <m:sub/>
                          <m:sup>
                            <m:r>
                              <a:rPr lang="pl-PL" sz="1300" i="1">
                                <a:latin typeface="Cambria Math"/>
                              </a:rPr>
                              <m:t>𝑢</m:t>
                            </m:r>
                          </m:sup>
                        </m:sSubSup>
                        <m:r>
                          <a:rPr lang="pl-PL" sz="1300" i="1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pl-PL" sz="1300">
                            <a:latin typeface="Cambria Math"/>
                          </a:rPr>
                          <m:t>max</m:t>
                        </m:r>
                        <m:r>
                          <a:rPr lang="pl-PL" sz="1300" i="1">
                            <a:latin typeface="Cambria Math"/>
                          </a:rPr>
                          <m:t>⁡(</m:t>
                        </m:r>
                        <m:r>
                          <a:rPr lang="pl-PL" sz="13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1300" i="1">
                            <a:latin typeface="Cambria Math"/>
                          </a:rPr>
                          <m:t>−</m:t>
                        </m:r>
                        <m:r>
                          <a:rPr lang="pl-PL" sz="1300" i="1">
                            <a:latin typeface="Cambria Math"/>
                          </a:rPr>
                          <m:t>𝑟</m:t>
                        </m:r>
                        <m:r>
                          <a:rPr lang="pl-PL" sz="13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13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130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l-G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300" i="1">
                            <a:latin typeface="Cambria Math"/>
                          </a:rPr>
                          <m:t>𝑝𝐻</m:t>
                        </m:r>
                      </m:e>
                      <m:sub>
                        <m:r>
                          <a:rPr lang="pl-PL" sz="1300" i="1">
                            <a:latin typeface="Cambria Math"/>
                          </a:rPr>
                          <m:t>𝑢𝑢</m:t>
                        </m:r>
                      </m:sub>
                    </m:sSub>
                    <m:r>
                      <a:rPr lang="pl-PL" sz="1300" i="1">
                        <a:latin typeface="Cambria Math"/>
                      </a:rPr>
                      <m:t>+(1−</m:t>
                    </m:r>
                    <m:r>
                      <a:rPr lang="pl-PL" sz="1300" i="1">
                        <a:latin typeface="Cambria Math"/>
                      </a:rPr>
                      <m:t>𝑝</m:t>
                    </m:r>
                    <m:r>
                      <a:rPr lang="pl-PL" sz="13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l-G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3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l-PL" sz="1300" i="1">
                            <a:latin typeface="Cambria Math"/>
                          </a:rPr>
                          <m:t>𝑢𝑑</m:t>
                        </m:r>
                      </m:sub>
                    </m:sSub>
                  </m:oMath>
                </a14:m>
                <a:r>
                  <a:rPr lang="pl-PL" sz="1300" dirty="0"/>
                  <a:t>] </a:t>
                </a:r>
                <a14:m>
                  <m:oMath xmlns:m="http://schemas.openxmlformats.org/officeDocument/2006/math">
                    <m:r>
                      <a:rPr lang="pl-PL" sz="1300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pl-PL" sz="1300">
                        <a:latin typeface="Cambria Math"/>
                      </a:rPr>
                      <m:t>max</m:t>
                    </m:r>
                    <m:r>
                      <a:rPr lang="pl-PL" sz="1300" i="1">
                        <a:latin typeface="Cambria Math"/>
                      </a:rPr>
                      <m:t>⁡(</m:t>
                    </m:r>
                    <m:r>
                      <a:rPr lang="pl-PL" sz="1300" i="1">
                        <a:latin typeface="Cambria Math"/>
                      </a:rPr>
                      <m:t>𝑆𝑢</m:t>
                    </m:r>
                    <m:r>
                      <a:rPr lang="pl-PL" sz="1300" i="1">
                        <a:latin typeface="Cambria Math"/>
                      </a:rPr>
                      <m:t>−</m:t>
                    </m:r>
                    <m:r>
                      <a:rPr lang="pl-PL" sz="1300" i="1">
                        <a:latin typeface="Cambria Math"/>
                      </a:rPr>
                      <m:t>𝐾</m:t>
                    </m:r>
                    <m:r>
                      <a:rPr lang="pl-PL" sz="1300" i="1">
                        <a:latin typeface="Cambria Math"/>
                      </a:rPr>
                      <m:t>,0))</m:t>
                    </m:r>
                  </m:oMath>
                </a14:m>
                <a:endParaRPr lang="en-US" sz="13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549" y="3540572"/>
                <a:ext cx="3858243" cy="385948"/>
              </a:xfrm>
              <a:prstGeom prst="rect">
                <a:avLst/>
              </a:prstGeom>
              <a:blipFill rotWithShape="1">
                <a:blip r:embed="rId9"/>
                <a:stretch>
                  <a:fillRect l="-1422" t="-12698" r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>
          <a:xfrm flipV="1">
            <a:off x="1562920" y="3657987"/>
            <a:ext cx="542872" cy="288401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562920" y="3996046"/>
            <a:ext cx="542872" cy="296884"/>
          </a:xfrm>
          <a:prstGeom prst="straightConnector1">
            <a:avLst/>
          </a:prstGeom>
          <a:ln w="19050">
            <a:solidFill>
              <a:srgbClr val="7B7D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679908" y="3831342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3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l-PL" sz="13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sz="1300" i="1">
                          <a:latin typeface="Cambria Math"/>
                        </a:rPr>
                        <m:t>=…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8" y="3831342"/>
                <a:ext cx="669222" cy="38594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1454064" y="3445394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064" y="3445394"/>
                <a:ext cx="669222" cy="385948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349130" y="4157038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1−</m:t>
                      </m:r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30" y="4157038"/>
                <a:ext cx="669222" cy="3859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6022310" y="4444651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1−</m:t>
                      </m:r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10" y="4444651"/>
                <a:ext cx="669222" cy="38594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097749" y="3776430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1−</m:t>
                      </m:r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749" y="3776430"/>
                <a:ext cx="669222" cy="385948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224076" y="3190266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076" y="3190266"/>
                <a:ext cx="669222" cy="385948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6087302" y="3949331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300" i="1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13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02" y="3949331"/>
                <a:ext cx="669222" cy="38594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79908" y="4935533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i="1">
                          <a:latin typeface="Cambria Math"/>
                        </a:rPr>
                        <m:t>𝑡</m:t>
                      </m:r>
                      <m:r>
                        <a:rPr lang="pl-PL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1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l-PL" sz="1100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08" y="4935533"/>
                <a:ext cx="669222" cy="385948"/>
              </a:xfrm>
              <a:prstGeom prst="rect">
                <a:avLst/>
              </a:prstGeom>
              <a:blipFill rotWithShape="1">
                <a:blip r:embed="rId16"/>
                <a:stretch>
                  <a:fillRect l="-3670" r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771334" y="4943258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i="1">
                          <a:latin typeface="Cambria Math"/>
                        </a:rPr>
                        <m:t>𝑡</m:t>
                      </m:r>
                      <m:r>
                        <a:rPr lang="pl-PL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1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334" y="4943258"/>
                <a:ext cx="669222" cy="385948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441779" y="4957328"/>
                <a:ext cx="669222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100" i="1">
                          <a:latin typeface="Cambria Math"/>
                        </a:rPr>
                        <m:t>𝑡</m:t>
                      </m:r>
                      <m:r>
                        <a:rPr lang="pl-PL" sz="1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1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79" y="4957328"/>
                <a:ext cx="669222" cy="385948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2257849" y="4162378"/>
                <a:ext cx="3858243" cy="385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l-PL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pl-PL" sz="13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l-PL" sz="1300" i="1">
                                <a:latin typeface="Cambria Math"/>
                              </a:rPr>
                              <m:t>𝑉</m:t>
                            </m:r>
                          </m:e>
                          <m:sub/>
                          <m:sup>
                            <m:r>
                              <a:rPr lang="pl-PL" sz="1300" i="1">
                                <a:latin typeface="Cambria Math"/>
                              </a:rPr>
                              <m:t>𝑑</m:t>
                            </m:r>
                          </m:sup>
                        </m:sSubSup>
                        <m:r>
                          <a:rPr lang="pl-PL" sz="1300" i="1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pl-PL" sz="1300">
                            <a:latin typeface="Cambria Math"/>
                          </a:rPr>
                          <m:t>max</m:t>
                        </m:r>
                        <m:r>
                          <a:rPr lang="pl-PL" sz="1300" i="1">
                            <a:latin typeface="Cambria Math"/>
                          </a:rPr>
                          <m:t>⁡(</m:t>
                        </m:r>
                        <m:r>
                          <a:rPr lang="pl-PL" sz="13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l-PL" sz="1300" i="1">
                            <a:latin typeface="Cambria Math"/>
                          </a:rPr>
                          <m:t>−</m:t>
                        </m:r>
                        <m:r>
                          <a:rPr lang="pl-PL" sz="1300" i="1">
                            <a:latin typeface="Cambria Math"/>
                          </a:rPr>
                          <m:t>𝑟</m:t>
                        </m:r>
                        <m:r>
                          <a:rPr lang="pl-PL" sz="13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l-PL" sz="1300" i="1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  <m:r>
                      <a:rPr lang="pl-PL" sz="130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l-G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300" i="1">
                            <a:latin typeface="Cambria Math"/>
                          </a:rPr>
                          <m:t>𝑝𝐻</m:t>
                        </m:r>
                      </m:e>
                      <m:sub>
                        <m:r>
                          <a:rPr lang="pl-PL" sz="1300" i="1">
                            <a:latin typeface="Cambria Math"/>
                          </a:rPr>
                          <m:t>𝑢𝑑</m:t>
                        </m:r>
                      </m:sub>
                    </m:sSub>
                    <m:r>
                      <a:rPr lang="pl-PL" sz="1300" i="1">
                        <a:latin typeface="Cambria Math"/>
                      </a:rPr>
                      <m:t>+(1−</m:t>
                    </m:r>
                    <m:r>
                      <a:rPr lang="pl-PL" sz="1300" i="1">
                        <a:latin typeface="Cambria Math"/>
                      </a:rPr>
                      <m:t>𝑝</m:t>
                    </m:r>
                    <m:r>
                      <a:rPr lang="pl-PL" sz="13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l-G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3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l-PL" sz="1300" i="1">
                            <a:latin typeface="Cambria Math"/>
                          </a:rPr>
                          <m:t>𝑑𝑑</m:t>
                        </m:r>
                      </m:sub>
                    </m:sSub>
                  </m:oMath>
                </a14:m>
                <a:r>
                  <a:rPr lang="pl-PL" sz="1300" dirty="0"/>
                  <a:t>] </a:t>
                </a:r>
                <a14:m>
                  <m:oMath xmlns:m="http://schemas.openxmlformats.org/officeDocument/2006/math">
                    <m:r>
                      <a:rPr lang="pl-PL" sz="1300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pl-PL" sz="1300">
                        <a:latin typeface="Cambria Math"/>
                      </a:rPr>
                      <m:t>max</m:t>
                    </m:r>
                    <m:r>
                      <a:rPr lang="pl-PL" sz="1300" i="1">
                        <a:latin typeface="Cambria Math"/>
                      </a:rPr>
                      <m:t>⁡(</m:t>
                    </m:r>
                    <m:r>
                      <a:rPr lang="pl-PL" sz="1300" i="1">
                        <a:latin typeface="Cambria Math"/>
                      </a:rPr>
                      <m:t>𝑆𝑑</m:t>
                    </m:r>
                    <m:r>
                      <a:rPr lang="pl-PL" sz="1300" i="1">
                        <a:latin typeface="Cambria Math"/>
                      </a:rPr>
                      <m:t>−</m:t>
                    </m:r>
                    <m:r>
                      <a:rPr lang="pl-PL" sz="1300" i="1">
                        <a:latin typeface="Cambria Math"/>
                      </a:rPr>
                      <m:t>𝐾</m:t>
                    </m:r>
                    <m:r>
                      <a:rPr lang="pl-PL" sz="1300" i="1">
                        <a:latin typeface="Cambria Math"/>
                      </a:rPr>
                      <m:t>,0))</m:t>
                    </m:r>
                  </m:oMath>
                </a14:m>
                <a:endParaRPr lang="en-US" sz="1300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849" y="4162378"/>
                <a:ext cx="3858243" cy="385948"/>
              </a:xfrm>
              <a:prstGeom prst="rect">
                <a:avLst/>
              </a:prstGeom>
              <a:blipFill rotWithShape="1">
                <a:blip r:embed="rId19"/>
                <a:stretch>
                  <a:fillRect l="-1422" t="-12698" r="-3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663314" y="2481409"/>
                <a:ext cx="831273" cy="279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pl-PL" sz="1500" dirty="0"/>
                  <a:t>price of option at </a:t>
                </a:r>
                <a14:m>
                  <m:oMath xmlns:m="http://schemas.openxmlformats.org/officeDocument/2006/math">
                    <m:r>
                      <a:rPr lang="pl-PL" sz="1500" i="1">
                        <a:latin typeface="Cambria Math"/>
                      </a:rPr>
                      <m:t>𝑡</m:t>
                    </m:r>
                    <m:r>
                      <a:rPr lang="pl-PL" sz="15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5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1500" dirty="0"/>
                  <a:t>:</a:t>
                </a:r>
              </a:p>
              <a:p>
                <a:r>
                  <a:rPr lang="pl-PL" sz="1500" dirty="0"/>
                  <a:t>known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500">
                        <a:latin typeface="Cambria Math"/>
                      </a:rPr>
                      <m:t>max</m:t>
                    </m:r>
                    <m:r>
                      <a:rPr lang="pl-PL" sz="1500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pl-PL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i="1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pl-PL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5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pl-PL" sz="15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pl-PL" sz="1500" i="1">
                        <a:latin typeface="Cambria Math"/>
                      </a:rPr>
                      <m:t>−</m:t>
                    </m:r>
                    <m:r>
                      <a:rPr lang="pl-PL" sz="1500" i="1">
                        <a:latin typeface="Cambria Math"/>
                      </a:rPr>
                      <m:t>𝐾</m:t>
                    </m:r>
                    <m:r>
                      <a:rPr lang="pl-PL" sz="1500" i="1">
                        <a:latin typeface="Cambria Math"/>
                      </a:rPr>
                      <m:t>,0)</m:t>
                    </m:r>
                  </m:oMath>
                </a14:m>
                <a:endParaRPr lang="pl-PL" sz="15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14" y="2481409"/>
                <a:ext cx="831273" cy="279083"/>
              </a:xfrm>
              <a:prstGeom prst="rect">
                <a:avLst/>
              </a:prstGeom>
              <a:blipFill rotWithShape="1">
                <a:blip r:embed="rId20"/>
                <a:stretch>
                  <a:fillRect l="-13235" t="-19565" r="-173529" b="-1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355092" y="2484339"/>
                <a:ext cx="831273" cy="279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pl-PL" sz="1500" dirty="0"/>
                  <a:t>price of option at </a:t>
                </a:r>
                <a14:m>
                  <m:oMath xmlns:m="http://schemas.openxmlformats.org/officeDocument/2006/math">
                    <m:r>
                      <a:rPr lang="pl-PL" sz="1500" i="1">
                        <a:latin typeface="Cambria Math"/>
                      </a:rPr>
                      <m:t>𝑡</m:t>
                    </m:r>
                    <m:r>
                      <a:rPr lang="pl-PL" sz="15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5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1500" dirty="0"/>
                  <a:t>:</a:t>
                </a:r>
              </a:p>
              <a:p>
                <a:endParaRPr lang="pl-PL" sz="13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092" y="2484339"/>
                <a:ext cx="831273" cy="279083"/>
              </a:xfrm>
              <a:prstGeom prst="rect">
                <a:avLst/>
              </a:prstGeom>
              <a:blipFill rotWithShape="1">
                <a:blip r:embed="rId21"/>
                <a:stretch>
                  <a:fillRect l="-13139" t="-22222" r="-17080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64362" y="2509017"/>
                <a:ext cx="1876208" cy="279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pl-PL" sz="1500" dirty="0"/>
                  <a:t>option price at </a:t>
                </a:r>
                <a14:m>
                  <m:oMath xmlns:m="http://schemas.openxmlformats.org/officeDocument/2006/math">
                    <m:r>
                      <a:rPr lang="pl-PL" sz="1500" i="1">
                        <a:latin typeface="Cambria Math"/>
                      </a:rPr>
                      <m:t>𝑡</m:t>
                    </m:r>
                    <m:r>
                      <a:rPr lang="pl-PL" sz="1500" i="1">
                        <a:latin typeface="Cambria Math"/>
                      </a:rPr>
                      <m:t>=0</m:t>
                    </m:r>
                  </m:oMath>
                </a14:m>
                <a:r>
                  <a:rPr lang="pl-PL" sz="1500" dirty="0"/>
                  <a:t> </a:t>
                </a:r>
                <a:endParaRPr lang="en-US" sz="15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62" y="2509017"/>
                <a:ext cx="1876208" cy="279083"/>
              </a:xfrm>
              <a:prstGeom prst="rect">
                <a:avLst/>
              </a:prstGeom>
              <a:blipFill rotWithShape="1">
                <a:blip r:embed="rId22"/>
                <a:stretch>
                  <a:fillRect l="-5519" t="-222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388326" y="1735163"/>
            <a:ext cx="8354687" cy="6791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400" dirty="0"/>
              <a:t>American option is an option that can be exercised at any time between the trade start </a:t>
            </a:r>
          </a:p>
          <a:p>
            <a:r>
              <a:rPr lang="pl-PL" sz="1400" dirty="0"/>
              <a:t>and its contractual expiry.</a:t>
            </a:r>
            <a:endParaRPr lang="en-US" sz="1400" dirty="0"/>
          </a:p>
          <a:p>
            <a:endParaRPr lang="pl-PL" sz="1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406624" y="5394427"/>
                <a:ext cx="8354687" cy="1223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pl-PL" sz="1400" dirty="0">
                    <a:latin typeface="+mn-lt"/>
                  </a:rPr>
                  <a:t>At </a:t>
                </a:r>
                <a14:m>
                  <m:oMath xmlns:m="http://schemas.openxmlformats.org/officeDocument/2006/math">
                    <m:r>
                      <a:rPr lang="pl-PL" sz="1400" i="1">
                        <a:latin typeface="Cambria Math"/>
                      </a:rPr>
                      <m:t>𝑡</m:t>
                    </m:r>
                    <m:r>
                      <a:rPr lang="pl-PL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1400" dirty="0">
                    <a:latin typeface="+mn-lt"/>
                  </a:rPr>
                  <a:t> we can either exercise the option or not. </a:t>
                </a:r>
              </a:p>
              <a:p>
                <a:r>
                  <a:rPr lang="pl-PL" sz="1400" dirty="0">
                    <a:latin typeface="+mn-lt"/>
                  </a:rPr>
                  <a:t>Whether we do this depends on the information we have up until time </a:t>
                </a:r>
                <a14:m>
                  <m:oMath xmlns:m="http://schemas.openxmlformats.org/officeDocument/2006/math">
                    <m:r>
                      <a:rPr lang="pl-PL" sz="1400" i="1">
                        <a:latin typeface="Cambria Math"/>
                      </a:rPr>
                      <m:t>𝑡</m:t>
                    </m:r>
                    <m:r>
                      <a:rPr lang="pl-PL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1400" dirty="0">
                    <a:latin typeface="+mn-lt"/>
                  </a:rPr>
                  <a:t>. </a:t>
                </a:r>
              </a:p>
              <a:p>
                <a:r>
                  <a:rPr lang="pl-PL" sz="1400" dirty="0">
                    <a:latin typeface="+mn-lt"/>
                  </a:rPr>
                  <a:t>If the </a:t>
                </a:r>
                <a:r>
                  <a:rPr lang="pl-PL" sz="1400" b="1" dirty="0">
                    <a:latin typeface="+mn-lt"/>
                  </a:rPr>
                  <a:t>continuation value </a:t>
                </a:r>
                <a:r>
                  <a:rPr lang="pl-PL" sz="1400" dirty="0">
                    <a:latin typeface="+mn-lt"/>
                  </a:rPr>
                  <a:t>(price of the option at node </a:t>
                </a:r>
                <a14:m>
                  <m:oMath xmlns:m="http://schemas.openxmlformats.org/officeDocument/2006/math">
                    <m:r>
                      <a:rPr lang="pl-PL" sz="1400" i="1">
                        <a:latin typeface="Cambria Math"/>
                      </a:rPr>
                      <m:t>𝑡</m:t>
                    </m:r>
                    <m:r>
                      <a:rPr lang="pl-PL" sz="1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l-PL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1400" dirty="0">
                    <a:latin typeface="+mn-lt"/>
                  </a:rPr>
                  <a:t>) is higher than what would be </a:t>
                </a:r>
              </a:p>
              <a:p>
                <a:r>
                  <a:rPr lang="pl-PL" sz="1400" dirty="0">
                    <a:latin typeface="+mn-lt"/>
                  </a:rPr>
                  <a:t>our payoff in case of immediate exercise, we hold the option, if not we exercise it. </a:t>
                </a:r>
                <a:endParaRPr lang="en-US" sz="1400" dirty="0">
                  <a:latin typeface="+mn-lt"/>
                </a:endParaRPr>
              </a:p>
              <a:p>
                <a:endParaRPr lang="pl-PL" sz="1300" dirty="0"/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24" y="5394427"/>
                <a:ext cx="8354687" cy="1223317"/>
              </a:xfrm>
              <a:prstGeom prst="rect">
                <a:avLst/>
              </a:prstGeom>
              <a:blipFill rotWithShape="1">
                <a:blip r:embed="rId23"/>
                <a:stretch>
                  <a:fillRect l="-1314" t="-4975" b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5DA6430-6665-49C5-81C0-7E8242971E7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Backward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induction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–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binomial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tree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cnt’d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042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558828" y="2073252"/>
            <a:ext cx="4137433" cy="2574826"/>
            <a:chOff x="5558828" y="2236206"/>
            <a:chExt cx="4137433" cy="257482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828" y="2236206"/>
              <a:ext cx="4137433" cy="2574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841218" y="2473715"/>
              <a:ext cx="2507810" cy="235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400" dirty="0"/>
                <a:t>Nested Monte Carlo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508232"/>
                <a:ext cx="9189720" cy="475969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		payoff at expiry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= max{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}	</a:t>
                </a:r>
                <a:r>
                  <a:rPr lang="en-US" i="1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i &lt; 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payoff</m:t>
                    </m:r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</m:t>
                    </m:r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exercise</m:t>
                    </m:r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 </a:t>
                </a:r>
                <a:endParaRPr lang="pl-PL" i="1" dirty="0">
                  <a:latin typeface="Frutiger 45 Light" panose="020B0603020202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How to compute</a:t>
                </a:r>
                <a:r>
                  <a:rPr lang="pl-PL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continuation</a:t>
                </a:r>
                <a:r>
                  <a:rPr lang="pl-PL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value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?</a:t>
                </a:r>
              </a:p>
              <a:p>
                <a:r>
                  <a:rPr lang="pl-PL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P</a:t>
                </a:r>
                <a:r>
                  <a:rPr lang="en-US" dirty="0" err="1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olynomial</a:t>
                </a:r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 linear regression trick</a:t>
                </a:r>
              </a:p>
              <a:p>
                <a:pPr marL="0" indent="0">
                  <a:buNone/>
                </a:pPr>
                <a:r>
                  <a:rPr lang="pl-PL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l-P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pl-PL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>
                  <a:latin typeface="Frutiger 45 Light" panose="020B0603020202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 is a polynomial function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 are what we call the set </a:t>
                </a:r>
                <a:endParaRPr lang="pl-PL" dirty="0">
                  <a:latin typeface="Frutiger 45 Light" panose="020B0603020202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l-PL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		</a:t>
                </a:r>
                <a:r>
                  <a:rPr lang="en-US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of observables</a:t>
                </a:r>
              </a:p>
              <a:p>
                <a:pPr marL="0" indent="0">
                  <a:buNone/>
                </a:pPr>
                <a:endParaRPr lang="en-US" dirty="0">
                  <a:latin typeface="Frutiger 45 Light" panose="020B0603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420624" y="1508232"/>
                <a:ext cx="9189720" cy="4759691"/>
              </a:xfrm>
              <a:blipFill>
                <a:blip r:embed="rId8"/>
                <a:stretch>
                  <a:fillRect l="-1525" t="-1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 Induction and American Monte-Carlo Methods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American Monte Carlo</a:t>
            </a:r>
          </a:p>
        </p:txBody>
      </p:sp>
      <p:pic>
        <p:nvPicPr>
          <p:cNvPr id="5" name="Picture 2" descr="Q:\Renato\INTQuant\Plots\MC_USD_5y5y_IRS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50" y="4374947"/>
            <a:ext cx="3809013" cy="268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0464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 Induction and American Monte-</a:t>
            </a:r>
            <a:br>
              <a:rPr lang="pl-PL" dirty="0"/>
            </a:br>
            <a:r>
              <a:rPr lang="en-US" dirty="0"/>
              <a:t>Carlo Methods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American Monte Carlo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–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step-by-step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A920AE-5585-445F-BD9B-3ABF9CC2C34C}"/>
                  </a:ext>
                </a:extLst>
              </p:cNvPr>
              <p:cNvSpPr/>
              <p:nvPr/>
            </p:nvSpPr>
            <p:spPr>
              <a:xfrm>
                <a:off x="629629" y="1813303"/>
                <a:ext cx="7399674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+mj-lt"/>
                  <a:buAutoNum type="arabicParenR"/>
                </a:pPr>
                <a:r>
                  <a:rPr lang="pl-PL" dirty="0">
                    <a:latin typeface="Frutiger 45 Light" panose="020B0603020202020204" pitchFamily="34" charset="0"/>
                  </a:rPr>
                  <a:t>Simulat</a:t>
                </a:r>
                <a:r>
                  <a:rPr lang="pl-PL" dirty="0" err="1">
                    <a:latin typeface="Frutiger 45 Light" panose="020B0603020202020204" pitchFamily="34" charset="0"/>
                  </a:rPr>
                  <a:t>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observables</a:t>
                </a:r>
                <a:r>
                  <a:rPr lang="pl-PL" dirty="0">
                    <a:latin typeface="Frutiger 45 Light" panose="020B0603020202020204" pitchFamily="34" charset="0"/>
                  </a:rPr>
                  <a:t>’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paths</a:t>
                </a:r>
                <a:r>
                  <a:rPr lang="pl-PL" dirty="0">
                    <a:latin typeface="Frutiger 45 Light" panose="020B0603020202020204" pitchFamily="34" charset="0"/>
                  </a:rPr>
                  <a:t> (ex. zero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coupon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bonds</a:t>
                </a:r>
                <a:r>
                  <a:rPr lang="pl-PL" dirty="0">
                    <a:latin typeface="Frutiger 45 Light" panose="020B0603020202020204" pitchFamily="34" charset="0"/>
                  </a:rPr>
                  <a:t> / LIBOR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rates</a:t>
                </a:r>
                <a:r>
                  <a:rPr lang="pl-PL" dirty="0">
                    <a:latin typeface="Frutiger 45 Light" panose="020B0603020202020204" pitchFamily="34" charset="0"/>
                  </a:rPr>
                  <a:t>, etc.) 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arenR"/>
                </a:pPr>
                <a:r>
                  <a:rPr lang="pl-PL" dirty="0">
                    <a:latin typeface="Frutiger 45 Light" panose="020B0603020202020204" pitchFamily="34" charset="0"/>
                  </a:rPr>
                  <a:t>Set the trade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values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l-PL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to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payoff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at</a:t>
                </a:r>
                <a:r>
                  <a:rPr lang="pl-PL" dirty="0">
                    <a:latin typeface="Frutiger 45 Light" panose="020B0603020202020204" pitchFamily="34" charset="0"/>
                  </a:rPr>
                  <a:t> the end of the trade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arenR"/>
                </a:pPr>
                <a:r>
                  <a:rPr lang="pl-PL" dirty="0">
                    <a:latin typeface="Frutiger 45 Light" panose="020B0603020202020204" pitchFamily="34" charset="0"/>
                  </a:rPr>
                  <a:t>Go one step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back</a:t>
                </a:r>
                <a:r>
                  <a:rPr lang="pl-PL" dirty="0">
                    <a:latin typeface="Frutiger 45 Light" panose="020B0603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and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calculate</a:t>
                </a:r>
                <a:r>
                  <a:rPr lang="pl-PL" dirty="0">
                    <a:latin typeface="Frutiger 45 Light" panose="020B0603020202020204" pitchFamily="34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continuation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value</a:t>
                </a:r>
                <a:r>
                  <a:rPr lang="pl-PL" dirty="0">
                    <a:latin typeface="Frutiger 45 Light" panose="020B0603020202020204" pitchFamily="34" charset="0"/>
                  </a:rPr>
                  <a:t> by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regressing</a:t>
                </a:r>
                <a:r>
                  <a:rPr lang="pl-PL" dirty="0">
                    <a:latin typeface="Frutiger 45 Light" panose="020B0603020202020204" pitchFamily="34" charset="0"/>
                  </a:rPr>
                  <a:t> the trade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value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against</a:t>
                </a:r>
                <a:r>
                  <a:rPr lang="pl-PL" dirty="0">
                    <a:latin typeface="Frutiger 45 Light" panose="020B0603020202020204" pitchFamily="34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observables</a:t>
                </a:r>
                <a:r>
                  <a:rPr lang="pl-PL" dirty="0">
                    <a:latin typeface="Frutiger 45 Light" panose="020B0603020202020204" pitchFamily="34" charset="0"/>
                  </a:rPr>
                  <a:t>.</a:t>
                </a:r>
              </a:p>
              <a:p>
                <a:pPr marL="342900" indent="-342900">
                  <a:buClr>
                    <a:schemeClr val="tx1"/>
                  </a:buClr>
                  <a:buFont typeface="+mj-lt"/>
                  <a:buAutoNum type="arabicParenR"/>
                </a:pPr>
                <a:r>
                  <a:rPr lang="pl-PL" dirty="0" err="1">
                    <a:latin typeface="Frutiger 45 Light" panose="020B0603020202020204" pitchFamily="34" charset="0"/>
                  </a:rPr>
                  <a:t>If</a:t>
                </a:r>
                <a:r>
                  <a:rPr lang="pl-PL" dirty="0">
                    <a:latin typeface="Frutiger 45 Light" panose="020B0603020202020204" pitchFamily="34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product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can</a:t>
                </a:r>
                <a:r>
                  <a:rPr lang="pl-PL" dirty="0">
                    <a:latin typeface="Frutiger 45 Light" panose="020B0603020202020204" pitchFamily="34" charset="0"/>
                  </a:rPr>
                  <a:t> be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exercised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 err="1">
                    <a:latin typeface="Frutiger 45 Light" panose="020B0603020202020204" pitchFamily="34" charset="0"/>
                  </a:rPr>
                  <a:t>take</a:t>
                </a:r>
                <a:r>
                  <a:rPr lang="pl-PL" dirty="0">
                    <a:latin typeface="Frutiger 45 Light" panose="020B0603020202020204" pitchFamily="34" charset="0"/>
                  </a:rPr>
                  <a:t> the maximum of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payoff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you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would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get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and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calculated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continuation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value</a:t>
                </a:r>
                <a:r>
                  <a:rPr lang="pl-PL" dirty="0">
                    <a:latin typeface="Frutiger 45 Light" panose="020B0603020202020204" pitchFamily="34" charset="0"/>
                  </a:rPr>
                  <a:t>, </a:t>
                </a:r>
                <a:r>
                  <a:rPr lang="pl-PL" dirty="0" err="1">
                    <a:latin typeface="Frutiger 45 Light" panose="020B0603020202020204" pitchFamily="34" charset="0"/>
                  </a:rPr>
                  <a:t>otherwise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take</a:t>
                </a:r>
                <a:r>
                  <a:rPr lang="pl-PL" dirty="0">
                    <a:latin typeface="Frutiger 45 Light" panose="020B0603020202020204" pitchFamily="34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continuation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value</a:t>
                </a:r>
                <a:r>
                  <a:rPr lang="pl-PL" dirty="0">
                    <a:latin typeface="Frutiger 45 Light" panose="020B0603020202020204" pitchFamily="34" charset="0"/>
                  </a:rPr>
                  <a:t>.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Don’t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forget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about</a:t>
                </a:r>
                <a:r>
                  <a:rPr lang="pl-PL" dirty="0">
                    <a:latin typeface="Frutiger 45 Light" panose="020B0603020202020204" pitchFamily="34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cashflows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arising</a:t>
                </a:r>
                <a:r>
                  <a:rPr lang="pl-PL" dirty="0">
                    <a:latin typeface="Frutiger 45 Light" panose="020B0603020202020204" pitchFamily="34" charset="0"/>
                  </a:rPr>
                  <a:t> from the trade.</a:t>
                </a:r>
              </a:p>
              <a:p>
                <a:pPr>
                  <a:buClr>
                    <a:schemeClr val="tx1"/>
                  </a:buClr>
                </a:pPr>
                <a:r>
                  <a:rPr lang="pl-PL" dirty="0">
                    <a:latin typeface="Frutiger 45 Light" panose="020B0603020202020204" pitchFamily="34" charset="0"/>
                  </a:rPr>
                  <a:t>	[</a:t>
                </a:r>
                <a:r>
                  <a:rPr lang="pl-PL" dirty="0" err="1">
                    <a:latin typeface="Frutiger 45 Light" panose="020B0603020202020204" pitchFamily="34" charset="0"/>
                  </a:rPr>
                  <a:t>Proceed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recursevily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backwards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until</a:t>
                </a:r>
                <a:r>
                  <a:rPr lang="pl-PL" dirty="0">
                    <a:latin typeface="Frutiger 45 Light" panose="020B0603020202020204" pitchFamily="34" charset="0"/>
                  </a:rPr>
                  <a:t> the t=t0 </a:t>
                </a:r>
                <a:r>
                  <a:rPr lang="pl-PL" dirty="0" err="1">
                    <a:latin typeface="Frutiger 45 Light" panose="020B0603020202020204" pitchFamily="34" charset="0"/>
                  </a:rPr>
                  <a:t>is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reached</a:t>
                </a:r>
                <a:r>
                  <a:rPr lang="pl-PL" dirty="0">
                    <a:latin typeface="Frutiger 45 Light" panose="020B0603020202020204" pitchFamily="34" charset="0"/>
                  </a:rPr>
                  <a:t>.]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EA920AE-5585-445F-BD9B-3ABF9CC2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29" y="1813303"/>
                <a:ext cx="7399674" cy="3693319"/>
              </a:xfrm>
              <a:prstGeom prst="rect">
                <a:avLst/>
              </a:prstGeom>
              <a:blipFill>
                <a:blip r:embed="rId5"/>
                <a:stretch>
                  <a:fillRect l="-577" t="-825" b="-16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3794CC5-7E6E-407E-BAB0-2B8EFDFDFC15}"/>
              </a:ext>
            </a:extLst>
          </p:cNvPr>
          <p:cNvSpPr txBox="1"/>
          <p:nvPr/>
        </p:nvSpPr>
        <p:spPr>
          <a:xfrm>
            <a:off x="1214437" y="6194107"/>
            <a:ext cx="7629526" cy="6572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pl-PL" sz="1200" dirty="0"/>
              <a:t>*</a:t>
            </a:r>
            <a:r>
              <a:rPr lang="pl-PL" sz="1200" dirty="0" err="1"/>
              <a:t>Easy</a:t>
            </a:r>
            <a:r>
              <a:rPr lang="pl-PL" sz="1200" dirty="0"/>
              <a:t> to </a:t>
            </a:r>
            <a:r>
              <a:rPr lang="pl-PL" sz="1200" dirty="0" err="1"/>
              <a:t>follow</a:t>
            </a:r>
            <a:r>
              <a:rPr lang="pl-PL" sz="1200" dirty="0"/>
              <a:t> </a:t>
            </a:r>
            <a:r>
              <a:rPr lang="pl-PL" sz="1200" dirty="0" err="1"/>
              <a:t>example</a:t>
            </a:r>
            <a:r>
              <a:rPr lang="pl-PL" sz="1200" dirty="0"/>
              <a:t> </a:t>
            </a:r>
            <a:r>
              <a:rPr lang="pl-PL" sz="1200" dirty="0" err="1"/>
              <a:t>given</a:t>
            </a:r>
            <a:r>
              <a:rPr lang="pl-PL" sz="1200" dirty="0"/>
              <a:t> </a:t>
            </a:r>
            <a:r>
              <a:rPr lang="pl-PL" sz="1200" dirty="0" err="1"/>
              <a:t>at</a:t>
            </a:r>
            <a:r>
              <a:rPr lang="pl-PL" sz="1200" dirty="0"/>
              <a:t>:</a:t>
            </a:r>
          </a:p>
          <a:p>
            <a:pPr algn="just">
              <a:spcBef>
                <a:spcPts val="0"/>
              </a:spcBef>
            </a:pPr>
            <a:r>
              <a:rPr lang="en-GB" sz="1200" b="1" dirty="0"/>
              <a:t>Longstaff, Schwartz; </a:t>
            </a:r>
            <a:r>
              <a:rPr lang="en-GB" sz="1200" b="1" dirty="0" err="1"/>
              <a:t>Valueing</a:t>
            </a:r>
            <a:r>
              <a:rPr lang="en-GB" sz="1200" b="1" dirty="0"/>
              <a:t> American Options in Simulations: A simple least-square </a:t>
            </a:r>
            <a:r>
              <a:rPr lang="en-GB" sz="1200" b="1" dirty="0" err="1"/>
              <a:t>aproach</a:t>
            </a:r>
            <a:r>
              <a:rPr lang="en-GB" sz="1200" b="1" dirty="0"/>
              <a:t>;</a:t>
            </a:r>
            <a:endParaRPr lang="pl-PL" sz="1200" b="1" dirty="0"/>
          </a:p>
          <a:p>
            <a:pPr algn="just">
              <a:spcBef>
                <a:spcPts val="0"/>
              </a:spcBef>
            </a:pPr>
            <a:r>
              <a:rPr lang="pl-PL" sz="1200" b="1" dirty="0"/>
              <a:t>(</a:t>
            </a:r>
            <a:r>
              <a:rPr lang="en-GB" sz="1200" b="1" dirty="0"/>
              <a:t>The review of </a:t>
            </a:r>
            <a:r>
              <a:rPr lang="en-GB" sz="1200" b="1" dirty="0" err="1"/>
              <a:t>financia</a:t>
            </a:r>
            <a:r>
              <a:rPr lang="pl-PL" sz="1200" b="1" dirty="0"/>
              <a:t>l </a:t>
            </a:r>
            <a:r>
              <a:rPr lang="en-GB" sz="1200" b="1" dirty="0"/>
              <a:t>studies, Vol14, No1, 2001.</a:t>
            </a:r>
            <a:r>
              <a:rPr lang="pl-PL" sz="1200" b="1" dirty="0"/>
              <a:t>)</a:t>
            </a:r>
            <a:endParaRPr lang="en-GB" sz="1200" b="1" dirty="0"/>
          </a:p>
          <a:p>
            <a:pPr algn="just">
              <a:spcBef>
                <a:spcPts val="0"/>
              </a:spcBef>
            </a:pPr>
            <a:endParaRPr lang="en-GB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5893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 Induction and American Monte-Carlo Methods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AMC Regression Results</a:t>
            </a:r>
          </a:p>
        </p:txBody>
      </p:sp>
      <p:pic>
        <p:nvPicPr>
          <p:cNvPr id="5" name="Picture 2" descr="Q:\Renato\INTQuant\Plots\amc_regress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00" y="1861963"/>
            <a:ext cx="39727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Q:\Renato\INTQuant\Plots\amc_v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61963"/>
            <a:ext cx="39727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22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306063"/>
            <a:ext cx="9189720" cy="223086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rutiger 45 Light" panose="020B0603020202020204" pitchFamily="34" charset="0"/>
              </a:rPr>
              <a:t>UBS, and other IBs, trade derivatives with various counterparties worldwide;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Frutiger 45 Light" panose="020B0603020202020204" pitchFamily="34" charset="0"/>
              </a:rPr>
              <a:t>Typical scenario: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utiger 45 Light" panose="020B0603020202020204" pitchFamily="34" charset="0"/>
              </a:rPr>
              <a:t>Company XYZ issues $1bi of 15y bonds at fixed rate;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utiger 45 Light" panose="020B0603020202020204" pitchFamily="34" charset="0"/>
              </a:rPr>
              <a:t>Company XYZ enters into a swap with UBS to transform its fixed rate liability into a floating one, </a:t>
            </a:r>
            <a:r>
              <a:rPr lang="en-US" dirty="0" err="1">
                <a:latin typeface="Frutiger 45 Light" panose="020B0603020202020204" pitchFamily="34" charset="0"/>
              </a:rPr>
              <a:t>ie</a:t>
            </a:r>
            <a:r>
              <a:rPr lang="en-US" dirty="0">
                <a:latin typeface="Frutiger 45 Light" panose="020B0603020202020204" pitchFamily="34" charset="0"/>
              </a:rPr>
              <a:t>, UBS pays fixed rate to XYZ Co. vs receiving floating for 15y in $1bi;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utiger 45 Light" panose="020B0603020202020204" pitchFamily="34" charset="0"/>
              </a:rPr>
              <a:t>To hedge market risk, UBS enters into offsetting transactions with another Bank.</a:t>
            </a:r>
          </a:p>
          <a:p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Counterparty Credit Risk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en-US" dirty="0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6598CB2D-F0F3-4916-A4D7-C929D35F8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742" y="6145963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97AD46E-91A1-460A-99DE-4ECE17F0E285}"/>
              </a:ext>
            </a:extLst>
          </p:cNvPr>
          <p:cNvSpPr txBox="1"/>
          <p:nvPr/>
        </p:nvSpPr>
        <p:spPr>
          <a:xfrm>
            <a:off x="6128599" y="4608570"/>
            <a:ext cx="152704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</a:pPr>
            <a:r>
              <a:rPr lang="pl-PL" sz="1800" dirty="0" err="1">
                <a:latin typeface="Frutiger 55 Roman" panose="020B0503040202020204" pitchFamily="34" charset="0"/>
              </a:rPr>
              <a:t>Hedging</a:t>
            </a:r>
            <a:endParaRPr lang="en-US" sz="1800" dirty="0">
              <a:latin typeface="Frutiger 55 Roman" panose="020B050304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255E48-B4AB-4E7E-97DF-EB4388738D28}"/>
              </a:ext>
            </a:extLst>
          </p:cNvPr>
          <p:cNvSpPr/>
          <p:nvPr/>
        </p:nvSpPr>
        <p:spPr>
          <a:xfrm>
            <a:off x="770654" y="3589960"/>
            <a:ext cx="2165599" cy="609600"/>
          </a:xfrm>
          <a:prstGeom prst="rect">
            <a:avLst/>
          </a:prstGeom>
          <a:noFill/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F8F9B0-1F55-4AC8-9886-B689B4621A4F}"/>
              </a:ext>
            </a:extLst>
          </p:cNvPr>
          <p:cNvSpPr txBox="1"/>
          <p:nvPr/>
        </p:nvSpPr>
        <p:spPr>
          <a:xfrm>
            <a:off x="857866" y="3719128"/>
            <a:ext cx="197079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pl-PL" sz="2000" dirty="0">
                <a:latin typeface="Frutiger 55 Roman" panose="020B0503040202020204" pitchFamily="34" charset="0"/>
              </a:rPr>
              <a:t>Company XYZ</a:t>
            </a:r>
            <a:endParaRPr lang="en-US" sz="2000" dirty="0">
              <a:latin typeface="Frutiger 55 Roman" panose="020B050304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23E684-497E-45B6-9B96-BCC6FB2908FD}"/>
              </a:ext>
            </a:extLst>
          </p:cNvPr>
          <p:cNvCxnSpPr/>
          <p:nvPr/>
        </p:nvCxnSpPr>
        <p:spPr>
          <a:xfrm>
            <a:off x="2671140" y="5397594"/>
            <a:ext cx="1216025" cy="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91BE3F1-FA95-4134-85F0-F22E98FF3535}"/>
              </a:ext>
            </a:extLst>
          </p:cNvPr>
          <p:cNvCxnSpPr/>
          <p:nvPr/>
        </p:nvCxnSpPr>
        <p:spPr>
          <a:xfrm flipH="1">
            <a:off x="2655618" y="5071980"/>
            <a:ext cx="1216024" cy="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D5C5672-DBB5-465A-A9E6-0CF318F12730}"/>
              </a:ext>
            </a:extLst>
          </p:cNvPr>
          <p:cNvCxnSpPr/>
          <p:nvPr/>
        </p:nvCxnSpPr>
        <p:spPr>
          <a:xfrm flipH="1">
            <a:off x="6272119" y="5083269"/>
            <a:ext cx="1216025" cy="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E030CFC-328A-4E79-925E-EE91DEC4E5A7}"/>
              </a:ext>
            </a:extLst>
          </p:cNvPr>
          <p:cNvCxnSpPr/>
          <p:nvPr/>
        </p:nvCxnSpPr>
        <p:spPr>
          <a:xfrm>
            <a:off x="6284112" y="5396536"/>
            <a:ext cx="1216025" cy="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261D093-76D3-440A-A9DB-9DBE9AA2D603}"/>
              </a:ext>
            </a:extLst>
          </p:cNvPr>
          <p:cNvSpPr txBox="1"/>
          <p:nvPr/>
        </p:nvSpPr>
        <p:spPr>
          <a:xfrm>
            <a:off x="2696670" y="4608783"/>
            <a:ext cx="1184981" cy="2998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pl-PL" sz="1800" dirty="0">
                <a:latin typeface="Frutiger 55 Roman" panose="020B0503040202020204" pitchFamily="34" charset="0"/>
              </a:rPr>
              <a:t>IRS</a:t>
            </a:r>
            <a:endParaRPr lang="en-US" sz="1800" dirty="0">
              <a:latin typeface="Frutiger 55 Roman" panose="020B0503040202020204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27FA8014-34F4-47FD-A3A0-6B5BD89C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07" y="4322327"/>
            <a:ext cx="1487312" cy="148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3">
            <a:extLst>
              <a:ext uri="{FF2B5EF4-FFF2-40B4-BE49-F238E27FC236}">
                <a16:creationId xmlns:a16="http://schemas.microsoft.com/office/drawing/2014/main" id="{EE3303C6-A0BB-456D-A386-7820763A5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46" y="4726559"/>
            <a:ext cx="1029758" cy="97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">
            <a:extLst>
              <a:ext uri="{FF2B5EF4-FFF2-40B4-BE49-F238E27FC236}">
                <a16:creationId xmlns:a16="http://schemas.microsoft.com/office/drawing/2014/main" id="{7B9F5EA0-2704-45F7-8002-C407598D5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96" y="4756192"/>
            <a:ext cx="1029758" cy="97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37D1B1E-0170-4D61-9895-821C6C639709}"/>
              </a:ext>
            </a:extLst>
          </p:cNvPr>
          <p:cNvSpPr/>
          <p:nvPr/>
        </p:nvSpPr>
        <p:spPr>
          <a:xfrm>
            <a:off x="7166054" y="3596361"/>
            <a:ext cx="2055876" cy="609600"/>
          </a:xfrm>
          <a:prstGeom prst="rect">
            <a:avLst/>
          </a:prstGeom>
          <a:noFill/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CACDFD-609F-44BD-8247-C230321194E4}"/>
              </a:ext>
            </a:extLst>
          </p:cNvPr>
          <p:cNvSpPr txBox="1"/>
          <p:nvPr/>
        </p:nvSpPr>
        <p:spPr>
          <a:xfrm>
            <a:off x="7253266" y="3725529"/>
            <a:ext cx="1852634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pl-PL" sz="2000" dirty="0" err="1">
                <a:latin typeface="Frutiger 55 Roman" panose="020B0503040202020204" pitchFamily="34" charset="0"/>
              </a:rPr>
              <a:t>Another</a:t>
            </a:r>
            <a:r>
              <a:rPr lang="pl-PL" sz="2000" dirty="0">
                <a:latin typeface="Frutiger 55 Roman" panose="020B0503040202020204" pitchFamily="34" charset="0"/>
              </a:rPr>
              <a:t> bank</a:t>
            </a:r>
            <a:endParaRPr lang="en-US" sz="2000" dirty="0">
              <a:latin typeface="Frutiger 55 Roman" panose="020B050304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E1BAD2-C707-4B94-B6B9-D5D612F94C5D}"/>
              </a:ext>
            </a:extLst>
          </p:cNvPr>
          <p:cNvSpPr/>
          <p:nvPr/>
        </p:nvSpPr>
        <p:spPr>
          <a:xfrm>
            <a:off x="4464309" y="3596361"/>
            <a:ext cx="1129782" cy="609600"/>
          </a:xfrm>
          <a:prstGeom prst="rect">
            <a:avLst/>
          </a:prstGeom>
          <a:noFill/>
          <a:ln w="19050"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 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D95745-4125-429E-A92D-DA8E67B975C8}"/>
              </a:ext>
            </a:extLst>
          </p:cNvPr>
          <p:cNvSpPr txBox="1"/>
          <p:nvPr/>
        </p:nvSpPr>
        <p:spPr>
          <a:xfrm>
            <a:off x="4393275" y="3694170"/>
            <a:ext cx="94072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2400" dirty="0">
                <a:latin typeface="+mn-lt"/>
              </a:rPr>
              <a:t>   Bank    </a:t>
            </a:r>
            <a:endParaRPr lang="en-US" sz="2200" dirty="0">
              <a:latin typeface="Frutiger 55 Roman" panose="020B050304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66E5C4-436D-4DAC-8572-B9B4895CBDD7}"/>
              </a:ext>
            </a:extLst>
          </p:cNvPr>
          <p:cNvSpPr txBox="1"/>
          <p:nvPr/>
        </p:nvSpPr>
        <p:spPr>
          <a:xfrm rot="19506456">
            <a:off x="1171927" y="5146277"/>
            <a:ext cx="165121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2400" b="1">
                <a:solidFill>
                  <a:srgbClr val="FF0000"/>
                </a:solidFill>
                <a:latin typeface="+mn-lt"/>
              </a:rPr>
              <a:t>BANKRUPT</a:t>
            </a: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D05F6305-34CC-4B54-8523-EEB79DEF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07" y="6145963"/>
            <a:ext cx="60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F3537FFA-D7C4-4140-8768-A04DA01B8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065770"/>
            <a:ext cx="609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0A93DB-B1CA-4314-A8D9-8B49FA385733}"/>
              </a:ext>
            </a:extLst>
          </p:cNvPr>
          <p:cNvCxnSpPr/>
          <p:nvPr/>
        </p:nvCxnSpPr>
        <p:spPr>
          <a:xfrm>
            <a:off x="2908161" y="6058702"/>
            <a:ext cx="762000" cy="696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A8FAC2-3C33-4D88-9910-D18B2EEB66C8}"/>
              </a:ext>
            </a:extLst>
          </p:cNvPr>
          <p:cNvCxnSpPr/>
          <p:nvPr/>
        </p:nvCxnSpPr>
        <p:spPr>
          <a:xfrm flipH="1">
            <a:off x="2936253" y="6058702"/>
            <a:ext cx="733908" cy="696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EAE3132-0E99-4ABA-A6E0-E76FA0DCF26F}"/>
              </a:ext>
            </a:extLst>
          </p:cNvPr>
          <p:cNvSpPr txBox="1"/>
          <p:nvPr/>
        </p:nvSpPr>
        <p:spPr>
          <a:xfrm>
            <a:off x="7253266" y="6491447"/>
            <a:ext cx="246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b="1" dirty="0">
                <a:latin typeface="Frutiger 45 Light" panose="020B0603020202020204" pitchFamily="34" charset="0"/>
              </a:rPr>
              <a:t>What can go wrong</a:t>
            </a:r>
            <a:r>
              <a:rPr lang="en-US" sz="1600" b="1" dirty="0">
                <a:latin typeface="Frutiger 45 Light" panose="020B0603020202020204" pitchFamily="34" charset="0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71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4141E-6 0 L 0.35291 0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4141E-6 0 L 0.35291 0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8485E-6 -1.91919E-6 L -3.48485E-6 0.07155 C -3.48485E-6 0.10333 0.04988 0.14331 0.0906 0.14331 L 0.18135 0.14331 " pathEditMode="relative" rAng="0" ptsTypes="FfFF">
                                      <p:cBhvr>
                                        <p:cTn id="10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59" y="7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/>
      <p:bldP spid="62" grpId="0"/>
      <p:bldP spid="62" grpId="1"/>
      <p:bldP spid="66" grpId="0" animBg="1"/>
      <p:bldP spid="67" grpId="0"/>
      <p:bldP spid="68" grpId="0" animBg="1"/>
      <p:bldP spid="69" grpId="0"/>
      <p:bldP spid="70" grpId="0"/>
      <p:bldP spid="83" grpId="0"/>
      <p:bldP spid="8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624" y="1841158"/>
            <a:ext cx="9189720" cy="47707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Frutiger 45 Light" panose="020B0603020202020204" pitchFamily="34" charset="0"/>
              </a:rPr>
              <a:t>Example:</a:t>
            </a:r>
          </a:p>
          <a:p>
            <a:pPr marL="204911" lvl="1" indent="0">
              <a:buNone/>
            </a:pPr>
            <a:r>
              <a:rPr lang="en-US" dirty="0">
                <a:latin typeface="Frutiger 45 Light" panose="020B0603020202020204" pitchFamily="34" charset="0"/>
              </a:rPr>
              <a:t>$100mio 5y loan to a company</a:t>
            </a:r>
          </a:p>
          <a:p>
            <a:pPr marL="204911" lvl="1" indent="0">
              <a:buNone/>
            </a:pPr>
            <a:r>
              <a:rPr lang="en-US" dirty="0">
                <a:latin typeface="Frutiger 45 Light" panose="020B0603020202020204" pitchFamily="34" charset="0"/>
              </a:rPr>
              <a:t>Company has no tangible assets</a:t>
            </a:r>
          </a:p>
          <a:p>
            <a:pPr marL="204911" lvl="1" indent="0">
              <a:buNone/>
            </a:pPr>
            <a:r>
              <a:rPr lang="en-US" dirty="0">
                <a:latin typeface="Frutiger 45 Light" panose="020B0603020202020204" pitchFamily="34" charset="0"/>
              </a:rPr>
              <a:t>Probability of default over next 5y is 5%</a:t>
            </a:r>
            <a:endParaRPr lang="pl-PL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	</a:t>
            </a:r>
            <a:r>
              <a:rPr lang="en-US" dirty="0">
                <a:latin typeface="Frutiger 45 Light" panose="020B0603020202020204" pitchFamily="34" charset="0"/>
              </a:rPr>
              <a:t>Expected Loss = EAD x PD x LGD</a:t>
            </a:r>
          </a:p>
          <a:p>
            <a:pPr lvl="8"/>
            <a:r>
              <a:rPr lang="en-US" dirty="0">
                <a:latin typeface="Frutiger 45 Light" panose="020B0603020202020204" pitchFamily="34" charset="0"/>
              </a:rPr>
              <a:t>EAD: Exposure at Default</a:t>
            </a:r>
          </a:p>
          <a:p>
            <a:pPr lvl="4"/>
            <a:r>
              <a:rPr lang="en-US" dirty="0">
                <a:latin typeface="Frutiger 45 Light" panose="020B0603020202020204" pitchFamily="34" charset="0"/>
              </a:rPr>
              <a:t>PD: Probability of Default</a:t>
            </a:r>
          </a:p>
          <a:p>
            <a:pPr lvl="4"/>
            <a:r>
              <a:rPr lang="en-US" dirty="0">
                <a:latin typeface="Frutiger 45 Light" panose="020B0603020202020204" pitchFamily="34" charset="0"/>
              </a:rPr>
              <a:t>LGD: Loss Given Default</a:t>
            </a:r>
          </a:p>
          <a:p>
            <a:pPr marL="204911" lvl="1" indent="0">
              <a:buNone/>
            </a:pPr>
            <a:r>
              <a:rPr lang="en-US" dirty="0">
                <a:latin typeface="Frutiger 45 Light" panose="020B0603020202020204" pitchFamily="34" charset="0"/>
              </a:rPr>
              <a:t>1/ What is the EAD?</a:t>
            </a:r>
          </a:p>
          <a:p>
            <a:pPr marL="204911" lvl="1" indent="0">
              <a:buNone/>
            </a:pPr>
            <a:r>
              <a:rPr lang="en-US" dirty="0">
                <a:latin typeface="Frutiger 45 Light" panose="020B0603020202020204" pitchFamily="34" charset="0"/>
              </a:rPr>
              <a:t>2/ What is the LGD roughly?</a:t>
            </a:r>
          </a:p>
          <a:p>
            <a:pPr marL="0" indent="0">
              <a:buNone/>
            </a:pPr>
            <a:endParaRPr lang="pl-PL" b="1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Frutiger 45 Light" panose="020B0603020202020204" pitchFamily="34" charset="0"/>
              </a:rPr>
              <a:t>For a corporate loan, it is easy to determine the EAD (Exposure at Default). But how can we do it for a portfolio of derivatives?</a:t>
            </a:r>
          </a:p>
          <a:p>
            <a:pPr marL="0" indent="0">
              <a:buNone/>
            </a:pP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Counterparty</a:t>
            </a:r>
            <a:r>
              <a:rPr lang="pl-PL" dirty="0"/>
              <a:t> </a:t>
            </a:r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en-US" dirty="0"/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Expected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loss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–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simple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example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utiger 45 Light" panose="020B0603020202020204" pitchFamily="34" charset="0"/>
              </a:rPr>
              <a:t>Counterparty Credit Risk</a:t>
            </a:r>
            <a:r>
              <a:rPr lang="pl-PL" dirty="0">
                <a:latin typeface="Frutiger 45 Light" panose="020B0603020202020204" pitchFamily="34" charset="0"/>
              </a:rPr>
              <a:t> - </a:t>
            </a:r>
            <a:r>
              <a:rPr lang="pl-PL" dirty="0" err="1">
                <a:latin typeface="Frutiger 45 Light" panose="020B0603020202020204" pitchFamily="34" charset="0"/>
              </a:rPr>
              <a:t>Introduction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24" name="LAYOUT BODY">
            <a:extLst>
              <a:ext uri="{FF2B5EF4-FFF2-40B4-BE49-F238E27FC236}">
                <a16:creationId xmlns:a16="http://schemas.microsoft.com/office/drawing/2014/main" id="{E2C74CA0-EBEE-40A4-A6C7-049EAA996265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0624" y="1235352"/>
            <a:ext cx="9189720" cy="2230867"/>
          </a:xfrm>
        </p:spPr>
        <p:txBody>
          <a:bodyPr/>
          <a:lstStyle/>
          <a:p>
            <a:pPr marL="0" indent="0">
              <a:buNone/>
            </a:pPr>
            <a:endParaRPr lang="pl-PL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r>
              <a:rPr lang="pl-PL" dirty="0" err="1">
                <a:latin typeface="Frutiger 45 Light" panose="020B0603020202020204" pitchFamily="34" charset="0"/>
              </a:rPr>
              <a:t>Counterparty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that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counterparty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will</a:t>
            </a:r>
            <a:r>
              <a:rPr lang="pl-PL" dirty="0">
                <a:latin typeface="Frutiger 45 Light" panose="020B0603020202020204" pitchFamily="34" charset="0"/>
              </a:rPr>
              <a:t> not be </a:t>
            </a:r>
            <a:r>
              <a:rPr lang="pl-PL" dirty="0" err="1">
                <a:latin typeface="Frutiger 45 Light" panose="020B0603020202020204" pitchFamily="34" charset="0"/>
              </a:rPr>
              <a:t>able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meet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its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obligations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payments</a:t>
            </a:r>
            <a:r>
              <a:rPr lang="pl-PL" dirty="0">
                <a:latin typeface="Frutiger 45 Light" panose="020B0603020202020204" pitchFamily="34" charset="0"/>
              </a:rPr>
              <a:t>). It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different</a:t>
            </a:r>
            <a:r>
              <a:rPr lang="pl-PL" dirty="0">
                <a:latin typeface="Frutiger 45 Light" panose="020B0603020202020204" pitchFamily="34" charset="0"/>
              </a:rPr>
              <a:t> from the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bonds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loans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dirty="0">
                <a:latin typeface="Frutiger 45 Light" panose="020B0603020202020204" pitchFamily="34" charset="0"/>
              </a:rPr>
              <a:t>The </a:t>
            </a:r>
            <a:r>
              <a:rPr lang="pl-PL" dirty="0" err="1">
                <a:latin typeface="Frutiger 45 Light" panose="020B0603020202020204" pitchFamily="34" charset="0"/>
              </a:rPr>
              <a:t>loss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amount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not </a:t>
            </a:r>
            <a:r>
              <a:rPr lang="pl-PL" dirty="0" err="1">
                <a:latin typeface="Frutiger 45 Light" panose="020B0603020202020204" pitchFamily="34" charset="0"/>
              </a:rPr>
              <a:t>known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until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time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bunkruptcy</a:t>
            </a:r>
            <a:endParaRPr lang="pl-PL" dirty="0">
              <a:latin typeface="Frutiger 45 Light" panose="020B0603020202020204" pitchFamily="34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dirty="0">
                <a:latin typeface="Frutiger 45 Light" panose="020B0603020202020204" pitchFamily="34" charset="0"/>
              </a:rPr>
              <a:t>The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typically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bilateral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pl-PL" dirty="0" err="1">
                <a:latin typeface="Frutiger 45 Light" panose="020B0603020202020204" pitchFamily="34" charset="0"/>
              </a:rPr>
              <a:t>both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parties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take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  <a:endParaRPr lang="en-US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endParaRPr lang="pl-PL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635EDA-3E9D-45E1-9D1F-8F029195824D}"/>
              </a:ext>
            </a:extLst>
          </p:cNvPr>
          <p:cNvSpPr txBox="1"/>
          <p:nvPr/>
        </p:nvSpPr>
        <p:spPr>
          <a:xfrm>
            <a:off x="1436777" y="4524357"/>
            <a:ext cx="2362200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lvl="0" indent="-1714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Frutiger 45 Light" panose="020B0603020202020204" pitchFamily="34" charset="0"/>
              </a:rPr>
              <a:t> </a:t>
            </a:r>
            <a:r>
              <a:rPr lang="pl-PL" sz="1400" dirty="0" err="1">
                <a:latin typeface="Frutiger 45 Light" panose="020B0603020202020204" pitchFamily="34" charset="0"/>
              </a:rPr>
              <a:t>forwards</a:t>
            </a:r>
            <a:endParaRPr lang="en-US" sz="1400" dirty="0">
              <a:latin typeface="Frutiger 45 Light" panose="020B0603020202020204" pitchFamily="34" charset="0"/>
            </a:endParaRPr>
          </a:p>
          <a:p>
            <a:pPr marL="171450" lvl="0" indent="-1714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Frutiger 45 Light" panose="020B0603020202020204" pitchFamily="34" charset="0"/>
              </a:rPr>
              <a:t> </a:t>
            </a:r>
            <a:r>
              <a:rPr lang="pl-PL" sz="1400" dirty="0" err="1">
                <a:latin typeface="Frutiger 45 Light" panose="020B0603020202020204" pitchFamily="34" charset="0"/>
              </a:rPr>
              <a:t>swaps</a:t>
            </a:r>
            <a:endParaRPr lang="pl-PL" sz="1400" dirty="0">
              <a:latin typeface="Frutiger 45 Light" panose="020B0603020202020204" pitchFamily="34" charset="0"/>
            </a:endParaRPr>
          </a:p>
          <a:p>
            <a:pPr marL="171450" lvl="0" indent="-1714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Frutiger 45 Light" panose="020B0603020202020204" pitchFamily="34" charset="0"/>
              </a:rPr>
              <a:t> CDS</a:t>
            </a:r>
          </a:p>
          <a:p>
            <a:pPr marL="171450" lvl="0" indent="-1714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sz="1400" dirty="0" err="1">
                <a:latin typeface="Frutiger 45 Light" panose="020B0603020202020204" pitchFamily="34" charset="0"/>
              </a:rPr>
              <a:t>European</a:t>
            </a:r>
            <a:r>
              <a:rPr lang="pl-PL" sz="1400" dirty="0">
                <a:latin typeface="Frutiger 45 Light" panose="020B0603020202020204" pitchFamily="34" charset="0"/>
              </a:rPr>
              <a:t>/American/</a:t>
            </a:r>
            <a:r>
              <a:rPr lang="pl-PL" sz="1400" dirty="0" err="1">
                <a:latin typeface="Frutiger 45 Light" panose="020B0603020202020204" pitchFamily="34" charset="0"/>
              </a:rPr>
              <a:t>Asian</a:t>
            </a:r>
            <a:r>
              <a:rPr lang="pl-PL" sz="1400" dirty="0">
                <a:latin typeface="Frutiger 45 Light" panose="020B0603020202020204" pitchFamily="34" charset="0"/>
              </a:rPr>
              <a:t> </a:t>
            </a:r>
            <a:r>
              <a:rPr lang="pl-PL" sz="1400" dirty="0" err="1">
                <a:latin typeface="Frutiger 45 Light" panose="020B0603020202020204" pitchFamily="34" charset="0"/>
              </a:rPr>
              <a:t>Options</a:t>
            </a:r>
            <a:endParaRPr lang="en-US" sz="1400" dirty="0">
              <a:latin typeface="Frutiger 45 Light" panose="020B06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D69EE9-E154-4DD9-BAC4-4E3D498AC42E}"/>
              </a:ext>
            </a:extLst>
          </p:cNvPr>
          <p:cNvSpPr txBox="1"/>
          <p:nvPr/>
        </p:nvSpPr>
        <p:spPr>
          <a:xfrm>
            <a:off x="5172914" y="4523407"/>
            <a:ext cx="3293627" cy="1219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lvl="0" indent="-1714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Frutiger 45 Light" panose="020B0603020202020204" pitchFamily="34" charset="0"/>
              </a:rPr>
              <a:t> repo</a:t>
            </a:r>
            <a:endParaRPr lang="en-US" sz="1400" dirty="0">
              <a:latin typeface="Frutiger 45 Light" panose="020B0603020202020204" pitchFamily="34" charset="0"/>
            </a:endParaRPr>
          </a:p>
          <a:p>
            <a:pPr marL="171450" lvl="0" indent="-1714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Frutiger 45 Light" panose="020B0603020202020204" pitchFamily="34" charset="0"/>
              </a:rPr>
              <a:t> reverse repo</a:t>
            </a:r>
          </a:p>
          <a:p>
            <a:pPr marL="171450" lvl="0" indent="-1714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Frutiger 45 Light" panose="020B0603020202020204" pitchFamily="34" charset="0"/>
              </a:rPr>
              <a:t> </a:t>
            </a:r>
            <a:r>
              <a:rPr lang="pl-PL" sz="1400" dirty="0" err="1">
                <a:latin typeface="Frutiger 45 Light" panose="020B0603020202020204" pitchFamily="34" charset="0"/>
              </a:rPr>
              <a:t>security</a:t>
            </a:r>
            <a:r>
              <a:rPr lang="pl-PL" sz="1400" dirty="0">
                <a:latin typeface="Frutiger 45 Light" panose="020B0603020202020204" pitchFamily="34" charset="0"/>
              </a:rPr>
              <a:t> </a:t>
            </a:r>
            <a:r>
              <a:rPr lang="pl-PL" sz="1400" dirty="0" err="1">
                <a:latin typeface="Frutiger 45 Light" panose="020B0603020202020204" pitchFamily="34" charset="0"/>
              </a:rPr>
              <a:t>lending</a:t>
            </a:r>
            <a:endParaRPr lang="en-US" sz="1400" dirty="0">
              <a:latin typeface="Frutiger 45 Light" panose="020B0603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EB6423-1BBA-45C7-B28C-8F8743D19CAE}"/>
              </a:ext>
            </a:extLst>
          </p:cNvPr>
          <p:cNvGrpSpPr/>
          <p:nvPr/>
        </p:nvGrpSpPr>
        <p:grpSpPr>
          <a:xfrm>
            <a:off x="1061363" y="3914757"/>
            <a:ext cx="2737613" cy="456156"/>
            <a:chOff x="3733469" y="2147037"/>
            <a:chExt cx="3581400" cy="456156"/>
          </a:xfrm>
          <a:solidFill>
            <a:schemeClr val="bg1">
              <a:lumMod val="85000"/>
            </a:schemeClr>
          </a:solidFill>
        </p:grpSpPr>
        <p:sp>
          <p:nvSpPr>
            <p:cNvPr id="31" name="Rounded Rectangle 39">
              <a:extLst>
                <a:ext uri="{FF2B5EF4-FFF2-40B4-BE49-F238E27FC236}">
                  <a16:creationId xmlns:a16="http://schemas.microsoft.com/office/drawing/2014/main" id="{D57406CE-100E-4F93-9B09-587BCC26468F}"/>
                </a:ext>
              </a:extLst>
            </p:cNvPr>
            <p:cNvSpPr/>
            <p:nvPr/>
          </p:nvSpPr>
          <p:spPr>
            <a:xfrm>
              <a:off x="3733469" y="2147037"/>
              <a:ext cx="3581400" cy="45615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2" name="Rounded Rectangle 4">
              <a:extLst>
                <a:ext uri="{FF2B5EF4-FFF2-40B4-BE49-F238E27FC236}">
                  <a16:creationId xmlns:a16="http://schemas.microsoft.com/office/drawing/2014/main" id="{06C8FD69-3174-4D22-AF07-AD14945917FE}"/>
                </a:ext>
              </a:extLst>
            </p:cNvPr>
            <p:cNvSpPr/>
            <p:nvPr/>
          </p:nvSpPr>
          <p:spPr>
            <a:xfrm>
              <a:off x="3764819" y="2147037"/>
              <a:ext cx="3536864" cy="4116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dirty="0">
                  <a:solidFill>
                    <a:schemeClr val="tx1"/>
                  </a:solidFill>
                  <a:latin typeface="Frutiger 45 Light" panose="020B0603020202020204" pitchFamily="34" charset="0"/>
                </a:rPr>
                <a:t>OTC </a:t>
              </a:r>
              <a:r>
                <a:rPr lang="pl-PL" dirty="0" err="1">
                  <a:solidFill>
                    <a:schemeClr val="tx1"/>
                  </a:solidFill>
                  <a:latin typeface="Frutiger 45 Light" panose="020B0603020202020204" pitchFamily="34" charset="0"/>
                </a:rPr>
                <a:t>Derivatives</a:t>
              </a:r>
              <a:endParaRPr lang="en-US" kern="1200" dirty="0">
                <a:solidFill>
                  <a:schemeClr val="tx1"/>
                </a:solidFill>
                <a:latin typeface="Frutiger 45 Light" panose="020B0603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C249435-B004-4ECE-AC58-8CA7773E269C}"/>
              </a:ext>
            </a:extLst>
          </p:cNvPr>
          <p:cNvSpPr txBox="1"/>
          <p:nvPr/>
        </p:nvSpPr>
        <p:spPr>
          <a:xfrm>
            <a:off x="1085327" y="3543300"/>
            <a:ext cx="7007721" cy="457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pl-PL" dirty="0">
                <a:latin typeface="Frutiger 45 Light" panose="020B0603020202020204" pitchFamily="34" charset="0"/>
              </a:rPr>
              <a:t>Instruments </a:t>
            </a:r>
            <a:r>
              <a:rPr lang="pl-PL" dirty="0" err="1">
                <a:latin typeface="Frutiger 45 Light" panose="020B0603020202020204" pitchFamily="34" charset="0"/>
              </a:rPr>
              <a:t>generating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counterparty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46AE76-9CDE-45FC-920C-CD8DFD6061C4}"/>
              </a:ext>
            </a:extLst>
          </p:cNvPr>
          <p:cNvSpPr txBox="1"/>
          <p:nvPr/>
        </p:nvSpPr>
        <p:spPr>
          <a:xfrm>
            <a:off x="542451" y="5933107"/>
            <a:ext cx="8946065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dirty="0">
                <a:latin typeface="Frutiger 45 Light" panose="020B0603020202020204" pitchFamily="34" charset="0"/>
              </a:rPr>
              <a:t>In </a:t>
            </a:r>
            <a:r>
              <a:rPr lang="pl-PL" dirty="0" err="1">
                <a:latin typeface="Frutiger 45 Light" panose="020B0603020202020204" pitchFamily="34" charset="0"/>
              </a:rPr>
              <a:t>financial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institutions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impacts</a:t>
            </a:r>
            <a:r>
              <a:rPr lang="pl-PL" dirty="0">
                <a:latin typeface="Frutiger 45 Light" panose="020B0603020202020204" pitchFamily="34" charset="0"/>
              </a:rPr>
              <a:t> in </a:t>
            </a:r>
            <a:r>
              <a:rPr lang="pl-PL" dirty="0" err="1">
                <a:latin typeface="Frutiger 45 Light" panose="020B0603020202020204" pitchFamily="34" charset="0"/>
              </a:rPr>
              <a:t>particular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two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areas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r>
              <a:rPr lang="pl-PL" dirty="0" err="1">
                <a:latin typeface="Frutiger 45 Light" panose="020B0603020202020204" pitchFamily="34" charset="0"/>
              </a:rPr>
              <a:t>pricing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requirements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CBEC0-F269-4D35-9948-BF57676E2B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Counterparty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credit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risk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814B6A-F181-4903-BEA4-A953124ABD68}"/>
              </a:ext>
            </a:extLst>
          </p:cNvPr>
          <p:cNvGrpSpPr/>
          <p:nvPr/>
        </p:nvGrpSpPr>
        <p:grpSpPr>
          <a:xfrm>
            <a:off x="4720281" y="3914757"/>
            <a:ext cx="3032815" cy="456156"/>
            <a:chOff x="3733469" y="2147037"/>
            <a:chExt cx="3581400" cy="456156"/>
          </a:xfrm>
          <a:solidFill>
            <a:schemeClr val="bg1">
              <a:lumMod val="85000"/>
            </a:schemeClr>
          </a:solidFill>
        </p:grpSpPr>
        <p:sp>
          <p:nvSpPr>
            <p:cNvPr id="16" name="Rounded Rectangle 39">
              <a:extLst>
                <a:ext uri="{FF2B5EF4-FFF2-40B4-BE49-F238E27FC236}">
                  <a16:creationId xmlns:a16="http://schemas.microsoft.com/office/drawing/2014/main" id="{F53E4CD3-4DF5-46E0-9906-72A0F1313A18}"/>
                </a:ext>
              </a:extLst>
            </p:cNvPr>
            <p:cNvSpPr/>
            <p:nvPr/>
          </p:nvSpPr>
          <p:spPr>
            <a:xfrm>
              <a:off x="3733469" y="2147037"/>
              <a:ext cx="3581400" cy="45615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B34D8814-0C93-4BD8-8289-0A47172015C4}"/>
                </a:ext>
              </a:extLst>
            </p:cNvPr>
            <p:cNvSpPr/>
            <p:nvPr/>
          </p:nvSpPr>
          <p:spPr>
            <a:xfrm>
              <a:off x="3764819" y="2147037"/>
              <a:ext cx="3536864" cy="41162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dirty="0" err="1">
                  <a:solidFill>
                    <a:schemeClr val="tx1"/>
                  </a:solidFill>
                  <a:latin typeface="Frutiger 45 Light" panose="020B0603020202020204" pitchFamily="34" charset="0"/>
                </a:rPr>
                <a:t>Financing</a:t>
              </a:r>
              <a:r>
                <a:rPr lang="pl-PL" dirty="0">
                  <a:solidFill>
                    <a:schemeClr val="tx1"/>
                  </a:solidFill>
                  <a:latin typeface="Frutiger 45 Light" panose="020B0603020202020204" pitchFamily="34" charset="0"/>
                </a:rPr>
                <a:t> </a:t>
              </a:r>
              <a:r>
                <a:rPr lang="pl-PL" dirty="0" err="1">
                  <a:solidFill>
                    <a:schemeClr val="tx1"/>
                  </a:solidFill>
                  <a:latin typeface="Frutiger 45 Light" panose="020B0603020202020204" pitchFamily="34" charset="0"/>
                </a:rPr>
                <a:t>transactions</a:t>
              </a:r>
              <a:endParaRPr lang="en-US" kern="1200" dirty="0">
                <a:solidFill>
                  <a:schemeClr val="tx1"/>
                </a:solidFill>
                <a:latin typeface="Frutiger 45 Light" panose="020B0603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235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Counterparty Credit Risk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36BDB-D958-4667-9D07-8F62FE00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6409718"/>
            <a:ext cx="9189720" cy="386473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latin typeface="Frutiger 55 Roman" panose="020B0503040202020204" pitchFamily="34" charset="0"/>
              </a:rPr>
              <a:t>  We </a:t>
            </a:r>
            <a:r>
              <a:rPr lang="pl-PL" dirty="0" err="1">
                <a:latin typeface="Frutiger 55 Roman" panose="020B0503040202020204" pitchFamily="34" charset="0"/>
              </a:rPr>
              <a:t>don’t</a:t>
            </a:r>
            <a:r>
              <a:rPr lang="pl-PL" dirty="0">
                <a:latin typeface="Frutiger 55 Roman" panose="020B0503040202020204" pitchFamily="34" charset="0"/>
              </a:rPr>
              <a:t> </a:t>
            </a:r>
            <a:r>
              <a:rPr lang="pl-PL" dirty="0" err="1">
                <a:latin typeface="Frutiger 55 Roman" panose="020B0503040202020204" pitchFamily="34" charset="0"/>
              </a:rPr>
              <a:t>know</a:t>
            </a:r>
            <a:r>
              <a:rPr lang="pl-PL" dirty="0">
                <a:latin typeface="Frutiger 55 Roman" panose="020B0503040202020204" pitchFamily="34" charset="0"/>
              </a:rPr>
              <a:t> the </a:t>
            </a:r>
            <a:r>
              <a:rPr lang="pl-PL" dirty="0" err="1">
                <a:latin typeface="Frutiger 55 Roman" panose="020B0503040202020204" pitchFamily="34" charset="0"/>
              </a:rPr>
              <a:t>future</a:t>
            </a:r>
            <a:r>
              <a:rPr lang="pl-PL" dirty="0">
                <a:latin typeface="Frutiger 55 Roman" panose="020B0503040202020204" pitchFamily="34" charset="0"/>
              </a:rPr>
              <a:t> </a:t>
            </a:r>
            <a:r>
              <a:rPr lang="pl-PL" dirty="0" err="1">
                <a:latin typeface="Frutiger 55 Roman" panose="020B0503040202020204" pitchFamily="34" charset="0"/>
              </a:rPr>
              <a:t>value</a:t>
            </a:r>
            <a:r>
              <a:rPr lang="pl-PL" dirty="0">
                <a:latin typeface="Frutiger 55 Roman" panose="020B0503040202020204" pitchFamily="34" charset="0"/>
              </a:rPr>
              <a:t> of           , the </a:t>
            </a:r>
            <a:r>
              <a:rPr lang="pl-PL" dirty="0" err="1">
                <a:latin typeface="Frutiger 55 Roman" panose="020B0503040202020204" pitchFamily="34" charset="0"/>
              </a:rPr>
              <a:t>exposure</a:t>
            </a:r>
            <a:r>
              <a:rPr lang="pl-PL" dirty="0">
                <a:latin typeface="Frutiger 55 Roman" panose="020B0503040202020204" pitchFamily="34" charset="0"/>
              </a:rPr>
              <a:t> </a:t>
            </a:r>
            <a:r>
              <a:rPr lang="pl-PL" dirty="0" err="1">
                <a:latin typeface="Frutiger 55 Roman" panose="020B0503040202020204" pitchFamily="34" charset="0"/>
              </a:rPr>
              <a:t>is</a:t>
            </a:r>
            <a:r>
              <a:rPr lang="pl-PL" dirty="0">
                <a:latin typeface="Frutiger 55 Roman" panose="020B0503040202020204" pitchFamily="34" charset="0"/>
              </a:rPr>
              <a:t> </a:t>
            </a:r>
            <a:r>
              <a:rPr lang="pl-PL" dirty="0" err="1">
                <a:latin typeface="Frutiger 55 Roman" panose="020B0503040202020204" pitchFamily="34" charset="0"/>
              </a:rPr>
              <a:t>random</a:t>
            </a:r>
            <a:r>
              <a:rPr lang="pl-PL" dirty="0">
                <a:latin typeface="Frutiger 55 Roman" panose="020B0503040202020204" pitchFamily="34" charset="0"/>
              </a:rPr>
              <a:t>!</a:t>
            </a:r>
          </a:p>
          <a:p>
            <a:endParaRPr lang="pl-PL" sz="600" u="sng" dirty="0">
              <a:latin typeface="Frutiger 55 Roman" panose="020B0503040202020204" pitchFamily="34" charset="0"/>
            </a:endParaRP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DC58D6CD-0D29-448A-9AB8-9EBEB588B7BD}"/>
              </a:ext>
            </a:extLst>
          </p:cNvPr>
          <p:cNvSpPr/>
          <p:nvPr/>
        </p:nvSpPr>
        <p:spPr>
          <a:xfrm>
            <a:off x="441629" y="5125227"/>
            <a:ext cx="9087392" cy="105676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pl-PL" sz="2400" b="1" dirty="0">
              <a:solidFill>
                <a:schemeClr val="tx1"/>
              </a:solidFill>
            </a:endParaRPr>
          </a:p>
          <a:p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Credit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exposure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at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time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t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is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the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replacement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value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of the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contract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if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it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is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positive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 and zero </a:t>
            </a:r>
            <a:r>
              <a:rPr lang="pl-PL" sz="2000" dirty="0" err="1">
                <a:solidFill>
                  <a:schemeClr val="tx1"/>
                </a:solidFill>
                <a:latin typeface="Frutiger 45 Light" panose="020B0603020202020204" pitchFamily="34" charset="0"/>
              </a:rPr>
              <a:t>otherwise</a:t>
            </a:r>
            <a:r>
              <a:rPr lang="pl-PL" sz="2000" dirty="0">
                <a:solidFill>
                  <a:schemeClr val="tx1"/>
                </a:solidFill>
                <a:latin typeface="Frutiger 45 Light" panose="020B0603020202020204" pitchFamily="34" charset="0"/>
              </a:rPr>
              <a:t>.  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525688-5533-4FD3-B6ED-BA33BFB55304}"/>
              </a:ext>
            </a:extLst>
          </p:cNvPr>
          <p:cNvCxnSpPr/>
          <p:nvPr/>
        </p:nvCxnSpPr>
        <p:spPr>
          <a:xfrm flipV="1">
            <a:off x="3835987" y="2892632"/>
            <a:ext cx="1295400" cy="892896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FDDC63-01EB-4F96-83CE-C7201C298509}"/>
              </a:ext>
            </a:extLst>
          </p:cNvPr>
          <p:cNvSpPr txBox="1"/>
          <p:nvPr/>
        </p:nvSpPr>
        <p:spPr>
          <a:xfrm>
            <a:off x="2922521" y="247199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100">
              <a:latin typeface="+mn-lt"/>
            </a:endParaRP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5755873-12B7-476A-9FEA-C15C59906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816792"/>
              </p:ext>
            </p:extLst>
          </p:nvPr>
        </p:nvGraphicFramePr>
        <p:xfrm>
          <a:off x="3975833" y="2823869"/>
          <a:ext cx="514499" cy="42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177480" progId="Equation.3">
                  <p:embed/>
                </p:oleObj>
              </mc:Choice>
              <mc:Fallback>
                <p:oleObj name="Equation" r:id="rId5" imgW="241200" imgH="177480" progId="Equation.3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5833" y="2823869"/>
                        <a:ext cx="514499" cy="421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E42ED0F-F5D9-417E-9693-9B4F91CD1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97551"/>
              </p:ext>
            </p:extLst>
          </p:nvPr>
        </p:nvGraphicFramePr>
        <p:xfrm>
          <a:off x="3985507" y="4193726"/>
          <a:ext cx="5143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177480" progId="Equation.3">
                  <p:embed/>
                </p:oleObj>
              </mc:Choice>
              <mc:Fallback>
                <p:oleObj name="Equation" r:id="rId7" imgW="241200" imgH="17748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507" y="4193726"/>
                        <a:ext cx="5143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2938D-995E-4A77-B2A6-CE2312E305FA}"/>
                  </a:ext>
                </a:extLst>
              </p:cNvPr>
              <p:cNvSpPr/>
              <p:nvPr/>
            </p:nvSpPr>
            <p:spPr>
              <a:xfrm>
                <a:off x="3282893" y="5666229"/>
                <a:ext cx="349377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(</m:t>
                      </m:r>
                      <m:r>
                        <a:rPr lang="en-US" sz="2600" i="1">
                          <a:latin typeface="Cambria Math"/>
                        </a:rPr>
                        <m:t>𝑡</m:t>
                      </m:r>
                      <m:r>
                        <a:rPr lang="en-US" sz="2600" i="1">
                          <a:latin typeface="Cambria Math"/>
                        </a:rPr>
                        <m:t>)=</m:t>
                      </m:r>
                      <m:r>
                        <a:rPr lang="en-US" sz="2600" i="1">
                          <a:latin typeface="Cambria Math"/>
                        </a:rPr>
                        <m:t>𝑚𝑎𝑥</m:t>
                      </m:r>
                      <m:r>
                        <a:rPr lang="en-US" sz="2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6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2600" i="1">
                          <a:latin typeface="Cambria Math"/>
                        </a:rPr>
                        <m:t>(</m:t>
                      </m:r>
                      <m:r>
                        <a:rPr lang="en-US" sz="2600" i="1">
                          <a:latin typeface="Cambria Math"/>
                        </a:rPr>
                        <m:t>𝑡</m:t>
                      </m:r>
                      <m:r>
                        <a:rPr lang="en-US" sz="2600" i="1">
                          <a:latin typeface="Cambria Math"/>
                        </a:rPr>
                        <m:t>),0)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AE2938D-995E-4A77-B2A6-CE2312E30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893" y="5666229"/>
                <a:ext cx="349377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5D56AC-3B8B-425A-8F98-B8C65A26A3B7}"/>
                  </a:ext>
                </a:extLst>
              </p:cNvPr>
              <p:cNvSpPr/>
              <p:nvPr/>
            </p:nvSpPr>
            <p:spPr>
              <a:xfrm>
                <a:off x="2767176" y="3532498"/>
                <a:ext cx="854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𝜏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5D56AC-3B8B-425A-8F98-B8C65A26A3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76" y="3532498"/>
                <a:ext cx="854015" cy="400110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2539890-B1A4-4D39-A69A-DFA7127622E9}"/>
                  </a:ext>
                </a:extLst>
              </p:cNvPr>
              <p:cNvSpPr/>
              <p:nvPr/>
            </p:nvSpPr>
            <p:spPr>
              <a:xfrm>
                <a:off x="5295738" y="2586101"/>
                <a:ext cx="44928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00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2539890-B1A4-4D39-A69A-DFA712762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738" y="2586101"/>
                <a:ext cx="44928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85522F-AFD3-46A1-9BD1-6DCD36474F66}"/>
                  </a:ext>
                </a:extLst>
              </p:cNvPr>
              <p:cNvSpPr/>
              <p:nvPr/>
            </p:nvSpPr>
            <p:spPr>
              <a:xfrm>
                <a:off x="5400274" y="4235712"/>
                <a:ext cx="854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latin typeface="Cambria Math"/>
                        </a:rPr>
                        <m:t>𝜏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85522F-AFD3-46A1-9BD1-6DCD36474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274" y="4235712"/>
                <a:ext cx="854015" cy="400110"/>
              </a:xfrm>
              <a:prstGeom prst="rect">
                <a:avLst/>
              </a:prstGeom>
              <a:blipFill>
                <a:blip r:embed="rId1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DBE113-DF07-45F3-A1B5-170328BE7E3C}"/>
              </a:ext>
            </a:extLst>
          </p:cNvPr>
          <p:cNvCxnSpPr/>
          <p:nvPr/>
        </p:nvCxnSpPr>
        <p:spPr>
          <a:xfrm>
            <a:off x="3849278" y="3779279"/>
            <a:ext cx="1282109" cy="687526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1E61B4-3109-43A8-B157-1CB27F2CE023}"/>
              </a:ext>
            </a:extLst>
          </p:cNvPr>
          <p:cNvCxnSpPr/>
          <p:nvPr/>
        </p:nvCxnSpPr>
        <p:spPr>
          <a:xfrm>
            <a:off x="5492289" y="4051610"/>
            <a:ext cx="762000" cy="696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77277F-BDEC-4820-85F5-5C025D77CF13}"/>
              </a:ext>
            </a:extLst>
          </p:cNvPr>
          <p:cNvCxnSpPr/>
          <p:nvPr/>
        </p:nvCxnSpPr>
        <p:spPr>
          <a:xfrm flipH="1">
            <a:off x="5520381" y="4051610"/>
            <a:ext cx="733908" cy="696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753">
            <a:extLst>
              <a:ext uri="{FF2B5EF4-FFF2-40B4-BE49-F238E27FC236}">
                <a16:creationId xmlns:a16="http://schemas.microsoft.com/office/drawing/2014/main" id="{E66F4C19-0A1C-4C98-848C-C2F2E0971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685" y="4051610"/>
            <a:ext cx="562803" cy="56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86D10D-D50A-4A85-BFD6-574AC1DE260B}"/>
              </a:ext>
            </a:extLst>
          </p:cNvPr>
          <p:cNvSpPr/>
          <p:nvPr/>
        </p:nvSpPr>
        <p:spPr>
          <a:xfrm>
            <a:off x="339300" y="1288311"/>
            <a:ext cx="9189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We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derivative</a:t>
            </a:r>
            <a:r>
              <a:rPr lang="pl-PL" dirty="0"/>
              <a:t> X </a:t>
            </a:r>
            <a:r>
              <a:rPr lang="pl-PL" dirty="0" err="1"/>
              <a:t>having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           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t. </a:t>
            </a:r>
          </a:p>
          <a:p>
            <a:pPr marL="0" indent="0">
              <a:buNone/>
            </a:pPr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counterparty</a:t>
            </a:r>
            <a:r>
              <a:rPr lang="pl-PL" dirty="0"/>
              <a:t> </a:t>
            </a:r>
            <a:r>
              <a:rPr lang="pl-PL" dirty="0" err="1"/>
              <a:t>defaults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  . </a:t>
            </a:r>
            <a:r>
              <a:rPr lang="pl-PL" dirty="0" err="1"/>
              <a:t>Our</a:t>
            </a:r>
            <a:r>
              <a:rPr lang="pl-PL" dirty="0"/>
              <a:t> </a:t>
            </a:r>
            <a:r>
              <a:rPr lang="pl-PL" dirty="0" err="1"/>
              <a:t>loss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:</a:t>
            </a:r>
            <a:endParaRPr lang="en-US" dirty="0">
              <a:latin typeface="Frutiger 55 Roman" panose="020B050304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2B996F0-EAE7-432A-BFCE-B9ECD6094E0D}"/>
                  </a:ext>
                </a:extLst>
              </p:cNvPr>
              <p:cNvSpPr/>
              <p:nvPr/>
            </p:nvSpPr>
            <p:spPr>
              <a:xfrm>
                <a:off x="4281329" y="6349618"/>
                <a:ext cx="43705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pl-PL" sz="2000" b="0" i="1" smtClean="0">
                          <a:latin typeface="Cambria Math"/>
                        </a:rPr>
                        <m:t>𝑡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2B996F0-EAE7-432A-BFCE-B9ECD6094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329" y="6349618"/>
                <a:ext cx="437055" cy="400110"/>
              </a:xfrm>
              <a:prstGeom prst="rect">
                <a:avLst/>
              </a:prstGeom>
              <a:blipFill>
                <a:blip r:embed="rId15"/>
                <a:stretch>
                  <a:fillRect r="-80556" b="-1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B072F553-C694-4523-9725-877FA2562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460984"/>
              </p:ext>
            </p:extLst>
          </p:nvPr>
        </p:nvGraphicFramePr>
        <p:xfrm>
          <a:off x="4226752" y="2131358"/>
          <a:ext cx="256935" cy="29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39680" progId="Equation.3">
                  <p:embed/>
                </p:oleObj>
              </mc:Choice>
              <mc:Fallback>
                <p:oleObj name="Equation" r:id="rId16" imgW="126720" imgH="139680" progId="Equation.3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226752" y="2131358"/>
                        <a:ext cx="256935" cy="29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0CC28BA-5EB7-498D-9170-8B7FE57D67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UBSHeadline"/>
              </a:rPr>
              <a:t>Credit</a:t>
            </a:r>
            <a:r>
              <a:rPr lang="pl-PL" sz="2000" kern="0" dirty="0">
                <a:solidFill>
                  <a:srgbClr val="464749"/>
                </a:solidFill>
                <a:latin typeface="UBSHeadline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UBSHeadline"/>
              </a:rPr>
              <a:t>exposure</a:t>
            </a:r>
            <a:endParaRPr lang="en-US" sz="2000" kern="0" dirty="0">
              <a:solidFill>
                <a:srgbClr val="464749"/>
              </a:solidFill>
              <a:latin typeface="UBSHeadli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F509E25-ED4C-42BF-89B2-3704A0F47B7E}"/>
                  </a:ext>
                </a:extLst>
              </p:cNvPr>
              <p:cNvSpPr/>
              <p:nvPr/>
            </p:nvSpPr>
            <p:spPr>
              <a:xfrm>
                <a:off x="4355219" y="1671148"/>
                <a:ext cx="43705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pl-PL" sz="2000" b="0" i="1" smtClean="0">
                          <a:latin typeface="Cambria Math"/>
                        </a:rPr>
                        <m:t>𝑡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F509E25-ED4C-42BF-89B2-3704A0F47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19" y="1671148"/>
                <a:ext cx="437055" cy="400110"/>
              </a:xfrm>
              <a:prstGeom prst="rect">
                <a:avLst/>
              </a:prstGeom>
              <a:blipFill>
                <a:blip r:embed="rId18"/>
                <a:stretch>
                  <a:fillRect r="-80556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2507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23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Counterparty Credit Risk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Profiles’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7738640"/>
                  </p:ext>
                </p:extLst>
              </p:nvPr>
            </p:nvGraphicFramePr>
            <p:xfrm>
              <a:off x="420688" y="1855789"/>
              <a:ext cx="8820435" cy="421281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236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740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102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6614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CH" sz="1600" dirty="0">
                              <a:solidFill>
                                <a:srgbClr val="FFFFFF"/>
                              </a:solidFill>
                              <a:effectLst/>
                            </a:rPr>
                            <a:t>Profile</a:t>
                          </a:r>
                          <a:endParaRPr lang="en-US" sz="16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DFAD2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DD7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How</a:t>
                          </a:r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 to compute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DD79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29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US" sz="1600" dirty="0">
                            <a:solidFill>
                              <a:srgbClr val="FFFFFF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b="1" i="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𝐄𝐄</m:t>
                                    </m:r>
                                  </m:e>
                                  <m:sub>
                                    <m:r>
                                      <a:rPr lang="pl-PL" sz="2000" b="1" i="1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DFAD2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Expected Exposure:</a:t>
                          </a: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US" sz="16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Expectation</a:t>
                          </a:r>
                          <a:r>
                            <a:rPr lang="en-US" sz="16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port</a:t>
                          </a:r>
                          <a:r>
                            <a:rPr lang="pl-PL" sz="16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f</a:t>
                          </a:r>
                          <a:r>
                            <a:rPr lang="en-US" sz="16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olio value floored at zero.</a:t>
                          </a:r>
                          <a:endParaRPr lang="en-US" sz="16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DD7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GB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marL="0" marR="0" lvl="0" indent="0" algn="l" defTabSz="1005505" rtl="0" eaLnBrk="1" fontAlgn="auto" latinLnBrk="0" hangingPunct="1">
                            <a:lnSpc>
                              <a:spcPts val="14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l-PL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𝐸𝐸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 </a:t>
                          </a:r>
                          <a:r>
                            <a:rPr lang="pl-PL" sz="18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8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pl-PL" sz="18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pl-PL" sz="1800" i="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,0)</m:t>
                                  </m:r>
                                </m:e>
                              </m:d>
                            </m:oMath>
                          </a14:m>
                          <a:endParaRPr lang="en-US" sz="1800" i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DD79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8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pl-PL" sz="1600" dirty="0">
                            <a:solidFill>
                              <a:srgbClr val="FFFFFF"/>
                            </a:solidFill>
                            <a:effectLst/>
                          </a:endParaRPr>
                        </a:p>
                        <a:p>
                          <a:pPr algn="ctr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b="1" i="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𝐏𝐅𝐄</m:t>
                                    </m:r>
                                  </m:e>
                                  <m:sub>
                                    <m:r>
                                      <a:rPr lang="pl-PL" sz="2000" b="1" i="1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CH" sz="2000" dirty="0">
                            <a:solidFill>
                              <a:srgbClr val="FFFFFF"/>
                            </a:solidFill>
                            <a:effectLst/>
                          </a:endParaRPr>
                        </a:p>
                      </a:txBody>
                      <a:tcPr marL="72000" marR="54667" marT="72000" marB="54000">
                        <a:solidFill>
                          <a:srgbClr val="DFAD2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Potential Future Exposure:</a:t>
                          </a: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97.5% quantile</a:t>
                          </a:r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portfolio value at time t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DD7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pl-PL" sz="18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l-PL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𝑃𝐹𝐸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 </a:t>
                          </a:r>
                          <a:r>
                            <a:rPr lang="pl-PL" sz="18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pl-PL" sz="18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l-PL" sz="18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l-PL" sz="1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pl-PL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 dirty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b="0" i="0" dirty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b="0" i="0" dirty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/>
                                            </a:rPr>
                                            <m:t>t</m:t>
                                          </m:r>
                                        </m:sub>
                                      </m:sSub>
                                      <m:r>
                                        <a:rPr lang="pl-PL" sz="1800" b="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≤</m:t>
                                      </m:r>
                                      <m:r>
                                        <a:rPr lang="pl-PL" sz="1800" b="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pl-PL" sz="18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≥</m:t>
                                  </m:r>
                                  <m:r>
                                    <a:rPr lang="pl-PL" sz="18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  <m:r>
                                    <a:rPr lang="pl-PL" sz="1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r>
                            <a:rPr lang="pl-PL" sz="18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, </a:t>
                          </a:r>
                          <a:endParaRPr lang="pl-PL" sz="1800" b="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pl-PL" sz="1800" b="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pl-PL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𝛼</m:t>
                              </m:r>
                            </m:oMath>
                          </a14:m>
                          <a:r>
                            <a:rPr lang="pl-PL" sz="18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=97.5%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DD79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8245">
                    <a:tc>
                      <a:txBody>
                        <a:bodyPr/>
                        <a:lstStyle/>
                        <a:p>
                          <a:pPr marL="0" marR="0" indent="0" algn="ctr" defTabSz="1005505" rtl="0" eaLnBrk="1" fontAlgn="auto" latinLnBrk="0" hangingPunct="1">
                            <a:lnSpc>
                              <a:spcPts val="14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b="1" dirty="0">
                            <a:solidFill>
                              <a:srgbClr val="FFFFFF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b="1" i="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𝐑𝐞𝐯</m:t>
                                    </m:r>
                                    <m:r>
                                      <a:rPr lang="pl-PL" sz="2000" b="1" i="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pl-PL" sz="2000" b="1" i="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𝐄𝐄</m:t>
                                    </m:r>
                                  </m:e>
                                  <m:sub>
                                    <m:r>
                                      <a:rPr lang="pl-PL" sz="2000" b="1" i="1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DFAD2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pl-PL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Reverse </a:t>
                          </a:r>
                          <a:r>
                            <a:rPr lang="pl-PL" sz="160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Expected</a:t>
                          </a:r>
                          <a:r>
                            <a:rPr lang="pl-PL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sz="160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Positive</a:t>
                          </a:r>
                          <a:r>
                            <a:rPr lang="pl-PL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sz="160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Exposure</a:t>
                          </a:r>
                          <a:r>
                            <a:rPr lang="pl-PL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:</a:t>
                          </a: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pl-PL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Equivalent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EPE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600" b="0" i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t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but from the counterparty's</a:t>
                          </a:r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point of view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DD7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pl-PL" sz="14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l-PL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𝑅𝑒𝑣</m:t>
                                  </m:r>
                                  <m:r>
                                    <a:rPr lang="pl-PL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_</m:t>
                                  </m:r>
                                  <m:r>
                                    <a:rPr lang="pl-PL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𝐸𝐸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 </a:t>
                          </a:r>
                          <a:r>
                            <a:rPr lang="pl-PL" sz="18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8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pl-PL" sz="1800" b="0" i="1" smtClean="0">
                                      <a:latin typeface="Cambria Math" panose="02040503050406030204" pitchFamily="18" charset="0"/>
                                    </a:rPr>
                                    <m:t>⁡(−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pl-PL" sz="1800" i="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,0)</m:t>
                                  </m:r>
                                </m:e>
                              </m:d>
                            </m:oMath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DD79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602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pl-PL" sz="1600" b="1" dirty="0">
                            <a:solidFill>
                              <a:srgbClr val="FFFFFF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 algn="ctr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sz="2000" b="1" i="1" kern="120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𝐓𝐂𝐌</m:t>
                                    </m:r>
                                  </m:e>
                                  <m:sub>
                                    <m:r>
                                      <a:rPr lang="pl-PL" sz="2000" b="1" i="1" kern="120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  <m:r>
                                      <a:rPr lang="pl-PL" sz="2000" b="1" i="1" kern="120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000" b="1" i="1" kern="1200" smtClean="0">
                                        <a:solidFill>
                                          <a:srgbClr val="FFFF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i="1" kern="1200" dirty="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72000" marR="54667" marT="72000" marB="54000">
                        <a:solidFill>
                          <a:srgbClr val="DFAD2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pl-PL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Total </a:t>
                          </a:r>
                          <a:r>
                            <a:rPr lang="pl-PL" sz="160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Claim</a:t>
                          </a:r>
                          <a:r>
                            <a:rPr lang="pl-PL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sz="160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Mean</a:t>
                          </a:r>
                          <a:r>
                            <a:rPr lang="pl-PL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:</a:t>
                          </a: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pl-PL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For a given close-out period of</a:t>
                          </a:r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length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16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  <a:cs typeface="Times New Roman"/>
                                </a:rPr>
                                <m:t>δ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, also called margin</a:t>
                          </a:r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period of risk (MPR), the TCM is given by the formula on the RHS.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DD7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en-US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en-US" sz="180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𝑇𝐶</m:t>
                                  </m:r>
                                  <m:r>
                                    <a:rPr lang="pl-PL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δ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 </a:t>
                          </a:r>
                          <a:r>
                            <a:rPr lang="pl-PL" sz="18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smtClean="0">
                                      <a:latin typeface="Cambria Math"/>
                                    </a:rPr>
                                    <m:t>𝔼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pl-PL" sz="1800" b="0" i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max</m:t>
                                  </m:r>
                                  <m:r>
                                    <m:rPr>
                                      <m:nor/>
                                    </m:rPr>
                                    <a:rPr lang="pl-PL" sz="1800" b="0" i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𝑡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800" b="0" i="1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δ</m:t>
                                      </m:r>
                                    </m:sub>
                                  </m:sSub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pl-PL" sz="18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,0</m:t>
                                  </m:r>
                                  <m:r>
                                    <a:rPr lang="en-US" sz="18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 )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+</m:t>
                                  </m:r>
                                </m:sup>
                              </m:sSup>
                            </m:oMath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DD79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7738640"/>
                  </p:ext>
                </p:extLst>
              </p:nvPr>
            </p:nvGraphicFramePr>
            <p:xfrm>
              <a:off x="420688" y="1855789"/>
              <a:ext cx="8820435" cy="4212818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236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740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102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6614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CH" sz="1600" dirty="0">
                              <a:solidFill>
                                <a:srgbClr val="FFFFFF"/>
                              </a:solidFill>
                              <a:effectLst/>
                            </a:rPr>
                            <a:t>Profile</a:t>
                          </a:r>
                          <a:endParaRPr lang="en-US" sz="16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DFAD2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DD7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How</a:t>
                          </a:r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 to compute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DD79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2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985" t="-45455" r="-615271" b="-341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Expected Exposure:</a:t>
                          </a: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US" sz="16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Expectation</a:t>
                          </a:r>
                          <a:r>
                            <a:rPr lang="en-US" sz="16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port</a:t>
                          </a:r>
                          <a:r>
                            <a:rPr lang="pl-PL" sz="16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f</a:t>
                          </a:r>
                          <a:r>
                            <a:rPr lang="en-US" sz="16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olio value floored at zero.</a:t>
                          </a:r>
                          <a:endParaRPr lang="en-US" sz="16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DD7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151563" t="-45455" r="-868" b="-3419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44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985" t="-149640" r="-615271" b="-2517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Potential Future Exposure:</a:t>
                          </a: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97.5% quantile</a:t>
                          </a:r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portfolio value at time t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DD7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151563" t="-149640" r="-868" b="-2517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82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985" t="-246099" r="-615271" b="-148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30689" t="-246099" r="-86976" b="-148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151563" t="-246099" r="-868" b="-148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60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985" t="-235749" r="-615271" b="-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30689" t="-235749" r="-86976" b="-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151563" t="-235749" r="-868" b="-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9926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Counterparty Credit Risk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1C409C-55F7-422B-9B51-707241FCE229}"/>
              </a:ext>
            </a:extLst>
          </p:cNvPr>
          <p:cNvSpPr txBox="1"/>
          <p:nvPr/>
        </p:nvSpPr>
        <p:spPr>
          <a:xfrm>
            <a:off x="420624" y="1641392"/>
            <a:ext cx="918972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rgbClr val="FF0000"/>
              </a:buClr>
            </a:pPr>
            <a:r>
              <a:rPr lang="en-GB" dirty="0">
                <a:latin typeface="Frutiger 45 Light" panose="020B0603020202020204" pitchFamily="34" charset="0"/>
              </a:rPr>
              <a:t>Interest Rate Swap (IRS) is a contract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en-GB" dirty="0">
                <a:latin typeface="Frutiger 45 Light" panose="020B0603020202020204" pitchFamily="34" charset="0"/>
              </a:rPr>
              <a:t>in which two counterparties to agree to exchange future interest payments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lvl="3"/>
            <a:r>
              <a:rPr lang="pl-PL" sz="2200" dirty="0">
                <a:latin typeface="Frutiger 45 Light" panose="020B0603020202020204" pitchFamily="34" charset="0"/>
              </a:rPr>
              <a:t>			</a:t>
            </a:r>
          </a:p>
          <a:p>
            <a:endParaRPr lang="en-US" sz="2200" dirty="0">
              <a:latin typeface="Frutiger 45 Light" panose="020B06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60233F-2F68-4007-B589-B7C7FA103B9F}"/>
              </a:ext>
            </a:extLst>
          </p:cNvPr>
          <p:cNvSpPr txBox="1"/>
          <p:nvPr/>
        </p:nvSpPr>
        <p:spPr>
          <a:xfrm>
            <a:off x="2421836" y="2342101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US" sz="1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F75FA7A-07CC-4C90-83A7-2B926AF092C8}"/>
                  </a:ext>
                </a:extLst>
              </p:cNvPr>
              <p:cNvSpPr/>
              <p:nvPr/>
            </p:nvSpPr>
            <p:spPr>
              <a:xfrm>
                <a:off x="420624" y="5133490"/>
                <a:ext cx="9372600" cy="894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𝑠𝑤𝑎𝑝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pl-PL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pl-PL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𝐷𝐹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pl-PL" b="0" i="1" smtClean="0">
                            <a:latin typeface="Cambria Math"/>
                          </a:rPr>
                          <m:t>)(</m:t>
                        </m:r>
                        <m:r>
                          <a:rPr lang="pl-PL" b="0" i="1" smtClean="0">
                            <a:latin typeface="Cambria Math"/>
                          </a:rPr>
                          <m:t>𝐾</m:t>
                        </m:r>
                        <m:r>
                          <a:rPr lang="pl-PL" b="0" i="1" smtClean="0">
                            <a:latin typeface="Cambria Math"/>
                          </a:rPr>
                          <m:t>−</m:t>
                        </m:r>
                        <m:r>
                          <a:rPr lang="pl-PL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l-PL" dirty="0">
                    <a:latin typeface="Frutiger 55 Roman" panose="020B0503040202020204" pitchFamily="34" charset="0"/>
                  </a:rPr>
                  <a:t>, </a:t>
                </a:r>
                <a:r>
                  <a:rPr lang="en-GB" dirty="0">
                    <a:latin typeface="Frutiger 55 Roman" panose="020B0503040202020204" pitchFamily="34" charset="0"/>
                  </a:rPr>
                  <a:t>where</a:t>
                </a:r>
                <a:r>
                  <a:rPr lang="pl-PL" dirty="0">
                    <a:latin typeface="Frutiger 55 Roman" panose="020B050304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pl-PL" i="1">
                        <a:latin typeface="Cambria Math"/>
                      </a:rPr>
                      <m:t>)</m:t>
                    </m:r>
                  </m:oMath>
                </a14:m>
                <a:r>
                  <a:rPr lang="pl-PL" dirty="0">
                    <a:latin typeface="Frutiger 55 Roman" panose="020B0503040202020204" pitchFamily="34" charset="0"/>
                  </a:rPr>
                  <a:t> </a:t>
                </a:r>
                <a:r>
                  <a:rPr lang="en-GB" dirty="0">
                    <a:latin typeface="Frutiger 55 Roman" panose="020B0503040202020204" pitchFamily="34" charset="0"/>
                  </a:rPr>
                  <a:t>is a discount factor</a:t>
                </a:r>
                <a:r>
                  <a:rPr lang="pl-PL" dirty="0">
                    <a:latin typeface="Frutiger 55 Roman" panose="020B0503040202020204" pitchFamily="34" charset="0"/>
                  </a:rPr>
                  <a:t>,        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l-PL" i="1">
                        <a:latin typeface="Cambria Math"/>
                      </a:rPr>
                      <m:t> </m:t>
                    </m:r>
                  </m:oMath>
                </a14:m>
                <a:r>
                  <a:rPr lang="pl-PL" dirty="0">
                    <a:latin typeface="Frutiger 55 Roman" panose="020B0503040202020204" pitchFamily="34" charset="0"/>
                  </a:rPr>
                  <a:t>- </a:t>
                </a:r>
                <a:r>
                  <a:rPr lang="en-GB" dirty="0">
                    <a:latin typeface="Frutiger 55 Roman" panose="020B0503040202020204" pitchFamily="34" charset="0"/>
                  </a:rPr>
                  <a:t>forward swap rate </a:t>
                </a:r>
                <a:r>
                  <a:rPr lang="pl-PL" dirty="0">
                    <a:latin typeface="Frutiger 55 Roman" panose="020B0503040202020204" pitchFamily="34" charset="0"/>
                  </a:rPr>
                  <a:t>(start</a:t>
                </a:r>
                <a:r>
                  <a:rPr lang="en-GB" dirty="0">
                    <a:latin typeface="Frutiger 55 Roman" panose="020B0503040202020204" pitchFamily="34" charset="0"/>
                  </a:rPr>
                  <a:t>s</a:t>
                </a:r>
                <a:r>
                  <a:rPr lang="pl-PL" dirty="0">
                    <a:latin typeface="Frutiger 55 Roman" panose="020B0503040202020204" pitchFamily="34" charset="0"/>
                  </a:rPr>
                  <a:t> </a:t>
                </a:r>
                <a:r>
                  <a:rPr lang="en-GB" dirty="0">
                    <a:latin typeface="Frutiger 55 Roman" panose="020B0503040202020204" pitchFamily="34" charset="0"/>
                  </a:rPr>
                  <a:t>at</a:t>
                </a:r>
                <a:r>
                  <a:rPr lang="pl-PL" dirty="0">
                    <a:latin typeface="Frutiger 55 Roman" panose="020B050304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𝑡</m:t>
                    </m:r>
                  </m:oMath>
                </a14:m>
                <a:r>
                  <a:rPr lang="pl-PL" dirty="0">
                    <a:latin typeface="Frutiger 55 Roman" panose="020B0503040202020204" pitchFamily="34" charset="0"/>
                  </a:rPr>
                  <a:t> </a:t>
                </a:r>
                <a:r>
                  <a:rPr lang="en-GB" dirty="0">
                    <a:latin typeface="Frutiger 55 Roman" panose="020B0503040202020204" pitchFamily="34" charset="0"/>
                  </a:rPr>
                  <a:t>and expires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pl-PL" dirty="0">
                    <a:latin typeface="Frutiger 55 Roman" panose="020B0503040202020204" pitchFamily="34" charset="0"/>
                  </a:rPr>
                  <a:t>).</a:t>
                </a:r>
                <a:endParaRPr lang="en-US" dirty="0">
                  <a:latin typeface="Frutiger 55 Roman" panose="020B050304020202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F75FA7A-07CC-4C90-83A7-2B926AF092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" y="5133490"/>
                <a:ext cx="9372600" cy="894540"/>
              </a:xfrm>
              <a:prstGeom prst="rect">
                <a:avLst/>
              </a:prstGeom>
              <a:blipFill>
                <a:blip r:embed="rId5"/>
                <a:stretch>
                  <a:fillRect t="-58503" b="-469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59CC53-80AC-4CB9-BF0D-9AD29CC122DC}"/>
              </a:ext>
            </a:extLst>
          </p:cNvPr>
          <p:cNvCxnSpPr/>
          <p:nvPr/>
        </p:nvCxnSpPr>
        <p:spPr>
          <a:xfrm>
            <a:off x="1126436" y="3168705"/>
            <a:ext cx="6248400" cy="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1211AB-0B63-43F5-95D0-454923E73214}"/>
              </a:ext>
            </a:extLst>
          </p:cNvPr>
          <p:cNvCxnSpPr/>
          <p:nvPr/>
        </p:nvCxnSpPr>
        <p:spPr>
          <a:xfrm flipV="1">
            <a:off x="2040836" y="2825805"/>
            <a:ext cx="0" cy="34290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3B5404-C51A-4561-9A83-391536C83C0B}"/>
              </a:ext>
            </a:extLst>
          </p:cNvPr>
          <p:cNvCxnSpPr/>
          <p:nvPr/>
        </p:nvCxnSpPr>
        <p:spPr>
          <a:xfrm flipV="1">
            <a:off x="3564836" y="2825805"/>
            <a:ext cx="0" cy="34290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3EB55B-1EA8-4B32-B4E8-945104565940}"/>
              </a:ext>
            </a:extLst>
          </p:cNvPr>
          <p:cNvCxnSpPr/>
          <p:nvPr/>
        </p:nvCxnSpPr>
        <p:spPr>
          <a:xfrm flipV="1">
            <a:off x="3564836" y="2825805"/>
            <a:ext cx="0" cy="34290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65C50D-B6CE-44D6-BCB5-83C66AECAE46}"/>
              </a:ext>
            </a:extLst>
          </p:cNvPr>
          <p:cNvCxnSpPr/>
          <p:nvPr/>
        </p:nvCxnSpPr>
        <p:spPr>
          <a:xfrm flipV="1">
            <a:off x="6612836" y="2825805"/>
            <a:ext cx="0" cy="34290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1EC034-D987-48D0-A884-96965E4B6EAE}"/>
              </a:ext>
            </a:extLst>
          </p:cNvPr>
          <p:cNvCxnSpPr/>
          <p:nvPr/>
        </p:nvCxnSpPr>
        <p:spPr>
          <a:xfrm flipH="1">
            <a:off x="2040836" y="3174503"/>
            <a:ext cx="0" cy="34290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627FC8-F561-4C3E-86CD-1613726E9615}"/>
              </a:ext>
            </a:extLst>
          </p:cNvPr>
          <p:cNvCxnSpPr/>
          <p:nvPr/>
        </p:nvCxnSpPr>
        <p:spPr>
          <a:xfrm flipH="1">
            <a:off x="3564836" y="3174503"/>
            <a:ext cx="0" cy="34290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6C92B1-000D-4ADB-8821-FFAD69B757C6}"/>
              </a:ext>
            </a:extLst>
          </p:cNvPr>
          <p:cNvCxnSpPr/>
          <p:nvPr/>
        </p:nvCxnSpPr>
        <p:spPr>
          <a:xfrm flipH="1">
            <a:off x="6612836" y="3174503"/>
            <a:ext cx="0" cy="342900"/>
          </a:xfrm>
          <a:prstGeom prst="straightConnector1">
            <a:avLst/>
          </a:prstGeom>
          <a:ln w="19050">
            <a:solidFill>
              <a:srgbClr val="91919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C90A73-B121-47D3-88F3-7FBEFCF68787}"/>
              </a:ext>
            </a:extLst>
          </p:cNvPr>
          <p:cNvSpPr txBox="1"/>
          <p:nvPr/>
        </p:nvSpPr>
        <p:spPr>
          <a:xfrm>
            <a:off x="540401" y="6274328"/>
            <a:ext cx="9189720" cy="4920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rgbClr val="FF0000"/>
              </a:buClr>
            </a:pPr>
            <a:r>
              <a:rPr lang="en-GB" dirty="0">
                <a:latin typeface="Frutiger 45 Light" panose="020B0603020202020204" pitchFamily="34" charset="0"/>
              </a:rPr>
              <a:t>Swaption is an option that gives its holder right to enter into a swap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523DE-710B-461B-82C8-B5598A585218}"/>
              </a:ext>
            </a:extLst>
          </p:cNvPr>
          <p:cNvSpPr txBox="1"/>
          <p:nvPr/>
        </p:nvSpPr>
        <p:spPr>
          <a:xfrm>
            <a:off x="1888436" y="2540055"/>
            <a:ext cx="914400" cy="6286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800" dirty="0">
                <a:latin typeface="+mn-lt"/>
              </a:rPr>
              <a:t>K%</a:t>
            </a:r>
            <a:endParaRPr lang="en-US" sz="1800" dirty="0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C4CE61-97E0-4613-8BFF-AA0F3EE261A9}"/>
              </a:ext>
            </a:extLst>
          </p:cNvPr>
          <p:cNvSpPr txBox="1"/>
          <p:nvPr/>
        </p:nvSpPr>
        <p:spPr>
          <a:xfrm>
            <a:off x="3369367" y="2540055"/>
            <a:ext cx="914400" cy="5524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800" dirty="0">
                <a:latin typeface="+mn-lt"/>
              </a:rPr>
              <a:t>K%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1D82A5-6788-4AC9-A455-B83B99036699}"/>
              </a:ext>
            </a:extLst>
          </p:cNvPr>
          <p:cNvSpPr txBox="1"/>
          <p:nvPr/>
        </p:nvSpPr>
        <p:spPr>
          <a:xfrm>
            <a:off x="6460436" y="2545853"/>
            <a:ext cx="914400" cy="63444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800" dirty="0">
                <a:latin typeface="+mn-lt"/>
              </a:rPr>
              <a:t>K%</a:t>
            </a:r>
            <a:endParaRPr lang="en-US" sz="1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9CCA7B-9BB5-457F-AA96-2A90655F430D}"/>
                  </a:ext>
                </a:extLst>
              </p:cNvPr>
              <p:cNvSpPr txBox="1"/>
              <p:nvPr/>
            </p:nvSpPr>
            <p:spPr>
              <a:xfrm>
                <a:off x="1848016" y="3262299"/>
                <a:ext cx="881270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9CCA7B-9BB5-457F-AA96-2A90655F4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16" y="3262299"/>
                <a:ext cx="881270" cy="260902"/>
              </a:xfrm>
              <a:prstGeom prst="rect">
                <a:avLst/>
              </a:prstGeom>
              <a:blipFill>
                <a:blip r:embed="rId6"/>
                <a:stretch>
                  <a:fillRect b="-25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45B6FE-9AFE-4038-8232-D76682A98859}"/>
                  </a:ext>
                </a:extLst>
              </p:cNvPr>
              <p:cNvSpPr txBox="1"/>
              <p:nvPr/>
            </p:nvSpPr>
            <p:spPr>
              <a:xfrm>
                <a:off x="3375993" y="3276794"/>
                <a:ext cx="907774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545B6FE-9AFE-4038-8232-D76682A9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993" y="3276794"/>
                <a:ext cx="907774" cy="260902"/>
              </a:xfrm>
              <a:prstGeom prst="rect">
                <a:avLst/>
              </a:prstGeom>
              <a:blipFill>
                <a:blip r:embed="rId7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5028F3-2B0C-479C-8EDE-5668F2632256}"/>
                  </a:ext>
                </a:extLst>
              </p:cNvPr>
              <p:cNvSpPr txBox="1"/>
              <p:nvPr/>
            </p:nvSpPr>
            <p:spPr>
              <a:xfrm>
                <a:off x="6612768" y="3299157"/>
                <a:ext cx="907774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pl-PL" sz="1800" b="0" i="1" smtClean="0">
                          <a:latin typeface="Cambria Math"/>
                        </a:rPr>
                        <m:t>=</m:t>
                      </m:r>
                      <m:r>
                        <a:rPr lang="pl-PL" sz="18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C5028F3-2B0C-479C-8EDE-5668F2632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68" y="3299157"/>
                <a:ext cx="907774" cy="260902"/>
              </a:xfrm>
              <a:prstGeom prst="rect">
                <a:avLst/>
              </a:prstGeom>
              <a:blipFill>
                <a:blip r:embed="rId8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39A4F-5A94-42C7-9FA7-FC84F079246E}"/>
                  </a:ext>
                </a:extLst>
              </p:cNvPr>
              <p:cNvSpPr txBox="1"/>
              <p:nvPr/>
            </p:nvSpPr>
            <p:spPr>
              <a:xfrm>
                <a:off x="4707836" y="3262299"/>
                <a:ext cx="907774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39A4F-5A94-42C7-9FA7-FC84F0792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36" y="3262299"/>
                <a:ext cx="907774" cy="260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1D7D251-2CE5-435F-B3B2-87F850BC69A4}"/>
                  </a:ext>
                </a:extLst>
              </p:cNvPr>
              <p:cNvSpPr txBox="1"/>
              <p:nvPr/>
            </p:nvSpPr>
            <p:spPr>
              <a:xfrm>
                <a:off x="4707836" y="2723930"/>
                <a:ext cx="907774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1D7D251-2CE5-435F-B3B2-87F850BC6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36" y="2723930"/>
                <a:ext cx="907774" cy="260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2B59C90-C580-4D7C-A850-3B2724ED4C81}"/>
              </a:ext>
            </a:extLst>
          </p:cNvPr>
          <p:cNvCxnSpPr/>
          <p:nvPr/>
        </p:nvCxnSpPr>
        <p:spPr>
          <a:xfrm>
            <a:off x="1126436" y="3092505"/>
            <a:ext cx="0" cy="169794"/>
          </a:xfrm>
          <a:prstGeom prst="line">
            <a:avLst/>
          </a:prstGeom>
          <a:ln w="19050">
            <a:solidFill>
              <a:srgbClr val="9191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BA2E3B-74C8-4A1D-9E7F-13AA60198F35}"/>
                  </a:ext>
                </a:extLst>
              </p:cNvPr>
              <p:cNvSpPr txBox="1"/>
              <p:nvPr/>
            </p:nvSpPr>
            <p:spPr>
              <a:xfrm>
                <a:off x="821636" y="3256501"/>
                <a:ext cx="881270" cy="260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pl-PL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BA2E3B-74C8-4A1D-9E7F-13AA60198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6" y="3256501"/>
                <a:ext cx="881270" cy="260902"/>
              </a:xfrm>
              <a:prstGeom prst="rect">
                <a:avLst/>
              </a:prstGeom>
              <a:blipFill>
                <a:blip r:embed="rId11"/>
                <a:stretch>
                  <a:fillRect b="-25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436114-1756-4972-8D74-88CC65C1DA4E}"/>
                  </a:ext>
                </a:extLst>
              </p:cNvPr>
              <p:cNvSpPr txBox="1"/>
              <p:nvPr/>
            </p:nvSpPr>
            <p:spPr>
              <a:xfrm>
                <a:off x="1583636" y="3585736"/>
                <a:ext cx="914400" cy="628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pl-PL" sz="1800" dirty="0">
                    <a:latin typeface="+mn-lt"/>
                  </a:rPr>
                  <a:t>LIBOR(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sz="1800" dirty="0">
                    <a:latin typeface="+mn-lt"/>
                  </a:rPr>
                  <a:t>,</a:t>
                </a:r>
                <a:r>
                  <a:rPr lang="pt-B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1800" dirty="0">
                    <a:latin typeface="+mn-lt"/>
                  </a:rPr>
                  <a:t>)</a:t>
                </a:r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1436114-1756-4972-8D74-88CC65C1D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636" y="3585736"/>
                <a:ext cx="914400" cy="628650"/>
              </a:xfrm>
              <a:prstGeom prst="rect">
                <a:avLst/>
              </a:prstGeom>
              <a:blipFill>
                <a:blip r:embed="rId12"/>
                <a:stretch>
                  <a:fillRect l="-16000" t="-13592" r="-57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6335BD-AD6A-430E-AD5C-F1FEE90054C1}"/>
                  </a:ext>
                </a:extLst>
              </p:cNvPr>
              <p:cNvSpPr txBox="1"/>
              <p:nvPr/>
            </p:nvSpPr>
            <p:spPr>
              <a:xfrm>
                <a:off x="3183836" y="3577868"/>
                <a:ext cx="914400" cy="628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pl-PL" sz="1800" dirty="0">
                    <a:latin typeface="+mn-lt"/>
                  </a:rPr>
                  <a:t>LIBOR(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sz="1800" dirty="0">
                    <a:latin typeface="+mn-lt"/>
                  </a:rPr>
                  <a:t>,</a:t>
                </a:r>
                <a:r>
                  <a:rPr lang="pt-B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sz="1800" dirty="0">
                    <a:latin typeface="+mn-lt"/>
                  </a:rPr>
                  <a:t>)</a:t>
                </a:r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6335BD-AD6A-430E-AD5C-F1FEE9005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36" y="3577868"/>
                <a:ext cx="914400" cy="628650"/>
              </a:xfrm>
              <a:prstGeom prst="rect">
                <a:avLst/>
              </a:prstGeom>
              <a:blipFill>
                <a:blip r:embed="rId13"/>
                <a:stretch>
                  <a:fillRect l="-15333" t="-13592" r="-5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B3133C-305E-4D9D-809F-E2CD182F82ED}"/>
                  </a:ext>
                </a:extLst>
              </p:cNvPr>
              <p:cNvSpPr txBox="1"/>
              <p:nvPr/>
            </p:nvSpPr>
            <p:spPr>
              <a:xfrm>
                <a:off x="6152255" y="3595677"/>
                <a:ext cx="914400" cy="628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pl-PL" sz="1800" dirty="0">
                    <a:latin typeface="+mn-lt"/>
                  </a:rPr>
                  <a:t>LIBOR(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800" b="0" i="1" smtClean="0">
                            <a:latin typeface="Cambria Math"/>
                          </a:rPr>
                          <m:t>𝑛</m:t>
                        </m:r>
                        <m:r>
                          <a:rPr lang="pl-PL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l-PL" sz="1800" dirty="0">
                    <a:latin typeface="+mn-lt"/>
                  </a:rPr>
                  <a:t>,</a:t>
                </a:r>
                <a:r>
                  <a:rPr lang="pt-B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pl-PL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sz="1800" dirty="0">
                    <a:latin typeface="+mn-lt"/>
                  </a:rPr>
                  <a:t>)</a:t>
                </a:r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B3133C-305E-4D9D-809F-E2CD182F8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255" y="3595677"/>
                <a:ext cx="914400" cy="628650"/>
              </a:xfrm>
              <a:prstGeom prst="rect">
                <a:avLst/>
              </a:prstGeom>
              <a:blipFill>
                <a:blip r:embed="rId14"/>
                <a:stretch>
                  <a:fillRect l="-15333" t="-13592" r="-85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9A7A7C-4A8F-404A-A390-2DEDB3C56367}"/>
                  </a:ext>
                </a:extLst>
              </p:cNvPr>
              <p:cNvSpPr txBox="1"/>
              <p:nvPr/>
            </p:nvSpPr>
            <p:spPr>
              <a:xfrm>
                <a:off x="526685" y="4299375"/>
                <a:ext cx="8695945" cy="914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pl-PL" dirty="0">
                    <a:latin typeface="Frutiger 55 Roman" panose="020B0503040202020204" pitchFamily="34" charset="0"/>
                  </a:rPr>
                  <a:t>K – </a:t>
                </a:r>
                <a:r>
                  <a:rPr lang="en-GB" dirty="0">
                    <a:latin typeface="Frutiger 55 Roman" panose="020B0503040202020204" pitchFamily="34" charset="0"/>
                  </a:rPr>
                  <a:t>swap rate which is set at the beginning of the contract</a:t>
                </a:r>
                <a:r>
                  <a:rPr lang="pl-PL" dirty="0">
                    <a:latin typeface="Frutiger 55 Roman" panose="020B0503040202020204" pitchFamily="34" charset="0"/>
                  </a:rPr>
                  <a:t>, </a:t>
                </a:r>
                <a:r>
                  <a:rPr lang="pl-PL" dirty="0" err="1">
                    <a:latin typeface="Frutiger 55 Roman" panose="020B0503040202020204" pitchFamily="34" charset="0"/>
                  </a:rPr>
                  <a:t>usually</a:t>
                </a:r>
                <a:r>
                  <a:rPr lang="pl-PL" dirty="0">
                    <a:latin typeface="Frutiger 55 Roman" panose="020B0503040202020204" pitchFamily="34" charset="0"/>
                  </a:rPr>
                  <a:t> </a:t>
                </a:r>
                <a:r>
                  <a:rPr lang="pl-PL" dirty="0" err="1">
                    <a:latin typeface="Frutiger 55 Roman" panose="020B0503040202020204" pitchFamily="34" charset="0"/>
                  </a:rPr>
                  <a:t>so</a:t>
                </a:r>
                <a:r>
                  <a:rPr lang="pl-PL" dirty="0">
                    <a:latin typeface="Frutiger 55 Roman" panose="020B0503040202020204" pitchFamily="34" charset="0"/>
                  </a:rPr>
                  <a:t> </a:t>
                </a:r>
                <a:r>
                  <a:rPr lang="pl-PL" dirty="0" err="1">
                    <a:latin typeface="Frutiger 55 Roman" panose="020B0503040202020204" pitchFamily="34" charset="0"/>
                  </a:rPr>
                  <a:t>that</a:t>
                </a:r>
                <a:r>
                  <a:rPr lang="pl-PL" dirty="0">
                    <a:latin typeface="Frutiger 55 Roman" panose="020B0503040202020204" pitchFamily="34" charset="0"/>
                  </a:rPr>
                  <a:t> the </a:t>
                </a:r>
                <a:r>
                  <a:rPr lang="pl-PL" dirty="0" err="1">
                    <a:latin typeface="Frutiger 55 Roman" panose="020B0503040202020204" pitchFamily="34" charset="0"/>
                  </a:rPr>
                  <a:t>initial</a:t>
                </a:r>
                <a:r>
                  <a:rPr lang="pl-PL" dirty="0">
                    <a:latin typeface="Frutiger 55 Roman" panose="020B0503040202020204" pitchFamily="34" charset="0"/>
                  </a:rPr>
                  <a:t> </a:t>
                </a:r>
                <a:r>
                  <a:rPr lang="pl-PL" dirty="0" err="1">
                    <a:latin typeface="Frutiger 55 Roman" panose="020B0503040202020204" pitchFamily="34" charset="0"/>
                  </a:rPr>
                  <a:t>value</a:t>
                </a:r>
                <a:r>
                  <a:rPr lang="pl-PL" dirty="0">
                    <a:latin typeface="Frutiger 55 Roman" panose="020B0503040202020204" pitchFamily="34" charset="0"/>
                  </a:rPr>
                  <a:t> of the </a:t>
                </a:r>
                <a:r>
                  <a:rPr lang="pl-PL" dirty="0" err="1">
                    <a:latin typeface="Frutiger 55 Roman" panose="020B0503040202020204" pitchFamily="34" charset="0"/>
                  </a:rPr>
                  <a:t>contract</a:t>
                </a:r>
                <a:r>
                  <a:rPr lang="pl-PL" dirty="0">
                    <a:latin typeface="Frutiger 55 Roman" panose="020B0503040202020204" pitchFamily="34" charset="0"/>
                  </a:rPr>
                  <a:t> </a:t>
                </a:r>
                <a:r>
                  <a:rPr lang="pl-PL" dirty="0" err="1">
                    <a:latin typeface="Frutiger 55 Roman" panose="020B0503040202020204" pitchFamily="34" charset="0"/>
                  </a:rPr>
                  <a:t>is</a:t>
                </a:r>
                <a:r>
                  <a:rPr lang="pl-PL" dirty="0">
                    <a:latin typeface="Frutiger 55 Roman" panose="020B0503040202020204" pitchFamily="34" charset="0"/>
                  </a:rPr>
                  <a:t> zero: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l-PL">
                            <a:latin typeface="Cambria Math" panose="02040503050406030204" pitchFamily="18" charset="0"/>
                          </a:rPr>
                          <m:t>𝑠𝑤𝑎𝑝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l-PL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pl-PL" dirty="0">
                    <a:latin typeface="Frutiger 55 Roman" panose="020B0503040202020204" pitchFamily="34" charset="0"/>
                  </a:rPr>
                  <a:t> </a:t>
                </a:r>
                <a:endParaRPr lang="en-US" dirty="0">
                  <a:latin typeface="Frutiger 55 Roman" panose="020B050304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C9A7A7C-4A8F-404A-A390-2DEDB3C56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85" y="4299375"/>
                <a:ext cx="8695945" cy="914400"/>
              </a:xfrm>
              <a:prstGeom prst="rect">
                <a:avLst/>
              </a:prstGeom>
              <a:blipFill>
                <a:blip r:embed="rId15"/>
                <a:stretch>
                  <a:fillRect l="-1612" t="-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A580B682-8037-4E02-BED2-DA55AA6E56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Example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(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interest-rate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 </a:t>
            </a:r>
            <a:r>
              <a:rPr lang="pl-PL" sz="2000" kern="0" dirty="0" err="1">
                <a:solidFill>
                  <a:srgbClr val="464749"/>
                </a:solidFill>
                <a:latin typeface="Frutiger 45 Light" panose="020B0603020202020204" pitchFamily="34" charset="0"/>
              </a:rPr>
              <a:t>swap</a:t>
            </a:r>
            <a:r>
              <a:rPr lang="pl-PL" sz="2000" kern="0" dirty="0">
                <a:solidFill>
                  <a:srgbClr val="464749"/>
                </a:solidFill>
                <a:latin typeface="Frutiger 45 Light" panose="020B0603020202020204" pitchFamily="34" charset="0"/>
              </a:rPr>
              <a:t>)</a:t>
            </a:r>
            <a:endParaRPr lang="en-US" sz="2000" kern="0" dirty="0">
              <a:solidFill>
                <a:srgbClr val="464749"/>
              </a:solid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603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1033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OC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28.625"/>
  <p:tag name="LEFT" val="59.25"/>
  <p:tag name="WIDTH" val="155.5"/>
  <p:tag name="HEIGHT" val="2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28.625"/>
  <p:tag name="LEFT" val="59.25"/>
  <p:tag name="WIDTH" val="155.5"/>
  <p:tag name="HEIGHT" val="2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28.625"/>
  <p:tag name="LEFT" val="59.25"/>
  <p:tag name="WIDTH" val="155.5"/>
  <p:tag name="HEIGHT" val="2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28.625"/>
  <p:tag name="LEFT" val="59.25"/>
  <p:tag name="WIDTH" val="155.5"/>
  <p:tag name="HEIGHT" val="2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  <p:tag name="TOP" val="128.625"/>
  <p:tag name="LEFT" val="59.25"/>
  <p:tag name="WIDTH" val="155.5"/>
  <p:tag name="HEIGHT" val="28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3197</Words>
  <Application>Microsoft Office PowerPoint</Application>
  <PresentationFormat>Custom</PresentationFormat>
  <Paragraphs>501</Paragraphs>
  <Slides>34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 Unicode MS</vt:lpstr>
      <vt:lpstr>Arial</vt:lpstr>
      <vt:lpstr>Cambria Math</vt:lpstr>
      <vt:lpstr>Frutiger 45 Light</vt:lpstr>
      <vt:lpstr>Frutiger 55 Roman</vt:lpstr>
      <vt:lpstr>Symbol</vt:lpstr>
      <vt:lpstr>UBSHeadline</vt:lpstr>
      <vt:lpstr>PresXpress_OnScreen_Theme</vt:lpstr>
      <vt:lpstr>Equation</vt:lpstr>
      <vt:lpstr>Introduction to Monte Carlo Simulation in Finance</vt:lpstr>
      <vt:lpstr>Table of contents</vt:lpstr>
      <vt:lpstr>Section 1</vt:lpstr>
      <vt:lpstr>Counterparty Credit Risk - Introduction</vt:lpstr>
      <vt:lpstr>Counterparty Credit Risk - Introduction</vt:lpstr>
      <vt:lpstr>Counterparty Credit Risk - Introduction</vt:lpstr>
      <vt:lpstr>Counterparty Credit Risk - Introduction</vt:lpstr>
      <vt:lpstr>Counterparty Credit Risk - Introduction</vt:lpstr>
      <vt:lpstr>Counterparty Credit Risk - Introduction</vt:lpstr>
      <vt:lpstr>Counterparty Credit Risk - Introduction</vt:lpstr>
      <vt:lpstr>Counterparty Credit Risk - Introduction</vt:lpstr>
      <vt:lpstr>Counterparty Credit Risk - Introduction</vt:lpstr>
      <vt:lpstr>Section 4</vt:lpstr>
      <vt:lpstr>Monte Carlo Simulations</vt:lpstr>
      <vt:lpstr>Monte Carlo Simulations</vt:lpstr>
      <vt:lpstr>Monte Carlo Simulations</vt:lpstr>
      <vt:lpstr>Monte Carlo Simulations</vt:lpstr>
      <vt:lpstr>Modelling Counterparty Credit Risk</vt:lpstr>
      <vt:lpstr>Modelling Counterparty Credit Risk</vt:lpstr>
      <vt:lpstr>Modelling Counterparty Credit Risk</vt:lpstr>
      <vt:lpstr>Section 3</vt:lpstr>
      <vt:lpstr>Modelling Counterparty Credit Risk</vt:lpstr>
      <vt:lpstr>Modelling Counterparty Credit Risk</vt:lpstr>
      <vt:lpstr>Modelling Counterparty Credit Risk</vt:lpstr>
      <vt:lpstr>Modelling Counterparty Credit Risk</vt:lpstr>
      <vt:lpstr>Section 4</vt:lpstr>
      <vt:lpstr>Case Overview Revisited</vt:lpstr>
      <vt:lpstr>Section 6</vt:lpstr>
      <vt:lpstr>Backward Induction and American  Monte-Carlo Methods</vt:lpstr>
      <vt:lpstr>Backward Induction and American Monte-Carlo Methods</vt:lpstr>
      <vt:lpstr>Backward Induction and American Monte-Carlo Methods</vt:lpstr>
      <vt:lpstr>Backward Induction and American Monte-Carlo Methods</vt:lpstr>
      <vt:lpstr>Backward Induction and American Monte- Carlo Methods</vt:lpstr>
      <vt:lpstr>Backward Induction and American Monte-Carlo Methods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Larrabee, Eric</dc:creator>
  <cp:lastModifiedBy>Janiczko, Tomasz</cp:lastModifiedBy>
  <cp:revision>137</cp:revision>
  <cp:lastPrinted>2002-05-24T21:26:29Z</cp:lastPrinted>
  <dcterms:created xsi:type="dcterms:W3CDTF">2002-05-03T03:00:09Z</dcterms:created>
  <dcterms:modified xsi:type="dcterms:W3CDTF">2025-03-19T09:13:33Z</dcterms:modified>
  <cp:version>3.4.01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3.4.03</vt:lpwstr>
  </property>
  <property fmtid="{D5CDD505-2E9C-101B-9397-08002B2CF9AE}" pid="8" name="CurrentAddinVersion">
    <vt:lpwstr>3.3.02</vt:lpwstr>
  </property>
  <property fmtid="{D5CDD505-2E9C-101B-9397-08002B2CF9AE}" pid="9" name="CreateDate">
    <vt:lpwstr>3/12/2018 9:12:02 AM</vt:lpwstr>
  </property>
  <property fmtid="{D5CDD505-2E9C-101B-9397-08002B2CF9AE}" pid="10" name="CreatedTemplateVersion">
    <vt:lpwstr>3.4.03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CoverPhotoIncluded">
    <vt:lpwstr>False</vt:lpwstr>
  </property>
  <property fmtid="{D5CDD505-2E9C-101B-9397-08002B2CF9AE}" pid="18" name="CoverPhotoIsCustom">
    <vt:lpwstr>False</vt:lpwstr>
  </property>
  <property fmtid="{D5CDD505-2E9C-101B-9397-08002B2CF9AE}" pid="19" name="InsideLogoIncluded">
    <vt:lpwstr>True</vt:lpwstr>
  </property>
  <property fmtid="{D5CDD505-2E9C-101B-9397-08002B2CF9AE}" pid="20" name="InsideLogoID">
    <vt:lpwstr>plain_co</vt:lpwstr>
  </property>
  <property fmtid="{D5CDD505-2E9C-101B-9397-08002B2CF9AE}" pid="21" name="IDStampItems">
    <vt:lpwstr>15</vt:lpwstr>
  </property>
  <property fmtid="{D5CDD505-2E9C-101B-9397-08002B2CF9AE}" pid="22" name="TOC.Ppt">
    <vt:lpwstr>True</vt:lpwstr>
  </property>
  <property fmtid="{D5CDD505-2E9C-101B-9397-08002B2CF9AE}" pid="23" name="TocSecLevel1">
    <vt:lpwstr>1</vt:lpwstr>
  </property>
  <property fmtid="{D5CDD505-2E9C-101B-9397-08002B2CF9AE}" pid="24" name="TocSecLevel2">
    <vt:lpwstr>2</vt:lpwstr>
  </property>
  <property fmtid="{D5CDD505-2E9C-101B-9397-08002B2CF9AE}" pid="25" name="TocSecLevel3">
    <vt:lpwstr>3</vt:lpwstr>
  </property>
  <property fmtid="{D5CDD505-2E9C-101B-9397-08002B2CF9AE}" pid="26" name="TocApdxLevel1">
    <vt:lpwstr>4</vt:lpwstr>
  </property>
  <property fmtid="{D5CDD505-2E9C-101B-9397-08002B2CF9AE}" pid="27" name="TocApdxLevel2">
    <vt:lpwstr>5</vt:lpwstr>
  </property>
  <property fmtid="{D5CDD505-2E9C-101B-9397-08002B2CF9AE}" pid="28" name="TocApdxLevel3">
    <vt:lpwstr>6</vt:lpwstr>
  </property>
  <property fmtid="{D5CDD505-2E9C-101B-9397-08002B2CF9AE}" pid="29" name="SPageNumbering1.Ppt">
    <vt:lpwstr>True</vt:lpwstr>
  </property>
  <property fmtid="{D5CDD505-2E9C-101B-9397-08002B2CF9AE}" pid="30" name="SPageNumbering2.Ppt">
    <vt:lpwstr>False</vt:lpwstr>
  </property>
  <property fmtid="{D5CDD505-2E9C-101B-9397-08002B2CF9AE}" pid="31" name="SPageNumbering3.Ppt">
    <vt:lpwstr>False</vt:lpwstr>
  </property>
  <property fmtid="{D5CDD505-2E9C-101B-9397-08002B2CF9AE}" pid="32" name="APageNumbering1.Ppt">
    <vt:lpwstr>True</vt:lpwstr>
  </property>
  <property fmtid="{D5CDD505-2E9C-101B-9397-08002B2CF9AE}" pid="33" name="APageNumbering2.Ppt">
    <vt:lpwstr>False</vt:lpwstr>
  </property>
  <property fmtid="{D5CDD505-2E9C-101B-9397-08002B2CF9AE}" pid="34" name="APageNumbering3.Ppt">
    <vt:lpwstr>False</vt:lpwstr>
  </property>
  <property fmtid="{D5CDD505-2E9C-101B-9397-08002B2CF9AE}" pid="35" name="Language">
    <vt:lpwstr>1033</vt:lpwstr>
  </property>
  <property fmtid="{D5CDD505-2E9C-101B-9397-08002B2CF9AE}" pid="36" name="CCSTemplate">
    <vt:lpwstr>False</vt:lpwstr>
  </property>
  <property fmtid="{D5CDD505-2E9C-101B-9397-08002B2CF9AE}" pid="37" name="ContactPage.Ppt">
    <vt:lpwstr>True</vt:lpwstr>
  </property>
  <property fmtid="{D5CDD505-2E9C-101B-9397-08002B2CF9AE}" pid="38" name="CompanyName">
    <vt:lpwstr/>
  </property>
  <property fmtid="{D5CDD505-2E9C-101B-9397-08002B2CF9AE}" pid="39" name="CompanyNameExtension">
    <vt:lpwstr/>
  </property>
  <property fmtid="{D5CDD505-2E9C-101B-9397-08002B2CF9AE}" pid="40" name="CompanyDescriptor">
    <vt:lpwstr/>
  </property>
  <property fmtid="{D5CDD505-2E9C-101B-9397-08002B2CF9AE}" pid="41" name="CompanyType">
    <vt:lpwstr>0</vt:lpwstr>
  </property>
  <property fmtid="{D5CDD505-2E9C-101B-9397-08002B2CF9AE}" pid="42" name="BusinessUnit">
    <vt:lpwstr>UBSCC</vt:lpwstr>
  </property>
  <property fmtid="{D5CDD505-2E9C-101B-9397-08002B2CF9AE}" pid="43" name="Address.Office">
    <vt:lpwstr/>
  </property>
  <property fmtid="{D5CDD505-2E9C-101B-9397-08002B2CF9AE}" pid="44" name="Fax1.Office">
    <vt:lpwstr/>
  </property>
  <property fmtid="{D5CDD505-2E9C-101B-9397-08002B2CF9AE}" pid="45" name="Phone1.Office">
    <vt:lpwstr/>
  </property>
  <property fmtid="{D5CDD505-2E9C-101B-9397-08002B2CF9AE}" pid="46" name="CompanyID">
    <vt:lpwstr/>
  </property>
  <property fmtid="{D5CDD505-2E9C-101B-9397-08002B2CF9AE}" pid="47" name="CompanyLCID">
    <vt:lpwstr>0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/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True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1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IncludeID.Ppt">
    <vt:bool>false</vt:bool>
  </property>
  <property fmtid="{D5CDD505-2E9C-101B-9397-08002B2CF9AE}" pid="154" name="DraftStamp.Ppt">
    <vt:bool>false</vt:bool>
  </property>
  <property fmtid="{D5CDD505-2E9C-101B-9397-08002B2CF9AE}" pid="155" name="SecurityLevel">
    <vt:lpwstr>1</vt:lpwstr>
  </property>
  <property fmtid="{D5CDD505-2E9C-101B-9397-08002B2CF9AE}" pid="156" name="PresPrint4x3OnScreen">
    <vt:bool>true</vt:bool>
  </property>
  <property fmtid="{D5CDD505-2E9C-101B-9397-08002B2CF9AE}" pid="157" name="_SIProp12DataClass+cc5a530f-41a6-45ea-9bc4-32c4db9fb913">
    <vt:lpwstr>v=1.2&gt;I=cc5a530f-41a6-45ea-9bc4-32c4db9fb913&amp;N=NotProtectedAttachment&amp;V=1.3&amp;U=System&amp;D=System&amp;A=Associated&amp;H=False</vt:lpwstr>
  </property>
  <property fmtid="{D5CDD505-2E9C-101B-9397-08002B2CF9AE}" pid="158" name="IQP_Classification">
    <vt:lpwstr>NotProtectedAttachment</vt:lpwstr>
  </property>
  <property fmtid="{D5CDD505-2E9C-101B-9397-08002B2CF9AE}" pid="159" name="MSIP_Label_0c1e85bf-ac82-4d95-8ebe-b1488d74b05a_Enabled">
    <vt:lpwstr>true</vt:lpwstr>
  </property>
  <property fmtid="{D5CDD505-2E9C-101B-9397-08002B2CF9AE}" pid="160" name="MSIP_Label_0c1e85bf-ac82-4d95-8ebe-b1488d74b05a_SetDate">
    <vt:lpwstr>2024-03-08T12:38:06Z</vt:lpwstr>
  </property>
  <property fmtid="{D5CDD505-2E9C-101B-9397-08002B2CF9AE}" pid="161" name="MSIP_Label_0c1e85bf-ac82-4d95-8ebe-b1488d74b05a_Method">
    <vt:lpwstr>Privileged</vt:lpwstr>
  </property>
  <property fmtid="{D5CDD505-2E9C-101B-9397-08002B2CF9AE}" pid="162" name="MSIP_Label_0c1e85bf-ac82-4d95-8ebe-b1488d74b05a_Name">
    <vt:lpwstr>0c1e85bf-ac82-4d95-8ebe-b1488d74b05a</vt:lpwstr>
  </property>
  <property fmtid="{D5CDD505-2E9C-101B-9397-08002B2CF9AE}" pid="163" name="MSIP_Label_0c1e85bf-ac82-4d95-8ebe-b1488d74b05a_SiteId">
    <vt:lpwstr>fb6ea403-7cf1-4905-810a-fe5547e98204</vt:lpwstr>
  </property>
  <property fmtid="{D5CDD505-2E9C-101B-9397-08002B2CF9AE}" pid="164" name="MSIP_Label_0c1e85bf-ac82-4d95-8ebe-b1488d74b05a_ActionId">
    <vt:lpwstr>22baf1f3-8fab-4f6a-b542-4148a3dba504</vt:lpwstr>
  </property>
  <property fmtid="{D5CDD505-2E9C-101B-9397-08002B2CF9AE}" pid="165" name="MSIP_Label_0c1e85bf-ac82-4d95-8ebe-b1488d74b05a_ContentBits">
    <vt:lpwstr>0</vt:lpwstr>
  </property>
</Properties>
</file>